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0"/>
  </p:notesMasterIdLst>
  <p:sldIdLst>
    <p:sldId id="256" r:id="rId2"/>
    <p:sldId id="284" r:id="rId3"/>
    <p:sldId id="286" r:id="rId4"/>
    <p:sldId id="259" r:id="rId5"/>
    <p:sldId id="287" r:id="rId6"/>
    <p:sldId id="289" r:id="rId7"/>
    <p:sldId id="260" r:id="rId8"/>
    <p:sldId id="290" r:id="rId9"/>
  </p:sldIdLst>
  <p:sldSz cx="9144000" cy="5143500" type="screen16x9"/>
  <p:notesSz cx="6858000" cy="9144000"/>
  <p:embeddedFontLst>
    <p:embeddedFont>
      <p:font typeface="Titillium Web" panose="02010600030101010101" charset="0"/>
      <p:regular r:id="rId11"/>
      <p:bold r:id="rId12"/>
      <p:italic r:id="rId13"/>
      <p:boldItalic r:id="rId14"/>
    </p:embeddedFont>
    <p:embeddedFont>
      <p:font typeface="Titillium Web Light" panose="02010600030101010101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C667E17-78AA-4A25-9951-D46321CCC538}">
  <a:tblStyle styleId="{0C667E17-78AA-4A25-9951-D46321CCC53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56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634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0183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5227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1144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9157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85800" y="743850"/>
            <a:ext cx="57969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685800" y="973750"/>
            <a:ext cx="5796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685800" y="2230450"/>
            <a:ext cx="5796900" cy="46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60255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457200" y="1428748"/>
            <a:ext cx="6025500" cy="314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60255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rgbClr val="7DFFB1"/>
            </a:gs>
            <a:gs pos="12000">
              <a:srgbClr val="00AAC6"/>
            </a:gs>
            <a:gs pos="51000">
              <a:srgbClr val="0037B3"/>
            </a:gs>
            <a:gs pos="100000">
              <a:srgbClr val="00001A"/>
            </a:gs>
          </a:gsLst>
          <a:lin ang="1350003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6025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28748"/>
            <a:ext cx="6025500" cy="31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7DFFB1"/>
              </a:buClr>
              <a:buSzPts val="2400"/>
              <a:buFont typeface="Titillium Web Light"/>
              <a:buChar char="▰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○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■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●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○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■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●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○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■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lvl="1" algn="r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lvl="2" algn="r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lvl="3" algn="r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lvl="4" algn="r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lvl="5" algn="r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lvl="6" algn="r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lvl="7" algn="r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lvl="8" algn="r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4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Zhenze.liu@ed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194/acp-18-14095-201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doi.org/10.5194/acp-19-6125-201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ctrTitle"/>
          </p:nvPr>
        </p:nvSpPr>
        <p:spPr>
          <a:xfrm>
            <a:off x="685799" y="743850"/>
            <a:ext cx="7994277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GB" altLang="zh-CN" sz="2400" dirty="0"/>
              <a:t>Contrasting atmospheric ozone chemical environments in China: the effectiveness of emission control strategies regionally</a:t>
            </a:r>
            <a:endParaRPr lang="zh-CN" altLang="zh-CN" sz="2400" dirty="0"/>
          </a:p>
        </p:txBody>
      </p:sp>
      <p:sp>
        <p:nvSpPr>
          <p:cNvPr id="3" name="Google Shape;54;p11">
            <a:extLst>
              <a:ext uri="{FF2B5EF4-FFF2-40B4-BE49-F238E27FC236}">
                <a16:creationId xmlns:a16="http://schemas.microsoft.com/office/drawing/2014/main" id="{42A558F1-002B-4950-98EC-0E0D4D465B36}"/>
              </a:ext>
            </a:extLst>
          </p:cNvPr>
          <p:cNvSpPr txBox="1">
            <a:spLocks/>
          </p:cNvSpPr>
          <p:nvPr/>
        </p:nvSpPr>
        <p:spPr>
          <a:xfrm>
            <a:off x="685798" y="2328361"/>
            <a:ext cx="7927043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r>
              <a:rPr lang="en-GB" altLang="zh-CN" sz="2000" b="0" dirty="0"/>
              <a:t>Zhenze Liu</a:t>
            </a:r>
            <a:r>
              <a:rPr lang="en-GB" altLang="zh-CN" sz="2000" b="0" baseline="30000" dirty="0"/>
              <a:t>a</a:t>
            </a:r>
            <a:r>
              <a:rPr lang="en-GB" altLang="zh-CN" sz="2000" b="0" dirty="0"/>
              <a:t>, Ruth M. Doherty</a:t>
            </a:r>
            <a:r>
              <a:rPr lang="en-GB" altLang="zh-CN" sz="2000" b="0" baseline="30000" dirty="0"/>
              <a:t>a</a:t>
            </a:r>
            <a:r>
              <a:rPr lang="en-GB" altLang="zh-CN" sz="2000" b="0" dirty="0"/>
              <a:t>, Oliver Wild</a:t>
            </a:r>
            <a:r>
              <a:rPr lang="en-GB" altLang="zh-CN" sz="2000" b="0" baseline="30000" dirty="0"/>
              <a:t>b</a:t>
            </a:r>
            <a:r>
              <a:rPr lang="en-GB" altLang="zh-CN" sz="2000" b="0" dirty="0"/>
              <a:t>, Michael Hollaway</a:t>
            </a:r>
            <a:r>
              <a:rPr lang="en-GB" altLang="zh-CN" sz="2000" b="0" baseline="30000" dirty="0"/>
              <a:t>c</a:t>
            </a:r>
            <a:r>
              <a:rPr lang="en-GB" altLang="zh-CN" sz="2000" b="0" dirty="0"/>
              <a:t>, Fiona M. O’Connor</a:t>
            </a:r>
            <a:r>
              <a:rPr lang="en-GB" altLang="zh-CN" sz="2000" b="0" baseline="30000" dirty="0"/>
              <a:t>d</a:t>
            </a:r>
            <a:endParaRPr lang="zh-CN" altLang="zh-CN" sz="2000" b="0" dirty="0"/>
          </a:p>
          <a:p>
            <a:r>
              <a:rPr lang="en-GB" altLang="zh-CN" sz="1800" b="0" dirty="0"/>
              <a:t>a School of GeoScience</a:t>
            </a:r>
            <a:r>
              <a:rPr lang="en-US" altLang="zh-CN" sz="1800" b="0" dirty="0"/>
              <a:t>s</a:t>
            </a:r>
            <a:r>
              <a:rPr lang="en-GB" altLang="zh-CN" sz="1800" b="0" dirty="0"/>
              <a:t>, University of Edinburgh, UK</a:t>
            </a:r>
            <a:endParaRPr lang="zh-CN" altLang="zh-CN" sz="1800" b="0" dirty="0"/>
          </a:p>
          <a:p>
            <a:r>
              <a:rPr lang="en-GB" altLang="zh-CN" sz="1800" b="0" dirty="0"/>
              <a:t>b Lancaster Environment Centre, Lancaster University, UK</a:t>
            </a:r>
            <a:endParaRPr lang="zh-CN" altLang="zh-CN" sz="1800" b="0" dirty="0"/>
          </a:p>
          <a:p>
            <a:r>
              <a:rPr lang="en-GB" altLang="zh-CN" sz="1800" b="0" dirty="0"/>
              <a:t>c Centre for Ecology &amp; Hydrology, Lancaster Environment Centre, Lancaster, UK</a:t>
            </a:r>
            <a:endParaRPr lang="zh-CN" altLang="zh-CN" sz="1800" b="0" dirty="0"/>
          </a:p>
          <a:p>
            <a:r>
              <a:rPr lang="en-GB" altLang="zh-CN" sz="1800" b="0" dirty="0"/>
              <a:t>d Met Office Hadley Centre, UK</a:t>
            </a:r>
          </a:p>
          <a:p>
            <a:r>
              <a:rPr lang="en" altLang="zh-CN" sz="2000" dirty="0"/>
              <a:t>You can find me </a:t>
            </a:r>
            <a:r>
              <a:rPr lang="en-US" altLang="zh-CN" sz="2000" dirty="0"/>
              <a:t>at </a:t>
            </a:r>
            <a:r>
              <a:rPr lang="en-US" altLang="zh-CN" sz="2000" dirty="0">
                <a:solidFill>
                  <a:srgbClr val="FFC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Zhenze.liu@ed.ac.uk</a:t>
            </a:r>
            <a:r>
              <a:rPr lang="en-US" altLang="zh-CN" sz="2000" dirty="0">
                <a:solidFill>
                  <a:srgbClr val="FFC000"/>
                </a:solidFill>
              </a:rPr>
              <a:t> </a:t>
            </a:r>
          </a:p>
          <a:p>
            <a:endParaRPr lang="en-US" altLang="zh-CN" sz="2000" dirty="0">
              <a:solidFill>
                <a:srgbClr val="FFC000"/>
              </a:solidFill>
            </a:endParaRPr>
          </a:p>
          <a:p>
            <a:pPr algn="ctr"/>
            <a:r>
              <a:rPr lang="en-US" altLang="zh-CN" sz="2000" b="0">
                <a:solidFill>
                  <a:schemeClr val="bg1"/>
                </a:solidFill>
              </a:rPr>
              <a:t>                                                                                   07 </a:t>
            </a:r>
            <a:r>
              <a:rPr lang="en-US" altLang="zh-CN" sz="2000" b="0" dirty="0">
                <a:solidFill>
                  <a:schemeClr val="bg1"/>
                </a:solidFill>
              </a:rPr>
              <a:t>May 2020</a:t>
            </a:r>
            <a:endParaRPr lang="zh-CN" altLang="zh-CN" sz="2000" b="0" dirty="0">
              <a:solidFill>
                <a:schemeClr val="bg1"/>
              </a:solidFill>
            </a:endParaRPr>
          </a:p>
        </p:txBody>
      </p:sp>
      <p:sp>
        <p:nvSpPr>
          <p:cNvPr id="4" name="Google Shape;54;p11">
            <a:extLst>
              <a:ext uri="{FF2B5EF4-FFF2-40B4-BE49-F238E27FC236}">
                <a16:creationId xmlns:a16="http://schemas.microsoft.com/office/drawing/2014/main" id="{F346A9D1-B71E-4942-82B3-7948344B7C6D}"/>
              </a:ext>
            </a:extLst>
          </p:cNvPr>
          <p:cNvSpPr txBox="1">
            <a:spLocks/>
          </p:cNvSpPr>
          <p:nvPr/>
        </p:nvSpPr>
        <p:spPr>
          <a:xfrm>
            <a:off x="6273053" y="113294"/>
            <a:ext cx="2870947" cy="52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r>
              <a:rPr lang="en-GB" altLang="zh-CN" sz="1200" dirty="0"/>
              <a:t>EGU General Assembly 2020</a:t>
            </a:r>
          </a:p>
          <a:p>
            <a:r>
              <a:rPr lang="en-US" altLang="zh-CN" sz="1200" dirty="0"/>
              <a:t>Session AS3.18 D3252 | EGU2020-18148</a:t>
            </a:r>
            <a:endParaRPr lang="zh-CN" altLang="zh-CN" sz="12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5F9DD98-3CCA-45C6-B6B9-374EB98E1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661" y="4609820"/>
            <a:ext cx="1051952" cy="36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ctrTitle"/>
          </p:nvPr>
        </p:nvSpPr>
        <p:spPr>
          <a:xfrm>
            <a:off x="517316" y="187719"/>
            <a:ext cx="8343902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GB" altLang="zh-CN" sz="2400" dirty="0"/>
              <a:t>Where we look at for surface ozone pollution?</a:t>
            </a:r>
            <a:br>
              <a:rPr lang="en-GB" altLang="zh-CN" sz="2400" dirty="0"/>
            </a:br>
            <a:r>
              <a:rPr lang="en-GB" altLang="zh-CN" sz="2400" dirty="0">
                <a:solidFill>
                  <a:srgbClr val="FFC000"/>
                </a:solidFill>
              </a:rPr>
              <a:t>Industrial regions typically with high emissions </a:t>
            </a:r>
            <a:endParaRPr lang="zh-CN" altLang="zh-CN" sz="2400" dirty="0">
              <a:solidFill>
                <a:srgbClr val="FFC000"/>
              </a:solidFill>
            </a:endParaRPr>
          </a:p>
        </p:txBody>
      </p:sp>
      <p:sp>
        <p:nvSpPr>
          <p:cNvPr id="3" name="Google Shape;54;p11">
            <a:extLst>
              <a:ext uri="{FF2B5EF4-FFF2-40B4-BE49-F238E27FC236}">
                <a16:creationId xmlns:a16="http://schemas.microsoft.com/office/drawing/2014/main" id="{42A558F1-002B-4950-98EC-0E0D4D465B36}"/>
              </a:ext>
            </a:extLst>
          </p:cNvPr>
          <p:cNvSpPr txBox="1">
            <a:spLocks/>
          </p:cNvSpPr>
          <p:nvPr/>
        </p:nvSpPr>
        <p:spPr>
          <a:xfrm>
            <a:off x="685798" y="2328361"/>
            <a:ext cx="7927043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  <a:defRPr sz="60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 lang="zh-CN" altLang="zh-CN" sz="2000" b="0" dirty="0">
              <a:solidFill>
                <a:srgbClr val="FFC000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6E5DACF-FFB1-41A2-9947-A8B17773C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20" y="992375"/>
            <a:ext cx="8423798" cy="383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338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>
            <a:spLocks noGrp="1"/>
          </p:cNvSpPr>
          <p:nvPr>
            <p:ph type="title"/>
          </p:nvPr>
        </p:nvSpPr>
        <p:spPr>
          <a:xfrm>
            <a:off x="396240" y="157407"/>
            <a:ext cx="7517354" cy="58601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UK chemistry and aerosol model (UKCA) configurations</a:t>
            </a:r>
            <a:endParaRPr sz="2400" dirty="0"/>
          </a:p>
        </p:txBody>
      </p:sp>
      <p:sp>
        <p:nvSpPr>
          <p:cNvPr id="151" name="Google Shape;151;p22"/>
          <p:cNvSpPr/>
          <p:nvPr/>
        </p:nvSpPr>
        <p:spPr>
          <a:xfrm>
            <a:off x="396240" y="3251109"/>
            <a:ext cx="8302980" cy="1496056"/>
          </a:xfrm>
          <a:prstGeom prst="rect">
            <a:avLst/>
          </a:prstGeom>
          <a:solidFill>
            <a:srgbClr val="0037B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794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Titillium Web Light"/>
              <a:buChar char="▰"/>
              <a:tabLst/>
              <a:defRPr/>
            </a:pPr>
            <a:r>
              <a:rPr lang="en-US" sz="1050" dirty="0">
                <a:solidFill>
                  <a:srgbClr val="FFFFFF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Add </a:t>
            </a:r>
            <a:r>
              <a:rPr lang="en-US" altLang="zh-CN" sz="1050" dirty="0">
                <a:solidFill>
                  <a:srgbClr val="FFFFFF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highly reactive </a:t>
            </a:r>
            <a:r>
              <a:rPr lang="en-US" sz="1050" dirty="0">
                <a:solidFill>
                  <a:srgbClr val="FFFFFF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VOC tracers as well as  related reactions and products in UKCA, including C</a:t>
            </a:r>
            <a:r>
              <a:rPr lang="en-US" sz="1050" baseline="-25000" dirty="0">
                <a:solidFill>
                  <a:srgbClr val="FFFFFF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3</a:t>
            </a:r>
            <a:r>
              <a:rPr lang="en-US" sz="1050" dirty="0">
                <a:solidFill>
                  <a:srgbClr val="FFFFFF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H</a:t>
            </a:r>
            <a:r>
              <a:rPr lang="en-US" sz="1050" baseline="-25000" dirty="0">
                <a:solidFill>
                  <a:srgbClr val="FFFFFF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6</a:t>
            </a:r>
            <a:r>
              <a:rPr lang="en-US" sz="1050" dirty="0">
                <a:solidFill>
                  <a:srgbClr val="FFFFFF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, C</a:t>
            </a:r>
            <a:r>
              <a:rPr lang="en-US" sz="1050" baseline="-25000" dirty="0">
                <a:solidFill>
                  <a:srgbClr val="FFFFFF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4</a:t>
            </a:r>
            <a:r>
              <a:rPr lang="en-US" sz="1050" dirty="0">
                <a:solidFill>
                  <a:srgbClr val="FFFFFF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H</a:t>
            </a:r>
            <a:r>
              <a:rPr lang="en-US" sz="1050" baseline="-25000" dirty="0">
                <a:solidFill>
                  <a:srgbClr val="FFFFFF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10</a:t>
            </a:r>
            <a:r>
              <a:rPr lang="en-US" sz="1050" dirty="0">
                <a:solidFill>
                  <a:srgbClr val="FFFFFF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 and lumped Toluene  </a:t>
            </a: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marL="457200" marR="0" lvl="0" indent="-2794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Titillium Web Light"/>
              <a:buChar char="▰"/>
              <a:tabLst/>
              <a:defRPr/>
            </a:pPr>
            <a:r>
              <a:rPr lang="en-US" sz="1050" dirty="0">
                <a:solidFill>
                  <a:srgbClr val="FFFFFF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Apply sectoral emissions (pow, ind, res, tra, agr) as input in UKCA, also with diurnal and vertical profiles</a:t>
            </a:r>
          </a:p>
          <a:p>
            <a:pPr marL="457200" indent="-279400">
              <a:lnSpc>
                <a:spcPct val="115000"/>
              </a:lnSpc>
              <a:buClr>
                <a:srgbClr val="FFFFFF"/>
              </a:buClr>
              <a:buSzPts val="800"/>
              <a:buFont typeface="Titillium Web Light"/>
              <a:buChar char="▰"/>
              <a:defRPr/>
            </a:pPr>
            <a:r>
              <a:rPr lang="en-US" sz="1050" dirty="0">
                <a:solidFill>
                  <a:srgbClr val="FFFFFF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Adjust </a:t>
            </a:r>
            <a:r>
              <a:rPr lang="en-US" altLang="zh-CN" sz="1050" dirty="0">
                <a:solidFill>
                  <a:srgbClr val="FFFFFF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anthropogenic </a:t>
            </a:r>
            <a:r>
              <a:rPr lang="en-US" sz="1050" dirty="0">
                <a:solidFill>
                  <a:srgbClr val="FFFFFF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emissions from 2013 to 2016</a:t>
            </a:r>
            <a:r>
              <a:rPr lang="zh-CN" altLang="en-US" sz="1050" dirty="0">
                <a:solidFill>
                  <a:srgbClr val="FFFFFF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： </a:t>
            </a:r>
            <a:r>
              <a:rPr lang="en-US" altLang="zh-CN" sz="1050" dirty="0">
                <a:solidFill>
                  <a:srgbClr val="FFFFFF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National scalings + Regional scalings</a:t>
            </a:r>
          </a:p>
          <a:p>
            <a:pPr marL="177800" lvl="0">
              <a:lnSpc>
                <a:spcPct val="115000"/>
              </a:lnSpc>
              <a:buClr>
                <a:srgbClr val="FFFFFF"/>
              </a:buClr>
              <a:buSzPts val="800"/>
            </a:pPr>
            <a:r>
              <a:rPr lang="en-US" sz="1050" dirty="0">
                <a:solidFill>
                  <a:srgbClr val="FFFFFF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National scalings: apply normal scalings of SO2, NOx, NMVOC, CO, BC, OC from 2013 to 2016 to the whole China, </a:t>
            </a:r>
            <a:r>
              <a:rPr lang="en-US" sz="1050" dirty="0">
                <a:solidFill>
                  <a:srgbClr val="FFC000"/>
                </a:solidFill>
                <a:latin typeface="Titillium Web Light"/>
                <a:ea typeface="Titillium Web Light"/>
                <a:cs typeface="Titillium Web Light"/>
                <a:sym typeface="Titillium Web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https://doi.org/10.5194/acp-18-14095-2018</a:t>
            </a:r>
            <a:r>
              <a:rPr lang="en-US" sz="1050" dirty="0">
                <a:solidFill>
                  <a:srgbClr val="FFC00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 </a:t>
            </a:r>
          </a:p>
          <a:p>
            <a:pPr marL="177800" lvl="0">
              <a:lnSpc>
                <a:spcPct val="115000"/>
              </a:lnSpc>
              <a:buClr>
                <a:srgbClr val="FFFFFF"/>
              </a:buClr>
              <a:buSzPts val="800"/>
            </a:pPr>
            <a:r>
              <a:rPr lang="en-US" sz="1050" dirty="0">
                <a:solidFill>
                  <a:srgbClr val="FFFFFF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Regional scalings: For the NCP, the YRD and the PRD, apply regional scalings of SO2, NOx, NMVOC, BC, OC in Beijing from 2013 to 2016 to these three regions separately, </a:t>
            </a:r>
            <a:r>
              <a:rPr lang="en-US" sz="1050" dirty="0">
                <a:solidFill>
                  <a:srgbClr val="FFC000"/>
                </a:solidFill>
                <a:latin typeface="Titillium Web Light"/>
                <a:ea typeface="Titillium Web Light"/>
                <a:cs typeface="Titillium Web Light"/>
                <a:sym typeface="Titillium Web Ligh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https://doi.org/10.5194/acp-19-6125-2019</a:t>
            </a:r>
            <a:r>
              <a:rPr lang="en-US" sz="1050" dirty="0">
                <a:solidFill>
                  <a:srgbClr val="FFC000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 </a:t>
            </a:r>
          </a:p>
          <a:p>
            <a:pPr marL="177800" lvl="0">
              <a:lnSpc>
                <a:spcPct val="115000"/>
              </a:lnSpc>
              <a:buClr>
                <a:srgbClr val="FFFFFF"/>
              </a:buClr>
              <a:buSzPts val="800"/>
            </a:pP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168" name="Google Shape;168;p22"/>
          <p:cNvSpPr/>
          <p:nvPr/>
        </p:nvSpPr>
        <p:spPr>
          <a:xfrm>
            <a:off x="725248" y="3025439"/>
            <a:ext cx="425700" cy="4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42363B5B-C8FB-4B32-A23B-7FB38CDAAD36}"/>
              </a:ext>
            </a:extLst>
          </p:cNvPr>
          <p:cNvGrpSpPr/>
          <p:nvPr/>
        </p:nvGrpSpPr>
        <p:grpSpPr>
          <a:xfrm>
            <a:off x="396240" y="1243721"/>
            <a:ext cx="4897354" cy="1376466"/>
            <a:chOff x="139610" y="2337646"/>
            <a:chExt cx="4897354" cy="1376466"/>
          </a:xfrm>
        </p:grpSpPr>
        <p:sp>
          <p:nvSpPr>
            <p:cNvPr id="44" name="Google Shape;163;p22">
              <a:extLst>
                <a:ext uri="{FF2B5EF4-FFF2-40B4-BE49-F238E27FC236}">
                  <a16:creationId xmlns:a16="http://schemas.microsoft.com/office/drawing/2014/main" id="{71EF0AE0-D3E2-41C4-B3A2-86ECCB37C426}"/>
                </a:ext>
              </a:extLst>
            </p:cNvPr>
            <p:cNvSpPr/>
            <p:nvPr/>
          </p:nvSpPr>
          <p:spPr>
            <a:xfrm>
              <a:off x="139610" y="3020316"/>
              <a:ext cx="1017870" cy="674400"/>
            </a:xfrm>
            <a:prstGeom prst="rect">
              <a:avLst/>
            </a:prstGeom>
            <a:solidFill>
              <a:srgbClr val="0037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  <p:sp>
          <p:nvSpPr>
            <p:cNvPr id="152" name="Google Shape;152;p22"/>
            <p:cNvSpPr/>
            <p:nvPr/>
          </p:nvSpPr>
          <p:spPr>
            <a:xfrm>
              <a:off x="1155017" y="2341000"/>
              <a:ext cx="1615078" cy="674400"/>
            </a:xfrm>
            <a:prstGeom prst="rect">
              <a:avLst/>
            </a:prstGeom>
            <a:solidFill>
              <a:srgbClr val="0037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  <p:sp>
          <p:nvSpPr>
            <p:cNvPr id="153" name="Google Shape;153;p22"/>
            <p:cNvSpPr/>
            <p:nvPr/>
          </p:nvSpPr>
          <p:spPr>
            <a:xfrm>
              <a:off x="1146522" y="2341013"/>
              <a:ext cx="674400" cy="674400"/>
            </a:xfrm>
            <a:prstGeom prst="rtTriangle">
              <a:avLst/>
            </a:prstGeom>
            <a:solidFill>
              <a:srgbClr val="001230">
                <a:alpha val="18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  <p:sp>
          <p:nvSpPr>
            <p:cNvPr id="155" name="Google Shape;155;p22"/>
            <p:cNvSpPr/>
            <p:nvPr/>
          </p:nvSpPr>
          <p:spPr>
            <a:xfrm>
              <a:off x="2780328" y="2341013"/>
              <a:ext cx="952789" cy="674400"/>
            </a:xfrm>
            <a:prstGeom prst="rect">
              <a:avLst/>
            </a:prstGeom>
            <a:solidFill>
              <a:srgbClr val="0037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  <p:sp>
          <p:nvSpPr>
            <p:cNvPr id="163" name="Google Shape;163;p22"/>
            <p:cNvSpPr/>
            <p:nvPr/>
          </p:nvSpPr>
          <p:spPr>
            <a:xfrm>
              <a:off x="1169363" y="3025382"/>
              <a:ext cx="1600731" cy="674400"/>
            </a:xfrm>
            <a:prstGeom prst="rect">
              <a:avLst/>
            </a:prstGeom>
            <a:solidFill>
              <a:srgbClr val="0037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  <p:sp>
          <p:nvSpPr>
            <p:cNvPr id="164" name="Google Shape;164;p22"/>
            <p:cNvSpPr/>
            <p:nvPr/>
          </p:nvSpPr>
          <p:spPr>
            <a:xfrm>
              <a:off x="1164767" y="3020316"/>
              <a:ext cx="652762" cy="674400"/>
            </a:xfrm>
            <a:prstGeom prst="rtTriangle">
              <a:avLst/>
            </a:prstGeom>
            <a:solidFill>
              <a:srgbClr val="001230">
                <a:alpha val="18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  <p:sp>
          <p:nvSpPr>
            <p:cNvPr id="167" name="Google Shape;167;p22"/>
            <p:cNvSpPr/>
            <p:nvPr/>
          </p:nvSpPr>
          <p:spPr>
            <a:xfrm>
              <a:off x="3745862" y="2337646"/>
              <a:ext cx="1291102" cy="674400"/>
            </a:xfrm>
            <a:prstGeom prst="rect">
              <a:avLst/>
            </a:prstGeom>
            <a:solidFill>
              <a:srgbClr val="0037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  <p:sp>
          <p:nvSpPr>
            <p:cNvPr id="174" name="Google Shape;174;p22"/>
            <p:cNvSpPr/>
            <p:nvPr/>
          </p:nvSpPr>
          <p:spPr>
            <a:xfrm>
              <a:off x="139610" y="2339364"/>
              <a:ext cx="1011338" cy="674400"/>
            </a:xfrm>
            <a:prstGeom prst="rect">
              <a:avLst/>
            </a:prstGeom>
            <a:solidFill>
              <a:srgbClr val="0037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  <p:sp>
          <p:nvSpPr>
            <p:cNvPr id="175" name="Google Shape;175;p22"/>
            <p:cNvSpPr/>
            <p:nvPr/>
          </p:nvSpPr>
          <p:spPr>
            <a:xfrm>
              <a:off x="140814" y="3020316"/>
              <a:ext cx="674400" cy="674400"/>
            </a:xfrm>
            <a:prstGeom prst="rtTriangle">
              <a:avLst/>
            </a:prstGeom>
            <a:solidFill>
              <a:srgbClr val="001230">
                <a:alpha val="18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  <p:sp>
          <p:nvSpPr>
            <p:cNvPr id="176" name="Google Shape;176;p22"/>
            <p:cNvSpPr/>
            <p:nvPr/>
          </p:nvSpPr>
          <p:spPr>
            <a:xfrm>
              <a:off x="139610" y="2349702"/>
              <a:ext cx="674401" cy="674400"/>
            </a:xfrm>
            <a:prstGeom prst="rtTriangle">
              <a:avLst/>
            </a:prstGeom>
            <a:solidFill>
              <a:srgbClr val="001230">
                <a:alpha val="18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  <p:sp>
          <p:nvSpPr>
            <p:cNvPr id="177" name="Google Shape;177;p22"/>
            <p:cNvSpPr/>
            <p:nvPr/>
          </p:nvSpPr>
          <p:spPr>
            <a:xfrm>
              <a:off x="2781542" y="3030701"/>
              <a:ext cx="944623" cy="662864"/>
            </a:xfrm>
            <a:prstGeom prst="rect">
              <a:avLst/>
            </a:prstGeom>
            <a:solidFill>
              <a:srgbClr val="0037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  <p:sp>
          <p:nvSpPr>
            <p:cNvPr id="178" name="Google Shape;178;p22"/>
            <p:cNvSpPr/>
            <p:nvPr/>
          </p:nvSpPr>
          <p:spPr>
            <a:xfrm>
              <a:off x="3737613" y="3039712"/>
              <a:ext cx="1291102" cy="674400"/>
            </a:xfrm>
            <a:prstGeom prst="rect">
              <a:avLst/>
            </a:prstGeom>
            <a:solidFill>
              <a:srgbClr val="0037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</p:grpSp>
      <p:sp>
        <p:nvSpPr>
          <p:cNvPr id="55" name="Google Shape;148;p22">
            <a:extLst>
              <a:ext uri="{FF2B5EF4-FFF2-40B4-BE49-F238E27FC236}">
                <a16:creationId xmlns:a16="http://schemas.microsoft.com/office/drawing/2014/main" id="{0E31C4E7-4D9D-4F82-AA2B-73CA1C3FA5F3}"/>
              </a:ext>
            </a:extLst>
          </p:cNvPr>
          <p:cNvSpPr/>
          <p:nvPr/>
        </p:nvSpPr>
        <p:spPr>
          <a:xfrm>
            <a:off x="396240" y="2940785"/>
            <a:ext cx="8302980" cy="300300"/>
          </a:xfrm>
          <a:prstGeom prst="rect">
            <a:avLst/>
          </a:prstGeom>
          <a:solidFill>
            <a:srgbClr val="7DFF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37B3"/>
                </a:solidFill>
                <a:effectLst/>
                <a:uLnTx/>
                <a:uFillTx/>
                <a:latin typeface="Titillium Web Light"/>
                <a:ea typeface="Titillium Web Light"/>
                <a:cs typeface="Titillium Web Light"/>
                <a:sym typeface="Titillium Web Light"/>
              </a:rPr>
              <a:t>Details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37B3"/>
              </a:solidFill>
              <a:effectLst/>
              <a:uLnTx/>
              <a:uFillTx/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F31BF191-7A8E-4618-833C-0563C892925D}"/>
              </a:ext>
            </a:extLst>
          </p:cNvPr>
          <p:cNvGrpSpPr/>
          <p:nvPr/>
        </p:nvGrpSpPr>
        <p:grpSpPr>
          <a:xfrm>
            <a:off x="347835" y="925106"/>
            <a:ext cx="8351385" cy="1683025"/>
            <a:chOff x="347835" y="1362912"/>
            <a:chExt cx="8351385" cy="1683025"/>
          </a:xfrm>
        </p:grpSpPr>
        <p:sp>
          <p:nvSpPr>
            <p:cNvPr id="146" name="Google Shape;146;p22"/>
            <p:cNvSpPr/>
            <p:nvPr/>
          </p:nvSpPr>
          <p:spPr>
            <a:xfrm>
              <a:off x="3032168" y="1365873"/>
              <a:ext cx="952789" cy="300300"/>
            </a:xfrm>
            <a:prstGeom prst="rect">
              <a:avLst/>
            </a:prstGeom>
            <a:solidFill>
              <a:srgbClr val="7DF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37B3"/>
                  </a:solidFill>
                  <a:effectLst/>
                  <a:uLnTx/>
                  <a:uFillTx/>
                  <a:latin typeface="Titillium Web Light"/>
                  <a:ea typeface="Titillium Web Light"/>
                  <a:cs typeface="Titillium Web Light"/>
                  <a:sym typeface="Titillium Web Light"/>
                </a:rPr>
                <a:t>Met +SST</a:t>
              </a:r>
              <a:endParaRPr kumimoji="0" b="0" i="0" u="none" strike="noStrike" kern="0" cap="none" spc="0" normalizeH="0" baseline="0" noProof="0" dirty="0">
                <a:ln>
                  <a:noFill/>
                </a:ln>
                <a:solidFill>
                  <a:srgbClr val="0037B3"/>
                </a:solidFill>
                <a:effectLst/>
                <a:uLnTx/>
                <a:uFillTx/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  <p:sp>
          <p:nvSpPr>
            <p:cNvPr id="147" name="Google Shape;147;p22"/>
            <p:cNvSpPr/>
            <p:nvPr/>
          </p:nvSpPr>
          <p:spPr>
            <a:xfrm>
              <a:off x="3998254" y="1366300"/>
              <a:ext cx="1291102" cy="300300"/>
            </a:xfrm>
            <a:prstGeom prst="rect">
              <a:avLst/>
            </a:prstGeom>
            <a:solidFill>
              <a:srgbClr val="7DF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37B3"/>
                  </a:solidFill>
                  <a:effectLst/>
                  <a:uLnTx/>
                  <a:uFillTx/>
                  <a:latin typeface="Titillium Web Light"/>
                  <a:ea typeface="Titillium Web Light"/>
                  <a:cs typeface="Titillium Web Light"/>
                  <a:sym typeface="Titillium Web Light"/>
                </a:rPr>
                <a:t>Emissions</a:t>
              </a:r>
              <a:endParaRPr kumimoji="0" b="0" i="0" u="none" strike="noStrike" kern="0" cap="none" spc="0" normalizeH="0" baseline="0" noProof="0" dirty="0">
                <a:ln>
                  <a:noFill/>
                </a:ln>
                <a:solidFill>
                  <a:srgbClr val="0037B3"/>
                </a:solidFill>
                <a:effectLst/>
                <a:uLnTx/>
                <a:uFillTx/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  <p:sp>
          <p:nvSpPr>
            <p:cNvPr id="148" name="Google Shape;148;p22"/>
            <p:cNvSpPr/>
            <p:nvPr/>
          </p:nvSpPr>
          <p:spPr>
            <a:xfrm>
              <a:off x="5871420" y="1362912"/>
              <a:ext cx="2827800" cy="300300"/>
            </a:xfrm>
            <a:prstGeom prst="rect">
              <a:avLst/>
            </a:prstGeom>
            <a:solidFill>
              <a:srgbClr val="7DF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37B3"/>
                  </a:solidFill>
                  <a:effectLst/>
                  <a:uLnTx/>
                  <a:uFillTx/>
                  <a:latin typeface="Titillium Web Light"/>
                  <a:ea typeface="Titillium Web Light"/>
                  <a:cs typeface="Titillium Web Light"/>
                  <a:sym typeface="Titillium Web Light"/>
                </a:rPr>
                <a:t>Improvements and adjustments</a:t>
              </a:r>
              <a:endPara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0037B3"/>
                </a:solidFill>
                <a:effectLst/>
                <a:uLnTx/>
                <a:uFillTx/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  <p:sp>
          <p:nvSpPr>
            <p:cNvPr id="41" name="Google Shape;149;p22">
              <a:extLst>
                <a:ext uri="{FF2B5EF4-FFF2-40B4-BE49-F238E27FC236}">
                  <a16:creationId xmlns:a16="http://schemas.microsoft.com/office/drawing/2014/main" id="{E18DB5AC-38BF-4682-8F57-603C22BA64D8}"/>
                </a:ext>
              </a:extLst>
            </p:cNvPr>
            <p:cNvSpPr/>
            <p:nvPr/>
          </p:nvSpPr>
          <p:spPr>
            <a:xfrm>
              <a:off x="1416727" y="1365873"/>
              <a:ext cx="1605759" cy="300300"/>
            </a:xfrm>
            <a:prstGeom prst="rect">
              <a:avLst/>
            </a:prstGeom>
            <a:solidFill>
              <a:srgbClr val="7DF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dirty="0">
                  <a:solidFill>
                    <a:srgbClr val="0037B3"/>
                  </a:solidFill>
                  <a:latin typeface="Titillium Web Light"/>
                  <a:ea typeface="Titillium Web Light"/>
                  <a:cs typeface="Titillium Web Light"/>
                  <a:sym typeface="Titillium Web Light"/>
                </a:rPr>
                <a:t>Chemical schemes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37B3"/>
                </a:solidFill>
                <a:effectLst/>
                <a:uLnTx/>
                <a:uFillTx/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  <p:sp>
          <p:nvSpPr>
            <p:cNvPr id="42" name="Google Shape;147;p22">
              <a:extLst>
                <a:ext uri="{FF2B5EF4-FFF2-40B4-BE49-F238E27FC236}">
                  <a16:creationId xmlns:a16="http://schemas.microsoft.com/office/drawing/2014/main" id="{7751578B-60D6-4F9A-B8BC-B28DC3E60194}"/>
                </a:ext>
              </a:extLst>
            </p:cNvPr>
            <p:cNvSpPr/>
            <p:nvPr/>
          </p:nvSpPr>
          <p:spPr>
            <a:xfrm>
              <a:off x="396240" y="1365873"/>
              <a:ext cx="1007100" cy="300300"/>
            </a:xfrm>
            <a:prstGeom prst="rect">
              <a:avLst/>
            </a:prstGeom>
            <a:solidFill>
              <a:srgbClr val="7DF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37B3"/>
                  </a:solidFill>
                  <a:effectLst/>
                  <a:uLnTx/>
                  <a:uFillTx/>
                  <a:latin typeface="Titillium Web Light"/>
                  <a:ea typeface="Titillium Web Light"/>
                  <a:cs typeface="Titillium Web Light"/>
                  <a:sym typeface="Titillium Web Light"/>
                </a:rPr>
                <a:t>Version</a:t>
              </a:r>
              <a:endParaRPr kumimoji="0" b="0" i="0" u="none" strike="noStrike" kern="0" cap="none" spc="0" normalizeH="0" baseline="0" noProof="0" dirty="0">
                <a:ln>
                  <a:noFill/>
                </a:ln>
                <a:solidFill>
                  <a:srgbClr val="0037B3"/>
                </a:solidFill>
                <a:effectLst/>
                <a:uLnTx/>
                <a:uFillTx/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D60A2A76-B46D-4E98-82B4-331208110281}"/>
                </a:ext>
              </a:extLst>
            </p:cNvPr>
            <p:cNvGrpSpPr/>
            <p:nvPr/>
          </p:nvGrpSpPr>
          <p:grpSpPr>
            <a:xfrm>
              <a:off x="347835" y="1632422"/>
              <a:ext cx="5137114" cy="1413515"/>
              <a:chOff x="97347" y="2294816"/>
              <a:chExt cx="5137114" cy="1413515"/>
            </a:xfrm>
          </p:grpSpPr>
          <p:sp>
            <p:nvSpPr>
              <p:cNvPr id="160" name="Google Shape;160;p22"/>
              <p:cNvSpPr/>
              <p:nvPr/>
            </p:nvSpPr>
            <p:spPr>
              <a:xfrm>
                <a:off x="1219125" y="2341050"/>
                <a:ext cx="1488600" cy="67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/>
                <a:r>
                  <a:rPr lang="en-US" sz="1000" dirty="0">
                    <a:solidFill>
                      <a:srgbClr val="FFFFFF"/>
                    </a:solidFill>
                    <a:latin typeface="Titillium Web Light"/>
                    <a:ea typeface="Titillium Web Light"/>
                    <a:cs typeface="Titillium Web Light"/>
                    <a:sym typeface="Titillium Web Light"/>
                  </a:rPr>
                  <a:t>Strat-trop + </a:t>
                </a:r>
              </a:p>
              <a:p>
                <a:pPr lvl="0"/>
                <a:r>
                  <a:rPr lang="en-US" sz="1000" dirty="0">
                    <a:solidFill>
                      <a:srgbClr val="FFFFFF"/>
                    </a:solidFill>
                    <a:latin typeface="Titillium Web Light"/>
                    <a:ea typeface="Titillium Web Light"/>
                    <a:cs typeface="Titillium Web Light"/>
                    <a:sym typeface="Titillium Web Light"/>
                  </a:rPr>
                  <a:t>GLOMAP aerosol scheme </a:t>
                </a:r>
                <a:endParaRPr kumimoji="0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tillium Web Light"/>
                  <a:ea typeface="Titillium Web Light"/>
                  <a:cs typeface="Titillium Web Light"/>
                  <a:sym typeface="Titillium Web Light"/>
                </a:endParaRPr>
              </a:p>
            </p:txBody>
          </p:sp>
          <p:sp>
            <p:nvSpPr>
              <p:cNvPr id="171" name="Google Shape;171;p22"/>
              <p:cNvSpPr/>
              <p:nvPr/>
            </p:nvSpPr>
            <p:spPr>
              <a:xfrm>
                <a:off x="1219125" y="3025432"/>
                <a:ext cx="1488600" cy="67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tillium Web Light"/>
                    <a:ea typeface="Titillium Web Light"/>
                    <a:cs typeface="Titillium Web Light"/>
                    <a:sym typeface="Titillium Web Light"/>
                  </a:rPr>
                  <a:t>84 </a:t>
                </a: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tillium Web Light"/>
                    <a:ea typeface="Titillium Web Light"/>
                    <a:cs typeface="Titillium Web Light"/>
                    <a:sym typeface="Titillium Web Light"/>
                  </a:rPr>
                  <a:t>species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n-US" altLang="zh-CN" sz="1000" dirty="0">
                    <a:solidFill>
                      <a:srgbClr val="FFFFFF"/>
                    </a:solidFill>
                    <a:latin typeface="Titillium Web Light"/>
                    <a:ea typeface="Titillium Web Light"/>
                    <a:cs typeface="Titillium Web Light"/>
                    <a:sym typeface="Titillium Web Light"/>
                  </a:rPr>
                  <a:t>291 reactions</a:t>
                </a:r>
                <a:endParaRPr kumimoji="0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tillium Web Light"/>
                  <a:ea typeface="Titillium Web Light"/>
                  <a:cs typeface="Titillium Web Light"/>
                  <a:sym typeface="Titillium Web Light"/>
                </a:endParaRPr>
              </a:p>
            </p:txBody>
          </p:sp>
          <p:sp>
            <p:nvSpPr>
              <p:cNvPr id="43" name="Google Shape;182;p22">
                <a:extLst>
                  <a:ext uri="{FF2B5EF4-FFF2-40B4-BE49-F238E27FC236}">
                    <a16:creationId xmlns:a16="http://schemas.microsoft.com/office/drawing/2014/main" id="{564B40DE-5F1C-4A1C-B643-35026730A1C9}"/>
                  </a:ext>
                </a:extLst>
              </p:cNvPr>
              <p:cNvSpPr/>
              <p:nvPr/>
            </p:nvSpPr>
            <p:spPr>
              <a:xfrm>
                <a:off x="132323" y="2337646"/>
                <a:ext cx="1231056" cy="6260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tillium Web Light"/>
                    <a:ea typeface="Titillium Web Light"/>
                    <a:cs typeface="Titillium Web Light"/>
                    <a:sym typeface="Titillium Web Light"/>
                  </a:rPr>
                  <a:t>Vn10.6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tillium Web Light"/>
                    <a:ea typeface="Titillium Web Light"/>
                    <a:cs typeface="Titillium Web Light"/>
                    <a:sym typeface="Titillium Web Light"/>
                  </a:rPr>
                  <a:t>N96 resolution</a:t>
                </a:r>
              </a:p>
            </p:txBody>
          </p:sp>
          <p:sp>
            <p:nvSpPr>
              <p:cNvPr id="45" name="Google Shape;182;p22">
                <a:extLst>
                  <a:ext uri="{FF2B5EF4-FFF2-40B4-BE49-F238E27FC236}">
                    <a16:creationId xmlns:a16="http://schemas.microsoft.com/office/drawing/2014/main" id="{AA2F4FDF-CBE6-4BCD-AB65-8BB978AF41B4}"/>
                  </a:ext>
                </a:extLst>
              </p:cNvPr>
              <p:cNvSpPr/>
              <p:nvPr/>
            </p:nvSpPr>
            <p:spPr>
              <a:xfrm>
                <a:off x="97347" y="2963718"/>
                <a:ext cx="1231056" cy="6260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n-US" altLang="zh-CN" sz="1000" dirty="0">
                    <a:solidFill>
                      <a:srgbClr val="FFFFFF"/>
                    </a:solidFill>
                    <a:latin typeface="Titillium Web Light"/>
                    <a:ea typeface="Titillium Web Light"/>
                    <a:cs typeface="Titillium Web Light"/>
                    <a:sym typeface="Titillium Web Light"/>
                  </a:rPr>
                  <a:t>1.88°</a:t>
                </a:r>
                <a:r>
                  <a:rPr lang="zh-CN" altLang="en-US" sz="1000" dirty="0">
                    <a:solidFill>
                      <a:srgbClr val="FFFFFF"/>
                    </a:solidFill>
                    <a:latin typeface="Titillium Web Light"/>
                    <a:ea typeface="Titillium Web Light"/>
                    <a:cs typeface="Titillium Web Light"/>
                    <a:sym typeface="Titillium Web Light"/>
                  </a:rPr>
                  <a:t>*</a:t>
                </a:r>
                <a:r>
                  <a:rPr lang="en-US" altLang="zh-CN" sz="1000" dirty="0">
                    <a:solidFill>
                      <a:srgbClr val="FFFFFF"/>
                    </a:solidFill>
                    <a:latin typeface="Titillium Web Light"/>
                    <a:ea typeface="Titillium Web Light"/>
                    <a:cs typeface="Titillium Web Light"/>
                    <a:sym typeface="Titillium Web Light"/>
                  </a:rPr>
                  <a:t>1.25°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n-US" sz="1000" dirty="0">
                    <a:solidFill>
                      <a:srgbClr val="FFFFFF"/>
                    </a:solidFill>
                    <a:latin typeface="Titillium Web Light"/>
                    <a:ea typeface="Titillium Web Light"/>
                    <a:cs typeface="Titillium Web Light"/>
                    <a:sym typeface="Titillium Web Light"/>
                  </a:rPr>
                  <a:t>(192*145 grids)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tillium Web Light"/>
                  <a:ea typeface="Titillium Web Light"/>
                  <a:cs typeface="Titillium Web Light"/>
                  <a:sym typeface="Titillium Web Light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tillium Web Light"/>
                    <a:ea typeface="Titillium Web Light"/>
                    <a:cs typeface="Titillium Web Light"/>
                    <a:sym typeface="Titillium Web Light"/>
                  </a:rPr>
                  <a:t>85 layers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tillium Web Light"/>
                    <a:ea typeface="Titillium Web Light"/>
                    <a:cs typeface="Titillium Web Light"/>
                    <a:sym typeface="Titillium Web Light"/>
                  </a:rPr>
                  <a:t>( up to 85000m)</a:t>
                </a:r>
              </a:p>
            </p:txBody>
          </p:sp>
          <p:sp>
            <p:nvSpPr>
              <p:cNvPr id="46" name="Google Shape;182;p22">
                <a:extLst>
                  <a:ext uri="{FF2B5EF4-FFF2-40B4-BE49-F238E27FC236}">
                    <a16:creationId xmlns:a16="http://schemas.microsoft.com/office/drawing/2014/main" id="{DA30A6B4-5DF2-4835-AAB3-969304FA41DB}"/>
                  </a:ext>
                </a:extLst>
              </p:cNvPr>
              <p:cNvSpPr/>
              <p:nvPr/>
            </p:nvSpPr>
            <p:spPr>
              <a:xfrm>
                <a:off x="2750708" y="2294816"/>
                <a:ext cx="965224" cy="67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n-US" sz="1000" dirty="0">
                    <a:solidFill>
                      <a:srgbClr val="FFFFFF"/>
                    </a:solidFill>
                    <a:latin typeface="Titillium Web Light"/>
                    <a:ea typeface="Titillium Web Light"/>
                    <a:cs typeface="Titillium Web Light"/>
                    <a:sym typeface="Titillium Web Light"/>
                  </a:rPr>
                  <a:t>Met: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n-US" sz="1000" dirty="0">
                    <a:solidFill>
                      <a:srgbClr val="FFFFFF"/>
                    </a:solidFill>
                    <a:latin typeface="Titillium Web Light"/>
                    <a:ea typeface="Titillium Web Light"/>
                    <a:cs typeface="Titillium Web Light"/>
                    <a:sym typeface="Titillium Web Light"/>
                  </a:rPr>
                  <a:t>Nudging with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n-US" sz="1000" dirty="0">
                    <a:solidFill>
                      <a:srgbClr val="FFFFFF"/>
                    </a:solidFill>
                    <a:latin typeface="Titillium Web Light"/>
                    <a:ea typeface="Titillium Web Light"/>
                    <a:cs typeface="Titillium Web Light"/>
                    <a:sym typeface="Titillium Web Light"/>
                  </a:rPr>
                  <a:t>ERA-interim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altLang="zh-CN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tillium Web Light"/>
                    <a:ea typeface="Titillium Web Light"/>
                    <a:cs typeface="Titillium Web Light"/>
                    <a:sym typeface="Titillium Web Light"/>
                  </a:rPr>
                  <a:t>2016</a:t>
                </a:r>
                <a:endParaRPr kumimoji="0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tillium Web Light"/>
                  <a:ea typeface="Titillium Web Light"/>
                  <a:cs typeface="Titillium Web Light"/>
                  <a:sym typeface="Titillium Web Light"/>
                </a:endParaRPr>
              </a:p>
            </p:txBody>
          </p:sp>
          <p:sp>
            <p:nvSpPr>
              <p:cNvPr id="47" name="Google Shape;182;p22">
                <a:extLst>
                  <a:ext uri="{FF2B5EF4-FFF2-40B4-BE49-F238E27FC236}">
                    <a16:creationId xmlns:a16="http://schemas.microsoft.com/office/drawing/2014/main" id="{04C44B05-7600-4678-AADE-1376A8F42840}"/>
                  </a:ext>
                </a:extLst>
              </p:cNvPr>
              <p:cNvSpPr/>
              <p:nvPr/>
            </p:nvSpPr>
            <p:spPr>
              <a:xfrm>
                <a:off x="3726166" y="2327817"/>
                <a:ext cx="1508295" cy="67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tillium Web Light"/>
                    <a:ea typeface="Titillium Web Light"/>
                    <a:cs typeface="Titillium Web Light"/>
                    <a:sym typeface="Titillium Web Light"/>
                  </a:rPr>
                  <a:t>Anthropogenic: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tillium Web Light"/>
                    <a:ea typeface="Titillium Web Light"/>
                    <a:cs typeface="Titillium Web Light"/>
                    <a:sym typeface="Titillium Web Light"/>
                  </a:rPr>
                  <a:t>MEIC 2013 (China)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n-US" sz="1000" dirty="0">
                    <a:solidFill>
                      <a:srgbClr val="FFFFFF"/>
                    </a:solidFill>
                    <a:latin typeface="Titillium Web Light"/>
                    <a:ea typeface="Titillium Web Light"/>
                    <a:cs typeface="Titillium Web Light"/>
                    <a:sym typeface="Titillium Web Light"/>
                  </a:rPr>
                  <a:t>+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n-US" sz="1000" dirty="0">
                    <a:solidFill>
                      <a:srgbClr val="FFFFFF"/>
                    </a:solidFill>
                    <a:latin typeface="Titillium Web Light"/>
                    <a:ea typeface="Titillium Web Light"/>
                    <a:cs typeface="Titillium Web Light"/>
                    <a:sym typeface="Titillium Web Light"/>
                  </a:rPr>
                  <a:t>HTAP 2010 (the rest)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tillium Web Light"/>
                  <a:ea typeface="Titillium Web Light"/>
                  <a:cs typeface="Titillium Web Light"/>
                  <a:sym typeface="Titillium Web Light"/>
                </a:endParaRPr>
              </a:p>
            </p:txBody>
          </p:sp>
          <p:sp>
            <p:nvSpPr>
              <p:cNvPr id="48" name="Google Shape;182;p22">
                <a:extLst>
                  <a:ext uri="{FF2B5EF4-FFF2-40B4-BE49-F238E27FC236}">
                    <a16:creationId xmlns:a16="http://schemas.microsoft.com/office/drawing/2014/main" id="{0D969C1D-AE61-4578-B58F-EABF8C06432F}"/>
                  </a:ext>
                </a:extLst>
              </p:cNvPr>
              <p:cNvSpPr/>
              <p:nvPr/>
            </p:nvSpPr>
            <p:spPr>
              <a:xfrm>
                <a:off x="3743755" y="3030377"/>
                <a:ext cx="1433543" cy="6779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tillium Web Light"/>
                  <a:ea typeface="Titillium Web Light"/>
                  <a:cs typeface="Titillium Web Light"/>
                  <a:sym typeface="Titillium Web Light"/>
                </a:endParaRPr>
              </a:p>
            </p:txBody>
          </p:sp>
          <p:sp>
            <p:nvSpPr>
              <p:cNvPr id="49" name="Google Shape;182;p22">
                <a:extLst>
                  <a:ext uri="{FF2B5EF4-FFF2-40B4-BE49-F238E27FC236}">
                    <a16:creationId xmlns:a16="http://schemas.microsoft.com/office/drawing/2014/main" id="{6EC8052A-BBFE-4089-983D-B62A693E2C43}"/>
                  </a:ext>
                </a:extLst>
              </p:cNvPr>
              <p:cNvSpPr/>
              <p:nvPr/>
            </p:nvSpPr>
            <p:spPr>
              <a:xfrm>
                <a:off x="2737345" y="3010976"/>
                <a:ext cx="1171191" cy="67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>
                  <a:defRPr/>
                </a:pPr>
                <a:r>
                  <a:rPr lang="en-US" sz="1000" dirty="0">
                    <a:solidFill>
                      <a:srgbClr val="FFFFFF"/>
                    </a:solidFill>
                    <a:latin typeface="Titillium Web Light"/>
                    <a:ea typeface="Titillium Web Light"/>
                    <a:cs typeface="Titillium Web Light"/>
                    <a:sym typeface="Titillium Web Light"/>
                  </a:rPr>
                  <a:t>SST: </a:t>
                </a:r>
                <a:r>
                  <a:rPr lang="en-US" altLang="zh-CN" sz="1000" dirty="0">
                    <a:solidFill>
                      <a:srgbClr val="FFFFFF"/>
                    </a:solidFill>
                    <a:latin typeface="Titillium Web Light"/>
                    <a:ea typeface="Titillium Web Light"/>
                    <a:cs typeface="Titillium Web Light"/>
                    <a:sym typeface="Titillium Web Light"/>
                  </a:rPr>
                  <a:t>Climatology</a:t>
                </a:r>
                <a:endParaRPr lang="en-US" sz="1000" dirty="0">
                  <a:solidFill>
                    <a:srgbClr val="FFFFFF"/>
                  </a:solidFill>
                  <a:latin typeface="Titillium Web Light"/>
                  <a:ea typeface="Titillium Web Light"/>
                  <a:cs typeface="Titillium Web Light"/>
                  <a:sym typeface="Titillium Web Light"/>
                </a:endParaRPr>
              </a:p>
              <a:p>
                <a:pPr lvl="0">
                  <a:defRPr/>
                </a:pPr>
                <a:r>
                  <a:rPr lang="en-US" altLang="zh-CN" sz="1000" dirty="0">
                    <a:solidFill>
                      <a:srgbClr val="FFFFFF"/>
                    </a:solidFill>
                    <a:latin typeface="Titillium Web Light"/>
                    <a:ea typeface="Titillium Web Light"/>
                    <a:cs typeface="Titillium Web Light"/>
                    <a:sym typeface="Titillium Web Light"/>
                  </a:rPr>
                  <a:t>m</a:t>
                </a:r>
                <a:r>
                  <a:rPr lang="en-US" sz="1000" dirty="0">
                    <a:solidFill>
                      <a:srgbClr val="FFFFFF"/>
                    </a:solidFill>
                    <a:latin typeface="Titillium Web Light"/>
                    <a:ea typeface="Titillium Web Light"/>
                    <a:cs typeface="Titillium Web Light"/>
                    <a:sym typeface="Titillium Web Light"/>
                  </a:rPr>
                  <a:t>ean of </a:t>
                </a:r>
              </a:p>
              <a:p>
                <a:pPr lvl="0">
                  <a:defRPr/>
                </a:pPr>
                <a:r>
                  <a:rPr lang="en-US" altLang="zh-CN" sz="1000" dirty="0">
                    <a:solidFill>
                      <a:srgbClr val="FFFFFF"/>
                    </a:solidFill>
                    <a:latin typeface="Titillium Web Light"/>
                    <a:ea typeface="Titillium Web Light"/>
                    <a:cs typeface="Titillium Web Light"/>
                    <a:sym typeface="Titillium Web Light"/>
                  </a:rPr>
                  <a:t>1995-2004</a:t>
                </a:r>
                <a:endParaRPr kumimoji="0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tillium Web Light"/>
                  <a:ea typeface="Titillium Web Light"/>
                  <a:cs typeface="Titillium Web Light"/>
                  <a:sym typeface="Titillium Web Light"/>
                </a:endParaRPr>
              </a:p>
            </p:txBody>
          </p:sp>
        </p:grpSp>
        <p:sp>
          <p:nvSpPr>
            <p:cNvPr id="56" name="Google Shape;151;p22">
              <a:extLst>
                <a:ext uri="{FF2B5EF4-FFF2-40B4-BE49-F238E27FC236}">
                  <a16:creationId xmlns:a16="http://schemas.microsoft.com/office/drawing/2014/main" id="{DF7B4E56-2B7D-4A5D-88FE-D7EAC425C565}"/>
                </a:ext>
              </a:extLst>
            </p:cNvPr>
            <p:cNvSpPr/>
            <p:nvPr/>
          </p:nvSpPr>
          <p:spPr>
            <a:xfrm>
              <a:off x="5871420" y="1669136"/>
              <a:ext cx="2827800" cy="1358891"/>
            </a:xfrm>
            <a:prstGeom prst="rect">
              <a:avLst/>
            </a:prstGeom>
            <a:solidFill>
              <a:srgbClr val="0037B3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marR="0" lvl="0" indent="-27940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Titillium Web Light"/>
                <a:buChar char="▰"/>
                <a:tabLst/>
                <a:defRPr/>
              </a:pPr>
              <a:r>
                <a:rPr lang="en-US" sz="1000" dirty="0">
                  <a:solidFill>
                    <a:srgbClr val="FFFFFF"/>
                  </a:solidFill>
                  <a:latin typeface="Titillium Web Light"/>
                  <a:ea typeface="Titillium Web Light"/>
                  <a:cs typeface="Titillium Web Light"/>
                  <a:sym typeface="Titillium Web Light"/>
                </a:rPr>
                <a:t>Add higher hydrocarbon and related reactions in the chemistry scheme </a:t>
              </a:r>
              <a:endPara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  <a:p>
              <a:pPr marL="457200" marR="0" lvl="0" indent="-27940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Titillium Web Light"/>
                <a:buChar char="▰"/>
                <a:tabLst/>
                <a:defRPr/>
              </a:pPr>
              <a:r>
                <a:rPr lang="en-US" sz="1000" dirty="0">
                  <a:solidFill>
                    <a:srgbClr val="FFFFFF"/>
                  </a:solidFill>
                  <a:latin typeface="Titillium Web Light"/>
                  <a:ea typeface="Titillium Web Light"/>
                  <a:cs typeface="Titillium Web Light"/>
                  <a:sym typeface="Titillium Web Light"/>
                </a:rPr>
                <a:t>Apply diurnal and vertical profiles to emissions</a:t>
              </a:r>
            </a:p>
            <a:p>
              <a:pPr marL="457200" marR="0" lvl="0" indent="-27940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Titillium Web Light"/>
                <a:buChar char="▰"/>
                <a:tabLst/>
                <a:defRPr/>
              </a:pPr>
              <a:r>
                <a:rPr lang="en-US" sz="1000" dirty="0">
                  <a:solidFill>
                    <a:srgbClr val="FFFFFF"/>
                  </a:solidFill>
                  <a:latin typeface="Titillium Web Light"/>
                  <a:ea typeface="Titillium Web Light"/>
                  <a:cs typeface="Titillium Web Light"/>
                  <a:sym typeface="Titillium Web Light"/>
                </a:rPr>
                <a:t>Adjust emissions from 2013 to 2016</a:t>
              </a:r>
              <a:endPara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9F9FCD3E-D253-48B1-9C35-99C21646ACC2}"/>
              </a:ext>
            </a:extLst>
          </p:cNvPr>
          <p:cNvSpPr/>
          <p:nvPr/>
        </p:nvSpPr>
        <p:spPr>
          <a:xfrm>
            <a:off x="3977638" y="1934225"/>
            <a:ext cx="12500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latin typeface="Titillium Web" panose="02010600030101010101" charset="0"/>
              </a:rPr>
              <a:t>Interactive BVOC emissions</a:t>
            </a:r>
          </a:p>
          <a:p>
            <a:r>
              <a:rPr lang="en-US" altLang="zh-CN" sz="1000" dirty="0">
                <a:solidFill>
                  <a:schemeClr val="bg1"/>
                </a:solidFill>
                <a:latin typeface="Titillium Web" panose="02010600030101010101" charset="0"/>
              </a:rPr>
              <a:t>Biomass burning emissions: GFED4</a:t>
            </a:r>
          </a:p>
        </p:txBody>
      </p:sp>
    </p:spTree>
    <p:extLst>
      <p:ext uri="{BB962C8B-B14F-4D97-AF65-F5344CB8AC3E}">
        <p14:creationId xmlns:p14="http://schemas.microsoft.com/office/powerpoint/2010/main" val="1352322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68;p13">
            <a:extLst>
              <a:ext uri="{FF2B5EF4-FFF2-40B4-BE49-F238E27FC236}">
                <a16:creationId xmlns:a16="http://schemas.microsoft.com/office/drawing/2014/main" id="{5621C797-C568-46DC-A019-C1034FB61053}"/>
              </a:ext>
            </a:extLst>
          </p:cNvPr>
          <p:cNvSpPr txBox="1">
            <a:spLocks/>
          </p:cNvSpPr>
          <p:nvPr/>
        </p:nvSpPr>
        <p:spPr>
          <a:xfrm>
            <a:off x="450475" y="243376"/>
            <a:ext cx="7584141" cy="880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r>
              <a:rPr lang="en-US" sz="2400" dirty="0"/>
              <a:t>Evaluation of </a:t>
            </a:r>
            <a:r>
              <a:rPr lang="en-US" altLang="zh-CN" sz="2400" dirty="0"/>
              <a:t>the model</a:t>
            </a:r>
            <a:br>
              <a:rPr lang="en-US" altLang="zh-CN" sz="2400" dirty="0"/>
            </a:br>
            <a:r>
              <a:rPr lang="en-US" altLang="zh-CN" sz="2400" dirty="0">
                <a:solidFill>
                  <a:srgbClr val="FFC000"/>
                </a:solidFill>
              </a:rPr>
              <a:t>We look at the diurnal profiles of surface O</a:t>
            </a:r>
            <a:r>
              <a:rPr lang="en-US" altLang="zh-CN" sz="2400" baseline="-25000" dirty="0">
                <a:solidFill>
                  <a:srgbClr val="FFC000"/>
                </a:solidFill>
              </a:rPr>
              <a:t>3</a:t>
            </a:r>
            <a:r>
              <a:rPr lang="en-US" altLang="zh-CN" sz="2400" dirty="0">
                <a:solidFill>
                  <a:srgbClr val="FFC000"/>
                </a:solidFill>
              </a:rPr>
              <a:t> and NO</a:t>
            </a:r>
            <a:r>
              <a:rPr lang="en-US" altLang="zh-CN" sz="2400" baseline="-25000" dirty="0">
                <a:solidFill>
                  <a:srgbClr val="FFC000"/>
                </a:solidFill>
              </a:rPr>
              <a:t>2</a:t>
            </a:r>
            <a:br>
              <a:rPr lang="en-US" altLang="zh-CN" sz="2400" baseline="-25000" dirty="0">
                <a:solidFill>
                  <a:srgbClr val="FFC000"/>
                </a:solidFill>
              </a:rPr>
            </a:br>
            <a:r>
              <a:rPr lang="en-US" altLang="zh-CN" sz="2000" baseline="-25000" dirty="0">
                <a:solidFill>
                  <a:schemeClr val="bg1"/>
                </a:solidFill>
              </a:rPr>
              <a:t>Take Beijing for example</a:t>
            </a:r>
            <a:r>
              <a:rPr lang="zh-CN" altLang="en-US" sz="2400" baseline="-25000" dirty="0">
                <a:solidFill>
                  <a:schemeClr val="bg1"/>
                </a:solidFill>
              </a:rPr>
              <a:t>：</a:t>
            </a:r>
            <a:endParaRPr lang="en-US" sz="2400" baseline="-25000" dirty="0">
              <a:solidFill>
                <a:schemeClr val="bg1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0D4701D-8099-49BB-AF06-2CDAC99DB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019" y="1442819"/>
            <a:ext cx="6169491" cy="149512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302F074-A339-4C06-AE26-F16DF8BADE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7019" y="3168390"/>
            <a:ext cx="6186930" cy="1495128"/>
          </a:xfrm>
          <a:prstGeom prst="rect">
            <a:avLst/>
          </a:prstGeom>
        </p:spPr>
      </p:pic>
      <p:sp>
        <p:nvSpPr>
          <p:cNvPr id="13" name="Google Shape;82;p15">
            <a:extLst>
              <a:ext uri="{FF2B5EF4-FFF2-40B4-BE49-F238E27FC236}">
                <a16:creationId xmlns:a16="http://schemas.microsoft.com/office/drawing/2014/main" id="{63A2F818-5DB8-47A0-942F-935DFF0D5ED9}"/>
              </a:ext>
            </a:extLst>
          </p:cNvPr>
          <p:cNvSpPr txBox="1">
            <a:spLocks/>
          </p:cNvSpPr>
          <p:nvPr/>
        </p:nvSpPr>
        <p:spPr>
          <a:xfrm>
            <a:off x="179540" y="1294901"/>
            <a:ext cx="2379417" cy="225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DFFB1"/>
              </a:buClr>
              <a:buSzPts val="2400"/>
              <a:buFont typeface="Titillium Web Light"/>
              <a:buNone/>
              <a:defRPr sz="24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None/>
              <a:defRPr sz="24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None/>
              <a:defRPr sz="24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None/>
              <a:defRPr sz="24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None/>
              <a:defRPr sz="24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None/>
              <a:defRPr sz="24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None/>
              <a:defRPr sz="24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None/>
              <a:defRPr sz="24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None/>
              <a:defRPr sz="24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pPr>
              <a:spcBef>
                <a:spcPts val="600"/>
              </a:spcBef>
              <a:buFont typeface="Titillium Web Light"/>
              <a:buChar char="▰"/>
            </a:pPr>
            <a:r>
              <a:rPr lang="en-US" sz="1600" dirty="0"/>
              <a:t>Averaging 3 lowest layers to look at the vertical distributions in PBL at nighttime</a:t>
            </a:r>
          </a:p>
          <a:p>
            <a:pPr>
              <a:buFont typeface="Titillium Web Light"/>
              <a:buChar char="▰"/>
            </a:pPr>
            <a:r>
              <a:rPr lang="en-US" sz="1600" dirty="0"/>
              <a:t>Underestimated O</a:t>
            </a:r>
            <a:r>
              <a:rPr lang="en-US" sz="1600" baseline="-25000" dirty="0"/>
              <a:t>3</a:t>
            </a:r>
            <a:r>
              <a:rPr lang="en-US" sz="1600" dirty="0"/>
              <a:t> and highly overestimated NO</a:t>
            </a:r>
            <a:r>
              <a:rPr lang="en-US" sz="1600" baseline="-25000" dirty="0"/>
              <a:t>2</a:t>
            </a:r>
            <a:r>
              <a:rPr lang="en-US" sz="1600" dirty="0"/>
              <a:t> at nighttime </a:t>
            </a:r>
            <a:r>
              <a:rPr lang="en-US" altLang="zh-CN" sz="1600" dirty="0"/>
              <a:t>probably due to the shallow PBL</a:t>
            </a:r>
            <a:endParaRPr lang="en-US" sz="1600" dirty="0"/>
          </a:p>
          <a:p>
            <a:pPr>
              <a:buFont typeface="Titillium Web Light"/>
              <a:buChar char="▰"/>
            </a:pPr>
            <a:r>
              <a:rPr lang="en-US" sz="1600" dirty="0"/>
              <a:t>Overestimated O</a:t>
            </a:r>
            <a:r>
              <a:rPr lang="en-US" sz="1600" baseline="-25000" dirty="0"/>
              <a:t>3</a:t>
            </a:r>
            <a:r>
              <a:rPr lang="en-US" sz="1600" dirty="0"/>
              <a:t> and lowest NO</a:t>
            </a:r>
            <a:r>
              <a:rPr lang="en-US" sz="1600" baseline="-25000" dirty="0"/>
              <a:t>2</a:t>
            </a:r>
            <a:r>
              <a:rPr lang="en-US" sz="1600" dirty="0"/>
              <a:t> in the daytime, partly  contributed by coarse model grid resolutions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8;p13">
            <a:extLst>
              <a:ext uri="{FF2B5EF4-FFF2-40B4-BE49-F238E27FC236}">
                <a16:creationId xmlns:a16="http://schemas.microsoft.com/office/drawing/2014/main" id="{B15DD8CF-4AA8-4579-8B7D-B38FE52BFEF3}"/>
              </a:ext>
            </a:extLst>
          </p:cNvPr>
          <p:cNvSpPr txBox="1">
            <a:spLocks/>
          </p:cNvSpPr>
          <p:nvPr/>
        </p:nvSpPr>
        <p:spPr>
          <a:xfrm>
            <a:off x="470647" y="243376"/>
            <a:ext cx="8464924" cy="880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r>
              <a:rPr lang="en-US" sz="2400" dirty="0"/>
              <a:t>S</a:t>
            </a:r>
            <a:r>
              <a:rPr lang="en-US" altLang="zh-CN" sz="2400" dirty="0"/>
              <a:t>patial distributions of species and O</a:t>
            </a:r>
            <a:r>
              <a:rPr lang="en-US" altLang="zh-CN" sz="2400" baseline="-25000" dirty="0"/>
              <a:t>3</a:t>
            </a:r>
            <a:r>
              <a:rPr lang="en-US" altLang="zh-CN" sz="2400" dirty="0"/>
              <a:t> sensitivity indicators</a:t>
            </a:r>
            <a:br>
              <a:rPr lang="en-US" altLang="zh-CN" sz="2400" dirty="0"/>
            </a:br>
            <a:r>
              <a:rPr lang="en-US" altLang="zh-CN" sz="2400" dirty="0">
                <a:solidFill>
                  <a:srgbClr val="FFC000"/>
                </a:solidFill>
              </a:rPr>
              <a:t>It shows the contrasting chemical environment in China!</a:t>
            </a:r>
            <a:br>
              <a:rPr lang="en-US" altLang="zh-CN" sz="2400" dirty="0"/>
            </a:br>
            <a:endParaRPr lang="en-US" sz="2400" baseline="-25000" dirty="0">
              <a:solidFill>
                <a:schemeClr val="bg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639B0CA-7DE3-4841-A6A4-E6A4F95FF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654" y="1124108"/>
            <a:ext cx="6141641" cy="3470108"/>
          </a:xfrm>
          <a:prstGeom prst="rect">
            <a:avLst/>
          </a:prstGeom>
        </p:spPr>
      </p:pic>
      <p:sp>
        <p:nvSpPr>
          <p:cNvPr id="8" name="Google Shape;82;p15">
            <a:extLst>
              <a:ext uri="{FF2B5EF4-FFF2-40B4-BE49-F238E27FC236}">
                <a16:creationId xmlns:a16="http://schemas.microsoft.com/office/drawing/2014/main" id="{398D8965-95A6-44F9-813B-35426B2155FF}"/>
              </a:ext>
            </a:extLst>
          </p:cNvPr>
          <p:cNvSpPr txBox="1">
            <a:spLocks/>
          </p:cNvSpPr>
          <p:nvPr/>
        </p:nvSpPr>
        <p:spPr>
          <a:xfrm>
            <a:off x="152646" y="1032684"/>
            <a:ext cx="2379417" cy="225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DFFB1"/>
              </a:buClr>
              <a:buSzPts val="2400"/>
              <a:buFont typeface="Titillium Web Light"/>
              <a:buNone/>
              <a:defRPr sz="24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None/>
              <a:defRPr sz="24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None/>
              <a:defRPr sz="24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None/>
              <a:defRPr sz="24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None/>
              <a:defRPr sz="24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None/>
              <a:defRPr sz="24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None/>
              <a:defRPr sz="24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None/>
              <a:defRPr sz="24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None/>
              <a:defRPr sz="24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pPr>
              <a:spcBef>
                <a:spcPts val="600"/>
              </a:spcBef>
              <a:buFont typeface="Titillium Web Light"/>
              <a:buChar char="▰"/>
            </a:pPr>
            <a:r>
              <a:rPr lang="en-US" sz="1600" dirty="0"/>
              <a:t>Typically high NOx and </a:t>
            </a:r>
            <a:r>
              <a:rPr lang="en-US" altLang="zh-CN" sz="1600" dirty="0"/>
              <a:t>anthropogenic </a:t>
            </a:r>
            <a:r>
              <a:rPr lang="en-US" sz="1600" dirty="0"/>
              <a:t>VOC</a:t>
            </a:r>
            <a:r>
              <a:rPr lang="en-US" altLang="zh-CN" sz="1600" dirty="0"/>
              <a:t>s in industrial regions</a:t>
            </a:r>
            <a:endParaRPr lang="en-US" sz="1600" dirty="0"/>
          </a:p>
          <a:p>
            <a:pPr>
              <a:buFont typeface="Titillium Web Light"/>
              <a:buChar char="▰"/>
            </a:pPr>
            <a:r>
              <a:rPr lang="en-US" sz="1600" dirty="0"/>
              <a:t>The YRD and the Sichuan basin have relatively high O</a:t>
            </a:r>
            <a:r>
              <a:rPr lang="en-US" sz="1600" baseline="-25000" dirty="0"/>
              <a:t>3</a:t>
            </a:r>
            <a:r>
              <a:rPr lang="en-US" sz="1600" dirty="0"/>
              <a:t> concentrations.  Surface O</a:t>
            </a:r>
            <a:r>
              <a:rPr lang="en-US" sz="1600" baseline="-25000" dirty="0"/>
              <a:t>3</a:t>
            </a:r>
            <a:r>
              <a:rPr lang="en-US" sz="1600" dirty="0"/>
              <a:t> levels in the PRD are low.</a:t>
            </a:r>
          </a:p>
          <a:p>
            <a:pPr>
              <a:buFont typeface="Titillium Web Light"/>
              <a:buChar char="▰"/>
            </a:pPr>
            <a:r>
              <a:rPr lang="en-US" sz="1600" dirty="0"/>
              <a:t>Most industrial regions are VOC limited, reflected by high NOx/VOC and low H</a:t>
            </a:r>
            <a:r>
              <a:rPr lang="en-US" sz="1600" baseline="-25000" dirty="0"/>
              <a:t>2</a:t>
            </a:r>
            <a:r>
              <a:rPr lang="en-US" sz="1600" dirty="0"/>
              <a:t>O</a:t>
            </a:r>
            <a:r>
              <a:rPr lang="en-US" sz="1600" baseline="-25000" dirty="0"/>
              <a:t>2</a:t>
            </a:r>
            <a:r>
              <a:rPr lang="en-US" sz="1600" dirty="0"/>
              <a:t>/HNO</a:t>
            </a:r>
            <a:r>
              <a:rPr lang="en-US" sz="1600" baseline="-25000" dirty="0"/>
              <a:t>3</a:t>
            </a:r>
            <a:r>
              <a:rPr lang="en-US" sz="1600" dirty="0"/>
              <a:t> values. </a:t>
            </a:r>
          </a:p>
        </p:txBody>
      </p:sp>
    </p:spTree>
    <p:extLst>
      <p:ext uri="{BB962C8B-B14F-4D97-AF65-F5344CB8AC3E}">
        <p14:creationId xmlns:p14="http://schemas.microsoft.com/office/powerpoint/2010/main" val="2950196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1B93B62-63EF-41A0-8DB5-A002D9272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98" y="769801"/>
            <a:ext cx="8594773" cy="2466884"/>
          </a:xfrm>
          <a:prstGeom prst="rect">
            <a:avLst/>
          </a:prstGeom>
        </p:spPr>
      </p:pic>
      <p:sp>
        <p:nvSpPr>
          <p:cNvPr id="9" name="Google Shape;68;p13">
            <a:extLst>
              <a:ext uri="{FF2B5EF4-FFF2-40B4-BE49-F238E27FC236}">
                <a16:creationId xmlns:a16="http://schemas.microsoft.com/office/drawing/2014/main" id="{32F7D782-778B-4F62-B5DB-2B43E7662E3C}"/>
              </a:ext>
            </a:extLst>
          </p:cNvPr>
          <p:cNvSpPr txBox="1">
            <a:spLocks/>
          </p:cNvSpPr>
          <p:nvPr/>
        </p:nvSpPr>
        <p:spPr>
          <a:xfrm>
            <a:off x="470647" y="243376"/>
            <a:ext cx="8464924" cy="598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r>
              <a:rPr lang="en-US" sz="2400" dirty="0"/>
              <a:t>Regional O</a:t>
            </a:r>
            <a:r>
              <a:rPr lang="en-US" sz="2400" baseline="-25000" dirty="0"/>
              <a:t>3</a:t>
            </a:r>
            <a:r>
              <a:rPr lang="en-US" sz="2400" dirty="0"/>
              <a:t> responses to emission scenarios </a:t>
            </a:r>
            <a:br>
              <a:rPr lang="en-US" altLang="zh-CN" sz="2400" dirty="0"/>
            </a:br>
            <a:endParaRPr lang="en-US" sz="2400" baseline="-25000" dirty="0">
              <a:solidFill>
                <a:schemeClr val="bg1"/>
              </a:solidFill>
            </a:endParaRPr>
          </a:p>
        </p:txBody>
      </p:sp>
      <p:sp>
        <p:nvSpPr>
          <p:cNvPr id="10" name="Google Shape;82;p15">
            <a:extLst>
              <a:ext uri="{FF2B5EF4-FFF2-40B4-BE49-F238E27FC236}">
                <a16:creationId xmlns:a16="http://schemas.microsoft.com/office/drawing/2014/main" id="{85CC1630-D7B5-4914-BE88-6EE30CA6F774}"/>
              </a:ext>
            </a:extLst>
          </p:cNvPr>
          <p:cNvSpPr txBox="1">
            <a:spLocks/>
          </p:cNvSpPr>
          <p:nvPr/>
        </p:nvSpPr>
        <p:spPr>
          <a:xfrm>
            <a:off x="340798" y="3420067"/>
            <a:ext cx="8447602" cy="31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DFFB1"/>
              </a:buClr>
              <a:buSzPts val="2400"/>
              <a:buFont typeface="Titillium Web Light"/>
              <a:buNone/>
              <a:defRPr sz="24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None/>
              <a:defRPr sz="24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None/>
              <a:defRPr sz="24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None/>
              <a:defRPr sz="24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None/>
              <a:defRPr sz="24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None/>
              <a:defRPr sz="24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None/>
              <a:defRPr sz="24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None/>
              <a:defRPr sz="24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None/>
              <a:defRPr sz="2400" b="0" i="0" u="none" strike="noStrike" cap="none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pPr>
              <a:spcBef>
                <a:spcPts val="600"/>
              </a:spcBef>
              <a:buFont typeface="Titillium Web Light"/>
              <a:buChar char="▰"/>
            </a:pPr>
            <a:r>
              <a:rPr lang="en-US" sz="2000" dirty="0"/>
              <a:t>Increased O</a:t>
            </a:r>
            <a:r>
              <a:rPr lang="en-US" sz="2000" baseline="-25000" dirty="0"/>
              <a:t>3</a:t>
            </a:r>
            <a:r>
              <a:rPr lang="en-US" sz="2000" dirty="0"/>
              <a:t> levels in industrial regions that are VOC limited in the NOx emission control scenario </a:t>
            </a:r>
          </a:p>
          <a:p>
            <a:pPr>
              <a:buFont typeface="Titillium Web Light"/>
              <a:buChar char="▰"/>
            </a:pPr>
            <a:r>
              <a:rPr lang="en-US" sz="2000" dirty="0"/>
              <a:t>Decreased VOC emissions can partly offset the increased O</a:t>
            </a:r>
            <a:r>
              <a:rPr lang="en-US" sz="2000" baseline="-25000" dirty="0"/>
              <a:t>3</a:t>
            </a:r>
            <a:r>
              <a:rPr lang="en-US" sz="2000" dirty="0"/>
              <a:t> in the YRD and the PRD, and more strict VOC emission controls are required for the NCP</a:t>
            </a:r>
          </a:p>
        </p:txBody>
      </p:sp>
    </p:spTree>
    <p:extLst>
      <p:ext uri="{BB962C8B-B14F-4D97-AF65-F5344CB8AC3E}">
        <p14:creationId xmlns:p14="http://schemas.microsoft.com/office/powerpoint/2010/main" val="2154343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457200" y="163589"/>
            <a:ext cx="6025500" cy="65646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 response surface</a:t>
            </a:r>
            <a:endParaRPr dirty="0"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79128" y="986062"/>
            <a:ext cx="2634343" cy="26225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" sz="1600" dirty="0"/>
              <a:t>T</a:t>
            </a:r>
            <a:r>
              <a:rPr lang="en-US" sz="1600" dirty="0"/>
              <a:t>h</a:t>
            </a:r>
            <a:r>
              <a:rPr lang="en" sz="1600" dirty="0"/>
              <a:t>e </a:t>
            </a:r>
            <a:r>
              <a:rPr lang="en-US" sz="1600" dirty="0"/>
              <a:t>current state of O</a:t>
            </a:r>
            <a:r>
              <a:rPr lang="en-US" sz="1600" baseline="-25000" dirty="0"/>
              <a:t>3</a:t>
            </a:r>
            <a:r>
              <a:rPr lang="en-US" sz="1600" dirty="0"/>
              <a:t> concentrations are higher in the NCP, slightly lower in the YRD and lowest in PRD, but </a:t>
            </a:r>
            <a:r>
              <a:rPr lang="en-US" altLang="zh-CN" sz="1600" dirty="0"/>
              <a:t>O</a:t>
            </a:r>
            <a:r>
              <a:rPr lang="en-US" altLang="zh-CN" sz="1600" baseline="-25000" dirty="0"/>
              <a:t>3</a:t>
            </a:r>
            <a:r>
              <a:rPr lang="en-US" altLang="zh-CN" sz="1600" dirty="0"/>
              <a:t> levels inevitably increase when decreasing NOx emissions.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▰"/>
            </a:pPr>
            <a:r>
              <a:rPr lang="en-US" sz="1600" dirty="0"/>
              <a:t>Large amount of NOx emissions should be decreased to shift from VOC limited to NOx limited. Decreasing VOC emissions have small impacts in Shijiazhuang and Chongqing. </a:t>
            </a:r>
            <a:endParaRPr sz="16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694AEE2-FFCB-4348-A75F-2F4B90490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970" y="1045027"/>
            <a:ext cx="6275902" cy="312057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449942" y="254000"/>
            <a:ext cx="7815943" cy="355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GB" altLang="zh-CN" sz="2400" dirty="0"/>
              <a:t>Effectiveness of emission control strategies</a:t>
            </a:r>
            <a:endParaRPr sz="2400" dirty="0"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85851" y="737605"/>
            <a:ext cx="2569943" cy="26225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▰"/>
            </a:pPr>
            <a:r>
              <a:rPr lang="en-US" sz="1600" dirty="0"/>
              <a:t>&gt;60% NOx emissions should be decreased in Beijing, Shanghai and Nanjing to reduce O</a:t>
            </a:r>
            <a:r>
              <a:rPr lang="en-US" sz="1600" baseline="-25000" dirty="0"/>
              <a:t>3</a:t>
            </a:r>
            <a:r>
              <a:rPr lang="en-US" sz="1600" dirty="0"/>
              <a:t> concentrations.</a:t>
            </a:r>
            <a:endParaRPr lang="en-US" altLang="zh-CN" sz="1600" dirty="0"/>
          </a:p>
          <a:p>
            <a:pPr lvl="0"/>
            <a:r>
              <a:rPr lang="en-US" altLang="zh-CN" sz="1600" dirty="0"/>
              <a:t>Combined reductions of NOx and VOC emissions make sure the decrease of O</a:t>
            </a:r>
            <a:r>
              <a:rPr lang="en-US" altLang="zh-CN" sz="1600" baseline="-25000" dirty="0"/>
              <a:t>3</a:t>
            </a:r>
            <a:r>
              <a:rPr lang="en-US" altLang="zh-CN" sz="1600" dirty="0"/>
              <a:t> concentrations. </a:t>
            </a:r>
          </a:p>
          <a:p>
            <a:pPr lvl="0"/>
            <a:r>
              <a:rPr lang="en-US" sz="1600" dirty="0"/>
              <a:t>S</a:t>
            </a:r>
            <a:r>
              <a:rPr lang="en-US" altLang="zh-CN" sz="1600" dirty="0"/>
              <a:t>tronger O</a:t>
            </a:r>
            <a:r>
              <a:rPr lang="en-US" altLang="zh-CN" sz="1600" baseline="-25000" dirty="0"/>
              <a:t>3</a:t>
            </a:r>
            <a:r>
              <a:rPr lang="en-US" altLang="zh-CN" sz="1600" dirty="0"/>
              <a:t> responses regionally than in continents. In general, decreased NOx emissions reduce O</a:t>
            </a:r>
            <a:r>
              <a:rPr lang="en-US" altLang="zh-CN" sz="1600" baseline="-25000" dirty="0"/>
              <a:t>3</a:t>
            </a:r>
            <a:r>
              <a:rPr lang="en-US" altLang="zh-CN" sz="1600" dirty="0"/>
              <a:t> abundances in continents.   </a:t>
            </a:r>
            <a:endParaRPr sz="1600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8C3901D-8A89-482C-8E96-26D318D05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2618" y="831735"/>
            <a:ext cx="6237297" cy="207005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43E6903-8F7A-49A7-BD08-2D5447A809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2617" y="2901790"/>
            <a:ext cx="6237298" cy="207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745497"/>
      </p:ext>
    </p:extLst>
  </p:cSld>
  <p:clrMapOvr>
    <a:masterClrMapping/>
  </p:clrMapOvr>
</p:sld>
</file>

<file path=ppt/theme/theme1.xml><?xml version="1.0" encoding="utf-8"?>
<a:theme xmlns:a="http://schemas.openxmlformats.org/drawingml/2006/main" name="Ninaco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674</Words>
  <Application>Microsoft Office PowerPoint</Application>
  <PresentationFormat>全屏显示(16:9)</PresentationFormat>
  <Paragraphs>68</Paragraphs>
  <Slides>8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Titillium Web</vt:lpstr>
      <vt:lpstr>Titillium Web Light</vt:lpstr>
      <vt:lpstr>Arial</vt:lpstr>
      <vt:lpstr>Ninacor template</vt:lpstr>
      <vt:lpstr>Contrasting atmospheric ozone chemical environments in China: the effectiveness of emission control strategies regionally</vt:lpstr>
      <vt:lpstr>Where we look at for surface ozone pollution? Industrial regions typically with high emissions </vt:lpstr>
      <vt:lpstr>UK chemistry and aerosol model (UKCA) configurations</vt:lpstr>
      <vt:lpstr>PowerPoint 演示文稿</vt:lpstr>
      <vt:lpstr>PowerPoint 演示文稿</vt:lpstr>
      <vt:lpstr>PowerPoint 演示文稿</vt:lpstr>
      <vt:lpstr>O3 response surface</vt:lpstr>
      <vt:lpstr>Effectiveness of emission control strategies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Contrasting atmospheric ozone chemical environments in China: different effectiveness of emission control strategies regionally</dc:title>
  <dc:creator>lafe cool</dc:creator>
  <cp:lastModifiedBy>cool lafe</cp:lastModifiedBy>
  <cp:revision>34</cp:revision>
  <dcterms:modified xsi:type="dcterms:W3CDTF">2020-05-13T06:39:23Z</dcterms:modified>
</cp:coreProperties>
</file>