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385" r:id="rId3"/>
    <p:sldId id="259" r:id="rId4"/>
    <p:sldId id="386" r:id="rId5"/>
    <p:sldId id="260" r:id="rId6"/>
    <p:sldId id="261" r:id="rId7"/>
    <p:sldId id="38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60" y="12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2A3C65A-D93B-478E-9C3D-AE5C3BDF960C}"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0C09B-24EB-48D6-BA8B-72DA858622E5}" type="slidenum">
              <a:rPr lang="en-US" smtClean="0"/>
              <a:t>‹#›</a:t>
            </a:fld>
            <a:endParaRPr lang="en-US"/>
          </a:p>
        </p:txBody>
      </p:sp>
    </p:spTree>
    <p:extLst>
      <p:ext uri="{BB962C8B-B14F-4D97-AF65-F5344CB8AC3E}">
        <p14:creationId xmlns:p14="http://schemas.microsoft.com/office/powerpoint/2010/main" val="138333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A3C65A-D93B-478E-9C3D-AE5C3BDF960C}"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0C09B-24EB-48D6-BA8B-72DA858622E5}" type="slidenum">
              <a:rPr lang="en-US" smtClean="0"/>
              <a:t>‹#›</a:t>
            </a:fld>
            <a:endParaRPr lang="en-US"/>
          </a:p>
        </p:txBody>
      </p:sp>
    </p:spTree>
    <p:extLst>
      <p:ext uri="{BB962C8B-B14F-4D97-AF65-F5344CB8AC3E}">
        <p14:creationId xmlns:p14="http://schemas.microsoft.com/office/powerpoint/2010/main" val="61418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A3C65A-D93B-478E-9C3D-AE5C3BDF960C}"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0C09B-24EB-48D6-BA8B-72DA858622E5}" type="slidenum">
              <a:rPr lang="en-US" smtClean="0"/>
              <a:t>‹#›</a:t>
            </a:fld>
            <a:endParaRPr lang="en-US"/>
          </a:p>
        </p:txBody>
      </p:sp>
    </p:spTree>
    <p:extLst>
      <p:ext uri="{BB962C8B-B14F-4D97-AF65-F5344CB8AC3E}">
        <p14:creationId xmlns:p14="http://schemas.microsoft.com/office/powerpoint/2010/main" val="187993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A3C65A-D93B-478E-9C3D-AE5C3BDF960C}"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0C09B-24EB-48D6-BA8B-72DA858622E5}" type="slidenum">
              <a:rPr lang="en-US" smtClean="0"/>
              <a:t>‹#›</a:t>
            </a:fld>
            <a:endParaRPr lang="en-US"/>
          </a:p>
        </p:txBody>
      </p:sp>
    </p:spTree>
    <p:extLst>
      <p:ext uri="{BB962C8B-B14F-4D97-AF65-F5344CB8AC3E}">
        <p14:creationId xmlns:p14="http://schemas.microsoft.com/office/powerpoint/2010/main" val="78117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A3C65A-D93B-478E-9C3D-AE5C3BDF960C}"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0C09B-24EB-48D6-BA8B-72DA858622E5}" type="slidenum">
              <a:rPr lang="en-US" smtClean="0"/>
              <a:t>‹#›</a:t>
            </a:fld>
            <a:endParaRPr lang="en-US"/>
          </a:p>
        </p:txBody>
      </p:sp>
    </p:spTree>
    <p:extLst>
      <p:ext uri="{BB962C8B-B14F-4D97-AF65-F5344CB8AC3E}">
        <p14:creationId xmlns:p14="http://schemas.microsoft.com/office/powerpoint/2010/main" val="3945754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A3C65A-D93B-478E-9C3D-AE5C3BDF960C}"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0C09B-24EB-48D6-BA8B-72DA858622E5}" type="slidenum">
              <a:rPr lang="en-US" smtClean="0"/>
              <a:t>‹#›</a:t>
            </a:fld>
            <a:endParaRPr lang="en-US"/>
          </a:p>
        </p:txBody>
      </p:sp>
    </p:spTree>
    <p:extLst>
      <p:ext uri="{BB962C8B-B14F-4D97-AF65-F5344CB8AC3E}">
        <p14:creationId xmlns:p14="http://schemas.microsoft.com/office/powerpoint/2010/main" val="235703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A3C65A-D93B-478E-9C3D-AE5C3BDF960C}" type="datetimeFigureOut">
              <a:rPr lang="en-US" smtClean="0"/>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30C09B-24EB-48D6-BA8B-72DA858622E5}" type="slidenum">
              <a:rPr lang="en-US" smtClean="0"/>
              <a:t>‹#›</a:t>
            </a:fld>
            <a:endParaRPr lang="en-US"/>
          </a:p>
        </p:txBody>
      </p:sp>
    </p:spTree>
    <p:extLst>
      <p:ext uri="{BB962C8B-B14F-4D97-AF65-F5344CB8AC3E}">
        <p14:creationId xmlns:p14="http://schemas.microsoft.com/office/powerpoint/2010/main" val="118049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A3C65A-D93B-478E-9C3D-AE5C3BDF960C}" type="datetimeFigureOut">
              <a:rPr lang="en-US" smtClean="0"/>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30C09B-24EB-48D6-BA8B-72DA858622E5}" type="slidenum">
              <a:rPr lang="en-US" smtClean="0"/>
              <a:t>‹#›</a:t>
            </a:fld>
            <a:endParaRPr lang="en-US"/>
          </a:p>
        </p:txBody>
      </p:sp>
    </p:spTree>
    <p:extLst>
      <p:ext uri="{BB962C8B-B14F-4D97-AF65-F5344CB8AC3E}">
        <p14:creationId xmlns:p14="http://schemas.microsoft.com/office/powerpoint/2010/main" val="373237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3C65A-D93B-478E-9C3D-AE5C3BDF960C}" type="datetimeFigureOut">
              <a:rPr lang="en-US" smtClean="0"/>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30C09B-24EB-48D6-BA8B-72DA858622E5}" type="slidenum">
              <a:rPr lang="en-US" smtClean="0"/>
              <a:t>‹#›</a:t>
            </a:fld>
            <a:endParaRPr lang="en-US"/>
          </a:p>
        </p:txBody>
      </p:sp>
    </p:spTree>
    <p:extLst>
      <p:ext uri="{BB962C8B-B14F-4D97-AF65-F5344CB8AC3E}">
        <p14:creationId xmlns:p14="http://schemas.microsoft.com/office/powerpoint/2010/main" val="64082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A3C65A-D93B-478E-9C3D-AE5C3BDF960C}"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0C09B-24EB-48D6-BA8B-72DA858622E5}" type="slidenum">
              <a:rPr lang="en-US" smtClean="0"/>
              <a:t>‹#›</a:t>
            </a:fld>
            <a:endParaRPr lang="en-US"/>
          </a:p>
        </p:txBody>
      </p:sp>
    </p:spTree>
    <p:extLst>
      <p:ext uri="{BB962C8B-B14F-4D97-AF65-F5344CB8AC3E}">
        <p14:creationId xmlns:p14="http://schemas.microsoft.com/office/powerpoint/2010/main" val="1911778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A3C65A-D93B-478E-9C3D-AE5C3BDF960C}"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0C09B-24EB-48D6-BA8B-72DA858622E5}" type="slidenum">
              <a:rPr lang="en-US" smtClean="0"/>
              <a:t>‹#›</a:t>
            </a:fld>
            <a:endParaRPr lang="en-US"/>
          </a:p>
        </p:txBody>
      </p:sp>
    </p:spTree>
    <p:extLst>
      <p:ext uri="{BB962C8B-B14F-4D97-AF65-F5344CB8AC3E}">
        <p14:creationId xmlns:p14="http://schemas.microsoft.com/office/powerpoint/2010/main" val="2202109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3C65A-D93B-478E-9C3D-AE5C3BDF960C}" type="datetimeFigureOut">
              <a:rPr lang="en-US" smtClean="0"/>
              <a:t>5/5/2020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0C09B-24EB-48D6-BA8B-72DA858622E5}" type="slidenum">
              <a:rPr lang="en-US" smtClean="0"/>
              <a:t>‹#›</a:t>
            </a:fld>
            <a:endParaRPr lang="en-US"/>
          </a:p>
        </p:txBody>
      </p:sp>
    </p:spTree>
    <p:extLst>
      <p:ext uri="{BB962C8B-B14F-4D97-AF65-F5344CB8AC3E}">
        <p14:creationId xmlns:p14="http://schemas.microsoft.com/office/powerpoint/2010/main" val="3073031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A4EC16-F62D-4A2A-BFE2-C489778CD0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3500" y="187777"/>
            <a:ext cx="828099" cy="839049"/>
          </a:xfrm>
          <a:prstGeom prst="rect">
            <a:avLst/>
          </a:prstGeom>
        </p:spPr>
      </p:pic>
      <p:sp>
        <p:nvSpPr>
          <p:cNvPr id="6" name="TextBox 5">
            <a:extLst>
              <a:ext uri="{FF2B5EF4-FFF2-40B4-BE49-F238E27FC236}">
                <a16:creationId xmlns:a16="http://schemas.microsoft.com/office/drawing/2014/main" id="{13B6F575-F144-4D30-A2FE-56A2CAD0C587}"/>
              </a:ext>
            </a:extLst>
          </p:cNvPr>
          <p:cNvSpPr txBox="1"/>
          <p:nvPr/>
        </p:nvSpPr>
        <p:spPr>
          <a:xfrm>
            <a:off x="957660" y="1972674"/>
            <a:ext cx="10382694" cy="3754874"/>
          </a:xfrm>
          <a:prstGeom prst="rect">
            <a:avLst/>
          </a:prstGeom>
          <a:noFill/>
        </p:spPr>
        <p:txBody>
          <a:bodyPr wrap="square" rtlCol="0">
            <a:spAutoFit/>
          </a:bodyPr>
          <a:lstStyle/>
          <a:p>
            <a:pPr algn="ctr"/>
            <a:r>
              <a:rPr lang="en-US" sz="2800" dirty="0"/>
              <a:t>Cultural Heritage Monument Complex Monitoring Data Analyses Using Machine Learning Algorithms</a:t>
            </a:r>
            <a:endParaRPr lang="ka-GE" dirty="0"/>
          </a:p>
          <a:p>
            <a:endParaRPr lang="ka-GE" dirty="0"/>
          </a:p>
          <a:p>
            <a:endParaRPr lang="ka-GE" dirty="0"/>
          </a:p>
          <a:p>
            <a:pPr algn="ctr"/>
            <a:r>
              <a:rPr lang="en-US" b="1" dirty="0"/>
              <a:t>David </a:t>
            </a:r>
            <a:r>
              <a:rPr lang="en-US" b="1" dirty="0" err="1"/>
              <a:t>Kvavadze</a:t>
            </a:r>
            <a:r>
              <a:rPr lang="en-US" dirty="0"/>
              <a:t>, Giorgi Basilaia, Tea </a:t>
            </a:r>
            <a:r>
              <a:rPr lang="en-US" dirty="0" err="1"/>
              <a:t>Munchava</a:t>
            </a:r>
            <a:r>
              <a:rPr lang="en-US" dirty="0"/>
              <a:t>, Giorgi </a:t>
            </a:r>
            <a:r>
              <a:rPr lang="en-US" dirty="0" err="1"/>
              <a:t>Laluashvili</a:t>
            </a:r>
            <a:r>
              <a:rPr lang="en-US" dirty="0"/>
              <a:t>, and Mikheil </a:t>
            </a:r>
            <a:r>
              <a:rPr lang="en-US" dirty="0" err="1"/>
              <a:t>Elashvili</a:t>
            </a:r>
            <a:endParaRPr lang="en-US" dirty="0"/>
          </a:p>
          <a:p>
            <a:pPr algn="ctr"/>
            <a:endParaRPr lang="en-US" dirty="0"/>
          </a:p>
          <a:p>
            <a:pPr algn="ctr"/>
            <a:r>
              <a:rPr lang="en-US" dirty="0"/>
              <a:t>Ilia State University, I. Chavchavadze </a:t>
            </a:r>
            <a:r>
              <a:rPr lang="en-US" dirty="0" err="1"/>
              <a:t>ave.</a:t>
            </a:r>
            <a:r>
              <a:rPr lang="en-US" dirty="0"/>
              <a:t> 3/5, Tbilisi, Georgia</a:t>
            </a:r>
          </a:p>
          <a:p>
            <a:br>
              <a:rPr lang="en-US" dirty="0"/>
            </a:br>
            <a:endParaRPr lang="en-US" sz="2000" dirty="0"/>
          </a:p>
          <a:p>
            <a:pPr algn="ctr"/>
            <a:endParaRPr lang="en-US" dirty="0"/>
          </a:p>
          <a:p>
            <a:endParaRPr lang="en-US" dirty="0"/>
          </a:p>
          <a:p>
            <a:endParaRPr lang="en-US" dirty="0"/>
          </a:p>
        </p:txBody>
      </p:sp>
      <p:pic>
        <p:nvPicPr>
          <p:cNvPr id="7" name="Picture 6"/>
          <p:cNvPicPr>
            <a:picLocks noChangeAspect="1"/>
          </p:cNvPicPr>
          <p:nvPr/>
        </p:nvPicPr>
        <p:blipFill>
          <a:blip r:embed="rId3"/>
          <a:stretch>
            <a:fillRect/>
          </a:stretch>
        </p:blipFill>
        <p:spPr>
          <a:xfrm>
            <a:off x="1066569" y="191564"/>
            <a:ext cx="837184" cy="835262"/>
          </a:xfrm>
          <a:prstGeom prst="rect">
            <a:avLst/>
          </a:prstGeom>
        </p:spPr>
      </p:pic>
      <p:sp>
        <p:nvSpPr>
          <p:cNvPr id="3" name="TextBox 2"/>
          <p:cNvSpPr txBox="1"/>
          <p:nvPr/>
        </p:nvSpPr>
        <p:spPr>
          <a:xfrm>
            <a:off x="1948724" y="187777"/>
            <a:ext cx="5553853" cy="707886"/>
          </a:xfrm>
          <a:prstGeom prst="rect">
            <a:avLst/>
          </a:prstGeom>
          <a:noFill/>
        </p:spPr>
        <p:txBody>
          <a:bodyPr wrap="square" rtlCol="0">
            <a:spAutoFit/>
          </a:bodyPr>
          <a:lstStyle/>
          <a:p>
            <a:r>
              <a:rPr lang="en-US" sz="2000" dirty="0"/>
              <a:t>Cultural Heritage and Environment Research Center</a:t>
            </a:r>
          </a:p>
          <a:p>
            <a:r>
              <a:rPr lang="en-US" sz="2000" dirty="0"/>
              <a:t>ILIA STATE UNIVERSITY, GEORGIA</a:t>
            </a:r>
          </a:p>
        </p:txBody>
      </p:sp>
      <p:grpSp>
        <p:nvGrpSpPr>
          <p:cNvPr id="10" name="Group 9"/>
          <p:cNvGrpSpPr/>
          <p:nvPr/>
        </p:nvGrpSpPr>
        <p:grpSpPr>
          <a:xfrm>
            <a:off x="8318059" y="58882"/>
            <a:ext cx="4003856" cy="836781"/>
            <a:chOff x="8318059" y="58882"/>
            <a:chExt cx="4003856" cy="836781"/>
          </a:xfrm>
        </p:grpSpPr>
        <p:pic>
          <p:nvPicPr>
            <p:cNvPr id="8" name="Picture 7"/>
            <p:cNvPicPr>
              <a:picLocks noChangeAspect="1"/>
            </p:cNvPicPr>
            <p:nvPr/>
          </p:nvPicPr>
          <p:blipFill>
            <a:blip r:embed="rId4"/>
            <a:stretch>
              <a:fillRect/>
            </a:stretch>
          </p:blipFill>
          <p:spPr>
            <a:xfrm>
              <a:off x="8318059" y="58882"/>
              <a:ext cx="2763794" cy="836781"/>
            </a:xfrm>
            <a:prstGeom prst="rect">
              <a:avLst/>
            </a:prstGeom>
          </p:spPr>
        </p:pic>
        <p:sp>
          <p:nvSpPr>
            <p:cNvPr id="9" name="TextBox 8"/>
            <p:cNvSpPr txBox="1"/>
            <p:nvPr/>
          </p:nvSpPr>
          <p:spPr>
            <a:xfrm>
              <a:off x="11081853" y="200273"/>
              <a:ext cx="1240062" cy="553998"/>
            </a:xfrm>
            <a:prstGeom prst="rect">
              <a:avLst/>
            </a:prstGeom>
            <a:noFill/>
          </p:spPr>
          <p:txBody>
            <a:bodyPr wrap="square" rtlCol="0">
              <a:spAutoFit/>
            </a:bodyPr>
            <a:lstStyle/>
            <a:p>
              <a:r>
                <a:rPr lang="en-US" sz="3000" b="1" dirty="0">
                  <a:solidFill>
                    <a:schemeClr val="accent1">
                      <a:lumMod val="50000"/>
                    </a:schemeClr>
                  </a:solidFill>
                  <a:latin typeface="Arial Narrow" panose="020B0606020202030204" pitchFamily="34" charset="0"/>
                </a:rPr>
                <a:t>NH6.4</a:t>
              </a:r>
            </a:p>
          </p:txBody>
        </p:sp>
      </p:grpSp>
      <p:sp>
        <p:nvSpPr>
          <p:cNvPr id="4" name="Rectangle 3">
            <a:extLst>
              <a:ext uri="{FF2B5EF4-FFF2-40B4-BE49-F238E27FC236}">
                <a16:creationId xmlns:a16="http://schemas.microsoft.com/office/drawing/2014/main" id="{21928DB9-225B-42FE-AB89-E9D5E09E43AA}"/>
              </a:ext>
            </a:extLst>
          </p:cNvPr>
          <p:cNvSpPr/>
          <p:nvPr/>
        </p:nvSpPr>
        <p:spPr>
          <a:xfrm>
            <a:off x="429669" y="6468655"/>
            <a:ext cx="11438677" cy="312650"/>
          </a:xfrm>
          <a:prstGeom prst="rect">
            <a:avLst/>
          </a:prstGeom>
        </p:spPr>
        <p:txBody>
          <a:bodyPr wrap="square">
            <a:spAutoFit/>
          </a:bodyPr>
          <a:lstStyle/>
          <a:p>
            <a:pPr algn="ct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This work was supported by Shota Rustaveli National Science Foundation of Georgia (SRNSFG) [Grant Number fr17_90]</a:t>
            </a:r>
          </a:p>
        </p:txBody>
      </p:sp>
    </p:spTree>
    <p:extLst>
      <p:ext uri="{BB962C8B-B14F-4D97-AF65-F5344CB8AC3E}">
        <p14:creationId xmlns:p14="http://schemas.microsoft.com/office/powerpoint/2010/main" val="2947035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423586" y="6257836"/>
            <a:ext cx="2965782" cy="600164"/>
            <a:chOff x="8471710" y="5822102"/>
            <a:chExt cx="2965782" cy="600164"/>
          </a:xfrm>
        </p:grpSpPr>
        <p:pic>
          <p:nvPicPr>
            <p:cNvPr id="5" name="Picture 4"/>
            <p:cNvPicPr>
              <a:picLocks noChangeAspect="1"/>
            </p:cNvPicPr>
            <p:nvPr/>
          </p:nvPicPr>
          <p:blipFill>
            <a:blip r:embed="rId2"/>
            <a:stretch>
              <a:fillRect/>
            </a:stretch>
          </p:blipFill>
          <p:spPr>
            <a:xfrm>
              <a:off x="8471710" y="5876545"/>
              <a:ext cx="492408" cy="491278"/>
            </a:xfrm>
            <a:prstGeom prst="rect">
              <a:avLst/>
            </a:prstGeom>
          </p:spPr>
        </p:pic>
        <p:sp>
          <p:nvSpPr>
            <p:cNvPr id="6" name="TextBox 5"/>
            <p:cNvSpPr txBox="1"/>
            <p:nvPr/>
          </p:nvSpPr>
          <p:spPr>
            <a:xfrm>
              <a:off x="8964118" y="5822102"/>
              <a:ext cx="2473374" cy="600164"/>
            </a:xfrm>
            <a:prstGeom prst="rect">
              <a:avLst/>
            </a:prstGeom>
            <a:noFill/>
          </p:spPr>
          <p:txBody>
            <a:bodyPr wrap="square" rtlCol="0">
              <a:spAutoFit/>
            </a:bodyPr>
            <a:lstStyle/>
            <a:p>
              <a:r>
                <a:rPr lang="en-US" sz="1100" dirty="0"/>
                <a:t>Cultural Heritage and Environment </a:t>
              </a:r>
            </a:p>
            <a:p>
              <a:r>
                <a:rPr lang="en-US" sz="1100" dirty="0"/>
                <a:t>Research Center</a:t>
              </a:r>
            </a:p>
            <a:p>
              <a:r>
                <a:rPr lang="en-US" sz="1100" dirty="0"/>
                <a:t>ILIA STATE UNIVERSITY, GEORGIA</a:t>
              </a:r>
            </a:p>
          </p:txBody>
        </p:sp>
      </p:grpSp>
      <p:pic>
        <p:nvPicPr>
          <p:cNvPr id="11" name="Picture 10"/>
          <p:cNvPicPr>
            <a:picLocks noChangeAspect="1"/>
          </p:cNvPicPr>
          <p:nvPr/>
        </p:nvPicPr>
        <p:blipFill>
          <a:blip r:embed="rId3"/>
          <a:stretch>
            <a:fillRect/>
          </a:stretch>
        </p:blipFill>
        <p:spPr>
          <a:xfrm>
            <a:off x="6813732" y="6257836"/>
            <a:ext cx="2534904" cy="595579"/>
          </a:xfrm>
          <a:prstGeom prst="rect">
            <a:avLst/>
          </a:prstGeom>
        </p:spPr>
      </p:pic>
      <p:sp>
        <p:nvSpPr>
          <p:cNvPr id="10" name="TextBox 9">
            <a:extLst>
              <a:ext uri="{FF2B5EF4-FFF2-40B4-BE49-F238E27FC236}">
                <a16:creationId xmlns:a16="http://schemas.microsoft.com/office/drawing/2014/main" id="{AE18BB28-5E05-4532-B296-558283B5596B}"/>
              </a:ext>
            </a:extLst>
          </p:cNvPr>
          <p:cNvSpPr txBox="1"/>
          <p:nvPr/>
        </p:nvSpPr>
        <p:spPr>
          <a:xfrm>
            <a:off x="1944282" y="236328"/>
            <a:ext cx="8303433" cy="400110"/>
          </a:xfrm>
          <a:prstGeom prst="rect">
            <a:avLst/>
          </a:prstGeom>
          <a:noFill/>
        </p:spPr>
        <p:txBody>
          <a:bodyPr wrap="square" rtlCol="0">
            <a:spAutoFit/>
          </a:bodyPr>
          <a:lstStyle/>
          <a:p>
            <a:pPr algn="ctr"/>
            <a:r>
              <a:rPr lang="en-US" sz="2000" b="1" dirty="0"/>
              <a:t>Cultural Heritage Monuments in Georgia</a:t>
            </a:r>
          </a:p>
        </p:txBody>
      </p:sp>
      <p:sp>
        <p:nvSpPr>
          <p:cNvPr id="12" name="Rectangle 11">
            <a:extLst>
              <a:ext uri="{FF2B5EF4-FFF2-40B4-BE49-F238E27FC236}">
                <a16:creationId xmlns:a16="http://schemas.microsoft.com/office/drawing/2014/main" id="{28101AF1-87DF-4C24-A363-71C778E73C6D}"/>
              </a:ext>
            </a:extLst>
          </p:cNvPr>
          <p:cNvSpPr/>
          <p:nvPr/>
        </p:nvSpPr>
        <p:spPr>
          <a:xfrm>
            <a:off x="230114" y="6553873"/>
            <a:ext cx="6612643" cy="249684"/>
          </a:xfrm>
          <a:prstGeom prst="rect">
            <a:avLst/>
          </a:prstGeom>
        </p:spPr>
        <p:txBody>
          <a:bodyPr wrap="square">
            <a:spAutoFit/>
          </a:bodyPr>
          <a:lstStyle/>
          <a:p>
            <a:pPr algn="ctr">
              <a:lnSpc>
                <a:spcPct val="107000"/>
              </a:lnSpc>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This work was supported by Shota Rustaveli National Science Foundation of Georgia (SRNSFG) [Grant Number fr17_90]</a:t>
            </a:r>
          </a:p>
        </p:txBody>
      </p:sp>
      <p:pic>
        <p:nvPicPr>
          <p:cNvPr id="2" name="Picture 1">
            <a:extLst>
              <a:ext uri="{FF2B5EF4-FFF2-40B4-BE49-F238E27FC236}">
                <a16:creationId xmlns:a16="http://schemas.microsoft.com/office/drawing/2014/main" id="{6D2FDD8E-30C2-4D75-A459-2E29D06B3D82}"/>
              </a:ext>
            </a:extLst>
          </p:cNvPr>
          <p:cNvPicPr>
            <a:picLocks noChangeAspect="1"/>
          </p:cNvPicPr>
          <p:nvPr/>
        </p:nvPicPr>
        <p:blipFill rotWithShape="1">
          <a:blip r:embed="rId4"/>
          <a:srcRect l="-2" t="315" r="12737" b="-315"/>
          <a:stretch/>
        </p:blipFill>
        <p:spPr>
          <a:xfrm>
            <a:off x="4045492" y="917268"/>
            <a:ext cx="7910037" cy="2746584"/>
          </a:xfrm>
          <a:prstGeom prst="rect">
            <a:avLst/>
          </a:prstGeom>
        </p:spPr>
      </p:pic>
      <p:pic>
        <p:nvPicPr>
          <p:cNvPr id="8" name="Picture 7">
            <a:extLst>
              <a:ext uri="{FF2B5EF4-FFF2-40B4-BE49-F238E27FC236}">
                <a16:creationId xmlns:a16="http://schemas.microsoft.com/office/drawing/2014/main" id="{FAC26BF6-DBFB-4A0D-99FA-876696F27931}"/>
              </a:ext>
            </a:extLst>
          </p:cNvPr>
          <p:cNvPicPr>
            <a:picLocks noChangeAspect="1"/>
          </p:cNvPicPr>
          <p:nvPr/>
        </p:nvPicPr>
        <p:blipFill rotWithShape="1">
          <a:blip r:embed="rId5"/>
          <a:srcRect l="48142" t="36691" r="3361"/>
          <a:stretch/>
        </p:blipFill>
        <p:spPr>
          <a:xfrm>
            <a:off x="230114" y="917268"/>
            <a:ext cx="3740428" cy="2746584"/>
          </a:xfrm>
          <a:prstGeom prst="rect">
            <a:avLst/>
          </a:prstGeom>
        </p:spPr>
      </p:pic>
      <p:pic>
        <p:nvPicPr>
          <p:cNvPr id="1026" name="Picture 2">
            <a:extLst>
              <a:ext uri="{FF2B5EF4-FFF2-40B4-BE49-F238E27FC236}">
                <a16:creationId xmlns:a16="http://schemas.microsoft.com/office/drawing/2014/main" id="{BC706B38-7625-46A2-A1CC-29BD80065B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6034" y="3759625"/>
            <a:ext cx="4602801" cy="249821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362F27A-537C-4D43-9BCD-6F7F4CA659FF}"/>
              </a:ext>
            </a:extLst>
          </p:cNvPr>
          <p:cNvSpPr/>
          <p:nvPr/>
        </p:nvSpPr>
        <p:spPr>
          <a:xfrm>
            <a:off x="8743785" y="3747682"/>
            <a:ext cx="3303075" cy="2308324"/>
          </a:xfrm>
          <a:prstGeom prst="rect">
            <a:avLst/>
          </a:prstGeom>
        </p:spPr>
        <p:txBody>
          <a:bodyPr wrap="square">
            <a:spAutoFit/>
          </a:bodyPr>
          <a:lstStyle/>
          <a:p>
            <a:pPr algn="just"/>
            <a:r>
              <a:rPr lang="en-US" dirty="0"/>
              <a:t>Cultural heritage monuments, that were created by mankind for centuries are scattered throughout the world. Most of them are experiencing impacts coming from nature and humans each year that result in damage and changing their common state</a:t>
            </a:r>
          </a:p>
        </p:txBody>
      </p:sp>
      <p:sp>
        <p:nvSpPr>
          <p:cNvPr id="15" name="Rectangle 14">
            <a:extLst>
              <a:ext uri="{FF2B5EF4-FFF2-40B4-BE49-F238E27FC236}">
                <a16:creationId xmlns:a16="http://schemas.microsoft.com/office/drawing/2014/main" id="{C1DE3796-53EB-477A-BA2C-7E256B053A57}"/>
              </a:ext>
            </a:extLst>
          </p:cNvPr>
          <p:cNvSpPr/>
          <p:nvPr/>
        </p:nvSpPr>
        <p:spPr>
          <a:xfrm>
            <a:off x="4124090" y="5862062"/>
            <a:ext cx="1208023" cy="369332"/>
          </a:xfrm>
          <a:prstGeom prst="rect">
            <a:avLst/>
          </a:prstGeom>
          <a:solidFill>
            <a:schemeClr val="bg1">
              <a:lumMod val="85000"/>
            </a:schemeClr>
          </a:solidFill>
        </p:spPr>
        <p:txBody>
          <a:bodyPr wrap="none">
            <a:spAutoFit/>
          </a:bodyPr>
          <a:lstStyle/>
          <a:p>
            <a:r>
              <a:rPr lang="en-US" dirty="0"/>
              <a:t>Uplistsikhe</a:t>
            </a:r>
          </a:p>
        </p:txBody>
      </p:sp>
      <p:sp>
        <p:nvSpPr>
          <p:cNvPr id="16" name="Rectangle 15">
            <a:extLst>
              <a:ext uri="{FF2B5EF4-FFF2-40B4-BE49-F238E27FC236}">
                <a16:creationId xmlns:a16="http://schemas.microsoft.com/office/drawing/2014/main" id="{452E8F32-C078-4F69-9770-7CF33B0A1CF0}"/>
              </a:ext>
            </a:extLst>
          </p:cNvPr>
          <p:cNvSpPr/>
          <p:nvPr/>
        </p:nvSpPr>
        <p:spPr>
          <a:xfrm>
            <a:off x="4095062" y="3216374"/>
            <a:ext cx="867610" cy="369332"/>
          </a:xfrm>
          <a:prstGeom prst="rect">
            <a:avLst/>
          </a:prstGeom>
          <a:solidFill>
            <a:schemeClr val="bg1">
              <a:lumMod val="85000"/>
            </a:schemeClr>
          </a:solidFill>
        </p:spPr>
        <p:txBody>
          <a:bodyPr wrap="none">
            <a:spAutoFit/>
          </a:bodyPr>
          <a:lstStyle/>
          <a:p>
            <a:r>
              <a:rPr lang="en-US" dirty="0" err="1"/>
              <a:t>Vardzia</a:t>
            </a:r>
            <a:endParaRPr lang="en-US" dirty="0"/>
          </a:p>
        </p:txBody>
      </p:sp>
      <p:sp>
        <p:nvSpPr>
          <p:cNvPr id="17" name="Rectangle 16">
            <a:extLst>
              <a:ext uri="{FF2B5EF4-FFF2-40B4-BE49-F238E27FC236}">
                <a16:creationId xmlns:a16="http://schemas.microsoft.com/office/drawing/2014/main" id="{1D2C87DA-C153-421E-B777-3B0603F19C88}"/>
              </a:ext>
            </a:extLst>
          </p:cNvPr>
          <p:cNvSpPr/>
          <p:nvPr/>
        </p:nvSpPr>
        <p:spPr>
          <a:xfrm>
            <a:off x="345289" y="3216374"/>
            <a:ext cx="1184620" cy="369332"/>
          </a:xfrm>
          <a:prstGeom prst="rect">
            <a:avLst/>
          </a:prstGeom>
          <a:solidFill>
            <a:schemeClr val="bg1">
              <a:lumMod val="85000"/>
            </a:schemeClr>
          </a:solidFill>
        </p:spPr>
        <p:txBody>
          <a:bodyPr wrap="none">
            <a:spAutoFit/>
          </a:bodyPr>
          <a:lstStyle/>
          <a:p>
            <a:r>
              <a:rPr lang="en-US" dirty="0" err="1"/>
              <a:t>Ateni</a:t>
            </a:r>
            <a:r>
              <a:rPr lang="en-US" dirty="0"/>
              <a:t> </a:t>
            </a:r>
            <a:r>
              <a:rPr lang="en-US" dirty="0" err="1"/>
              <a:t>Sioni</a:t>
            </a:r>
            <a:endParaRPr lang="en-US" dirty="0"/>
          </a:p>
        </p:txBody>
      </p:sp>
      <p:pic>
        <p:nvPicPr>
          <p:cNvPr id="2050" name="Picture 2" descr="ვანის ქვაბები - საქართველო - შავი ...">
            <a:extLst>
              <a:ext uri="{FF2B5EF4-FFF2-40B4-BE49-F238E27FC236}">
                <a16:creationId xmlns:a16="http://schemas.microsoft.com/office/drawing/2014/main" id="{62790A2D-964C-4B2B-835D-9EB783AFD0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089" y="3759625"/>
            <a:ext cx="3690453" cy="247176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B67AEACE-9BA9-45DD-8C49-3DF077E0C572}"/>
              </a:ext>
            </a:extLst>
          </p:cNvPr>
          <p:cNvSpPr/>
          <p:nvPr/>
        </p:nvSpPr>
        <p:spPr>
          <a:xfrm>
            <a:off x="351060" y="5777287"/>
            <a:ext cx="1178849" cy="369332"/>
          </a:xfrm>
          <a:prstGeom prst="rect">
            <a:avLst/>
          </a:prstGeom>
          <a:solidFill>
            <a:schemeClr val="bg1">
              <a:lumMod val="85000"/>
            </a:schemeClr>
          </a:solidFill>
        </p:spPr>
        <p:txBody>
          <a:bodyPr wrap="none">
            <a:spAutoFit/>
          </a:bodyPr>
          <a:lstStyle/>
          <a:p>
            <a:r>
              <a:rPr lang="en-US" dirty="0"/>
              <a:t>Vani Caves</a:t>
            </a:r>
          </a:p>
        </p:txBody>
      </p:sp>
    </p:spTree>
    <p:extLst>
      <p:ext uri="{BB962C8B-B14F-4D97-AF65-F5344CB8AC3E}">
        <p14:creationId xmlns:p14="http://schemas.microsoft.com/office/powerpoint/2010/main" val="191867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198" y="3806077"/>
            <a:ext cx="3463745" cy="2603582"/>
          </a:xfrm>
        </p:spPr>
        <p:txBody>
          <a:bodyPr>
            <a:normAutofit/>
          </a:bodyPr>
          <a:lstStyle/>
          <a:p>
            <a:pPr marL="0" indent="0">
              <a:buNone/>
            </a:pPr>
            <a:r>
              <a:rPr lang="en-US" sz="1800" b="1" dirty="0" err="1"/>
              <a:t>Vardzia</a:t>
            </a:r>
            <a:r>
              <a:rPr lang="en-US" sz="1800" b="1" dirty="0"/>
              <a:t> rock-carved Town</a:t>
            </a:r>
          </a:p>
          <a:p>
            <a:pPr lvl="1"/>
            <a:r>
              <a:rPr lang="en-US" sz="1800" dirty="0"/>
              <a:t>Radar</a:t>
            </a:r>
          </a:p>
          <a:p>
            <a:pPr lvl="1"/>
            <a:r>
              <a:rPr lang="en-US" sz="1800" dirty="0"/>
              <a:t>Weather station</a:t>
            </a:r>
          </a:p>
          <a:p>
            <a:pPr lvl="1"/>
            <a:r>
              <a:rPr lang="en-US" sz="1800" dirty="0"/>
              <a:t>Accelerometers</a:t>
            </a:r>
          </a:p>
          <a:p>
            <a:pPr lvl="1"/>
            <a:r>
              <a:rPr lang="en-US" sz="1800" dirty="0"/>
              <a:t>Humidity sensors</a:t>
            </a:r>
          </a:p>
          <a:p>
            <a:pPr lvl="1"/>
            <a:r>
              <a:rPr lang="en-US" sz="1800" dirty="0"/>
              <a:t>Temperature sensors</a:t>
            </a:r>
          </a:p>
          <a:p>
            <a:pPr lvl="1"/>
            <a:r>
              <a:rPr lang="en-US" sz="1800" dirty="0"/>
              <a:t>Extensometer</a:t>
            </a:r>
          </a:p>
          <a:p>
            <a:pPr lvl="1"/>
            <a:r>
              <a:rPr lang="en-US" sz="1800" dirty="0"/>
              <a:t>Camera</a:t>
            </a:r>
          </a:p>
        </p:txBody>
      </p:sp>
      <p:sp>
        <p:nvSpPr>
          <p:cNvPr id="4" name="Content Placeholder 2"/>
          <p:cNvSpPr txBox="1">
            <a:spLocks/>
          </p:cNvSpPr>
          <p:nvPr/>
        </p:nvSpPr>
        <p:spPr>
          <a:xfrm>
            <a:off x="3375104" y="3807148"/>
            <a:ext cx="2885088" cy="25856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Uplistsikhe Cave Town</a:t>
            </a:r>
          </a:p>
          <a:p>
            <a:pPr lvl="1"/>
            <a:r>
              <a:rPr lang="en-US" sz="1800" dirty="0"/>
              <a:t>Humidity sensors</a:t>
            </a:r>
          </a:p>
          <a:p>
            <a:pPr lvl="1"/>
            <a:r>
              <a:rPr lang="en-US" sz="1800" dirty="0"/>
              <a:t>Temperature sensors</a:t>
            </a:r>
          </a:p>
          <a:p>
            <a:pPr lvl="1"/>
            <a:r>
              <a:rPr lang="en-US" sz="1800" dirty="0"/>
              <a:t>Extensometer</a:t>
            </a:r>
            <a:endParaRPr lang="ka-GE" sz="1800" dirty="0"/>
          </a:p>
          <a:p>
            <a:pPr lvl="1"/>
            <a:r>
              <a:rPr lang="en-US" sz="1800" dirty="0"/>
              <a:t>Weather station</a:t>
            </a:r>
          </a:p>
          <a:p>
            <a:pPr lvl="1"/>
            <a:endParaRPr lang="en-US" dirty="0"/>
          </a:p>
          <a:p>
            <a:endParaRPr lang="en-US" dirty="0"/>
          </a:p>
        </p:txBody>
      </p:sp>
      <p:sp>
        <p:nvSpPr>
          <p:cNvPr id="5" name="TextBox 4">
            <a:extLst>
              <a:ext uri="{FF2B5EF4-FFF2-40B4-BE49-F238E27FC236}">
                <a16:creationId xmlns:a16="http://schemas.microsoft.com/office/drawing/2014/main" id="{03EFB26D-F5F8-4CDF-A9D4-A61E1551EE40}"/>
              </a:ext>
            </a:extLst>
          </p:cNvPr>
          <p:cNvSpPr txBox="1"/>
          <p:nvPr/>
        </p:nvSpPr>
        <p:spPr>
          <a:xfrm>
            <a:off x="1944282" y="236328"/>
            <a:ext cx="8303433" cy="400110"/>
          </a:xfrm>
          <a:prstGeom prst="rect">
            <a:avLst/>
          </a:prstGeom>
          <a:noFill/>
        </p:spPr>
        <p:txBody>
          <a:bodyPr wrap="square" rtlCol="0">
            <a:spAutoFit/>
          </a:bodyPr>
          <a:lstStyle/>
          <a:p>
            <a:pPr algn="ctr"/>
            <a:r>
              <a:rPr lang="en-US" sz="2000" b="1" dirty="0"/>
              <a:t>Monitoring network components</a:t>
            </a:r>
          </a:p>
        </p:txBody>
      </p:sp>
      <p:sp>
        <p:nvSpPr>
          <p:cNvPr id="8" name="Rectangle 7">
            <a:extLst>
              <a:ext uri="{FF2B5EF4-FFF2-40B4-BE49-F238E27FC236}">
                <a16:creationId xmlns:a16="http://schemas.microsoft.com/office/drawing/2014/main" id="{92A49153-5690-43EF-963E-51BA2FF0C58C}"/>
              </a:ext>
            </a:extLst>
          </p:cNvPr>
          <p:cNvSpPr/>
          <p:nvPr/>
        </p:nvSpPr>
        <p:spPr>
          <a:xfrm>
            <a:off x="489858" y="829374"/>
            <a:ext cx="11366500" cy="1658018"/>
          </a:xfrm>
          <a:prstGeom prst="rect">
            <a:avLst/>
          </a:prstGeom>
        </p:spPr>
        <p:txBody>
          <a:bodyPr wrap="square">
            <a:spAutoFit/>
          </a:bodyPr>
          <a:lstStyle/>
          <a:p>
            <a:pPr algn="just">
              <a:lnSpc>
                <a:spcPct val="115000"/>
              </a:lnSpc>
            </a:pPr>
            <a:r>
              <a:rPr lang="en-US" dirty="0">
                <a:solidFill>
                  <a:srgbClr val="2D3436"/>
                </a:solidFill>
                <a:highlight>
                  <a:srgbClr val="FFFFFF"/>
                </a:highlight>
                <a:ea typeface="Arial" panose="020B0604020202020204" pitchFamily="34" charset="0"/>
              </a:rPr>
              <a:t>Many of the monuments are facing critical conditions and require diagnostics, study and planning, and management of conservation/rehabilitation works. Due to the impact of environmental factors such as temperature, humidity, precipitation, the existence of complex structure of cracks, infiltrated water and runoff water streams, together with active tectonics in the region, Uplistsikhe and </a:t>
            </a:r>
            <a:r>
              <a:rPr lang="en-US" dirty="0" err="1">
                <a:solidFill>
                  <a:srgbClr val="2D3436"/>
                </a:solidFill>
                <a:highlight>
                  <a:srgbClr val="FFFFFF"/>
                </a:highlight>
                <a:ea typeface="Arial" panose="020B0604020202020204" pitchFamily="34" charset="0"/>
              </a:rPr>
              <a:t>Vardzia</a:t>
            </a:r>
            <a:r>
              <a:rPr lang="en-US" dirty="0">
                <a:solidFill>
                  <a:srgbClr val="2D3436"/>
                </a:solidFill>
                <a:highlight>
                  <a:srgbClr val="FFFFFF"/>
                </a:highlight>
                <a:ea typeface="Arial" panose="020B0604020202020204" pitchFamily="34" charset="0"/>
              </a:rPr>
              <a:t> rock-cut city monuments located in Georgia face problems and permanent destruction.</a:t>
            </a:r>
            <a:endParaRPr lang="en-US" sz="1600" dirty="0">
              <a:effectLst/>
              <a:ea typeface="Arial" panose="020B0604020202020204" pitchFamily="34" charset="0"/>
            </a:endParaRPr>
          </a:p>
        </p:txBody>
      </p:sp>
      <p:sp>
        <p:nvSpPr>
          <p:cNvPr id="9" name="Content Placeholder 2">
            <a:extLst>
              <a:ext uri="{FF2B5EF4-FFF2-40B4-BE49-F238E27FC236}">
                <a16:creationId xmlns:a16="http://schemas.microsoft.com/office/drawing/2014/main" id="{BD3E4712-5542-4B3E-9CA2-51874AB76D53}"/>
              </a:ext>
            </a:extLst>
          </p:cNvPr>
          <p:cNvSpPr txBox="1">
            <a:spLocks/>
          </p:cNvSpPr>
          <p:nvPr/>
        </p:nvSpPr>
        <p:spPr>
          <a:xfrm>
            <a:off x="6265082" y="3775247"/>
            <a:ext cx="2885088" cy="25856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err="1"/>
              <a:t>Ateni</a:t>
            </a:r>
            <a:r>
              <a:rPr lang="en-US" sz="1800" b="1" dirty="0"/>
              <a:t> </a:t>
            </a:r>
            <a:r>
              <a:rPr lang="en-US" sz="1800" b="1" dirty="0" err="1"/>
              <a:t>Sioni</a:t>
            </a:r>
            <a:r>
              <a:rPr lang="en-US" sz="1800" b="1" dirty="0"/>
              <a:t> Church</a:t>
            </a:r>
          </a:p>
          <a:p>
            <a:pPr lvl="1"/>
            <a:r>
              <a:rPr lang="en-US" sz="1800" dirty="0"/>
              <a:t>Humidity sensors</a:t>
            </a:r>
          </a:p>
          <a:p>
            <a:pPr lvl="1"/>
            <a:r>
              <a:rPr lang="en-US" sz="1800" dirty="0"/>
              <a:t>Temperature sensors</a:t>
            </a:r>
          </a:p>
          <a:p>
            <a:pPr lvl="1"/>
            <a:r>
              <a:rPr lang="en-US" sz="1800" dirty="0"/>
              <a:t>Extensometer</a:t>
            </a:r>
            <a:endParaRPr lang="ka-GE" sz="1800" dirty="0"/>
          </a:p>
          <a:p>
            <a:pPr lvl="1"/>
            <a:r>
              <a:rPr lang="en-US" sz="1800" dirty="0"/>
              <a:t>Weather station</a:t>
            </a:r>
            <a:endParaRPr lang="en-US" dirty="0"/>
          </a:p>
          <a:p>
            <a:endParaRPr lang="en-US" dirty="0"/>
          </a:p>
        </p:txBody>
      </p:sp>
      <p:grpSp>
        <p:nvGrpSpPr>
          <p:cNvPr id="10" name="Group 9">
            <a:extLst>
              <a:ext uri="{FF2B5EF4-FFF2-40B4-BE49-F238E27FC236}">
                <a16:creationId xmlns:a16="http://schemas.microsoft.com/office/drawing/2014/main" id="{7128653F-7296-45EC-820F-A12E922AB3CF}"/>
              </a:ext>
            </a:extLst>
          </p:cNvPr>
          <p:cNvGrpSpPr/>
          <p:nvPr/>
        </p:nvGrpSpPr>
        <p:grpSpPr>
          <a:xfrm>
            <a:off x="9423586" y="6257836"/>
            <a:ext cx="2965782" cy="600164"/>
            <a:chOff x="8471710" y="5822102"/>
            <a:chExt cx="2965782" cy="600164"/>
          </a:xfrm>
        </p:grpSpPr>
        <p:pic>
          <p:nvPicPr>
            <p:cNvPr id="11" name="Picture 10">
              <a:extLst>
                <a:ext uri="{FF2B5EF4-FFF2-40B4-BE49-F238E27FC236}">
                  <a16:creationId xmlns:a16="http://schemas.microsoft.com/office/drawing/2014/main" id="{B39E7053-5BAC-494B-981C-7F2756C81A93}"/>
                </a:ext>
              </a:extLst>
            </p:cNvPr>
            <p:cNvPicPr>
              <a:picLocks noChangeAspect="1"/>
            </p:cNvPicPr>
            <p:nvPr/>
          </p:nvPicPr>
          <p:blipFill>
            <a:blip r:embed="rId2"/>
            <a:stretch>
              <a:fillRect/>
            </a:stretch>
          </p:blipFill>
          <p:spPr>
            <a:xfrm>
              <a:off x="8471710" y="5876545"/>
              <a:ext cx="492408" cy="491278"/>
            </a:xfrm>
            <a:prstGeom prst="rect">
              <a:avLst/>
            </a:prstGeom>
          </p:spPr>
        </p:pic>
        <p:sp>
          <p:nvSpPr>
            <p:cNvPr id="12" name="TextBox 11">
              <a:extLst>
                <a:ext uri="{FF2B5EF4-FFF2-40B4-BE49-F238E27FC236}">
                  <a16:creationId xmlns:a16="http://schemas.microsoft.com/office/drawing/2014/main" id="{EED0A109-F2CE-4263-9640-BA838F275864}"/>
                </a:ext>
              </a:extLst>
            </p:cNvPr>
            <p:cNvSpPr txBox="1"/>
            <p:nvPr/>
          </p:nvSpPr>
          <p:spPr>
            <a:xfrm>
              <a:off x="8964118" y="5822102"/>
              <a:ext cx="2473374" cy="600164"/>
            </a:xfrm>
            <a:prstGeom prst="rect">
              <a:avLst/>
            </a:prstGeom>
            <a:noFill/>
          </p:spPr>
          <p:txBody>
            <a:bodyPr wrap="square" rtlCol="0">
              <a:spAutoFit/>
            </a:bodyPr>
            <a:lstStyle/>
            <a:p>
              <a:r>
                <a:rPr lang="en-US" sz="1100" dirty="0"/>
                <a:t>Cultural Heritage and Environment </a:t>
              </a:r>
            </a:p>
            <a:p>
              <a:r>
                <a:rPr lang="en-US" sz="1100" dirty="0"/>
                <a:t>Research Center</a:t>
              </a:r>
            </a:p>
            <a:p>
              <a:r>
                <a:rPr lang="en-US" sz="1100" dirty="0"/>
                <a:t>ILIA STATE UNIVERSITY, GEORGIA</a:t>
              </a:r>
            </a:p>
          </p:txBody>
        </p:sp>
      </p:grpSp>
      <p:pic>
        <p:nvPicPr>
          <p:cNvPr id="13" name="Picture 12">
            <a:extLst>
              <a:ext uri="{FF2B5EF4-FFF2-40B4-BE49-F238E27FC236}">
                <a16:creationId xmlns:a16="http://schemas.microsoft.com/office/drawing/2014/main" id="{515AB757-31CA-4EBF-A01B-27FCB5A1FA41}"/>
              </a:ext>
            </a:extLst>
          </p:cNvPr>
          <p:cNvPicPr>
            <a:picLocks noChangeAspect="1"/>
          </p:cNvPicPr>
          <p:nvPr/>
        </p:nvPicPr>
        <p:blipFill>
          <a:blip r:embed="rId3"/>
          <a:stretch>
            <a:fillRect/>
          </a:stretch>
        </p:blipFill>
        <p:spPr>
          <a:xfrm>
            <a:off x="6813732" y="6257836"/>
            <a:ext cx="2534904" cy="595579"/>
          </a:xfrm>
          <a:prstGeom prst="rect">
            <a:avLst/>
          </a:prstGeom>
        </p:spPr>
      </p:pic>
      <p:sp>
        <p:nvSpPr>
          <p:cNvPr id="14" name="Rectangle 13">
            <a:extLst>
              <a:ext uri="{FF2B5EF4-FFF2-40B4-BE49-F238E27FC236}">
                <a16:creationId xmlns:a16="http://schemas.microsoft.com/office/drawing/2014/main" id="{4039C271-AF30-423F-A9D1-0DE8CE5BCF76}"/>
              </a:ext>
            </a:extLst>
          </p:cNvPr>
          <p:cNvSpPr/>
          <p:nvPr/>
        </p:nvSpPr>
        <p:spPr>
          <a:xfrm>
            <a:off x="230114" y="6553873"/>
            <a:ext cx="6612643" cy="249684"/>
          </a:xfrm>
          <a:prstGeom prst="rect">
            <a:avLst/>
          </a:prstGeom>
        </p:spPr>
        <p:txBody>
          <a:bodyPr wrap="square">
            <a:spAutoFit/>
          </a:bodyPr>
          <a:lstStyle/>
          <a:p>
            <a:pPr algn="ctr">
              <a:lnSpc>
                <a:spcPct val="107000"/>
              </a:lnSpc>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This work was supported by Shota Rustaveli National Science Foundation of Georgia (SRNSFG) [Grant Number fr17_90]</a:t>
            </a:r>
          </a:p>
        </p:txBody>
      </p:sp>
      <p:sp>
        <p:nvSpPr>
          <p:cNvPr id="15" name="Rectangle 14">
            <a:extLst>
              <a:ext uri="{FF2B5EF4-FFF2-40B4-BE49-F238E27FC236}">
                <a16:creationId xmlns:a16="http://schemas.microsoft.com/office/drawing/2014/main" id="{E42082AD-9DE8-49B6-B3C0-E0BC908D8782}"/>
              </a:ext>
            </a:extLst>
          </p:cNvPr>
          <p:cNvSpPr/>
          <p:nvPr/>
        </p:nvSpPr>
        <p:spPr>
          <a:xfrm>
            <a:off x="489858" y="2726628"/>
            <a:ext cx="11165113" cy="710707"/>
          </a:xfrm>
          <a:prstGeom prst="rect">
            <a:avLst/>
          </a:prstGeom>
        </p:spPr>
        <p:txBody>
          <a:bodyPr wrap="square">
            <a:spAutoFit/>
          </a:bodyPr>
          <a:lstStyle/>
          <a:p>
            <a:pPr>
              <a:lnSpc>
                <a:spcPct val="115000"/>
              </a:lnSpc>
            </a:pPr>
            <a:r>
              <a:rPr lang="en-US" dirty="0">
                <a:solidFill>
                  <a:srgbClr val="2D3436"/>
                </a:solidFill>
                <a:highlight>
                  <a:srgbClr val="FFFFFF"/>
                </a:highlight>
                <a:ea typeface="Arial" panose="020B0604020202020204" pitchFamily="34" charset="0"/>
              </a:rPr>
              <a:t>We have developed continuous monitoring systems that are installed in </a:t>
            </a:r>
            <a:r>
              <a:rPr lang="en-US" dirty="0" err="1">
                <a:solidFill>
                  <a:srgbClr val="2D3436"/>
                </a:solidFill>
                <a:highlight>
                  <a:srgbClr val="FFFFFF"/>
                </a:highlight>
                <a:ea typeface="Arial" panose="020B0604020202020204" pitchFamily="34" charset="0"/>
              </a:rPr>
              <a:t>Vardzia</a:t>
            </a:r>
            <a:r>
              <a:rPr lang="en-US" dirty="0">
                <a:solidFill>
                  <a:srgbClr val="2D3436"/>
                </a:solidFill>
                <a:highlight>
                  <a:srgbClr val="FFFFFF"/>
                </a:highlight>
                <a:ea typeface="Arial" panose="020B0604020202020204" pitchFamily="34" charset="0"/>
              </a:rPr>
              <a:t>, Uplistsikhe, Vani Caves and </a:t>
            </a:r>
            <a:r>
              <a:rPr lang="en-US" dirty="0" err="1">
                <a:solidFill>
                  <a:srgbClr val="2D3436"/>
                </a:solidFill>
                <a:highlight>
                  <a:srgbClr val="FFFFFF"/>
                </a:highlight>
                <a:ea typeface="Arial" panose="020B0604020202020204" pitchFamily="34" charset="0"/>
              </a:rPr>
              <a:t>Ateni</a:t>
            </a:r>
            <a:r>
              <a:rPr lang="en-US" dirty="0">
                <a:solidFill>
                  <a:srgbClr val="2D3436"/>
                </a:solidFill>
                <a:highlight>
                  <a:srgbClr val="FFFFFF"/>
                </a:highlight>
                <a:ea typeface="Arial" panose="020B0604020202020204" pitchFamily="34" charset="0"/>
              </a:rPr>
              <a:t> </a:t>
            </a:r>
            <a:r>
              <a:rPr lang="en-US" dirty="0" err="1">
                <a:solidFill>
                  <a:srgbClr val="2D3436"/>
                </a:solidFill>
                <a:highlight>
                  <a:srgbClr val="FFFFFF"/>
                </a:highlight>
                <a:ea typeface="Arial" panose="020B0604020202020204" pitchFamily="34" charset="0"/>
              </a:rPr>
              <a:t>Sioni</a:t>
            </a:r>
            <a:r>
              <a:rPr lang="en-US" dirty="0">
                <a:solidFill>
                  <a:srgbClr val="2D3436"/>
                </a:solidFill>
                <a:highlight>
                  <a:srgbClr val="FFFFFF"/>
                </a:highlight>
                <a:ea typeface="Arial" panose="020B0604020202020204" pitchFamily="34" charset="0"/>
              </a:rPr>
              <a:t> Church.</a:t>
            </a:r>
            <a:endParaRPr lang="en-US" sz="1600" dirty="0">
              <a:effectLst/>
              <a:ea typeface="Arial" panose="020B0604020202020204" pitchFamily="34" charset="0"/>
            </a:endParaRPr>
          </a:p>
        </p:txBody>
      </p:sp>
      <p:sp>
        <p:nvSpPr>
          <p:cNvPr id="18" name="Content Placeholder 2">
            <a:extLst>
              <a:ext uri="{FF2B5EF4-FFF2-40B4-BE49-F238E27FC236}">
                <a16:creationId xmlns:a16="http://schemas.microsoft.com/office/drawing/2014/main" id="{8E4C9F66-BD4B-4796-8F97-3019F1BAE4D1}"/>
              </a:ext>
            </a:extLst>
          </p:cNvPr>
          <p:cNvSpPr txBox="1">
            <a:spLocks/>
          </p:cNvSpPr>
          <p:nvPr/>
        </p:nvSpPr>
        <p:spPr>
          <a:xfrm>
            <a:off x="8892255" y="3752976"/>
            <a:ext cx="2885088" cy="25856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Vani Caves</a:t>
            </a:r>
          </a:p>
          <a:p>
            <a:pPr lvl="1"/>
            <a:r>
              <a:rPr lang="en-US" sz="1800" dirty="0"/>
              <a:t>Humidity sensors</a:t>
            </a:r>
          </a:p>
          <a:p>
            <a:pPr lvl="1"/>
            <a:r>
              <a:rPr lang="en-US" sz="1800" dirty="0"/>
              <a:t>Temperature sensors</a:t>
            </a:r>
          </a:p>
          <a:p>
            <a:pPr lvl="1"/>
            <a:r>
              <a:rPr lang="en-US" sz="1800" dirty="0"/>
              <a:t>Extensometer</a:t>
            </a:r>
            <a:endParaRPr lang="ka-GE" sz="1800" dirty="0"/>
          </a:p>
          <a:p>
            <a:pPr lvl="1"/>
            <a:r>
              <a:rPr lang="en-US" sz="1800" dirty="0"/>
              <a:t>Accelerometers</a:t>
            </a:r>
            <a:endParaRPr lang="en-US" dirty="0"/>
          </a:p>
          <a:p>
            <a:endParaRPr lang="en-US" dirty="0"/>
          </a:p>
        </p:txBody>
      </p:sp>
    </p:spTree>
    <p:extLst>
      <p:ext uri="{BB962C8B-B14F-4D97-AF65-F5344CB8AC3E}">
        <p14:creationId xmlns:p14="http://schemas.microsoft.com/office/powerpoint/2010/main" val="480812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FC21A57-8C39-4FDA-A003-BACCE06FDCA5}"/>
              </a:ext>
            </a:extLst>
          </p:cNvPr>
          <p:cNvSpPr/>
          <p:nvPr/>
        </p:nvSpPr>
        <p:spPr>
          <a:xfrm>
            <a:off x="230114" y="1594394"/>
            <a:ext cx="7334838" cy="461003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DB5C76E0-679C-473D-AEE8-1AA1059553F5}"/>
              </a:ext>
            </a:extLst>
          </p:cNvPr>
          <p:cNvSpPr/>
          <p:nvPr/>
        </p:nvSpPr>
        <p:spPr>
          <a:xfrm>
            <a:off x="7679905" y="1594394"/>
            <a:ext cx="4221807" cy="460899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03EFB26D-F5F8-4CDF-A9D4-A61E1551EE40}"/>
              </a:ext>
            </a:extLst>
          </p:cNvPr>
          <p:cNvSpPr txBox="1"/>
          <p:nvPr/>
        </p:nvSpPr>
        <p:spPr>
          <a:xfrm>
            <a:off x="1944282" y="236328"/>
            <a:ext cx="8303433" cy="400110"/>
          </a:xfrm>
          <a:prstGeom prst="rect">
            <a:avLst/>
          </a:prstGeom>
          <a:noFill/>
        </p:spPr>
        <p:txBody>
          <a:bodyPr wrap="square" rtlCol="0">
            <a:spAutoFit/>
          </a:bodyPr>
          <a:lstStyle/>
          <a:p>
            <a:pPr algn="ctr"/>
            <a:r>
              <a:rPr lang="en-US" sz="2000" b="1" dirty="0"/>
              <a:t>Monitoring network measurement and communication hardware</a:t>
            </a:r>
          </a:p>
        </p:txBody>
      </p:sp>
      <p:grpSp>
        <p:nvGrpSpPr>
          <p:cNvPr id="10" name="Group 9">
            <a:extLst>
              <a:ext uri="{FF2B5EF4-FFF2-40B4-BE49-F238E27FC236}">
                <a16:creationId xmlns:a16="http://schemas.microsoft.com/office/drawing/2014/main" id="{7128653F-7296-45EC-820F-A12E922AB3CF}"/>
              </a:ext>
            </a:extLst>
          </p:cNvPr>
          <p:cNvGrpSpPr/>
          <p:nvPr/>
        </p:nvGrpSpPr>
        <p:grpSpPr>
          <a:xfrm>
            <a:off x="9423586" y="6257836"/>
            <a:ext cx="2965782" cy="600164"/>
            <a:chOff x="8471710" y="5822102"/>
            <a:chExt cx="2965782" cy="600164"/>
          </a:xfrm>
        </p:grpSpPr>
        <p:pic>
          <p:nvPicPr>
            <p:cNvPr id="11" name="Picture 10">
              <a:extLst>
                <a:ext uri="{FF2B5EF4-FFF2-40B4-BE49-F238E27FC236}">
                  <a16:creationId xmlns:a16="http://schemas.microsoft.com/office/drawing/2014/main" id="{B39E7053-5BAC-494B-981C-7F2756C81A93}"/>
                </a:ext>
              </a:extLst>
            </p:cNvPr>
            <p:cNvPicPr>
              <a:picLocks noChangeAspect="1"/>
            </p:cNvPicPr>
            <p:nvPr/>
          </p:nvPicPr>
          <p:blipFill>
            <a:blip r:embed="rId2"/>
            <a:stretch>
              <a:fillRect/>
            </a:stretch>
          </p:blipFill>
          <p:spPr>
            <a:xfrm>
              <a:off x="8471710" y="5876545"/>
              <a:ext cx="492408" cy="491278"/>
            </a:xfrm>
            <a:prstGeom prst="rect">
              <a:avLst/>
            </a:prstGeom>
          </p:spPr>
        </p:pic>
        <p:sp>
          <p:nvSpPr>
            <p:cNvPr id="12" name="TextBox 11">
              <a:extLst>
                <a:ext uri="{FF2B5EF4-FFF2-40B4-BE49-F238E27FC236}">
                  <a16:creationId xmlns:a16="http://schemas.microsoft.com/office/drawing/2014/main" id="{EED0A109-F2CE-4263-9640-BA838F275864}"/>
                </a:ext>
              </a:extLst>
            </p:cNvPr>
            <p:cNvSpPr txBox="1"/>
            <p:nvPr/>
          </p:nvSpPr>
          <p:spPr>
            <a:xfrm>
              <a:off x="8964118" y="5822102"/>
              <a:ext cx="2473374" cy="600164"/>
            </a:xfrm>
            <a:prstGeom prst="rect">
              <a:avLst/>
            </a:prstGeom>
            <a:noFill/>
          </p:spPr>
          <p:txBody>
            <a:bodyPr wrap="square" rtlCol="0">
              <a:spAutoFit/>
            </a:bodyPr>
            <a:lstStyle/>
            <a:p>
              <a:r>
                <a:rPr lang="en-US" sz="1100" dirty="0"/>
                <a:t>Cultural Heritage and Environment </a:t>
              </a:r>
            </a:p>
            <a:p>
              <a:r>
                <a:rPr lang="en-US" sz="1100" dirty="0"/>
                <a:t>Research Center</a:t>
              </a:r>
            </a:p>
            <a:p>
              <a:r>
                <a:rPr lang="en-US" sz="1100" dirty="0"/>
                <a:t>ILIA STATE UNIVERSITY, GEORGIA</a:t>
              </a:r>
            </a:p>
          </p:txBody>
        </p:sp>
      </p:grpSp>
      <p:pic>
        <p:nvPicPr>
          <p:cNvPr id="13" name="Picture 12">
            <a:extLst>
              <a:ext uri="{FF2B5EF4-FFF2-40B4-BE49-F238E27FC236}">
                <a16:creationId xmlns:a16="http://schemas.microsoft.com/office/drawing/2014/main" id="{515AB757-31CA-4EBF-A01B-27FCB5A1FA41}"/>
              </a:ext>
            </a:extLst>
          </p:cNvPr>
          <p:cNvPicPr>
            <a:picLocks noChangeAspect="1"/>
          </p:cNvPicPr>
          <p:nvPr/>
        </p:nvPicPr>
        <p:blipFill>
          <a:blip r:embed="rId3"/>
          <a:stretch>
            <a:fillRect/>
          </a:stretch>
        </p:blipFill>
        <p:spPr>
          <a:xfrm>
            <a:off x="6813732" y="6257836"/>
            <a:ext cx="2534904" cy="595579"/>
          </a:xfrm>
          <a:prstGeom prst="rect">
            <a:avLst/>
          </a:prstGeom>
        </p:spPr>
      </p:pic>
      <p:sp>
        <p:nvSpPr>
          <p:cNvPr id="14" name="Rectangle 13">
            <a:extLst>
              <a:ext uri="{FF2B5EF4-FFF2-40B4-BE49-F238E27FC236}">
                <a16:creationId xmlns:a16="http://schemas.microsoft.com/office/drawing/2014/main" id="{4039C271-AF30-423F-A9D1-0DE8CE5BCF76}"/>
              </a:ext>
            </a:extLst>
          </p:cNvPr>
          <p:cNvSpPr/>
          <p:nvPr/>
        </p:nvSpPr>
        <p:spPr>
          <a:xfrm>
            <a:off x="230114" y="6553873"/>
            <a:ext cx="6612643" cy="249684"/>
          </a:xfrm>
          <a:prstGeom prst="rect">
            <a:avLst/>
          </a:prstGeom>
        </p:spPr>
        <p:txBody>
          <a:bodyPr wrap="square">
            <a:spAutoFit/>
          </a:bodyPr>
          <a:lstStyle/>
          <a:p>
            <a:pPr algn="ctr">
              <a:lnSpc>
                <a:spcPct val="107000"/>
              </a:lnSpc>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This work was supported by Shota Rustaveli National Science Foundation of Georgia (SRNSFG) [Grant Number fr17_90]</a:t>
            </a:r>
          </a:p>
        </p:txBody>
      </p:sp>
      <p:sp>
        <p:nvSpPr>
          <p:cNvPr id="15" name="Rectangle 14">
            <a:extLst>
              <a:ext uri="{FF2B5EF4-FFF2-40B4-BE49-F238E27FC236}">
                <a16:creationId xmlns:a16="http://schemas.microsoft.com/office/drawing/2014/main" id="{E42082AD-9DE8-49B6-B3C0-E0BC908D8782}"/>
              </a:ext>
            </a:extLst>
          </p:cNvPr>
          <p:cNvSpPr/>
          <p:nvPr/>
        </p:nvSpPr>
        <p:spPr>
          <a:xfrm>
            <a:off x="522098" y="772377"/>
            <a:ext cx="11165113" cy="710707"/>
          </a:xfrm>
          <a:prstGeom prst="rect">
            <a:avLst/>
          </a:prstGeom>
        </p:spPr>
        <p:txBody>
          <a:bodyPr wrap="square">
            <a:spAutoFit/>
          </a:bodyPr>
          <a:lstStyle/>
          <a:p>
            <a:pPr>
              <a:lnSpc>
                <a:spcPct val="115000"/>
              </a:lnSpc>
            </a:pPr>
            <a:r>
              <a:rPr lang="en-US" dirty="0">
                <a:solidFill>
                  <a:srgbClr val="2D3436"/>
                </a:solidFill>
                <a:highlight>
                  <a:srgbClr val="FFFFFF"/>
                </a:highlight>
                <a:latin typeface="+mj-lt"/>
                <a:ea typeface="Arial" panose="020B0604020202020204" pitchFamily="34" charset="0"/>
              </a:rPr>
              <a:t>Continuous monitoring systems in </a:t>
            </a:r>
            <a:r>
              <a:rPr lang="en-US" dirty="0" err="1">
                <a:solidFill>
                  <a:srgbClr val="2D3436"/>
                </a:solidFill>
                <a:highlight>
                  <a:srgbClr val="FFFFFF"/>
                </a:highlight>
                <a:latin typeface="+mj-lt"/>
                <a:ea typeface="Arial" panose="020B0604020202020204" pitchFamily="34" charset="0"/>
              </a:rPr>
              <a:t>Vardzia</a:t>
            </a:r>
            <a:r>
              <a:rPr lang="en-US" dirty="0">
                <a:solidFill>
                  <a:srgbClr val="2D3436"/>
                </a:solidFill>
                <a:highlight>
                  <a:srgbClr val="FFFFFF"/>
                </a:highlight>
                <a:latin typeface="+mj-lt"/>
                <a:ea typeface="Arial" panose="020B0604020202020204" pitchFamily="34" charset="0"/>
              </a:rPr>
              <a:t>, Uplistsikhe</a:t>
            </a:r>
            <a:r>
              <a:rPr lang="ka-GE" dirty="0">
                <a:solidFill>
                  <a:srgbClr val="2D3436"/>
                </a:solidFill>
                <a:highlight>
                  <a:srgbClr val="FFFFFF"/>
                </a:highlight>
                <a:latin typeface="+mj-lt"/>
                <a:ea typeface="Arial" panose="020B0604020202020204" pitchFamily="34" charset="0"/>
              </a:rPr>
              <a:t>, </a:t>
            </a:r>
            <a:r>
              <a:rPr lang="en-US" dirty="0">
                <a:solidFill>
                  <a:srgbClr val="2D3436"/>
                </a:solidFill>
                <a:highlight>
                  <a:srgbClr val="FFFFFF"/>
                </a:highlight>
                <a:latin typeface="+mj-lt"/>
                <a:ea typeface="Arial" panose="020B0604020202020204" pitchFamily="34" charset="0"/>
              </a:rPr>
              <a:t>Vani Caves and </a:t>
            </a:r>
            <a:r>
              <a:rPr lang="en-US" dirty="0" err="1">
                <a:solidFill>
                  <a:srgbClr val="2D3436"/>
                </a:solidFill>
                <a:highlight>
                  <a:srgbClr val="FFFFFF"/>
                </a:highlight>
                <a:latin typeface="+mj-lt"/>
                <a:ea typeface="Arial" panose="020B0604020202020204" pitchFamily="34" charset="0"/>
              </a:rPr>
              <a:t>Ateni</a:t>
            </a:r>
            <a:r>
              <a:rPr lang="en-US" dirty="0">
                <a:solidFill>
                  <a:srgbClr val="2D3436"/>
                </a:solidFill>
                <a:highlight>
                  <a:srgbClr val="FFFFFF"/>
                </a:highlight>
                <a:latin typeface="+mj-lt"/>
                <a:ea typeface="Arial" panose="020B0604020202020204" pitchFamily="34" charset="0"/>
              </a:rPr>
              <a:t> </a:t>
            </a:r>
            <a:r>
              <a:rPr lang="en-US" dirty="0" err="1">
                <a:solidFill>
                  <a:srgbClr val="2D3436"/>
                </a:solidFill>
                <a:highlight>
                  <a:srgbClr val="FFFFFF"/>
                </a:highlight>
                <a:latin typeface="+mj-lt"/>
                <a:ea typeface="Arial" panose="020B0604020202020204" pitchFamily="34" charset="0"/>
              </a:rPr>
              <a:t>Sioni</a:t>
            </a:r>
            <a:r>
              <a:rPr lang="en-US" dirty="0">
                <a:solidFill>
                  <a:srgbClr val="2D3436"/>
                </a:solidFill>
                <a:highlight>
                  <a:srgbClr val="FFFFFF"/>
                </a:highlight>
                <a:latin typeface="+mj-lt"/>
                <a:ea typeface="Arial" panose="020B0604020202020204" pitchFamily="34" charset="0"/>
              </a:rPr>
              <a:t> are using different sensors and data transmission equipment.</a:t>
            </a:r>
            <a:endParaRPr lang="en-US" sz="1600" dirty="0">
              <a:effectLst/>
              <a:latin typeface="+mj-lt"/>
              <a:ea typeface="Arial" panose="020B0604020202020204" pitchFamily="34" charset="0"/>
            </a:endParaRPr>
          </a:p>
        </p:txBody>
      </p:sp>
      <p:pic>
        <p:nvPicPr>
          <p:cNvPr id="21" name="Picture 4" descr="esp 12e-áá¡ á¡á£á áááá¡ á¨ááááá">
            <a:extLst>
              <a:ext uri="{FF2B5EF4-FFF2-40B4-BE49-F238E27FC236}">
                <a16:creationId xmlns:a16="http://schemas.microsoft.com/office/drawing/2014/main" id="{1CCC0611-EF5C-4750-BBB4-B1E67F853D9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rot="20228145">
            <a:off x="9270591" y="4251530"/>
            <a:ext cx="1325636" cy="9709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Loading...">
            <a:extLst>
              <a:ext uri="{FF2B5EF4-FFF2-40B4-BE49-F238E27FC236}">
                <a16:creationId xmlns:a16="http://schemas.microsoft.com/office/drawing/2014/main" id="{9D01C570-9A70-4ADC-BED6-DDEF0390A96D}"/>
              </a:ext>
            </a:extLst>
          </p:cNvPr>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771420" y="1823323"/>
            <a:ext cx="1577216" cy="1711039"/>
          </a:xfrm>
          <a:prstGeom prst="rect">
            <a:avLst/>
          </a:prstGeom>
          <a:noFill/>
          <a:ln>
            <a:noFill/>
          </a:ln>
        </p:spPr>
      </p:pic>
      <p:pic>
        <p:nvPicPr>
          <p:cNvPr id="23" name="Picture 2" descr="áááááá¨áá ááá£áá á¡á£á ááá">
            <a:extLst>
              <a:ext uri="{FF2B5EF4-FFF2-40B4-BE49-F238E27FC236}">
                <a16:creationId xmlns:a16="http://schemas.microsoft.com/office/drawing/2014/main" id="{3DC1B1C1-9A1D-4955-991A-E4B20965255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886075" y="4040808"/>
            <a:ext cx="1233800" cy="12961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C:\Users\George\Desktop\Rocket M5.jpg">
            <a:extLst>
              <a:ext uri="{FF2B5EF4-FFF2-40B4-BE49-F238E27FC236}">
                <a16:creationId xmlns:a16="http://schemas.microsoft.com/office/drawing/2014/main" id="{F1D50197-5BE4-4FD9-93EE-96A317AF76B8}"/>
              </a:ext>
            </a:extLst>
          </p:cNvPr>
          <p:cNvPicPr/>
          <p:nvPr/>
        </p:nvPicPr>
        <p:blipFill rotWithShape="1">
          <a:blip r:embed="rId7" cstate="email">
            <a:extLst>
              <a:ext uri="{28A0092B-C50C-407E-A947-70E740481C1C}">
                <a14:useLocalDpi xmlns:a14="http://schemas.microsoft.com/office/drawing/2010/main" val="0"/>
              </a:ext>
            </a:extLst>
          </a:blip>
          <a:srcRect r="17131"/>
          <a:stretch/>
        </p:blipFill>
        <p:spPr bwMode="auto">
          <a:xfrm>
            <a:off x="10697019" y="1920977"/>
            <a:ext cx="1037649" cy="1711038"/>
          </a:xfrm>
          <a:prstGeom prst="rect">
            <a:avLst/>
          </a:prstGeom>
          <a:noFill/>
          <a:ln>
            <a:noFill/>
          </a:ln>
        </p:spPr>
      </p:pic>
      <p:pic>
        <p:nvPicPr>
          <p:cNvPr id="27" name="Picture 26" descr="http://www.aqualab.com/assets/Uploads/Screen-Shot-2013-10-30-at-11.49.26-AM.png">
            <a:extLst>
              <a:ext uri="{FF2B5EF4-FFF2-40B4-BE49-F238E27FC236}">
                <a16:creationId xmlns:a16="http://schemas.microsoft.com/office/drawing/2014/main" id="{AA53D047-3745-4B80-94A2-83AF1CCE7039}"/>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09716" y="4688887"/>
            <a:ext cx="2292901" cy="1072702"/>
          </a:xfrm>
          <a:prstGeom prst="rect">
            <a:avLst/>
          </a:prstGeom>
          <a:noFill/>
          <a:ln>
            <a:noFill/>
          </a:ln>
        </p:spPr>
      </p:pic>
      <p:pic>
        <p:nvPicPr>
          <p:cNvPr id="29" name="Picture 28">
            <a:extLst>
              <a:ext uri="{FF2B5EF4-FFF2-40B4-BE49-F238E27FC236}">
                <a16:creationId xmlns:a16="http://schemas.microsoft.com/office/drawing/2014/main" id="{F94884F1-B043-49A4-8D83-5B6E9433AB61}"/>
              </a:ext>
            </a:extLst>
          </p:cNvPr>
          <p:cNvPicPr>
            <a:picLocks noChangeAspect="1"/>
          </p:cNvPicPr>
          <p:nvPr/>
        </p:nvPicPr>
        <p:blipFill>
          <a:blip r:embed="rId9"/>
          <a:stretch>
            <a:fillRect/>
          </a:stretch>
        </p:blipFill>
        <p:spPr>
          <a:xfrm>
            <a:off x="290288" y="1647802"/>
            <a:ext cx="2814317" cy="2783954"/>
          </a:xfrm>
          <a:prstGeom prst="rect">
            <a:avLst/>
          </a:prstGeom>
        </p:spPr>
      </p:pic>
      <p:pic>
        <p:nvPicPr>
          <p:cNvPr id="6" name="Picture 5">
            <a:extLst>
              <a:ext uri="{FF2B5EF4-FFF2-40B4-BE49-F238E27FC236}">
                <a16:creationId xmlns:a16="http://schemas.microsoft.com/office/drawing/2014/main" id="{2C42BEF3-571C-49D3-BC10-880DECD8845A}"/>
              </a:ext>
            </a:extLst>
          </p:cNvPr>
          <p:cNvPicPr>
            <a:picLocks noChangeAspect="1"/>
          </p:cNvPicPr>
          <p:nvPr/>
        </p:nvPicPr>
        <p:blipFill rotWithShape="1">
          <a:blip r:embed="rId10"/>
          <a:srcRect l="8687" r="20664"/>
          <a:stretch/>
        </p:blipFill>
        <p:spPr>
          <a:xfrm>
            <a:off x="5558945" y="1990799"/>
            <a:ext cx="1961347" cy="3806211"/>
          </a:xfrm>
          <a:prstGeom prst="rect">
            <a:avLst/>
          </a:prstGeom>
        </p:spPr>
      </p:pic>
      <p:pic>
        <p:nvPicPr>
          <p:cNvPr id="18" name="Picture 17" descr="GMSplus - GMSplus6">
            <a:extLst>
              <a:ext uri="{FF2B5EF4-FFF2-40B4-BE49-F238E27FC236}">
                <a16:creationId xmlns:a16="http://schemas.microsoft.com/office/drawing/2014/main" id="{D8C0709C-2ED3-4C7C-B16C-C823CE1CB365}"/>
              </a:ext>
            </a:extLst>
          </p:cNvPr>
          <p:cNvPicPr/>
          <p:nvPr/>
        </p:nvPicPr>
        <p:blipFill rotWithShape="1">
          <a:blip r:embed="rId11" cstate="print">
            <a:extLst>
              <a:ext uri="{28A0092B-C50C-407E-A947-70E740481C1C}">
                <a14:useLocalDpi xmlns:a14="http://schemas.microsoft.com/office/drawing/2010/main" val="0"/>
              </a:ext>
            </a:extLst>
          </a:blip>
          <a:srcRect/>
          <a:stretch/>
        </p:blipFill>
        <p:spPr bwMode="auto">
          <a:xfrm>
            <a:off x="3498335" y="4179558"/>
            <a:ext cx="1923164" cy="1548891"/>
          </a:xfrm>
          <a:prstGeom prst="rect">
            <a:avLst/>
          </a:prstGeom>
          <a:noFill/>
          <a:ln>
            <a:noFill/>
          </a:ln>
        </p:spPr>
      </p:pic>
      <p:pic>
        <p:nvPicPr>
          <p:cNvPr id="20" name="Picture 19" descr="LPPS-22 Linear Potentiometer Travel Sensor with Rod End Joints">
            <a:extLst>
              <a:ext uri="{FF2B5EF4-FFF2-40B4-BE49-F238E27FC236}">
                <a16:creationId xmlns:a16="http://schemas.microsoft.com/office/drawing/2014/main" id="{FB2DE29E-B06F-4FCC-9ADF-FCFE7CFEC750}"/>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3216777" y="1992200"/>
            <a:ext cx="1684333" cy="1486507"/>
          </a:xfrm>
          <a:prstGeom prst="rect">
            <a:avLst/>
          </a:prstGeom>
          <a:noFill/>
          <a:ln>
            <a:noFill/>
          </a:ln>
        </p:spPr>
      </p:pic>
      <p:pic>
        <p:nvPicPr>
          <p:cNvPr id="31" name="Picture 30">
            <a:extLst>
              <a:ext uri="{FF2B5EF4-FFF2-40B4-BE49-F238E27FC236}">
                <a16:creationId xmlns:a16="http://schemas.microsoft.com/office/drawing/2014/main" id="{FF83F111-03F0-4AB0-80A8-70E5A100DCFE}"/>
              </a:ext>
            </a:extLst>
          </p:cNvPr>
          <p:cNvPicPr>
            <a:picLocks noChangeAspect="1"/>
          </p:cNvPicPr>
          <p:nvPr/>
        </p:nvPicPr>
        <p:blipFill>
          <a:blip r:embed="rId13"/>
          <a:stretch>
            <a:fillRect/>
          </a:stretch>
        </p:blipFill>
        <p:spPr>
          <a:xfrm>
            <a:off x="9239485" y="2065610"/>
            <a:ext cx="1124550" cy="1399594"/>
          </a:xfrm>
          <a:prstGeom prst="rect">
            <a:avLst/>
          </a:prstGeom>
        </p:spPr>
      </p:pic>
      <p:pic>
        <p:nvPicPr>
          <p:cNvPr id="7" name="Picture 6">
            <a:extLst>
              <a:ext uri="{FF2B5EF4-FFF2-40B4-BE49-F238E27FC236}">
                <a16:creationId xmlns:a16="http://schemas.microsoft.com/office/drawing/2014/main" id="{84729EF3-E194-49E5-837B-2AA5F082271A}"/>
              </a:ext>
            </a:extLst>
          </p:cNvPr>
          <p:cNvPicPr>
            <a:picLocks noChangeAspect="1"/>
          </p:cNvPicPr>
          <p:nvPr/>
        </p:nvPicPr>
        <p:blipFill>
          <a:blip r:embed="rId14"/>
          <a:stretch>
            <a:fillRect/>
          </a:stretch>
        </p:blipFill>
        <p:spPr>
          <a:xfrm>
            <a:off x="10744478" y="4105680"/>
            <a:ext cx="942733" cy="1262691"/>
          </a:xfrm>
          <a:prstGeom prst="rect">
            <a:avLst/>
          </a:prstGeom>
        </p:spPr>
      </p:pic>
      <p:sp>
        <p:nvSpPr>
          <p:cNvPr id="34" name="Rectangle 33">
            <a:extLst>
              <a:ext uri="{FF2B5EF4-FFF2-40B4-BE49-F238E27FC236}">
                <a16:creationId xmlns:a16="http://schemas.microsoft.com/office/drawing/2014/main" id="{E2D106C7-3DFB-4A9A-A78B-4B33D1D1CE5D}"/>
              </a:ext>
            </a:extLst>
          </p:cNvPr>
          <p:cNvSpPr/>
          <p:nvPr/>
        </p:nvSpPr>
        <p:spPr>
          <a:xfrm>
            <a:off x="2048829" y="1757833"/>
            <a:ext cx="976549" cy="307777"/>
          </a:xfrm>
          <a:prstGeom prst="rect">
            <a:avLst/>
          </a:prstGeom>
          <a:solidFill>
            <a:schemeClr val="bg1">
              <a:lumMod val="85000"/>
            </a:schemeClr>
          </a:solidFill>
        </p:spPr>
        <p:txBody>
          <a:bodyPr wrap="none">
            <a:spAutoFit/>
          </a:bodyPr>
          <a:lstStyle/>
          <a:p>
            <a:r>
              <a:rPr lang="en-US" sz="1400" dirty="0"/>
              <a:t>GBR-Radar</a:t>
            </a:r>
          </a:p>
        </p:txBody>
      </p:sp>
      <p:sp>
        <p:nvSpPr>
          <p:cNvPr id="35" name="Rectangle 34">
            <a:extLst>
              <a:ext uri="{FF2B5EF4-FFF2-40B4-BE49-F238E27FC236}">
                <a16:creationId xmlns:a16="http://schemas.microsoft.com/office/drawing/2014/main" id="{D4259CC0-BE83-4F7D-9F32-84E6166A74E4}"/>
              </a:ext>
            </a:extLst>
          </p:cNvPr>
          <p:cNvSpPr/>
          <p:nvPr/>
        </p:nvSpPr>
        <p:spPr>
          <a:xfrm>
            <a:off x="3384475" y="3534362"/>
            <a:ext cx="1026115" cy="307777"/>
          </a:xfrm>
          <a:prstGeom prst="rect">
            <a:avLst/>
          </a:prstGeom>
          <a:solidFill>
            <a:schemeClr val="bg1">
              <a:lumMod val="85000"/>
            </a:schemeClr>
          </a:solidFill>
        </p:spPr>
        <p:txBody>
          <a:bodyPr wrap="none">
            <a:spAutoFit/>
          </a:bodyPr>
          <a:lstStyle/>
          <a:p>
            <a:r>
              <a:rPr lang="en-US" sz="1400" dirty="0" err="1"/>
              <a:t>Crackmeter</a:t>
            </a:r>
            <a:endParaRPr lang="en-US" sz="1400" dirty="0"/>
          </a:p>
        </p:txBody>
      </p:sp>
      <p:sp>
        <p:nvSpPr>
          <p:cNvPr id="36" name="Rectangle 35">
            <a:extLst>
              <a:ext uri="{FF2B5EF4-FFF2-40B4-BE49-F238E27FC236}">
                <a16:creationId xmlns:a16="http://schemas.microsoft.com/office/drawing/2014/main" id="{6A0F0637-3306-4E9A-AA43-DDBD1282F087}"/>
              </a:ext>
            </a:extLst>
          </p:cNvPr>
          <p:cNvSpPr/>
          <p:nvPr/>
        </p:nvSpPr>
        <p:spPr>
          <a:xfrm>
            <a:off x="404064" y="5798200"/>
            <a:ext cx="2618474" cy="307777"/>
          </a:xfrm>
          <a:prstGeom prst="rect">
            <a:avLst/>
          </a:prstGeom>
          <a:solidFill>
            <a:schemeClr val="bg1">
              <a:lumMod val="85000"/>
            </a:schemeClr>
          </a:solidFill>
        </p:spPr>
        <p:txBody>
          <a:bodyPr wrap="none">
            <a:spAutoFit/>
          </a:bodyPr>
          <a:lstStyle/>
          <a:p>
            <a:r>
              <a:rPr lang="en-US" sz="1400" dirty="0"/>
              <a:t>Temperature, Humidity, Pressure </a:t>
            </a:r>
          </a:p>
        </p:txBody>
      </p:sp>
      <p:sp>
        <p:nvSpPr>
          <p:cNvPr id="37" name="Rectangle 36">
            <a:extLst>
              <a:ext uri="{FF2B5EF4-FFF2-40B4-BE49-F238E27FC236}">
                <a16:creationId xmlns:a16="http://schemas.microsoft.com/office/drawing/2014/main" id="{AA2881D7-6449-4571-90D4-BC2026F00D08}"/>
              </a:ext>
            </a:extLst>
          </p:cNvPr>
          <p:cNvSpPr/>
          <p:nvPr/>
        </p:nvSpPr>
        <p:spPr>
          <a:xfrm>
            <a:off x="3531680" y="5798200"/>
            <a:ext cx="1724190" cy="307777"/>
          </a:xfrm>
          <a:prstGeom prst="rect">
            <a:avLst/>
          </a:prstGeom>
          <a:solidFill>
            <a:schemeClr val="bg1">
              <a:lumMod val="85000"/>
            </a:schemeClr>
          </a:solidFill>
        </p:spPr>
        <p:txBody>
          <a:bodyPr wrap="none">
            <a:spAutoFit/>
          </a:bodyPr>
          <a:lstStyle/>
          <a:p>
            <a:r>
              <a:rPr lang="en-US" sz="1400" dirty="0"/>
              <a:t>3 Axis Accelerometer</a:t>
            </a:r>
          </a:p>
        </p:txBody>
      </p:sp>
      <p:sp>
        <p:nvSpPr>
          <p:cNvPr id="38" name="Rectangle 37">
            <a:extLst>
              <a:ext uri="{FF2B5EF4-FFF2-40B4-BE49-F238E27FC236}">
                <a16:creationId xmlns:a16="http://schemas.microsoft.com/office/drawing/2014/main" id="{020C0A0A-D638-4358-B7DA-105CB74A5F39}"/>
              </a:ext>
            </a:extLst>
          </p:cNvPr>
          <p:cNvSpPr/>
          <p:nvPr/>
        </p:nvSpPr>
        <p:spPr>
          <a:xfrm>
            <a:off x="5850615" y="5777846"/>
            <a:ext cx="1378006" cy="307777"/>
          </a:xfrm>
          <a:prstGeom prst="rect">
            <a:avLst/>
          </a:prstGeom>
          <a:solidFill>
            <a:schemeClr val="bg1">
              <a:lumMod val="85000"/>
            </a:schemeClr>
          </a:solidFill>
        </p:spPr>
        <p:txBody>
          <a:bodyPr wrap="none">
            <a:spAutoFit/>
          </a:bodyPr>
          <a:lstStyle/>
          <a:p>
            <a:r>
              <a:rPr lang="en-US" sz="1400" dirty="0"/>
              <a:t>Weather Station</a:t>
            </a:r>
          </a:p>
        </p:txBody>
      </p:sp>
      <p:sp>
        <p:nvSpPr>
          <p:cNvPr id="39" name="Rectangle 38">
            <a:extLst>
              <a:ext uri="{FF2B5EF4-FFF2-40B4-BE49-F238E27FC236}">
                <a16:creationId xmlns:a16="http://schemas.microsoft.com/office/drawing/2014/main" id="{C1DE34E4-6AC5-4FC9-AB58-1FE1BD93829B}"/>
              </a:ext>
            </a:extLst>
          </p:cNvPr>
          <p:cNvSpPr/>
          <p:nvPr/>
        </p:nvSpPr>
        <p:spPr>
          <a:xfrm>
            <a:off x="7886075" y="5761589"/>
            <a:ext cx="3831370" cy="307777"/>
          </a:xfrm>
          <a:prstGeom prst="rect">
            <a:avLst/>
          </a:prstGeom>
          <a:solidFill>
            <a:schemeClr val="bg1">
              <a:lumMod val="85000"/>
            </a:schemeClr>
          </a:solidFill>
        </p:spPr>
        <p:txBody>
          <a:bodyPr wrap="none">
            <a:spAutoFit/>
          </a:bodyPr>
          <a:lstStyle/>
          <a:p>
            <a:r>
              <a:rPr lang="en-US" sz="1400" dirty="0"/>
              <a:t>2.4 and 5GhZ </a:t>
            </a:r>
            <a:r>
              <a:rPr lang="en-US" sz="1400" dirty="0" err="1"/>
              <a:t>WiFi</a:t>
            </a:r>
            <a:r>
              <a:rPr lang="en-US" sz="1400" dirty="0"/>
              <a:t>, LORA, GSM/GPRS Transmitters</a:t>
            </a:r>
          </a:p>
        </p:txBody>
      </p:sp>
      <p:pic>
        <p:nvPicPr>
          <p:cNvPr id="3074" name="Picture 2" descr="Security camera - WV-SPV781L - Panasonic Business Security ...">
            <a:extLst>
              <a:ext uri="{FF2B5EF4-FFF2-40B4-BE49-F238E27FC236}">
                <a16:creationId xmlns:a16="http://schemas.microsoft.com/office/drawing/2014/main" id="{9AAD3903-4AF8-49C9-A846-6CF61A9B2FB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14164" y="1877064"/>
            <a:ext cx="1014670" cy="921130"/>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1B5795BA-E32D-4082-81B8-5EC9CF1AD90E}"/>
              </a:ext>
            </a:extLst>
          </p:cNvPr>
          <p:cNvSpPr/>
          <p:nvPr/>
        </p:nvSpPr>
        <p:spPr>
          <a:xfrm>
            <a:off x="5006950" y="2972915"/>
            <a:ext cx="745269" cy="307777"/>
          </a:xfrm>
          <a:prstGeom prst="rect">
            <a:avLst/>
          </a:prstGeom>
          <a:solidFill>
            <a:schemeClr val="bg1">
              <a:lumMod val="85000"/>
            </a:schemeClr>
          </a:solidFill>
        </p:spPr>
        <p:txBody>
          <a:bodyPr wrap="none">
            <a:spAutoFit/>
          </a:bodyPr>
          <a:lstStyle/>
          <a:p>
            <a:r>
              <a:rPr lang="en-US" sz="1400" dirty="0"/>
              <a:t>Camera</a:t>
            </a:r>
          </a:p>
        </p:txBody>
      </p:sp>
    </p:spTree>
    <p:extLst>
      <p:ext uri="{BB962C8B-B14F-4D97-AF65-F5344CB8AC3E}">
        <p14:creationId xmlns:p14="http://schemas.microsoft.com/office/powerpoint/2010/main" val="1941932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1423" y="1313680"/>
            <a:ext cx="6834564" cy="4581444"/>
          </a:xfrm>
        </p:spPr>
        <p:txBody>
          <a:bodyPr>
            <a:noAutofit/>
          </a:bodyPr>
          <a:lstStyle/>
          <a:p>
            <a:pPr algn="just"/>
            <a:r>
              <a:rPr lang="en-US" sz="1800" dirty="0"/>
              <a:t>Radar: 8 MB file every 8 minute (monitors cliff movement)</a:t>
            </a:r>
          </a:p>
          <a:p>
            <a:pPr algn="just"/>
            <a:r>
              <a:rPr lang="en-US" sz="1800" dirty="0"/>
              <a:t>Weather station: Generates samples every 5 minutes more than 10 different sensors (Measures weather data) – 3 Stations</a:t>
            </a:r>
          </a:p>
          <a:p>
            <a:pPr algn="just"/>
            <a:r>
              <a:rPr lang="en-US" sz="1800" dirty="0"/>
              <a:t>Accelerometer: Continuous mode at 200 samples per second and has 3 channels – 7 stations (detects earthquakes and sudden displacement) </a:t>
            </a:r>
          </a:p>
          <a:p>
            <a:pPr algn="just"/>
            <a:r>
              <a:rPr lang="en-US" sz="1800" dirty="0"/>
              <a:t>Extensometer: Measures once every 5  minutes – 14 different points of installation (measures displacement between rock cracks)</a:t>
            </a:r>
          </a:p>
          <a:p>
            <a:pPr algn="just"/>
            <a:r>
              <a:rPr lang="en-US" sz="1800" dirty="0"/>
              <a:t>Humidity and temperature sensors: detects rock condition at different location, every 5 minutes, 14 different points of installation</a:t>
            </a:r>
          </a:p>
          <a:p>
            <a:pPr algn="just"/>
            <a:r>
              <a:rPr lang="en-US" sz="1800" dirty="0"/>
              <a:t>Camera is taking a 4K resolution photo each 15 minutes</a:t>
            </a:r>
            <a:br>
              <a:rPr lang="en-US" sz="1800" dirty="0"/>
            </a:br>
            <a:endParaRPr lang="en-US" sz="1800" dirty="0"/>
          </a:p>
          <a:p>
            <a:pPr marL="0" indent="0" algn="just">
              <a:buNone/>
            </a:pPr>
            <a:r>
              <a:rPr lang="en-US" sz="1800" dirty="0"/>
              <a:t>Amount of data points generated daily is -- 140,000</a:t>
            </a:r>
          </a:p>
          <a:p>
            <a:pPr marL="0" indent="0" algn="just">
              <a:buNone/>
            </a:pPr>
            <a:r>
              <a:rPr lang="en-US" sz="1800" dirty="0"/>
              <a:t>Daily size of data generated is about 500 Mb</a:t>
            </a:r>
          </a:p>
          <a:p>
            <a:endParaRPr lang="en-US" sz="1800" dirty="0"/>
          </a:p>
        </p:txBody>
      </p:sp>
      <p:sp>
        <p:nvSpPr>
          <p:cNvPr id="4" name="TextBox 3">
            <a:extLst>
              <a:ext uri="{FF2B5EF4-FFF2-40B4-BE49-F238E27FC236}">
                <a16:creationId xmlns:a16="http://schemas.microsoft.com/office/drawing/2014/main" id="{255D2146-BF09-454A-A8AE-BD81B276BBB8}"/>
              </a:ext>
            </a:extLst>
          </p:cNvPr>
          <p:cNvSpPr txBox="1"/>
          <p:nvPr/>
        </p:nvSpPr>
        <p:spPr>
          <a:xfrm>
            <a:off x="1944282" y="236328"/>
            <a:ext cx="8303433" cy="400110"/>
          </a:xfrm>
          <a:prstGeom prst="rect">
            <a:avLst/>
          </a:prstGeom>
          <a:noFill/>
        </p:spPr>
        <p:txBody>
          <a:bodyPr wrap="square" rtlCol="0">
            <a:spAutoFit/>
          </a:bodyPr>
          <a:lstStyle/>
          <a:p>
            <a:pPr algn="ctr"/>
            <a:r>
              <a:rPr lang="en-US" sz="2000" b="1" dirty="0"/>
              <a:t>Data types and quantity</a:t>
            </a:r>
          </a:p>
        </p:txBody>
      </p:sp>
      <p:sp>
        <p:nvSpPr>
          <p:cNvPr id="7" name="Rectangle 6">
            <a:extLst>
              <a:ext uri="{FF2B5EF4-FFF2-40B4-BE49-F238E27FC236}">
                <a16:creationId xmlns:a16="http://schemas.microsoft.com/office/drawing/2014/main" id="{A32E0B18-6B83-47AE-B169-2F3303EB2936}"/>
              </a:ext>
            </a:extLst>
          </p:cNvPr>
          <p:cNvSpPr/>
          <p:nvPr/>
        </p:nvSpPr>
        <p:spPr>
          <a:xfrm>
            <a:off x="426009" y="726992"/>
            <a:ext cx="11339978" cy="369332"/>
          </a:xfrm>
          <a:prstGeom prst="rect">
            <a:avLst/>
          </a:prstGeom>
        </p:spPr>
        <p:txBody>
          <a:bodyPr wrap="square">
            <a:spAutoFit/>
          </a:bodyPr>
          <a:lstStyle/>
          <a:p>
            <a:r>
              <a:rPr lang="en-US" dirty="0"/>
              <a:t>Systems are generating large amount of data that is almost impossible to analyze these data in conventional methods.</a:t>
            </a:r>
          </a:p>
        </p:txBody>
      </p:sp>
      <p:grpSp>
        <p:nvGrpSpPr>
          <p:cNvPr id="8" name="Group 7">
            <a:extLst>
              <a:ext uri="{FF2B5EF4-FFF2-40B4-BE49-F238E27FC236}">
                <a16:creationId xmlns:a16="http://schemas.microsoft.com/office/drawing/2014/main" id="{9B515C6B-5169-4611-B91C-CC69A4DDC496}"/>
              </a:ext>
            </a:extLst>
          </p:cNvPr>
          <p:cNvGrpSpPr/>
          <p:nvPr/>
        </p:nvGrpSpPr>
        <p:grpSpPr>
          <a:xfrm>
            <a:off x="9423586" y="6257836"/>
            <a:ext cx="2965782" cy="600164"/>
            <a:chOff x="8471710" y="5822102"/>
            <a:chExt cx="2965782" cy="600164"/>
          </a:xfrm>
        </p:grpSpPr>
        <p:pic>
          <p:nvPicPr>
            <p:cNvPr id="9" name="Picture 8">
              <a:extLst>
                <a:ext uri="{FF2B5EF4-FFF2-40B4-BE49-F238E27FC236}">
                  <a16:creationId xmlns:a16="http://schemas.microsoft.com/office/drawing/2014/main" id="{B86A04EC-AE3E-42C9-B807-2F9A5D0D05C7}"/>
                </a:ext>
              </a:extLst>
            </p:cNvPr>
            <p:cNvPicPr>
              <a:picLocks noChangeAspect="1"/>
            </p:cNvPicPr>
            <p:nvPr/>
          </p:nvPicPr>
          <p:blipFill>
            <a:blip r:embed="rId2"/>
            <a:stretch>
              <a:fillRect/>
            </a:stretch>
          </p:blipFill>
          <p:spPr>
            <a:xfrm>
              <a:off x="8471710" y="5876545"/>
              <a:ext cx="492408" cy="491278"/>
            </a:xfrm>
            <a:prstGeom prst="rect">
              <a:avLst/>
            </a:prstGeom>
          </p:spPr>
        </p:pic>
        <p:sp>
          <p:nvSpPr>
            <p:cNvPr id="10" name="TextBox 9">
              <a:extLst>
                <a:ext uri="{FF2B5EF4-FFF2-40B4-BE49-F238E27FC236}">
                  <a16:creationId xmlns:a16="http://schemas.microsoft.com/office/drawing/2014/main" id="{95B1BC0C-5E1C-44C8-BDC3-812A548E014E}"/>
                </a:ext>
              </a:extLst>
            </p:cNvPr>
            <p:cNvSpPr txBox="1"/>
            <p:nvPr/>
          </p:nvSpPr>
          <p:spPr>
            <a:xfrm>
              <a:off x="8964118" y="5822102"/>
              <a:ext cx="2473374" cy="600164"/>
            </a:xfrm>
            <a:prstGeom prst="rect">
              <a:avLst/>
            </a:prstGeom>
            <a:noFill/>
          </p:spPr>
          <p:txBody>
            <a:bodyPr wrap="square" rtlCol="0">
              <a:spAutoFit/>
            </a:bodyPr>
            <a:lstStyle/>
            <a:p>
              <a:r>
                <a:rPr lang="en-US" sz="1100" dirty="0"/>
                <a:t>Cultural Heritage and Environment </a:t>
              </a:r>
            </a:p>
            <a:p>
              <a:r>
                <a:rPr lang="en-US" sz="1100" dirty="0"/>
                <a:t>Research Center</a:t>
              </a:r>
            </a:p>
            <a:p>
              <a:r>
                <a:rPr lang="en-US" sz="1100" dirty="0"/>
                <a:t>ILIA STATE UNIVERSITY, GEORGIA</a:t>
              </a:r>
            </a:p>
          </p:txBody>
        </p:sp>
      </p:grpSp>
      <p:pic>
        <p:nvPicPr>
          <p:cNvPr id="11" name="Picture 10">
            <a:extLst>
              <a:ext uri="{FF2B5EF4-FFF2-40B4-BE49-F238E27FC236}">
                <a16:creationId xmlns:a16="http://schemas.microsoft.com/office/drawing/2014/main" id="{A2D330F3-0AA4-4221-BC01-EFFB9B669E18}"/>
              </a:ext>
            </a:extLst>
          </p:cNvPr>
          <p:cNvPicPr>
            <a:picLocks noChangeAspect="1"/>
          </p:cNvPicPr>
          <p:nvPr/>
        </p:nvPicPr>
        <p:blipFill>
          <a:blip r:embed="rId3"/>
          <a:stretch>
            <a:fillRect/>
          </a:stretch>
        </p:blipFill>
        <p:spPr>
          <a:xfrm>
            <a:off x="6813732" y="6257836"/>
            <a:ext cx="2534904" cy="595579"/>
          </a:xfrm>
          <a:prstGeom prst="rect">
            <a:avLst/>
          </a:prstGeom>
        </p:spPr>
      </p:pic>
      <p:sp>
        <p:nvSpPr>
          <p:cNvPr id="12" name="Rectangle 11">
            <a:extLst>
              <a:ext uri="{FF2B5EF4-FFF2-40B4-BE49-F238E27FC236}">
                <a16:creationId xmlns:a16="http://schemas.microsoft.com/office/drawing/2014/main" id="{63B92ECA-2E15-4A3A-8D39-E7B49377259C}"/>
              </a:ext>
            </a:extLst>
          </p:cNvPr>
          <p:cNvSpPr/>
          <p:nvPr/>
        </p:nvSpPr>
        <p:spPr>
          <a:xfrm>
            <a:off x="230114" y="6553873"/>
            <a:ext cx="6612643" cy="249684"/>
          </a:xfrm>
          <a:prstGeom prst="rect">
            <a:avLst/>
          </a:prstGeom>
        </p:spPr>
        <p:txBody>
          <a:bodyPr wrap="square">
            <a:spAutoFit/>
          </a:bodyPr>
          <a:lstStyle/>
          <a:p>
            <a:pPr algn="ctr">
              <a:lnSpc>
                <a:spcPct val="107000"/>
              </a:lnSpc>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This work was supported by Shota Rustaveli National Science Foundation of Georgia (SRNSFG) [Grant Number fr17_90]</a:t>
            </a:r>
          </a:p>
        </p:txBody>
      </p:sp>
      <p:pic>
        <p:nvPicPr>
          <p:cNvPr id="13" name="Picture 12" descr="C:\Users\Admin\Downloads\2018temp.png">
            <a:extLst>
              <a:ext uri="{FF2B5EF4-FFF2-40B4-BE49-F238E27FC236}">
                <a16:creationId xmlns:a16="http://schemas.microsoft.com/office/drawing/2014/main" id="{BDC4BCD8-3AF2-4AC0-B96E-7655A97A33CD}"/>
              </a:ext>
            </a:extLst>
          </p:cNvPr>
          <p:cNvPicPr/>
          <p:nvPr/>
        </p:nvPicPr>
        <p:blipFill rotWithShape="1">
          <a:blip r:embed="rId4" cstate="print">
            <a:extLst>
              <a:ext uri="{28A0092B-C50C-407E-A947-70E740481C1C}">
                <a14:useLocalDpi xmlns:a14="http://schemas.microsoft.com/office/drawing/2010/main" val="0"/>
              </a:ext>
            </a:extLst>
          </a:blip>
          <a:srcRect l="2463" t="13130" r="2512"/>
          <a:stretch/>
        </p:blipFill>
        <p:spPr bwMode="auto">
          <a:xfrm>
            <a:off x="531898" y="4760172"/>
            <a:ext cx="4009118" cy="1431713"/>
          </a:xfrm>
          <a:prstGeom prst="rect">
            <a:avLst/>
          </a:prstGeom>
          <a:noFill/>
          <a:ln>
            <a:noFill/>
          </a:ln>
          <a:extLst>
            <a:ext uri="{53640926-AAD7-44D8-BBD7-CCE9431645EC}">
              <a14:shadowObscured xmlns:a14="http://schemas.microsoft.com/office/drawing/2010/main"/>
            </a:ext>
          </a:extLst>
        </p:spPr>
      </p:pic>
      <p:sp>
        <p:nvSpPr>
          <p:cNvPr id="14" name="Rectangle 13">
            <a:extLst>
              <a:ext uri="{FF2B5EF4-FFF2-40B4-BE49-F238E27FC236}">
                <a16:creationId xmlns:a16="http://schemas.microsoft.com/office/drawing/2014/main" id="{A9985790-F9BB-4DFB-A05E-D348308A427B}"/>
              </a:ext>
            </a:extLst>
          </p:cNvPr>
          <p:cNvSpPr/>
          <p:nvPr/>
        </p:nvSpPr>
        <p:spPr>
          <a:xfrm>
            <a:off x="1138005" y="6257836"/>
            <a:ext cx="3020060" cy="276999"/>
          </a:xfrm>
          <a:prstGeom prst="rect">
            <a:avLst/>
          </a:prstGeom>
          <a:solidFill>
            <a:schemeClr val="bg1">
              <a:lumMod val="85000"/>
            </a:schemeClr>
          </a:solidFill>
        </p:spPr>
        <p:txBody>
          <a:bodyPr wrap="square">
            <a:spAutoFit/>
          </a:bodyPr>
          <a:lstStyle/>
          <a:p>
            <a:pPr algn="ctr"/>
            <a:r>
              <a:rPr lang="en-US" sz="1200" dirty="0"/>
              <a:t>One year of single Temperature sensor data</a:t>
            </a:r>
          </a:p>
        </p:txBody>
      </p:sp>
      <p:pic>
        <p:nvPicPr>
          <p:cNvPr id="15" name="Picture 14" descr="C:\Users\Misha\Desktop\2015.08.05-23\VN3.jpg">
            <a:extLst>
              <a:ext uri="{FF2B5EF4-FFF2-40B4-BE49-F238E27FC236}">
                <a16:creationId xmlns:a16="http://schemas.microsoft.com/office/drawing/2014/main" id="{4C18019C-E390-4007-ACBB-A7393ECBE720}"/>
              </a:ext>
            </a:extLst>
          </p:cNvPr>
          <p:cNvPicPr/>
          <p:nvPr/>
        </p:nvPicPr>
        <p:blipFill rotWithShape="1">
          <a:blip r:embed="rId5" cstate="email">
            <a:extLst>
              <a:ext uri="{28A0092B-C50C-407E-A947-70E740481C1C}">
                <a14:useLocalDpi xmlns:a14="http://schemas.microsoft.com/office/drawing/2010/main" val="0"/>
              </a:ext>
            </a:extLst>
          </a:blip>
          <a:srcRect l="7549" t="12485" r="4733" b="13420"/>
          <a:stretch/>
        </p:blipFill>
        <p:spPr bwMode="auto">
          <a:xfrm>
            <a:off x="531897" y="1260979"/>
            <a:ext cx="4009118" cy="1636029"/>
          </a:xfrm>
          <a:prstGeom prst="rect">
            <a:avLst/>
          </a:prstGeom>
          <a:noFill/>
          <a:ln>
            <a:noFill/>
          </a:ln>
        </p:spPr>
      </p:pic>
      <p:sp>
        <p:nvSpPr>
          <p:cNvPr id="16" name="Rectangle 15">
            <a:extLst>
              <a:ext uri="{FF2B5EF4-FFF2-40B4-BE49-F238E27FC236}">
                <a16:creationId xmlns:a16="http://schemas.microsoft.com/office/drawing/2014/main" id="{DE12BD53-2685-43A5-AE7A-0D941BFBA6F3}"/>
              </a:ext>
            </a:extLst>
          </p:cNvPr>
          <p:cNvSpPr/>
          <p:nvPr/>
        </p:nvSpPr>
        <p:spPr>
          <a:xfrm>
            <a:off x="1888115" y="2923942"/>
            <a:ext cx="1519840" cy="276999"/>
          </a:xfrm>
          <a:prstGeom prst="rect">
            <a:avLst/>
          </a:prstGeom>
          <a:solidFill>
            <a:schemeClr val="bg1">
              <a:lumMod val="85000"/>
            </a:schemeClr>
          </a:solidFill>
        </p:spPr>
        <p:txBody>
          <a:bodyPr wrap="none">
            <a:spAutoFit/>
          </a:bodyPr>
          <a:lstStyle/>
          <a:p>
            <a:r>
              <a:rPr lang="en-US" sz="1200" dirty="0"/>
              <a:t>Earthquake recording</a:t>
            </a:r>
          </a:p>
        </p:txBody>
      </p:sp>
      <p:pic>
        <p:nvPicPr>
          <p:cNvPr id="17" name="Picture 16">
            <a:extLst>
              <a:ext uri="{FF2B5EF4-FFF2-40B4-BE49-F238E27FC236}">
                <a16:creationId xmlns:a16="http://schemas.microsoft.com/office/drawing/2014/main" id="{6DF8F40F-D704-49A7-96C7-7DCDF8F77727}"/>
              </a:ext>
            </a:extLst>
          </p:cNvPr>
          <p:cNvPicPr>
            <a:picLocks noChangeAspect="1"/>
          </p:cNvPicPr>
          <p:nvPr/>
        </p:nvPicPr>
        <p:blipFill rotWithShape="1">
          <a:blip r:embed="rId6"/>
          <a:srcRect l="-70" t="16047" r="70" b="44401"/>
          <a:stretch/>
        </p:blipFill>
        <p:spPr>
          <a:xfrm>
            <a:off x="531897" y="3306702"/>
            <a:ext cx="4009119" cy="1026036"/>
          </a:xfrm>
          <a:prstGeom prst="rect">
            <a:avLst/>
          </a:prstGeom>
        </p:spPr>
      </p:pic>
      <p:sp>
        <p:nvSpPr>
          <p:cNvPr id="18" name="Rectangle 17">
            <a:extLst>
              <a:ext uri="{FF2B5EF4-FFF2-40B4-BE49-F238E27FC236}">
                <a16:creationId xmlns:a16="http://schemas.microsoft.com/office/drawing/2014/main" id="{5065B53C-261A-4FC4-808C-6592EDE52C1B}"/>
              </a:ext>
            </a:extLst>
          </p:cNvPr>
          <p:cNvSpPr/>
          <p:nvPr/>
        </p:nvSpPr>
        <p:spPr>
          <a:xfrm>
            <a:off x="1658373" y="4377413"/>
            <a:ext cx="1979324" cy="276999"/>
          </a:xfrm>
          <a:prstGeom prst="rect">
            <a:avLst/>
          </a:prstGeom>
          <a:solidFill>
            <a:schemeClr val="bg1">
              <a:lumMod val="85000"/>
            </a:schemeClr>
          </a:solidFill>
        </p:spPr>
        <p:txBody>
          <a:bodyPr wrap="none">
            <a:spAutoFit/>
          </a:bodyPr>
          <a:lstStyle/>
          <a:p>
            <a:r>
              <a:rPr lang="en-US" sz="1200" dirty="0"/>
              <a:t>6 month of Crack meter data</a:t>
            </a:r>
          </a:p>
        </p:txBody>
      </p:sp>
    </p:spTree>
    <p:extLst>
      <p:ext uri="{BB962C8B-B14F-4D97-AF65-F5344CB8AC3E}">
        <p14:creationId xmlns:p14="http://schemas.microsoft.com/office/powerpoint/2010/main" val="1574021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623" y="1946484"/>
            <a:ext cx="10410828" cy="2063541"/>
          </a:xfrm>
        </p:spPr>
        <p:txBody>
          <a:bodyPr>
            <a:normAutofit fontScale="92500"/>
          </a:bodyPr>
          <a:lstStyle/>
          <a:p>
            <a:pPr marL="0" indent="0">
              <a:buNone/>
            </a:pPr>
            <a:r>
              <a:rPr lang="en-US" dirty="0"/>
              <a:t>Here are some techniques used to analyze data</a:t>
            </a:r>
          </a:p>
          <a:p>
            <a:pPr lvl="1"/>
            <a:r>
              <a:rPr lang="en-US" dirty="0"/>
              <a:t>ARIMA </a:t>
            </a:r>
            <a:r>
              <a:rPr lang="ka-GE" dirty="0"/>
              <a:t>(</a:t>
            </a:r>
            <a:r>
              <a:rPr lang="en-US" dirty="0"/>
              <a:t>Auto Regressive Integrated Moving Average</a:t>
            </a:r>
            <a:r>
              <a:rPr lang="ka-GE" dirty="0"/>
              <a:t>) </a:t>
            </a:r>
            <a:r>
              <a:rPr lang="en-US" dirty="0"/>
              <a:t>models to predict possible values of our sensor data.</a:t>
            </a:r>
          </a:p>
          <a:p>
            <a:pPr lvl="1"/>
            <a:r>
              <a:rPr lang="en-US" dirty="0"/>
              <a:t>Multivariate normal distribution for anomaly detection</a:t>
            </a:r>
          </a:p>
          <a:p>
            <a:pPr lvl="1"/>
            <a:r>
              <a:rPr lang="en-US" dirty="0"/>
              <a:t>Recurrent neural networks</a:t>
            </a:r>
            <a:r>
              <a:rPr lang="ka-GE" dirty="0"/>
              <a:t> </a:t>
            </a:r>
            <a:r>
              <a:rPr lang="en-US" dirty="0"/>
              <a:t>(RNNs) to make better models</a:t>
            </a:r>
            <a:r>
              <a:rPr lang="ka-GE" dirty="0"/>
              <a:t> </a:t>
            </a:r>
            <a:r>
              <a:rPr lang="en-US" dirty="0"/>
              <a:t>(under development)</a:t>
            </a:r>
          </a:p>
        </p:txBody>
      </p:sp>
      <p:sp>
        <p:nvSpPr>
          <p:cNvPr id="4" name="Rectangle 3">
            <a:extLst>
              <a:ext uri="{FF2B5EF4-FFF2-40B4-BE49-F238E27FC236}">
                <a16:creationId xmlns:a16="http://schemas.microsoft.com/office/drawing/2014/main" id="{79B97AE2-6A22-45A2-9C35-FC1FDF4AA552}"/>
              </a:ext>
            </a:extLst>
          </p:cNvPr>
          <p:cNvSpPr/>
          <p:nvPr/>
        </p:nvSpPr>
        <p:spPr>
          <a:xfrm>
            <a:off x="742949" y="1027136"/>
            <a:ext cx="11172825" cy="646331"/>
          </a:xfrm>
          <a:prstGeom prst="rect">
            <a:avLst/>
          </a:prstGeom>
        </p:spPr>
        <p:txBody>
          <a:bodyPr wrap="square">
            <a:spAutoFit/>
          </a:bodyPr>
          <a:lstStyle/>
          <a:p>
            <a:r>
              <a:rPr lang="en-US" dirty="0">
                <a:solidFill>
                  <a:srgbClr val="2D3436"/>
                </a:solidFill>
                <a:highlight>
                  <a:srgbClr val="FFFFFF"/>
                </a:highlight>
                <a:latin typeface="Arial" panose="020B0604020202020204" pitchFamily="34" charset="0"/>
                <a:ea typeface="Arial" panose="020B0604020202020204" pitchFamily="34" charset="0"/>
              </a:rPr>
              <a:t>In parallel with technological development, it is now possible to analyze big data using machine learning. </a:t>
            </a:r>
            <a:endParaRPr lang="ka-GE" dirty="0">
              <a:solidFill>
                <a:srgbClr val="2D3436"/>
              </a:solidFill>
              <a:highlight>
                <a:srgbClr val="FFFFFF"/>
              </a:highlight>
              <a:latin typeface="Arial" panose="020B0604020202020204" pitchFamily="34" charset="0"/>
              <a:ea typeface="Arial" panose="020B0604020202020204" pitchFamily="34" charset="0"/>
            </a:endParaRPr>
          </a:p>
          <a:p>
            <a:r>
              <a:rPr lang="en-US" dirty="0">
                <a:solidFill>
                  <a:srgbClr val="2D3436"/>
                </a:solidFill>
                <a:highlight>
                  <a:srgbClr val="FFFFFF"/>
                </a:highlight>
                <a:latin typeface="Arial" panose="020B0604020202020204" pitchFamily="34" charset="0"/>
                <a:ea typeface="Arial" panose="020B0604020202020204" pitchFamily="34" charset="0"/>
              </a:rPr>
              <a:t>We decided to use machine learning to address our problem</a:t>
            </a:r>
            <a:endParaRPr lang="en-US" dirty="0"/>
          </a:p>
        </p:txBody>
      </p:sp>
      <p:sp>
        <p:nvSpPr>
          <p:cNvPr id="5" name="TextBox 4">
            <a:extLst>
              <a:ext uri="{FF2B5EF4-FFF2-40B4-BE49-F238E27FC236}">
                <a16:creationId xmlns:a16="http://schemas.microsoft.com/office/drawing/2014/main" id="{6AAEB0AB-1230-4038-88CA-BF6D6C382A66}"/>
              </a:ext>
            </a:extLst>
          </p:cNvPr>
          <p:cNvSpPr txBox="1"/>
          <p:nvPr/>
        </p:nvSpPr>
        <p:spPr>
          <a:xfrm>
            <a:off x="1944282" y="236328"/>
            <a:ext cx="8303433" cy="400110"/>
          </a:xfrm>
          <a:prstGeom prst="rect">
            <a:avLst/>
          </a:prstGeom>
          <a:noFill/>
        </p:spPr>
        <p:txBody>
          <a:bodyPr wrap="square" rtlCol="0">
            <a:spAutoFit/>
          </a:bodyPr>
          <a:lstStyle/>
          <a:p>
            <a:pPr algn="ctr"/>
            <a:r>
              <a:rPr lang="en-US" sz="2000" b="1" dirty="0"/>
              <a:t>Working with data using machine learning</a:t>
            </a:r>
          </a:p>
        </p:txBody>
      </p:sp>
      <p:pic>
        <p:nvPicPr>
          <p:cNvPr id="4098" name="Picture 2">
            <a:extLst>
              <a:ext uri="{FF2B5EF4-FFF2-40B4-BE49-F238E27FC236}">
                <a16:creationId xmlns:a16="http://schemas.microsoft.com/office/drawing/2014/main" id="{76A450F6-103F-4399-84E7-0FBA74C1B0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623" y="4178417"/>
            <a:ext cx="2991833" cy="165244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68A9CBF2-E592-4C85-82A4-D163B80D4AA9}"/>
              </a:ext>
            </a:extLst>
          </p:cNvPr>
          <p:cNvGrpSpPr/>
          <p:nvPr/>
        </p:nvGrpSpPr>
        <p:grpSpPr>
          <a:xfrm>
            <a:off x="9423586" y="6257836"/>
            <a:ext cx="2965782" cy="600164"/>
            <a:chOff x="8471710" y="5822102"/>
            <a:chExt cx="2965782" cy="600164"/>
          </a:xfrm>
        </p:grpSpPr>
        <p:pic>
          <p:nvPicPr>
            <p:cNvPr id="10" name="Picture 9">
              <a:extLst>
                <a:ext uri="{FF2B5EF4-FFF2-40B4-BE49-F238E27FC236}">
                  <a16:creationId xmlns:a16="http://schemas.microsoft.com/office/drawing/2014/main" id="{7C369647-82A3-40C1-887E-31500BA2F334}"/>
                </a:ext>
              </a:extLst>
            </p:cNvPr>
            <p:cNvPicPr>
              <a:picLocks noChangeAspect="1"/>
            </p:cNvPicPr>
            <p:nvPr/>
          </p:nvPicPr>
          <p:blipFill>
            <a:blip r:embed="rId3"/>
            <a:stretch>
              <a:fillRect/>
            </a:stretch>
          </p:blipFill>
          <p:spPr>
            <a:xfrm>
              <a:off x="8471710" y="5876545"/>
              <a:ext cx="492408" cy="491278"/>
            </a:xfrm>
            <a:prstGeom prst="rect">
              <a:avLst/>
            </a:prstGeom>
          </p:spPr>
        </p:pic>
        <p:sp>
          <p:nvSpPr>
            <p:cNvPr id="11" name="TextBox 10">
              <a:extLst>
                <a:ext uri="{FF2B5EF4-FFF2-40B4-BE49-F238E27FC236}">
                  <a16:creationId xmlns:a16="http://schemas.microsoft.com/office/drawing/2014/main" id="{E04F3C75-C16A-4A5E-B31C-67DFEFD73DCB}"/>
                </a:ext>
              </a:extLst>
            </p:cNvPr>
            <p:cNvSpPr txBox="1"/>
            <p:nvPr/>
          </p:nvSpPr>
          <p:spPr>
            <a:xfrm>
              <a:off x="8964118" y="5822102"/>
              <a:ext cx="2473374" cy="600164"/>
            </a:xfrm>
            <a:prstGeom prst="rect">
              <a:avLst/>
            </a:prstGeom>
            <a:noFill/>
          </p:spPr>
          <p:txBody>
            <a:bodyPr wrap="square" rtlCol="0">
              <a:spAutoFit/>
            </a:bodyPr>
            <a:lstStyle/>
            <a:p>
              <a:r>
                <a:rPr lang="en-US" sz="1100" dirty="0"/>
                <a:t>Cultural Heritage and Environment </a:t>
              </a:r>
            </a:p>
            <a:p>
              <a:r>
                <a:rPr lang="en-US" sz="1100" dirty="0"/>
                <a:t>Research Center</a:t>
              </a:r>
            </a:p>
            <a:p>
              <a:r>
                <a:rPr lang="en-US" sz="1100" dirty="0"/>
                <a:t>ILIA STATE UNIVERSITY, GEORGIA</a:t>
              </a:r>
            </a:p>
          </p:txBody>
        </p:sp>
      </p:grpSp>
      <p:pic>
        <p:nvPicPr>
          <p:cNvPr id="12" name="Picture 11">
            <a:extLst>
              <a:ext uri="{FF2B5EF4-FFF2-40B4-BE49-F238E27FC236}">
                <a16:creationId xmlns:a16="http://schemas.microsoft.com/office/drawing/2014/main" id="{AFF05FF8-06E4-45F5-AEEF-B850ED174F3C}"/>
              </a:ext>
            </a:extLst>
          </p:cNvPr>
          <p:cNvPicPr>
            <a:picLocks noChangeAspect="1"/>
          </p:cNvPicPr>
          <p:nvPr/>
        </p:nvPicPr>
        <p:blipFill>
          <a:blip r:embed="rId4"/>
          <a:stretch>
            <a:fillRect/>
          </a:stretch>
        </p:blipFill>
        <p:spPr>
          <a:xfrm>
            <a:off x="6813732" y="6257836"/>
            <a:ext cx="2534904" cy="595579"/>
          </a:xfrm>
          <a:prstGeom prst="rect">
            <a:avLst/>
          </a:prstGeom>
        </p:spPr>
      </p:pic>
      <p:sp>
        <p:nvSpPr>
          <p:cNvPr id="13" name="Rectangle 12">
            <a:extLst>
              <a:ext uri="{FF2B5EF4-FFF2-40B4-BE49-F238E27FC236}">
                <a16:creationId xmlns:a16="http://schemas.microsoft.com/office/drawing/2014/main" id="{5216262C-883B-4966-B72F-9501663A94A5}"/>
              </a:ext>
            </a:extLst>
          </p:cNvPr>
          <p:cNvSpPr/>
          <p:nvPr/>
        </p:nvSpPr>
        <p:spPr>
          <a:xfrm>
            <a:off x="230114" y="6553873"/>
            <a:ext cx="6612643" cy="249684"/>
          </a:xfrm>
          <a:prstGeom prst="rect">
            <a:avLst/>
          </a:prstGeom>
        </p:spPr>
        <p:txBody>
          <a:bodyPr wrap="square">
            <a:spAutoFit/>
          </a:bodyPr>
          <a:lstStyle/>
          <a:p>
            <a:pPr algn="ctr">
              <a:lnSpc>
                <a:spcPct val="107000"/>
              </a:lnSpc>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This work was supported by Shota Rustaveli National Science Foundation of Georgia (SRNSFG) [Grant Number fr17_90]</a:t>
            </a:r>
          </a:p>
        </p:txBody>
      </p:sp>
      <p:pic>
        <p:nvPicPr>
          <p:cNvPr id="4102" name="Picture 6">
            <a:extLst>
              <a:ext uri="{FF2B5EF4-FFF2-40B4-BE49-F238E27FC236}">
                <a16:creationId xmlns:a16="http://schemas.microsoft.com/office/drawing/2014/main" id="{14B2F289-63B2-42F4-9687-28DCDD3FFA9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9725" y="4020374"/>
            <a:ext cx="3396732" cy="181049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Tail probabilities of multivariate normal distribution - Cross ...">
            <a:extLst>
              <a:ext uri="{FF2B5EF4-FFF2-40B4-BE49-F238E27FC236}">
                <a16:creationId xmlns:a16="http://schemas.microsoft.com/office/drawing/2014/main" id="{2E565E1A-4CA7-4BF6-8F63-44B0A6C6C7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4726" y="4269481"/>
            <a:ext cx="3286122" cy="167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208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B97AE2-6A22-45A2-9C35-FC1FDF4AA552}"/>
              </a:ext>
            </a:extLst>
          </p:cNvPr>
          <p:cNvSpPr/>
          <p:nvPr/>
        </p:nvSpPr>
        <p:spPr>
          <a:xfrm>
            <a:off x="366764" y="935310"/>
            <a:ext cx="6612643" cy="3139321"/>
          </a:xfrm>
          <a:prstGeom prst="rect">
            <a:avLst/>
          </a:prstGeom>
        </p:spPr>
        <p:txBody>
          <a:bodyPr wrap="square">
            <a:spAutoFit/>
          </a:bodyPr>
          <a:lstStyle/>
          <a:p>
            <a:pPr algn="just"/>
            <a:r>
              <a:rPr lang="en-US" dirty="0">
                <a:solidFill>
                  <a:srgbClr val="2D3436"/>
                </a:solidFill>
                <a:ea typeface="Arial" panose="020B0604020202020204" pitchFamily="34" charset="0"/>
              </a:rPr>
              <a:t>We were able to detect correlations between different sensors, see anomalies in data that gave us some clues about hazard zones. Models and predictions about the monument's condition were made.</a:t>
            </a:r>
          </a:p>
          <a:p>
            <a:pPr algn="just"/>
            <a:r>
              <a:rPr lang="en-US" dirty="0">
                <a:solidFill>
                  <a:srgbClr val="2D3436"/>
                </a:solidFill>
                <a:ea typeface="Arial" panose="020B0604020202020204" pitchFamily="34" charset="0"/>
              </a:rPr>
              <a:t>Our work shows that machine learning could be used to estimate conditions make predictions about monuments state.</a:t>
            </a:r>
          </a:p>
          <a:p>
            <a:pPr algn="just"/>
            <a:endParaRPr lang="en-US" dirty="0">
              <a:solidFill>
                <a:srgbClr val="2D3436"/>
              </a:solidFill>
              <a:ea typeface="Arial" panose="020B0604020202020204" pitchFamily="34" charset="0"/>
            </a:endParaRPr>
          </a:p>
          <a:p>
            <a:pPr algn="just" fontAlgn="t"/>
            <a:r>
              <a:rPr lang="en-US" dirty="0"/>
              <a:t>We have a promising results in using multivariate normal distribution to detect anomalies. </a:t>
            </a:r>
          </a:p>
          <a:p>
            <a:pPr algn="just" fontAlgn="t"/>
            <a:r>
              <a:rPr lang="en-US" dirty="0"/>
              <a:t>We are taking  temperature date, humidity date and then try to detect anomalies in rock movement. </a:t>
            </a:r>
            <a:endParaRPr lang="en-US" dirty="0">
              <a:solidFill>
                <a:srgbClr val="2D3436"/>
              </a:solidFill>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6AAEB0AB-1230-4038-88CA-BF6D6C382A66}"/>
              </a:ext>
            </a:extLst>
          </p:cNvPr>
          <p:cNvSpPr txBox="1"/>
          <p:nvPr/>
        </p:nvSpPr>
        <p:spPr>
          <a:xfrm>
            <a:off x="1944282" y="236328"/>
            <a:ext cx="8303433" cy="400110"/>
          </a:xfrm>
          <a:prstGeom prst="rect">
            <a:avLst/>
          </a:prstGeom>
          <a:noFill/>
        </p:spPr>
        <p:txBody>
          <a:bodyPr wrap="square" rtlCol="0">
            <a:spAutoFit/>
          </a:bodyPr>
          <a:lstStyle/>
          <a:p>
            <a:pPr algn="ctr"/>
            <a:r>
              <a:rPr lang="en-US" sz="2000" b="1" dirty="0"/>
              <a:t>Results on data using machine learning</a:t>
            </a:r>
          </a:p>
        </p:txBody>
      </p:sp>
      <p:grpSp>
        <p:nvGrpSpPr>
          <p:cNvPr id="9" name="Group 8">
            <a:extLst>
              <a:ext uri="{FF2B5EF4-FFF2-40B4-BE49-F238E27FC236}">
                <a16:creationId xmlns:a16="http://schemas.microsoft.com/office/drawing/2014/main" id="{68A9CBF2-E592-4C85-82A4-D163B80D4AA9}"/>
              </a:ext>
            </a:extLst>
          </p:cNvPr>
          <p:cNvGrpSpPr/>
          <p:nvPr/>
        </p:nvGrpSpPr>
        <p:grpSpPr>
          <a:xfrm>
            <a:off x="9423586" y="6257836"/>
            <a:ext cx="2965782" cy="600164"/>
            <a:chOff x="8471710" y="5822102"/>
            <a:chExt cx="2965782" cy="600164"/>
          </a:xfrm>
        </p:grpSpPr>
        <p:pic>
          <p:nvPicPr>
            <p:cNvPr id="10" name="Picture 9">
              <a:extLst>
                <a:ext uri="{FF2B5EF4-FFF2-40B4-BE49-F238E27FC236}">
                  <a16:creationId xmlns:a16="http://schemas.microsoft.com/office/drawing/2014/main" id="{7C369647-82A3-40C1-887E-31500BA2F334}"/>
                </a:ext>
              </a:extLst>
            </p:cNvPr>
            <p:cNvPicPr>
              <a:picLocks noChangeAspect="1"/>
            </p:cNvPicPr>
            <p:nvPr/>
          </p:nvPicPr>
          <p:blipFill>
            <a:blip r:embed="rId2"/>
            <a:stretch>
              <a:fillRect/>
            </a:stretch>
          </p:blipFill>
          <p:spPr>
            <a:xfrm>
              <a:off x="8471710" y="5876545"/>
              <a:ext cx="492408" cy="491278"/>
            </a:xfrm>
            <a:prstGeom prst="rect">
              <a:avLst/>
            </a:prstGeom>
          </p:spPr>
        </p:pic>
        <p:sp>
          <p:nvSpPr>
            <p:cNvPr id="11" name="TextBox 10">
              <a:extLst>
                <a:ext uri="{FF2B5EF4-FFF2-40B4-BE49-F238E27FC236}">
                  <a16:creationId xmlns:a16="http://schemas.microsoft.com/office/drawing/2014/main" id="{E04F3C75-C16A-4A5E-B31C-67DFEFD73DCB}"/>
                </a:ext>
              </a:extLst>
            </p:cNvPr>
            <p:cNvSpPr txBox="1"/>
            <p:nvPr/>
          </p:nvSpPr>
          <p:spPr>
            <a:xfrm>
              <a:off x="8964118" y="5822102"/>
              <a:ext cx="2473374" cy="600164"/>
            </a:xfrm>
            <a:prstGeom prst="rect">
              <a:avLst/>
            </a:prstGeom>
            <a:noFill/>
          </p:spPr>
          <p:txBody>
            <a:bodyPr wrap="square" rtlCol="0">
              <a:spAutoFit/>
            </a:bodyPr>
            <a:lstStyle/>
            <a:p>
              <a:r>
                <a:rPr lang="en-US" sz="1100" dirty="0"/>
                <a:t>Cultural Heritage and Environment </a:t>
              </a:r>
            </a:p>
            <a:p>
              <a:r>
                <a:rPr lang="en-US" sz="1100" dirty="0"/>
                <a:t>Research Center</a:t>
              </a:r>
            </a:p>
            <a:p>
              <a:r>
                <a:rPr lang="en-US" sz="1100" dirty="0"/>
                <a:t>ILIA STATE UNIVERSITY, GEORGIA</a:t>
              </a:r>
            </a:p>
          </p:txBody>
        </p:sp>
      </p:grpSp>
      <p:pic>
        <p:nvPicPr>
          <p:cNvPr id="12" name="Picture 11">
            <a:extLst>
              <a:ext uri="{FF2B5EF4-FFF2-40B4-BE49-F238E27FC236}">
                <a16:creationId xmlns:a16="http://schemas.microsoft.com/office/drawing/2014/main" id="{AFF05FF8-06E4-45F5-AEEF-B850ED174F3C}"/>
              </a:ext>
            </a:extLst>
          </p:cNvPr>
          <p:cNvPicPr>
            <a:picLocks noChangeAspect="1"/>
          </p:cNvPicPr>
          <p:nvPr/>
        </p:nvPicPr>
        <p:blipFill>
          <a:blip r:embed="rId3"/>
          <a:stretch>
            <a:fillRect/>
          </a:stretch>
        </p:blipFill>
        <p:spPr>
          <a:xfrm>
            <a:off x="6813732" y="6257836"/>
            <a:ext cx="2534904" cy="595579"/>
          </a:xfrm>
          <a:prstGeom prst="rect">
            <a:avLst/>
          </a:prstGeom>
        </p:spPr>
      </p:pic>
      <p:sp>
        <p:nvSpPr>
          <p:cNvPr id="13" name="Rectangle 12">
            <a:extLst>
              <a:ext uri="{FF2B5EF4-FFF2-40B4-BE49-F238E27FC236}">
                <a16:creationId xmlns:a16="http://schemas.microsoft.com/office/drawing/2014/main" id="{5216262C-883B-4966-B72F-9501663A94A5}"/>
              </a:ext>
            </a:extLst>
          </p:cNvPr>
          <p:cNvSpPr/>
          <p:nvPr/>
        </p:nvSpPr>
        <p:spPr>
          <a:xfrm>
            <a:off x="230114" y="6553873"/>
            <a:ext cx="6612643" cy="249684"/>
          </a:xfrm>
          <a:prstGeom prst="rect">
            <a:avLst/>
          </a:prstGeom>
        </p:spPr>
        <p:txBody>
          <a:bodyPr wrap="square">
            <a:spAutoFit/>
          </a:bodyPr>
          <a:lstStyle/>
          <a:p>
            <a:pPr algn="ctr">
              <a:lnSpc>
                <a:spcPct val="107000"/>
              </a:lnSpc>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This work was supported by Shota Rustaveli National Science Foundation of Georgia (SRNSFG) [Grant Number fr17_90]</a:t>
            </a:r>
          </a:p>
        </p:txBody>
      </p:sp>
      <p:pic>
        <p:nvPicPr>
          <p:cNvPr id="2" name="Picture 1">
            <a:extLst>
              <a:ext uri="{FF2B5EF4-FFF2-40B4-BE49-F238E27FC236}">
                <a16:creationId xmlns:a16="http://schemas.microsoft.com/office/drawing/2014/main" id="{924EA33A-353B-4346-AB2B-B28716AB122D}"/>
              </a:ext>
            </a:extLst>
          </p:cNvPr>
          <p:cNvPicPr>
            <a:picLocks noChangeAspect="1"/>
          </p:cNvPicPr>
          <p:nvPr/>
        </p:nvPicPr>
        <p:blipFill rotWithShape="1">
          <a:blip r:embed="rId4"/>
          <a:srcRect t="3579"/>
          <a:stretch/>
        </p:blipFill>
        <p:spPr>
          <a:xfrm>
            <a:off x="7177758" y="982010"/>
            <a:ext cx="4784128" cy="4854910"/>
          </a:xfrm>
          <a:prstGeom prst="rect">
            <a:avLst/>
          </a:prstGeom>
        </p:spPr>
      </p:pic>
      <p:pic>
        <p:nvPicPr>
          <p:cNvPr id="3" name="Picture 2">
            <a:extLst>
              <a:ext uri="{FF2B5EF4-FFF2-40B4-BE49-F238E27FC236}">
                <a16:creationId xmlns:a16="http://schemas.microsoft.com/office/drawing/2014/main" id="{7A828F52-390C-425A-B11D-A155299D2BEA}"/>
              </a:ext>
            </a:extLst>
          </p:cNvPr>
          <p:cNvPicPr>
            <a:picLocks noChangeAspect="1"/>
          </p:cNvPicPr>
          <p:nvPr/>
        </p:nvPicPr>
        <p:blipFill>
          <a:blip r:embed="rId5"/>
          <a:stretch>
            <a:fillRect/>
          </a:stretch>
        </p:blipFill>
        <p:spPr>
          <a:xfrm>
            <a:off x="344639" y="3986905"/>
            <a:ext cx="6354569" cy="2517110"/>
          </a:xfrm>
          <a:prstGeom prst="rect">
            <a:avLst/>
          </a:prstGeom>
        </p:spPr>
      </p:pic>
    </p:spTree>
    <p:extLst>
      <p:ext uri="{BB962C8B-B14F-4D97-AF65-F5344CB8AC3E}">
        <p14:creationId xmlns:p14="http://schemas.microsoft.com/office/powerpoint/2010/main" val="4271333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837</Words>
  <Application>Microsoft Office PowerPoint</Application>
  <PresentationFormat>Widescreen</PresentationFormat>
  <Paragraphs>103</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Narrow</vt:lpstr>
      <vt:lpstr>Calibri</vt:lpstr>
      <vt:lpstr>Calibri Light</vt:lpstr>
      <vt:lpstr>Sylfaen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GBASILAIA</cp:lastModifiedBy>
  <cp:revision>36</cp:revision>
  <dcterms:created xsi:type="dcterms:W3CDTF">2020-05-04T19:05:04Z</dcterms:created>
  <dcterms:modified xsi:type="dcterms:W3CDTF">2020-05-04T23:58:47Z</dcterms:modified>
</cp:coreProperties>
</file>