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63" r:id="rId3"/>
    <p:sldId id="257" r:id="rId4"/>
    <p:sldId id="258" r:id="rId5"/>
    <p:sldId id="264" r:id="rId6"/>
    <p:sldId id="259" r:id="rId7"/>
    <p:sldId id="261" r:id="rId8"/>
    <p:sldId id="262" r:id="rId9"/>
  </p:sldIdLst>
  <p:sldSz cx="16256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Buenaventura" initials="NB" lastIdx="2" clrIdx="0">
    <p:extLst>
      <p:ext uri="{19B8F6BF-5375-455C-9EA6-DF929625EA0E}">
        <p15:presenceInfo xmlns:p15="http://schemas.microsoft.com/office/powerpoint/2012/main" userId="S::Nina.Buenaventura@niva.no::fbd5e568-0187-4920-bada-03c1e86dd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4" d="100"/>
          <a:sy n="64" d="100"/>
        </p:scale>
        <p:origin x="3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995312"/>
            <a:ext cx="13817600" cy="4244622"/>
          </a:xfrm>
        </p:spPr>
        <p:txBody>
          <a:bodyPr anchor="b"/>
          <a:lstStyle>
            <a:lvl1pPr algn="ctr">
              <a:defRPr sz="10667"/>
            </a:lvl1pPr>
          </a:lstStyle>
          <a:p>
            <a:r>
              <a:rPr lang="en-US"/>
              <a:t>Click to edit Master title style</a:t>
            </a:r>
            <a:endParaRPr lang="en-US" dirty="0"/>
          </a:p>
        </p:txBody>
      </p:sp>
      <p:sp>
        <p:nvSpPr>
          <p:cNvPr id="3" name="Subtitle 2"/>
          <p:cNvSpPr>
            <a:spLocks noGrp="1"/>
          </p:cNvSpPr>
          <p:nvPr>
            <p:ph type="subTitle" idx="1"/>
          </p:nvPr>
        </p:nvSpPr>
        <p:spPr>
          <a:xfrm>
            <a:off x="2032000" y="6403623"/>
            <a:ext cx="12192000" cy="2943577"/>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07D29C-C94F-4D52-BD12-E010F640180C}" type="datetimeFigureOut">
              <a:rPr lang="nb-NO" smtClean="0"/>
              <a:t>03.05.2020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3988536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7D29C-C94F-4D52-BD12-E010F640180C}" type="datetimeFigureOut">
              <a:rPr lang="nb-NO" smtClean="0"/>
              <a:t>03.05.2020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2291438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649111"/>
            <a:ext cx="3505200"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649111"/>
            <a:ext cx="10312400"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7D29C-C94F-4D52-BD12-E010F640180C}" type="datetimeFigureOut">
              <a:rPr lang="nb-NO" smtClean="0"/>
              <a:t>03.05.2020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3766222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7D29C-C94F-4D52-BD12-E010F640180C}" type="datetimeFigureOut">
              <a:rPr lang="nb-NO" smtClean="0"/>
              <a:t>03.05.2020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414163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4" y="3039537"/>
            <a:ext cx="14020800" cy="5071532"/>
          </a:xfrm>
        </p:spPr>
        <p:txBody>
          <a:bodyPr anchor="b"/>
          <a:lstStyle>
            <a:lvl1pPr>
              <a:defRPr sz="10667"/>
            </a:lvl1pPr>
          </a:lstStyle>
          <a:p>
            <a:r>
              <a:rPr lang="en-US"/>
              <a:t>Click to edit Master title style</a:t>
            </a:r>
            <a:endParaRPr lang="en-US" dirty="0"/>
          </a:p>
        </p:txBody>
      </p:sp>
      <p:sp>
        <p:nvSpPr>
          <p:cNvPr id="3" name="Text Placeholder 2"/>
          <p:cNvSpPr>
            <a:spLocks noGrp="1"/>
          </p:cNvSpPr>
          <p:nvPr>
            <p:ph type="body" idx="1"/>
          </p:nvPr>
        </p:nvSpPr>
        <p:spPr>
          <a:xfrm>
            <a:off x="1109134" y="8159048"/>
            <a:ext cx="14020800" cy="2666999"/>
          </a:xfrm>
        </p:spPr>
        <p:txBody>
          <a:bodyPr/>
          <a:lstStyle>
            <a:lvl1pPr marL="0" indent="0">
              <a:buNone/>
              <a:defRPr sz="4267">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7D29C-C94F-4D52-BD12-E010F640180C}" type="datetimeFigureOut">
              <a:rPr lang="nb-NO" smtClean="0"/>
              <a:t>03.05.2020</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180112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0" y="3245556"/>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3245556"/>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07D29C-C94F-4D52-BD12-E010F640180C}" type="datetimeFigureOut">
              <a:rPr lang="nb-NO" smtClean="0"/>
              <a:t>03.05.2020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403704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649114"/>
            <a:ext cx="14020800"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19" y="2988734"/>
            <a:ext cx="6877049"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1119719" y="4453467"/>
            <a:ext cx="6877049"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1" y="2988734"/>
            <a:ext cx="6910917"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8229601" y="4453467"/>
            <a:ext cx="6910917"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07D29C-C94F-4D52-BD12-E010F640180C}" type="datetimeFigureOut">
              <a:rPr lang="nb-NO" smtClean="0"/>
              <a:t>03.05.2020</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264500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07D29C-C94F-4D52-BD12-E010F640180C}" type="datetimeFigureOut">
              <a:rPr lang="nb-NO" smtClean="0"/>
              <a:t>03.05.2020</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21058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7D29C-C94F-4D52-BD12-E010F640180C}" type="datetimeFigureOut">
              <a:rPr lang="nb-NO" smtClean="0"/>
              <a:t>03.05.2020</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288345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a:t>Click to edit Master title style</a:t>
            </a:r>
            <a:endParaRPr lang="en-US" dirty="0"/>
          </a:p>
        </p:txBody>
      </p:sp>
      <p:sp>
        <p:nvSpPr>
          <p:cNvPr id="3" name="Content Placeholder 2"/>
          <p:cNvSpPr>
            <a:spLocks noGrp="1"/>
          </p:cNvSpPr>
          <p:nvPr>
            <p:ph idx="1"/>
          </p:nvPr>
        </p:nvSpPr>
        <p:spPr>
          <a:xfrm>
            <a:off x="6910917" y="1755425"/>
            <a:ext cx="8229600" cy="8664222"/>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8107D29C-C94F-4D52-BD12-E010F640180C}" type="datetimeFigureOut">
              <a:rPr lang="nb-NO" smtClean="0"/>
              <a:t>03.05.2020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2965275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755425"/>
            <a:ext cx="8229600" cy="8664222"/>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r>
              <a:rPr lang="en-US"/>
              <a:t>Click icon to add picture</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8107D29C-C94F-4D52-BD12-E010F640180C}" type="datetimeFigureOut">
              <a:rPr lang="nb-NO" smtClean="0"/>
              <a:t>03.05.2020</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FF1B04D-7552-4D70-A3BB-2525A69F583C}" type="slidenum">
              <a:rPr lang="nb-NO" smtClean="0"/>
              <a:t>‹#›</a:t>
            </a:fld>
            <a:endParaRPr lang="nb-NO"/>
          </a:p>
        </p:txBody>
      </p:sp>
    </p:spTree>
    <p:extLst>
      <p:ext uri="{BB962C8B-B14F-4D97-AF65-F5344CB8AC3E}">
        <p14:creationId xmlns:p14="http://schemas.microsoft.com/office/powerpoint/2010/main" val="26977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649114"/>
            <a:ext cx="14020800"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600" y="3245556"/>
            <a:ext cx="14020800"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11300181"/>
            <a:ext cx="365760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8107D29C-C94F-4D52-BD12-E010F640180C}" type="datetimeFigureOut">
              <a:rPr lang="nb-NO" smtClean="0"/>
              <a:t>03.05.2020</a:t>
            </a:fld>
            <a:endParaRPr lang="nb-NO"/>
          </a:p>
        </p:txBody>
      </p:sp>
      <p:sp>
        <p:nvSpPr>
          <p:cNvPr id="5" name="Footer Placeholder 4"/>
          <p:cNvSpPr>
            <a:spLocks noGrp="1"/>
          </p:cNvSpPr>
          <p:nvPr>
            <p:ph type="ftr" sz="quarter" idx="3"/>
          </p:nvPr>
        </p:nvSpPr>
        <p:spPr>
          <a:xfrm>
            <a:off x="5384800" y="11300181"/>
            <a:ext cx="5486400"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11480800" y="11300181"/>
            <a:ext cx="365760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1FF1B04D-7552-4D70-A3BB-2525A69F583C}" type="slidenum">
              <a:rPr lang="nb-NO" smtClean="0"/>
              <a:t>‹#›</a:t>
            </a:fld>
            <a:endParaRPr lang="nb-NO"/>
          </a:p>
        </p:txBody>
      </p:sp>
    </p:spTree>
    <p:extLst>
      <p:ext uri="{BB962C8B-B14F-4D97-AF65-F5344CB8AC3E}">
        <p14:creationId xmlns:p14="http://schemas.microsoft.com/office/powerpoint/2010/main" val="15823833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625620" rtl="0" eaLnBrk="1" latinLnBrk="0" hangingPunct="1">
        <a:lnSpc>
          <a:spcPct val="90000"/>
        </a:lnSpc>
        <a:spcBef>
          <a:spcPct val="0"/>
        </a:spcBef>
        <a:buNone/>
        <a:defRPr sz="7822" kern="1200">
          <a:solidFill>
            <a:schemeClr val="tx1"/>
          </a:solidFill>
          <a:latin typeface="+mj-lt"/>
          <a:ea typeface="+mj-ea"/>
          <a:cs typeface="+mj-cs"/>
        </a:defRPr>
      </a:lvl1pPr>
    </p:titleStyle>
    <p:bodyStyle>
      <a:lvl1pPr marL="406405" indent="-406405" algn="l" defTabSz="1625620" rtl="0" eaLnBrk="1" latinLnBrk="0" hangingPunct="1">
        <a:lnSpc>
          <a:spcPct val="90000"/>
        </a:lnSpc>
        <a:spcBef>
          <a:spcPts val="1778"/>
        </a:spcBef>
        <a:buFont typeface="Arial" panose="020B0604020202020204" pitchFamily="34" charset="0"/>
        <a:buChar char="•"/>
        <a:defRPr sz="4978" kern="1200">
          <a:solidFill>
            <a:schemeClr val="tx1"/>
          </a:solidFill>
          <a:latin typeface="+mn-lt"/>
          <a:ea typeface="+mn-ea"/>
          <a:cs typeface="+mn-cs"/>
        </a:defRPr>
      </a:lvl1pPr>
      <a:lvl2pPr marL="1219215" indent="-406405" algn="l" defTabSz="1625620"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025" indent="-406405" algn="l" defTabSz="1625620"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83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64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620" rtl="0" eaLnBrk="1" latinLnBrk="0" hangingPunct="1">
        <a:defRPr sz="3200" kern="1200">
          <a:solidFill>
            <a:schemeClr val="tx1"/>
          </a:solidFill>
          <a:latin typeface="+mn-lt"/>
          <a:ea typeface="+mn-ea"/>
          <a:cs typeface="+mn-cs"/>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landbruksdirektoratet.no/no/fou-midler/jordbruks-og-matforskning/utredninger-og-forprosjekter/plast-i-landbruket-kilder-massebalanse-og-spredning-fra-jord-til-vann"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vannportalen.no/globalassets/vannregioner/glomma/glomma---dokumenter/planperioden-2022-2027/hovedutfordringer-vo/morsa_hovedutfordringer_17.01.2019.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large green field&#10;&#10;Description automatically generated">
            <a:extLst>
              <a:ext uri="{FF2B5EF4-FFF2-40B4-BE49-F238E27FC236}">
                <a16:creationId xmlns:a16="http://schemas.microsoft.com/office/drawing/2014/main" id="{3ECDF1D8-6DA4-42BD-9E10-B9B0A620B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31" y="511548"/>
            <a:ext cx="10164594" cy="10926700"/>
          </a:xfrm>
          <a:prstGeom prst="rect">
            <a:avLst/>
          </a:prstGeom>
        </p:spPr>
      </p:pic>
      <p:sp>
        <p:nvSpPr>
          <p:cNvPr id="11" name="Rectangle 10">
            <a:extLst>
              <a:ext uri="{FF2B5EF4-FFF2-40B4-BE49-F238E27FC236}">
                <a16:creationId xmlns:a16="http://schemas.microsoft.com/office/drawing/2014/main" id="{E4B7C1DD-857C-4D03-AAB3-C5C95BD51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49177" y="570979"/>
            <a:ext cx="10001108" cy="10483099"/>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5C1AC-0212-4388-ABFB-AFBC74CCA3EF}"/>
              </a:ext>
            </a:extLst>
          </p:cNvPr>
          <p:cNvSpPr>
            <a:spLocks noGrp="1"/>
          </p:cNvSpPr>
          <p:nvPr>
            <p:ph type="title"/>
          </p:nvPr>
        </p:nvSpPr>
        <p:spPr>
          <a:xfrm>
            <a:off x="974304" y="2614620"/>
            <a:ext cx="8950854" cy="2391067"/>
          </a:xfrm>
        </p:spPr>
        <p:txBody>
          <a:bodyPr>
            <a:noAutofit/>
          </a:bodyPr>
          <a:lstStyle/>
          <a:p>
            <a:pPr algn="ctr"/>
            <a:r>
              <a:rPr lang="en-US" sz="6000" b="1" dirty="0">
                <a:solidFill>
                  <a:schemeClr val="bg1"/>
                </a:solidFill>
              </a:rPr>
              <a:t>Plastics in Agriculture: </a:t>
            </a:r>
            <a:br>
              <a:rPr lang="en-US" sz="6000" b="1" dirty="0">
                <a:solidFill>
                  <a:schemeClr val="bg1"/>
                </a:solidFill>
              </a:rPr>
            </a:br>
            <a:r>
              <a:rPr lang="en-US" sz="6000" b="1" dirty="0">
                <a:solidFill>
                  <a:schemeClr val="bg1"/>
                </a:solidFill>
              </a:rPr>
              <a:t>Sources, mass balance and transport to local aquatic environments </a:t>
            </a:r>
            <a:endParaRPr lang="nb-NO" sz="6000" dirty="0">
              <a:solidFill>
                <a:schemeClr val="bg1"/>
              </a:solidFill>
            </a:endParaRPr>
          </a:p>
        </p:txBody>
      </p:sp>
      <p:pic>
        <p:nvPicPr>
          <p:cNvPr id="5" name="Picture 4">
            <a:extLst>
              <a:ext uri="{FF2B5EF4-FFF2-40B4-BE49-F238E27FC236}">
                <a16:creationId xmlns:a16="http://schemas.microsoft.com/office/drawing/2014/main" id="{5C9269CF-E216-47F0-BCF4-3D60DD4EA081}"/>
              </a:ext>
            </a:extLst>
          </p:cNvPr>
          <p:cNvPicPr>
            <a:picLocks noChangeAspect="1"/>
          </p:cNvPicPr>
          <p:nvPr/>
        </p:nvPicPr>
        <p:blipFill>
          <a:blip r:embed="rId3"/>
          <a:stretch>
            <a:fillRect/>
          </a:stretch>
        </p:blipFill>
        <p:spPr>
          <a:xfrm>
            <a:off x="10804036" y="511548"/>
            <a:ext cx="5002787" cy="2276268"/>
          </a:xfrm>
          <a:prstGeom prst="rect">
            <a:avLst/>
          </a:prstGeom>
        </p:spPr>
      </p:pic>
      <p:sp>
        <p:nvSpPr>
          <p:cNvPr id="3" name="Content Placeholder 2">
            <a:extLst>
              <a:ext uri="{FF2B5EF4-FFF2-40B4-BE49-F238E27FC236}">
                <a16:creationId xmlns:a16="http://schemas.microsoft.com/office/drawing/2014/main" id="{CB28B2EE-9381-465A-9284-C1151895312E}"/>
              </a:ext>
            </a:extLst>
          </p:cNvPr>
          <p:cNvSpPr>
            <a:spLocks noGrp="1"/>
          </p:cNvSpPr>
          <p:nvPr>
            <p:ph idx="1"/>
          </p:nvPr>
        </p:nvSpPr>
        <p:spPr>
          <a:xfrm>
            <a:off x="870858" y="7705725"/>
            <a:ext cx="9254218" cy="2724150"/>
          </a:xfrm>
        </p:spPr>
        <p:txBody>
          <a:bodyPr>
            <a:normAutofit/>
          </a:bodyPr>
          <a:lstStyle/>
          <a:p>
            <a:pPr marL="0" indent="0" algn="ctr">
              <a:buNone/>
            </a:pPr>
            <a:r>
              <a:rPr lang="en-US" sz="2800" b="1" u="sng" dirty="0">
                <a:solidFill>
                  <a:schemeClr val="bg1"/>
                </a:solidFill>
              </a:rPr>
              <a:t>Nina T. Buenaventura</a:t>
            </a:r>
            <a:r>
              <a:rPr lang="en-US" sz="2800" baseline="30000" dirty="0">
                <a:solidFill>
                  <a:schemeClr val="bg1"/>
                </a:solidFill>
              </a:rPr>
              <a:t> 1</a:t>
            </a:r>
            <a:r>
              <a:rPr lang="en-US" sz="2800" dirty="0">
                <a:solidFill>
                  <a:schemeClr val="bg1"/>
                </a:solidFill>
              </a:rPr>
              <a:t>, Sissel Brit Ranneklev</a:t>
            </a:r>
            <a:r>
              <a:rPr lang="en-US" sz="2800" baseline="30000" dirty="0">
                <a:solidFill>
                  <a:schemeClr val="bg1"/>
                </a:solidFill>
              </a:rPr>
              <a:t> 1</a:t>
            </a:r>
            <a:r>
              <a:rPr lang="en-US" sz="2800" dirty="0">
                <a:solidFill>
                  <a:schemeClr val="bg1"/>
                </a:solidFill>
              </a:rPr>
              <a:t>, Rachel Hurley</a:t>
            </a:r>
            <a:r>
              <a:rPr lang="en-US" sz="2800" baseline="30000" dirty="0">
                <a:solidFill>
                  <a:schemeClr val="bg1"/>
                </a:solidFill>
              </a:rPr>
              <a:t> 1</a:t>
            </a:r>
            <a:r>
              <a:rPr lang="en-US" sz="2800" dirty="0">
                <a:solidFill>
                  <a:schemeClr val="bg1"/>
                </a:solidFill>
              </a:rPr>
              <a:t>, Inger Lise Nerland Bråte</a:t>
            </a:r>
            <a:r>
              <a:rPr lang="en-US" sz="2800" baseline="30000" dirty="0">
                <a:solidFill>
                  <a:schemeClr val="bg1"/>
                </a:solidFill>
              </a:rPr>
              <a:t> 1</a:t>
            </a:r>
            <a:r>
              <a:rPr lang="en-US" sz="2800" dirty="0">
                <a:solidFill>
                  <a:schemeClr val="bg1"/>
                </a:solidFill>
              </a:rPr>
              <a:t>,  Christian Vogelsang</a:t>
            </a:r>
            <a:r>
              <a:rPr lang="en-US" sz="2800" baseline="30000" dirty="0">
                <a:solidFill>
                  <a:schemeClr val="bg1"/>
                </a:solidFill>
              </a:rPr>
              <a:t> 1</a:t>
            </a:r>
            <a:endParaRPr lang="nb-NO" sz="2800" dirty="0">
              <a:solidFill>
                <a:schemeClr val="bg1"/>
              </a:solidFill>
            </a:endParaRPr>
          </a:p>
          <a:p>
            <a:pPr marL="0" indent="0" algn="ctr">
              <a:spcBef>
                <a:spcPts val="0"/>
              </a:spcBef>
              <a:buNone/>
            </a:pPr>
            <a:endParaRPr lang="en-US" sz="2800" baseline="30000" dirty="0">
              <a:solidFill>
                <a:schemeClr val="bg1"/>
              </a:solidFill>
            </a:endParaRPr>
          </a:p>
          <a:p>
            <a:pPr marL="0" indent="0" algn="ctr">
              <a:spcBef>
                <a:spcPts val="0"/>
              </a:spcBef>
              <a:buNone/>
            </a:pPr>
            <a:endParaRPr lang="en-US" sz="2800" baseline="30000" dirty="0">
              <a:solidFill>
                <a:schemeClr val="bg1"/>
              </a:solidFill>
            </a:endParaRPr>
          </a:p>
          <a:p>
            <a:pPr marL="0" indent="0" algn="ctr">
              <a:spcBef>
                <a:spcPts val="0"/>
              </a:spcBef>
              <a:buNone/>
            </a:pPr>
            <a:r>
              <a:rPr lang="en-US" sz="2800" baseline="30000" dirty="0">
                <a:solidFill>
                  <a:schemeClr val="bg1"/>
                </a:solidFill>
              </a:rPr>
              <a:t>1 </a:t>
            </a:r>
            <a:r>
              <a:rPr lang="en-US" sz="2800" dirty="0">
                <a:solidFill>
                  <a:schemeClr val="bg1"/>
                </a:solidFill>
              </a:rPr>
              <a:t>NIVA Norwegian Institute for Water Research </a:t>
            </a:r>
            <a:r>
              <a:rPr lang="en-US" sz="2800" dirty="0" err="1">
                <a:solidFill>
                  <a:schemeClr val="bg1"/>
                </a:solidFill>
              </a:rPr>
              <a:t>Gaustadalleen</a:t>
            </a:r>
            <a:r>
              <a:rPr lang="en-US" sz="2800" dirty="0">
                <a:solidFill>
                  <a:schemeClr val="bg1"/>
                </a:solidFill>
              </a:rPr>
              <a:t> 21, 0349, Oslo, Norway</a:t>
            </a:r>
            <a:endParaRPr lang="es-ES" sz="2800" dirty="0">
              <a:solidFill>
                <a:schemeClr val="bg1"/>
              </a:solidFill>
            </a:endParaRPr>
          </a:p>
          <a:p>
            <a:pPr marL="0" indent="0" algn="ctr">
              <a:spcBef>
                <a:spcPts val="0"/>
              </a:spcBef>
              <a:buNone/>
            </a:pPr>
            <a:r>
              <a:rPr lang="es-ES" sz="2800" dirty="0">
                <a:solidFill>
                  <a:schemeClr val="bg1"/>
                </a:solidFill>
              </a:rPr>
              <a:t>E-mail </a:t>
            </a:r>
            <a:r>
              <a:rPr lang="es-ES" sz="2800" dirty="0" err="1">
                <a:solidFill>
                  <a:schemeClr val="bg1"/>
                </a:solidFill>
              </a:rPr>
              <a:t>contact</a:t>
            </a:r>
            <a:r>
              <a:rPr lang="es-ES" sz="2800" dirty="0">
                <a:solidFill>
                  <a:schemeClr val="bg1"/>
                </a:solidFill>
              </a:rPr>
              <a:t>: </a:t>
            </a:r>
            <a:r>
              <a:rPr lang="es-ES" sz="2800" u="sng" dirty="0" err="1">
                <a:solidFill>
                  <a:schemeClr val="bg1"/>
                </a:solidFill>
              </a:rPr>
              <a:t>nina.buenaventura@niva.no</a:t>
            </a:r>
            <a:r>
              <a:rPr lang="es-ES" sz="2800" dirty="0">
                <a:solidFill>
                  <a:schemeClr val="bg1"/>
                </a:solidFill>
              </a:rPr>
              <a:t>  </a:t>
            </a:r>
            <a:endParaRPr lang="nb-NO" sz="2800" dirty="0">
              <a:solidFill>
                <a:schemeClr val="bg1"/>
              </a:solidFill>
            </a:endParaRPr>
          </a:p>
        </p:txBody>
      </p:sp>
      <p:pic>
        <p:nvPicPr>
          <p:cNvPr id="4" name="Picture 3" descr="A picture containing drawing&#10;&#10;Description automatically generated">
            <a:extLst>
              <a:ext uri="{FF2B5EF4-FFF2-40B4-BE49-F238E27FC236}">
                <a16:creationId xmlns:a16="http://schemas.microsoft.com/office/drawing/2014/main" id="{A2810040-E02C-454D-BA62-93D039146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373" y="4021845"/>
            <a:ext cx="4989450" cy="1421995"/>
          </a:xfrm>
          <a:prstGeom prst="rect">
            <a:avLst/>
          </a:prstGeom>
        </p:spPr>
      </p:pic>
      <p:pic>
        <p:nvPicPr>
          <p:cNvPr id="9" name="Picture 8" descr="A large green field with trees in the background&#10;&#10;Description automatically generated">
            <a:extLst>
              <a:ext uri="{FF2B5EF4-FFF2-40B4-BE49-F238E27FC236}">
                <a16:creationId xmlns:a16="http://schemas.microsoft.com/office/drawing/2014/main" id="{B949485D-4918-483C-891D-280363C459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2150" y="6677870"/>
            <a:ext cx="3367425" cy="4761935"/>
          </a:xfrm>
          <a:prstGeom prst="rect">
            <a:avLst/>
          </a:prstGeom>
        </p:spPr>
      </p:pic>
      <p:sp>
        <p:nvSpPr>
          <p:cNvPr id="6" name="TextBox 5">
            <a:extLst>
              <a:ext uri="{FF2B5EF4-FFF2-40B4-BE49-F238E27FC236}">
                <a16:creationId xmlns:a16="http://schemas.microsoft.com/office/drawing/2014/main" id="{52937060-FCB2-49B6-8C4C-E95CCB6F6731}"/>
              </a:ext>
            </a:extLst>
          </p:cNvPr>
          <p:cNvSpPr txBox="1"/>
          <p:nvPr/>
        </p:nvSpPr>
        <p:spPr>
          <a:xfrm>
            <a:off x="1231334" y="11526563"/>
            <a:ext cx="14138205" cy="338554"/>
          </a:xfrm>
          <a:prstGeom prst="rect">
            <a:avLst/>
          </a:prstGeom>
          <a:noFill/>
        </p:spPr>
        <p:txBody>
          <a:bodyPr wrap="square" rtlCol="0">
            <a:spAutoFit/>
          </a:bodyPr>
          <a:lstStyle/>
          <a:p>
            <a:r>
              <a:rPr lang="nb-NO" sz="1400" dirty="0">
                <a:hlinkClick r:id="rId6"/>
              </a:rPr>
              <a:t>https://www.landbruksdirektoratet.no/no/fou-midler/jordbruks-og-matforskning/utredninger-og-forprosjekter/</a:t>
            </a:r>
            <a:r>
              <a:rPr lang="nb-NO" sz="1600" dirty="0">
                <a:hlinkClick r:id="rId6"/>
              </a:rPr>
              <a:t>plast-i-landbruket-kilder-massebalanse-og-spredning-fra-jord-til-vann</a:t>
            </a:r>
            <a:endParaRPr lang="nb-NO" sz="1600" dirty="0">
              <a:solidFill>
                <a:schemeClr val="bg1"/>
              </a:solidFill>
            </a:endParaRPr>
          </a:p>
        </p:txBody>
      </p:sp>
    </p:spTree>
    <p:extLst>
      <p:ext uri="{BB962C8B-B14F-4D97-AF65-F5344CB8AC3E}">
        <p14:creationId xmlns:p14="http://schemas.microsoft.com/office/powerpoint/2010/main" val="3612541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D6924E-9DC5-4B9B-A048-FCDAD5FCB2CD}"/>
              </a:ext>
            </a:extLst>
          </p:cNvPr>
          <p:cNvGrpSpPr/>
          <p:nvPr/>
        </p:nvGrpSpPr>
        <p:grpSpPr>
          <a:xfrm>
            <a:off x="11712" y="-146119"/>
            <a:ext cx="7261225" cy="9044940"/>
            <a:chOff x="8994775" y="-146119"/>
            <a:chExt cx="7261225" cy="9044940"/>
          </a:xfrm>
        </p:grpSpPr>
        <p:pic>
          <p:nvPicPr>
            <p:cNvPr id="6" name="Picture 5" descr="A close up of text on a white background&#10;&#10;Description automatically generated">
              <a:extLst>
                <a:ext uri="{FF2B5EF4-FFF2-40B4-BE49-F238E27FC236}">
                  <a16:creationId xmlns:a16="http://schemas.microsoft.com/office/drawing/2014/main" id="{47FED56F-2683-426A-BA61-9C2505338AF8}"/>
                </a:ext>
              </a:extLst>
            </p:cNvPr>
            <p:cNvPicPr>
              <a:picLocks noChangeAspect="1"/>
            </p:cNvPicPr>
            <p:nvPr/>
          </p:nvPicPr>
          <p:blipFill rotWithShape="1">
            <a:blip r:embed="rId2">
              <a:extLst>
                <a:ext uri="{28A0092B-C50C-407E-A947-70E740481C1C}">
                  <a14:useLocalDpi xmlns:a14="http://schemas.microsoft.com/office/drawing/2010/main" val="0"/>
                </a:ext>
              </a:extLst>
            </a:blip>
            <a:srcRect l="12126" t="-2001" r="11262" b="2001"/>
            <a:stretch/>
          </p:blipFill>
          <p:spPr>
            <a:xfrm>
              <a:off x="8994775" y="-146119"/>
              <a:ext cx="7261225" cy="9044940"/>
            </a:xfrm>
            <a:prstGeom prst="rect">
              <a:avLst/>
            </a:prstGeom>
          </p:spPr>
        </p:pic>
        <p:sp>
          <p:nvSpPr>
            <p:cNvPr id="10" name="Flowchart: Connector 9">
              <a:extLst>
                <a:ext uri="{FF2B5EF4-FFF2-40B4-BE49-F238E27FC236}">
                  <a16:creationId xmlns:a16="http://schemas.microsoft.com/office/drawing/2014/main" id="{C26634C5-CA03-4370-AA1F-A5EC94BFCF66}"/>
                </a:ext>
              </a:extLst>
            </p:cNvPr>
            <p:cNvSpPr/>
            <p:nvPr/>
          </p:nvSpPr>
          <p:spPr>
            <a:xfrm>
              <a:off x="13754100" y="6010275"/>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pic>
        <p:nvPicPr>
          <p:cNvPr id="8" name="Picture 7" descr="A picture containing text, map&#10;&#10;Description automatically generated">
            <a:extLst>
              <a:ext uri="{FF2B5EF4-FFF2-40B4-BE49-F238E27FC236}">
                <a16:creationId xmlns:a16="http://schemas.microsoft.com/office/drawing/2014/main" id="{566833D3-F0A2-40B8-A846-F6C90C837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140" y="5045525"/>
            <a:ext cx="4475399" cy="5811803"/>
          </a:xfrm>
          <a:prstGeom prst="rect">
            <a:avLst/>
          </a:prstGeom>
        </p:spPr>
      </p:pic>
      <p:sp>
        <p:nvSpPr>
          <p:cNvPr id="2" name="Title 1">
            <a:extLst>
              <a:ext uri="{FF2B5EF4-FFF2-40B4-BE49-F238E27FC236}">
                <a16:creationId xmlns:a16="http://schemas.microsoft.com/office/drawing/2014/main" id="{3C6703EE-4028-4FEA-83C1-58B28A05B957}"/>
              </a:ext>
            </a:extLst>
          </p:cNvPr>
          <p:cNvSpPr>
            <a:spLocks noGrp="1"/>
          </p:cNvSpPr>
          <p:nvPr>
            <p:ph type="title"/>
          </p:nvPr>
        </p:nvSpPr>
        <p:spPr>
          <a:xfrm>
            <a:off x="8580120" y="700121"/>
            <a:ext cx="5991860" cy="851469"/>
          </a:xfrm>
        </p:spPr>
        <p:txBody>
          <a:bodyPr>
            <a:normAutofit/>
          </a:bodyPr>
          <a:lstStyle/>
          <a:p>
            <a:r>
              <a:rPr lang="en-GB" sz="2400" b="1" dirty="0"/>
              <a:t>Preliminary study on agriculture in Norway. </a:t>
            </a:r>
          </a:p>
        </p:txBody>
      </p:sp>
      <p:sp>
        <p:nvSpPr>
          <p:cNvPr id="4" name="TextBox 3">
            <a:extLst>
              <a:ext uri="{FF2B5EF4-FFF2-40B4-BE49-F238E27FC236}">
                <a16:creationId xmlns:a16="http://schemas.microsoft.com/office/drawing/2014/main" id="{58D9E403-5AC6-473B-AED2-7A2F0406A9D2}"/>
              </a:ext>
            </a:extLst>
          </p:cNvPr>
          <p:cNvSpPr txBox="1"/>
          <p:nvPr/>
        </p:nvSpPr>
        <p:spPr>
          <a:xfrm>
            <a:off x="1130475" y="9487722"/>
            <a:ext cx="7887063" cy="1938992"/>
          </a:xfrm>
          <a:prstGeom prst="rect">
            <a:avLst/>
          </a:prstGeom>
          <a:noFill/>
        </p:spPr>
        <p:txBody>
          <a:bodyPr wrap="square" rtlCol="0">
            <a:spAutoFit/>
          </a:bodyPr>
          <a:lstStyle/>
          <a:p>
            <a:r>
              <a:rPr lang="en-GB" sz="2000" dirty="0"/>
              <a:t>This preliminary study aim to:</a:t>
            </a:r>
          </a:p>
          <a:p>
            <a:endParaRPr lang="en-GB" sz="2000" dirty="0"/>
          </a:p>
          <a:p>
            <a:pPr marL="342900" indent="-342900">
              <a:buFont typeface="Arial" panose="020B0604020202020204" pitchFamily="34" charset="0"/>
              <a:buChar char="•"/>
            </a:pPr>
            <a:r>
              <a:rPr lang="en-GB" sz="2000" dirty="0"/>
              <a:t>Identify sources of plastic contamination in agriculture</a:t>
            </a:r>
          </a:p>
          <a:p>
            <a:pPr marL="342900" indent="-342900">
              <a:buFont typeface="Arial" panose="020B0604020202020204" pitchFamily="34" charset="0"/>
              <a:buChar char="•"/>
            </a:pPr>
            <a:r>
              <a:rPr lang="en-GB" sz="2000" dirty="0"/>
              <a:t>Establish a mass balance</a:t>
            </a:r>
          </a:p>
          <a:p>
            <a:pPr marL="342900" indent="-342900">
              <a:buFont typeface="Arial" panose="020B0604020202020204" pitchFamily="34" charset="0"/>
              <a:buChar char="•"/>
            </a:pPr>
            <a:r>
              <a:rPr lang="en-GB" sz="2000" dirty="0"/>
              <a:t>Investigate the possibility of plastic from land being transported to the aquatic environment </a:t>
            </a:r>
          </a:p>
        </p:txBody>
      </p:sp>
      <p:sp>
        <p:nvSpPr>
          <p:cNvPr id="5" name="TextBox 4">
            <a:extLst>
              <a:ext uri="{FF2B5EF4-FFF2-40B4-BE49-F238E27FC236}">
                <a16:creationId xmlns:a16="http://schemas.microsoft.com/office/drawing/2014/main" id="{ACB0C0FE-A4BA-43E8-B2E0-3F8A85E9820F}"/>
              </a:ext>
            </a:extLst>
          </p:cNvPr>
          <p:cNvSpPr txBox="1"/>
          <p:nvPr/>
        </p:nvSpPr>
        <p:spPr>
          <a:xfrm>
            <a:off x="6750040" y="1875426"/>
            <a:ext cx="8519961" cy="3170099"/>
          </a:xfrm>
          <a:prstGeom prst="rect">
            <a:avLst/>
          </a:prstGeom>
          <a:noFill/>
        </p:spPr>
        <p:txBody>
          <a:bodyPr wrap="square" rtlCol="0">
            <a:spAutoFit/>
          </a:bodyPr>
          <a:lstStyle/>
          <a:p>
            <a:pPr algn="just"/>
            <a:r>
              <a:rPr lang="en-GB" sz="2000" dirty="0"/>
              <a:t>The </a:t>
            </a:r>
            <a:r>
              <a:rPr lang="en-GB" sz="2000" dirty="0" err="1"/>
              <a:t>Morsa</a:t>
            </a:r>
            <a:r>
              <a:rPr lang="en-GB" sz="2000" dirty="0"/>
              <a:t> catchment (</a:t>
            </a:r>
            <a:r>
              <a:rPr lang="en-GB" sz="2000" dirty="0" err="1"/>
              <a:t>Vansjø-Hobølvassdraget</a:t>
            </a:r>
            <a:r>
              <a:rPr lang="en-GB" sz="2000" dirty="0"/>
              <a:t>) was selected due to its intensive agriculture within the catchment. Approximately 15 % of the are is agricultural land.</a:t>
            </a:r>
          </a:p>
          <a:p>
            <a:pPr algn="just"/>
            <a:endParaRPr lang="en-GB" sz="2000" dirty="0"/>
          </a:p>
          <a:p>
            <a:pPr algn="just"/>
            <a:r>
              <a:rPr lang="en-GB" sz="2000" dirty="0"/>
              <a:t>In Norway, agriculture is the third largest sector for plastic consumption.</a:t>
            </a:r>
          </a:p>
          <a:p>
            <a:pPr algn="just"/>
            <a:endParaRPr lang="en-GB" sz="2000" dirty="0"/>
          </a:p>
          <a:p>
            <a:pPr algn="just"/>
            <a:r>
              <a:rPr lang="en-GB" sz="2000" dirty="0"/>
              <a:t>Plastic wrap and films may be subjected to weathering. This can lead to fragmentation of micro- and </a:t>
            </a:r>
            <a:r>
              <a:rPr lang="en-GB" sz="2000" dirty="0" err="1"/>
              <a:t>macroplastics</a:t>
            </a:r>
            <a:r>
              <a:rPr lang="en-GB" sz="2000" dirty="0"/>
              <a:t> that may be dispersed in the soil and via drainage networks from agricultural soils into the  local aquatic environments.</a:t>
            </a:r>
          </a:p>
        </p:txBody>
      </p:sp>
      <p:sp>
        <p:nvSpPr>
          <p:cNvPr id="9" name="TextBox 8">
            <a:extLst>
              <a:ext uri="{FF2B5EF4-FFF2-40B4-BE49-F238E27FC236}">
                <a16:creationId xmlns:a16="http://schemas.microsoft.com/office/drawing/2014/main" id="{2DA5EAED-EB10-4103-9681-C8F267089C7B}"/>
              </a:ext>
            </a:extLst>
          </p:cNvPr>
          <p:cNvSpPr txBox="1"/>
          <p:nvPr/>
        </p:nvSpPr>
        <p:spPr>
          <a:xfrm>
            <a:off x="10707983" y="10857328"/>
            <a:ext cx="4583712" cy="1138773"/>
          </a:xfrm>
          <a:prstGeom prst="rect">
            <a:avLst/>
          </a:prstGeom>
          <a:noFill/>
        </p:spPr>
        <p:txBody>
          <a:bodyPr wrap="square" rtlCol="0">
            <a:spAutoFit/>
          </a:bodyPr>
          <a:lstStyle/>
          <a:p>
            <a:r>
              <a:rPr lang="nb-NO" b="1" dirty="0" err="1"/>
              <a:t>Figure</a:t>
            </a:r>
            <a:r>
              <a:rPr lang="nb-NO" b="1" dirty="0"/>
              <a:t> 1: </a:t>
            </a:r>
            <a:r>
              <a:rPr lang="nb-NO" dirty="0"/>
              <a:t>Morsa catchment area</a:t>
            </a:r>
            <a:endParaRPr lang="nb-NO" b="1" dirty="0"/>
          </a:p>
          <a:p>
            <a:endParaRPr lang="nb-NO" sz="1000" dirty="0"/>
          </a:p>
          <a:p>
            <a:r>
              <a:rPr lang="nb-NO" sz="1000" dirty="0"/>
              <a:t>Kartdata.no </a:t>
            </a:r>
          </a:p>
          <a:p>
            <a:r>
              <a:rPr lang="nb-NO" sz="1000" dirty="0">
                <a:hlinkClick r:id="rId4"/>
              </a:rPr>
              <a:t>https://www.vannportalen.no/globalassets/vannregioner/glomma/glomma---dokumenter/planperioden-2022-2027/hovedutfordringer-vo/morsa_hovedutfordringer_17.01.2019.pdf</a:t>
            </a:r>
            <a:endParaRPr lang="nb-NO" sz="1000" dirty="0"/>
          </a:p>
        </p:txBody>
      </p:sp>
    </p:spTree>
    <p:extLst>
      <p:ext uri="{BB962C8B-B14F-4D97-AF65-F5344CB8AC3E}">
        <p14:creationId xmlns:p14="http://schemas.microsoft.com/office/powerpoint/2010/main" val="1923035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now covered field&#10;&#10;Description automatically generated">
            <a:extLst>
              <a:ext uri="{FF2B5EF4-FFF2-40B4-BE49-F238E27FC236}">
                <a16:creationId xmlns:a16="http://schemas.microsoft.com/office/drawing/2014/main" id="{1EDE1B49-7666-4C9C-BC18-2D1A9C3C7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49650" cy="12192000"/>
          </a:xfrm>
          <a:prstGeom prst="rect">
            <a:avLst/>
          </a:prstGeom>
        </p:spPr>
      </p:pic>
      <p:graphicFrame>
        <p:nvGraphicFramePr>
          <p:cNvPr id="2" name="Table 1">
            <a:extLst>
              <a:ext uri="{FF2B5EF4-FFF2-40B4-BE49-F238E27FC236}">
                <a16:creationId xmlns:a16="http://schemas.microsoft.com/office/drawing/2014/main" id="{4EFE8EDA-CB4C-4161-B6E3-D9F1AEF83363}"/>
              </a:ext>
            </a:extLst>
          </p:cNvPr>
          <p:cNvGraphicFramePr>
            <a:graphicFrameLocks noGrp="1"/>
          </p:cNvGraphicFramePr>
          <p:nvPr>
            <p:extLst>
              <p:ext uri="{D42A27DB-BD31-4B8C-83A1-F6EECF244321}">
                <p14:modId xmlns:p14="http://schemas.microsoft.com/office/powerpoint/2010/main" val="2300359059"/>
              </p:ext>
            </p:extLst>
          </p:nvPr>
        </p:nvGraphicFramePr>
        <p:xfrm>
          <a:off x="1053739" y="4724933"/>
          <a:ext cx="8161337" cy="6247863"/>
        </p:xfrm>
        <a:graphic>
          <a:graphicData uri="http://schemas.openxmlformats.org/drawingml/2006/table">
            <a:tbl>
              <a:tblPr firstRow="1" firstCol="1" bandRow="1">
                <a:tableStyleId>{5C22544A-7EE6-4342-B048-85BDC9FD1C3A}</a:tableStyleId>
              </a:tblPr>
              <a:tblGrid>
                <a:gridCol w="601576">
                  <a:extLst>
                    <a:ext uri="{9D8B030D-6E8A-4147-A177-3AD203B41FA5}">
                      <a16:colId xmlns:a16="http://schemas.microsoft.com/office/drawing/2014/main" val="2282460610"/>
                    </a:ext>
                  </a:extLst>
                </a:gridCol>
                <a:gridCol w="582552">
                  <a:extLst>
                    <a:ext uri="{9D8B030D-6E8A-4147-A177-3AD203B41FA5}">
                      <a16:colId xmlns:a16="http://schemas.microsoft.com/office/drawing/2014/main" val="4077511013"/>
                    </a:ext>
                  </a:extLst>
                </a:gridCol>
                <a:gridCol w="1874411">
                  <a:extLst>
                    <a:ext uri="{9D8B030D-6E8A-4147-A177-3AD203B41FA5}">
                      <a16:colId xmlns:a16="http://schemas.microsoft.com/office/drawing/2014/main" val="1459013419"/>
                    </a:ext>
                  </a:extLst>
                </a:gridCol>
                <a:gridCol w="2463782">
                  <a:extLst>
                    <a:ext uri="{9D8B030D-6E8A-4147-A177-3AD203B41FA5}">
                      <a16:colId xmlns:a16="http://schemas.microsoft.com/office/drawing/2014/main" val="1744831056"/>
                    </a:ext>
                  </a:extLst>
                </a:gridCol>
                <a:gridCol w="1724653">
                  <a:extLst>
                    <a:ext uri="{9D8B030D-6E8A-4147-A177-3AD203B41FA5}">
                      <a16:colId xmlns:a16="http://schemas.microsoft.com/office/drawing/2014/main" val="3867271815"/>
                    </a:ext>
                  </a:extLst>
                </a:gridCol>
                <a:gridCol w="914363">
                  <a:extLst>
                    <a:ext uri="{9D8B030D-6E8A-4147-A177-3AD203B41FA5}">
                      <a16:colId xmlns:a16="http://schemas.microsoft.com/office/drawing/2014/main" val="761047834"/>
                    </a:ext>
                  </a:extLst>
                </a:gridCol>
              </a:tblGrid>
              <a:tr h="328333">
                <a:tc rowSpan="2">
                  <a:txBody>
                    <a:bodyPr/>
                    <a:lstStyle/>
                    <a:p>
                      <a:pPr algn="l">
                        <a:spcAft>
                          <a:spcPts val="0"/>
                        </a:spcAft>
                      </a:pPr>
                      <a:r>
                        <a:rPr lang="nb-NO" sz="1400" dirty="0">
                          <a:effectLst/>
                        </a:rPr>
                        <a:t>Farm</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spcAft>
                          <a:spcPts val="0"/>
                        </a:spcAft>
                      </a:pPr>
                      <a:r>
                        <a:rPr lang="nb-NO" sz="1400" dirty="0">
                          <a:effectLst/>
                        </a:rPr>
                        <a:t>Field</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spcAft>
                          <a:spcPts val="0"/>
                        </a:spcAft>
                      </a:pPr>
                      <a:r>
                        <a:rPr lang="nb-NO" sz="1400" dirty="0">
                          <a:effectLst/>
                        </a:rPr>
                        <a:t>Crop</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spcAft>
                          <a:spcPts val="0"/>
                        </a:spcAft>
                      </a:pPr>
                      <a:r>
                        <a:rPr lang="en-US" sz="1400" noProof="0" dirty="0">
                          <a:effectLst/>
                        </a:rPr>
                        <a:t>Plastic</a:t>
                      </a:r>
                      <a:endParaRPr lang="en-US"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l">
                        <a:spcAft>
                          <a:spcPts val="0"/>
                        </a:spcAft>
                      </a:pPr>
                      <a:r>
                        <a:rPr lang="en-US" sz="1400" noProof="0" dirty="0">
                          <a:effectLst/>
                        </a:rPr>
                        <a:t>Concentration</a:t>
                      </a:r>
                      <a:r>
                        <a:rPr lang="nb-NO" sz="1400" dirty="0">
                          <a:effectLst/>
                        </a:rPr>
                        <a:t> </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b-NO"/>
                    </a:p>
                  </a:txBody>
                  <a:tcPr/>
                </a:tc>
                <a:extLst>
                  <a:ext uri="{0D108BD9-81ED-4DB2-BD59-A6C34878D82A}">
                    <a16:rowId xmlns:a16="http://schemas.microsoft.com/office/drawing/2014/main" val="1965349417"/>
                  </a:ext>
                </a:extLst>
              </a:tr>
              <a:tr h="547219">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a:txBody>
                    <a:bodyPr/>
                    <a:lstStyle/>
                    <a:p>
                      <a:pPr algn="l">
                        <a:spcAft>
                          <a:spcPts val="0"/>
                        </a:spcAft>
                      </a:pPr>
                      <a:r>
                        <a:rPr lang="en-US" sz="1400" b="1" noProof="0" dirty="0">
                          <a:solidFill>
                            <a:schemeClr val="bg1"/>
                          </a:solidFill>
                          <a:effectLst/>
                        </a:rPr>
                        <a:t>particles</a:t>
                      </a:r>
                      <a:r>
                        <a:rPr lang="nb-NO" sz="1400" b="1" dirty="0">
                          <a:solidFill>
                            <a:schemeClr val="bg1"/>
                          </a:solidFill>
                          <a:effectLst/>
                        </a:rPr>
                        <a:t> kg</a:t>
                      </a:r>
                      <a:r>
                        <a:rPr lang="nb-NO" sz="1400" b="1" baseline="30000" dirty="0">
                          <a:solidFill>
                            <a:schemeClr val="bg1"/>
                          </a:solidFill>
                          <a:effectLst/>
                        </a:rPr>
                        <a:t>-1</a:t>
                      </a:r>
                      <a:endParaRPr lang="nb-NO"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l">
                        <a:spcAft>
                          <a:spcPts val="0"/>
                        </a:spcAft>
                      </a:pPr>
                      <a:r>
                        <a:rPr lang="nb-NO" sz="1400" b="1" dirty="0">
                          <a:solidFill>
                            <a:schemeClr val="bg1"/>
                          </a:solidFill>
                          <a:effectLst/>
                        </a:rPr>
                        <a:t>mg kg</a:t>
                      </a:r>
                      <a:r>
                        <a:rPr lang="nb-NO" sz="1400" b="1" baseline="30000" dirty="0">
                          <a:solidFill>
                            <a:schemeClr val="bg1"/>
                          </a:solidFill>
                          <a:effectLst/>
                        </a:rPr>
                        <a:t>-1</a:t>
                      </a:r>
                      <a:endParaRPr lang="nb-NO"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17336960"/>
                  </a:ext>
                </a:extLst>
              </a:tr>
              <a:tr h="576795">
                <a:tc>
                  <a:txBody>
                    <a:bodyPr/>
                    <a:lstStyle/>
                    <a:p>
                      <a:pPr algn="l">
                        <a:spcAft>
                          <a:spcPts val="0"/>
                        </a:spcAft>
                      </a:pPr>
                      <a:r>
                        <a:rPr lang="nb-NO" sz="1400">
                          <a:effectLst/>
                        </a:rPr>
                        <a:t>1</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1</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err="1">
                          <a:effectLst/>
                        </a:rPr>
                        <a:t>Berries</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dirty="0">
                          <a:effectLst/>
                        </a:rPr>
                        <a:t>Mulching in and above soil</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76 ± 51</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19 ± 27</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8139590"/>
                  </a:ext>
                </a:extLst>
              </a:tr>
              <a:tr h="576795">
                <a:tc rowSpan="3">
                  <a:txBody>
                    <a:bodyPr/>
                    <a:lstStyle/>
                    <a:p>
                      <a:pPr algn="l">
                        <a:spcAft>
                          <a:spcPts val="0"/>
                        </a:spcAft>
                      </a:pPr>
                      <a:r>
                        <a:rPr lang="nb-NO" sz="1400" dirty="0">
                          <a:effectLst/>
                        </a:rPr>
                        <a:t>2</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b="1" dirty="0">
                          <a:effectLst/>
                        </a:rPr>
                        <a:t>2</a:t>
                      </a:r>
                      <a:endParaRPr lang="nb-NO"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b="1" noProof="0" dirty="0">
                          <a:effectLst/>
                        </a:rPr>
                        <a:t>Vegetables</a:t>
                      </a:r>
                      <a:endParaRPr lang="en-GB" sz="1400" b="1"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b="1" dirty="0">
                          <a:effectLst/>
                        </a:rPr>
                        <a:t>Mulching in and above soil</a:t>
                      </a:r>
                      <a:endParaRPr lang="nb-NO"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b="1" dirty="0">
                          <a:effectLst/>
                        </a:rPr>
                        <a:t>2239 ± 1584</a:t>
                      </a:r>
                      <a:endParaRPr lang="nb-NO"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b="1" dirty="0">
                          <a:effectLst/>
                        </a:rPr>
                        <a:t>69± 72</a:t>
                      </a:r>
                      <a:endParaRPr lang="nb-NO"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55820845"/>
                  </a:ext>
                </a:extLst>
              </a:tr>
              <a:tr h="576795">
                <a:tc vMerge="1">
                  <a:txBody>
                    <a:bodyPr/>
                    <a:lstStyle/>
                    <a:p>
                      <a:endParaRPr lang="nb-NO"/>
                    </a:p>
                  </a:txBody>
                  <a:tcPr/>
                </a:tc>
                <a:tc>
                  <a:txBody>
                    <a:bodyPr/>
                    <a:lstStyle/>
                    <a:p>
                      <a:pPr algn="l">
                        <a:spcAft>
                          <a:spcPts val="0"/>
                        </a:spcAft>
                      </a:pPr>
                      <a:r>
                        <a:rPr lang="nb-NO" sz="1400">
                          <a:effectLst/>
                        </a:rPr>
                        <a:t>3</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noProof="0" dirty="0">
                          <a:effectLst/>
                        </a:rPr>
                        <a:t>Vegetables</a:t>
                      </a:r>
                      <a:endParaRPr lang="en-GB"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No </a:t>
                      </a:r>
                      <a:r>
                        <a:rPr lang="en-GB" sz="1400" noProof="0" dirty="0">
                          <a:effectLst/>
                        </a:rPr>
                        <a:t>plastic use (control)</a:t>
                      </a:r>
                      <a:endParaRPr lang="en-GB"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36 ± 46</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0.2 ± 0.4</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35470355"/>
                  </a:ext>
                </a:extLst>
              </a:tr>
              <a:tr h="429618">
                <a:tc vMerge="1">
                  <a:txBody>
                    <a:bodyPr/>
                    <a:lstStyle/>
                    <a:p>
                      <a:endParaRPr lang="nb-NO"/>
                    </a:p>
                  </a:txBody>
                  <a:tcPr/>
                </a:tc>
                <a:tc>
                  <a:txBody>
                    <a:bodyPr/>
                    <a:lstStyle/>
                    <a:p>
                      <a:pPr algn="l">
                        <a:spcAft>
                          <a:spcPts val="0"/>
                        </a:spcAft>
                      </a:pPr>
                      <a:r>
                        <a:rPr lang="nb-NO" sz="1400">
                          <a:effectLst/>
                        </a:rPr>
                        <a:t>4</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noProof="0" dirty="0">
                          <a:effectLst/>
                        </a:rPr>
                        <a:t>Vegetables</a:t>
                      </a:r>
                      <a:endParaRPr lang="en-GB"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noProof="0" dirty="0">
                          <a:effectLst/>
                        </a:rPr>
                        <a:t>Solar insulation block mulching</a:t>
                      </a:r>
                      <a:endParaRPr lang="en-GB"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99 ± 54</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11 ± 10</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9700064"/>
                  </a:ext>
                </a:extLst>
              </a:tr>
              <a:tr h="328333">
                <a:tc>
                  <a:txBody>
                    <a:bodyPr/>
                    <a:lstStyle/>
                    <a:p>
                      <a:pPr algn="l">
                        <a:spcAft>
                          <a:spcPts val="0"/>
                        </a:spcAft>
                      </a:pPr>
                      <a:r>
                        <a:rPr lang="nb-NO" sz="1400">
                          <a:effectLst/>
                        </a:rPr>
                        <a:t>3</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5</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Grass and cereal </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noProof="0" dirty="0">
                          <a:effectLst/>
                        </a:rPr>
                        <a:t>Sludge (7-8 </a:t>
                      </a:r>
                      <a:r>
                        <a:rPr lang="en-GB" sz="1400" noProof="0" dirty="0" err="1">
                          <a:effectLst/>
                        </a:rPr>
                        <a:t>y.a</a:t>
                      </a:r>
                      <a:r>
                        <a:rPr lang="en-GB" sz="1400" noProof="0" dirty="0">
                          <a:effectLst/>
                        </a:rPr>
                        <a:t>)</a:t>
                      </a:r>
                      <a:endParaRPr lang="en-GB"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73 ± 41</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4 ± 4</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3297636"/>
                  </a:ext>
                </a:extLst>
              </a:tr>
              <a:tr h="576795">
                <a:tc>
                  <a:txBody>
                    <a:bodyPr/>
                    <a:lstStyle/>
                    <a:p>
                      <a:pPr algn="l">
                        <a:spcAft>
                          <a:spcPts val="0"/>
                        </a:spcAft>
                      </a:pPr>
                      <a:r>
                        <a:rPr lang="nb-NO" sz="1400">
                          <a:effectLst/>
                        </a:rPr>
                        <a:t>4</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6</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Grass for animal feed</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US" sz="1400" noProof="0" dirty="0">
                          <a:effectLst/>
                        </a:rPr>
                        <a:t>Sludge (2018)</a:t>
                      </a:r>
                      <a:endParaRPr lang="en-US"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22 ± 23</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4 ± 4</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9074677"/>
                  </a:ext>
                </a:extLst>
              </a:tr>
              <a:tr h="576795">
                <a:tc rowSpan="4">
                  <a:txBody>
                    <a:bodyPr/>
                    <a:lstStyle/>
                    <a:p>
                      <a:pPr algn="l">
                        <a:spcAft>
                          <a:spcPts val="0"/>
                        </a:spcAft>
                      </a:pPr>
                      <a:r>
                        <a:rPr lang="nb-NO" sz="1400">
                          <a:effectLst/>
                        </a:rPr>
                        <a:t>5</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7d</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Grass and cereal </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US" sz="1400" noProof="0" dirty="0">
                          <a:effectLst/>
                        </a:rPr>
                        <a:t>Sludge</a:t>
                      </a:r>
                      <a:r>
                        <a:rPr lang="nb-NO" sz="1400" dirty="0">
                          <a:effectLst/>
                        </a:rPr>
                        <a:t> (2018) depot</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13 ± 23</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0.3 ± 0.5</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7547224"/>
                  </a:ext>
                </a:extLst>
              </a:tr>
              <a:tr h="576795">
                <a:tc vMerge="1">
                  <a:txBody>
                    <a:bodyPr/>
                    <a:lstStyle/>
                    <a:p>
                      <a:endParaRPr lang="nb-NO"/>
                    </a:p>
                  </a:txBody>
                  <a:tcPr/>
                </a:tc>
                <a:tc>
                  <a:txBody>
                    <a:bodyPr/>
                    <a:lstStyle/>
                    <a:p>
                      <a:pPr algn="l">
                        <a:spcAft>
                          <a:spcPts val="0"/>
                        </a:spcAft>
                      </a:pPr>
                      <a:r>
                        <a:rPr lang="nb-NO" sz="1400">
                          <a:effectLst/>
                        </a:rPr>
                        <a:t>7f</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Grass and cereal </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US" sz="1400" noProof="0" dirty="0">
                          <a:effectLst/>
                        </a:rPr>
                        <a:t>Sludge (2018) field</a:t>
                      </a:r>
                      <a:endParaRPr lang="en-US"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6 ± 11</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0.1 ± 0.2</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4243646"/>
                  </a:ext>
                </a:extLst>
              </a:tr>
              <a:tr h="576795">
                <a:tc vMerge="1">
                  <a:txBody>
                    <a:bodyPr/>
                    <a:lstStyle/>
                    <a:p>
                      <a:endParaRPr lang="nb-NO"/>
                    </a:p>
                  </a:txBody>
                  <a:tcPr/>
                </a:tc>
                <a:tc>
                  <a:txBody>
                    <a:bodyPr/>
                    <a:lstStyle/>
                    <a:p>
                      <a:pPr algn="l">
                        <a:spcAft>
                          <a:spcPts val="0"/>
                        </a:spcAft>
                      </a:pPr>
                      <a:r>
                        <a:rPr lang="nb-NO" sz="1400">
                          <a:effectLst/>
                        </a:rPr>
                        <a:t>8d</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Grass and cereal </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Sludge (7-8 y.a) depot</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44 ± 44</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0.5 ± 0.8</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9132076"/>
                  </a:ext>
                </a:extLst>
              </a:tr>
              <a:tr h="576795">
                <a:tc vMerge="1">
                  <a:txBody>
                    <a:bodyPr/>
                    <a:lstStyle/>
                    <a:p>
                      <a:endParaRPr lang="nb-NO"/>
                    </a:p>
                  </a:txBody>
                  <a:tcPr/>
                </a:tc>
                <a:tc>
                  <a:txBody>
                    <a:bodyPr/>
                    <a:lstStyle/>
                    <a:p>
                      <a:pPr algn="l">
                        <a:spcAft>
                          <a:spcPts val="0"/>
                        </a:spcAft>
                      </a:pPr>
                      <a:r>
                        <a:rPr lang="nb-NO" sz="1400">
                          <a:effectLst/>
                        </a:rPr>
                        <a:t>8f</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Grass and cereal </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US" sz="1400" noProof="0" dirty="0">
                          <a:effectLst/>
                        </a:rPr>
                        <a:t>Sludge (7-8 </a:t>
                      </a:r>
                      <a:r>
                        <a:rPr lang="en-US" sz="1400" noProof="0" dirty="0" err="1">
                          <a:effectLst/>
                        </a:rPr>
                        <a:t>y.a</a:t>
                      </a:r>
                      <a:r>
                        <a:rPr lang="en-US" sz="1400" noProof="0" dirty="0">
                          <a:effectLst/>
                        </a:rPr>
                        <a:t>) field</a:t>
                      </a:r>
                      <a:endParaRPr lang="en-US" sz="14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62 ± 41</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3 ± 2</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260330"/>
                  </a:ext>
                </a:extLst>
              </a:tr>
            </a:tbl>
          </a:graphicData>
        </a:graphic>
      </p:graphicFrame>
      <p:sp>
        <p:nvSpPr>
          <p:cNvPr id="4" name="TextBox 3">
            <a:extLst>
              <a:ext uri="{FF2B5EF4-FFF2-40B4-BE49-F238E27FC236}">
                <a16:creationId xmlns:a16="http://schemas.microsoft.com/office/drawing/2014/main" id="{FA5622F5-FF09-4406-869B-DCFA88074E2A}"/>
              </a:ext>
            </a:extLst>
          </p:cNvPr>
          <p:cNvSpPr txBox="1"/>
          <p:nvPr/>
        </p:nvSpPr>
        <p:spPr>
          <a:xfrm>
            <a:off x="1054198" y="3975137"/>
            <a:ext cx="8160877" cy="646331"/>
          </a:xfrm>
          <a:prstGeom prst="rect">
            <a:avLst/>
          </a:prstGeom>
          <a:noFill/>
        </p:spPr>
        <p:txBody>
          <a:bodyPr wrap="square" rtlCol="0">
            <a:spAutoFit/>
          </a:bodyPr>
          <a:lstStyle/>
          <a:p>
            <a:pPr algn="just"/>
            <a:r>
              <a:rPr lang="en-US" b="1" dirty="0"/>
              <a:t>Table 1: </a:t>
            </a:r>
            <a:r>
              <a:rPr lang="en-US" dirty="0"/>
              <a:t>presents the concentrations of microplastic in soil samples observed in the studied farms 1-5. Concentrations are reported by both particle number and mass. </a:t>
            </a:r>
            <a:endParaRPr lang="nb-NO" dirty="0"/>
          </a:p>
        </p:txBody>
      </p:sp>
      <p:sp>
        <p:nvSpPr>
          <p:cNvPr id="7" name="TextBox 6">
            <a:extLst>
              <a:ext uri="{FF2B5EF4-FFF2-40B4-BE49-F238E27FC236}">
                <a16:creationId xmlns:a16="http://schemas.microsoft.com/office/drawing/2014/main" id="{458DD44D-2E86-4EB8-9ABA-F1EA4A96BEAE}"/>
              </a:ext>
            </a:extLst>
          </p:cNvPr>
          <p:cNvSpPr txBox="1"/>
          <p:nvPr/>
        </p:nvSpPr>
        <p:spPr>
          <a:xfrm>
            <a:off x="9928860" y="3976980"/>
            <a:ext cx="5188084" cy="6247864"/>
          </a:xfrm>
          <a:prstGeom prst="rect">
            <a:avLst/>
          </a:prstGeom>
          <a:noFill/>
        </p:spPr>
        <p:txBody>
          <a:bodyPr wrap="square" rtlCol="0">
            <a:spAutoFit/>
          </a:bodyPr>
          <a:lstStyle/>
          <a:p>
            <a:pPr algn="just"/>
            <a:r>
              <a:rPr lang="en-US" sz="2000" dirty="0"/>
              <a:t>Mass-based estimations indicate microplastic contributes &gt; 0.001% of the d/w soil.</a:t>
            </a:r>
          </a:p>
          <a:p>
            <a:pPr algn="just"/>
            <a:endParaRPr lang="en-US" sz="2000" dirty="0"/>
          </a:p>
          <a:p>
            <a:pPr algn="just"/>
            <a:r>
              <a:rPr lang="en-US" sz="2000" dirty="0"/>
              <a:t>Field 3 not subject to any agricultural plastic application presented higher concentrations than some of the soils applied with sewage sludge (Fields 6 and 7). </a:t>
            </a:r>
          </a:p>
          <a:p>
            <a:pPr algn="just"/>
            <a:endParaRPr lang="en-US" sz="2000" dirty="0"/>
          </a:p>
          <a:p>
            <a:pPr algn="just"/>
            <a:r>
              <a:rPr lang="en-US" sz="2000" dirty="0"/>
              <a:t>Fields treated with sludge 7-8 years ago (Fields 5 and 8) show higher values than those treated recently (Fields 6 and 7). </a:t>
            </a:r>
          </a:p>
          <a:p>
            <a:pPr algn="just"/>
            <a:endParaRPr lang="en-US" sz="2000" dirty="0"/>
          </a:p>
          <a:p>
            <a:pPr algn="just"/>
            <a:r>
              <a:rPr lang="en-US" sz="2000" dirty="0"/>
              <a:t>Suggesting local variability influencing background concentrations may be important and that agricultural practices do represent significant sources of plastic debris in the majority of the studied fields. </a:t>
            </a:r>
          </a:p>
          <a:p>
            <a:pPr algn="just"/>
            <a:endParaRPr lang="en-US" sz="2000" dirty="0"/>
          </a:p>
          <a:p>
            <a:pPr algn="just"/>
            <a:r>
              <a:rPr lang="en-US" sz="2000" dirty="0"/>
              <a:t>A total of 14 polymer types were identified in the soil samples</a:t>
            </a:r>
          </a:p>
        </p:txBody>
      </p:sp>
      <p:sp>
        <p:nvSpPr>
          <p:cNvPr id="3" name="TextBox 2">
            <a:extLst>
              <a:ext uri="{FF2B5EF4-FFF2-40B4-BE49-F238E27FC236}">
                <a16:creationId xmlns:a16="http://schemas.microsoft.com/office/drawing/2014/main" id="{D580C28F-797B-4B41-8763-39BD6C0408E2}"/>
              </a:ext>
            </a:extLst>
          </p:cNvPr>
          <p:cNvSpPr txBox="1"/>
          <p:nvPr/>
        </p:nvSpPr>
        <p:spPr>
          <a:xfrm>
            <a:off x="1053738" y="681216"/>
            <a:ext cx="8161337" cy="1384995"/>
          </a:xfrm>
          <a:prstGeom prst="rect">
            <a:avLst/>
          </a:prstGeom>
          <a:noFill/>
        </p:spPr>
        <p:txBody>
          <a:bodyPr wrap="none" rtlCol="0">
            <a:spAutoFit/>
          </a:bodyPr>
          <a:lstStyle/>
          <a:p>
            <a:r>
              <a:rPr lang="en-US" sz="2400" b="1" dirty="0"/>
              <a:t>Microplastic contamination of agricultural soils</a:t>
            </a:r>
          </a:p>
          <a:p>
            <a:endParaRPr lang="en-US" sz="2000" dirty="0"/>
          </a:p>
          <a:p>
            <a:endParaRPr lang="en-US" sz="2000" dirty="0"/>
          </a:p>
          <a:p>
            <a:r>
              <a:rPr lang="en-US" sz="2000" dirty="0"/>
              <a:t>Soil samples were collected at each field in the </a:t>
            </a:r>
            <a:r>
              <a:rPr lang="en-US" sz="2000" dirty="0" err="1"/>
              <a:t>Morsa</a:t>
            </a:r>
            <a:r>
              <a:rPr lang="en-US" sz="2000" dirty="0"/>
              <a:t> catchment in Norway.  </a:t>
            </a:r>
            <a:endParaRPr lang="nb-NO" sz="2000" dirty="0"/>
          </a:p>
        </p:txBody>
      </p:sp>
      <p:sp>
        <p:nvSpPr>
          <p:cNvPr id="5" name="TextBox 4">
            <a:extLst>
              <a:ext uri="{FF2B5EF4-FFF2-40B4-BE49-F238E27FC236}">
                <a16:creationId xmlns:a16="http://schemas.microsoft.com/office/drawing/2014/main" id="{2C6284D5-6997-415D-A191-9E5D6B7EAAB7}"/>
              </a:ext>
            </a:extLst>
          </p:cNvPr>
          <p:cNvSpPr txBox="1"/>
          <p:nvPr/>
        </p:nvSpPr>
        <p:spPr>
          <a:xfrm>
            <a:off x="1053738" y="2676650"/>
            <a:ext cx="8167233" cy="1015663"/>
          </a:xfrm>
          <a:prstGeom prst="rect">
            <a:avLst/>
          </a:prstGeom>
          <a:noFill/>
        </p:spPr>
        <p:txBody>
          <a:bodyPr wrap="square" rtlCol="0">
            <a:spAutoFit/>
          </a:bodyPr>
          <a:lstStyle/>
          <a:p>
            <a:pPr algn="just"/>
            <a:r>
              <a:rPr lang="en-US" sz="2000" dirty="0"/>
              <a:t>Soil microplastic contamination &gt; 50 µm is generally very low. Only a single field, Field 2 presents microplastic concentrations exceeding 100 particles kg</a:t>
            </a:r>
            <a:r>
              <a:rPr lang="en-US" sz="2000" baseline="30000" dirty="0"/>
              <a:t>-1  </a:t>
            </a:r>
            <a:r>
              <a:rPr lang="en-US" sz="2000" dirty="0"/>
              <a:t>(figure 1).</a:t>
            </a:r>
          </a:p>
        </p:txBody>
      </p:sp>
    </p:spTree>
    <p:extLst>
      <p:ext uri="{BB962C8B-B14F-4D97-AF65-F5344CB8AC3E}">
        <p14:creationId xmlns:p14="http://schemas.microsoft.com/office/powerpoint/2010/main" val="778481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now covered field&#10;&#10;Description automatically generated">
            <a:extLst>
              <a:ext uri="{FF2B5EF4-FFF2-40B4-BE49-F238E27FC236}">
                <a16:creationId xmlns:a16="http://schemas.microsoft.com/office/drawing/2014/main" id="{38DB5AB1-9691-4DB7-A642-FA2057062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0"/>
            <a:ext cx="16249650" cy="12192000"/>
          </a:xfrm>
          <a:prstGeom prst="rect">
            <a:avLst/>
          </a:prstGeom>
        </p:spPr>
      </p:pic>
      <p:sp>
        <p:nvSpPr>
          <p:cNvPr id="3" name="Rectangle 2">
            <a:extLst>
              <a:ext uri="{FF2B5EF4-FFF2-40B4-BE49-F238E27FC236}">
                <a16:creationId xmlns:a16="http://schemas.microsoft.com/office/drawing/2014/main" id="{FAA1AC75-07D6-45E3-9CA7-0A42C0B170CE}"/>
              </a:ext>
            </a:extLst>
          </p:cNvPr>
          <p:cNvSpPr/>
          <p:nvPr/>
        </p:nvSpPr>
        <p:spPr>
          <a:xfrm>
            <a:off x="1053738" y="9435320"/>
            <a:ext cx="5747741" cy="923330"/>
          </a:xfrm>
          <a:prstGeom prst="rect">
            <a:avLst/>
          </a:prstGeom>
        </p:spPr>
        <p:txBody>
          <a:bodyPr wrap="square">
            <a:spAutoFit/>
          </a:bodyPr>
          <a:lstStyle/>
          <a:p>
            <a:pPr algn="just"/>
            <a:r>
              <a:rPr lang="en-GB" b="1" dirty="0"/>
              <a:t>Figure 2:</a:t>
            </a:r>
            <a:r>
              <a:rPr lang="en-GB" dirty="0"/>
              <a:t> </a:t>
            </a:r>
            <a:r>
              <a:rPr lang="en-US" dirty="0"/>
              <a:t>Particle size distribution of PBAT fragment found in soil samples from Field 2, Farm 2. The size is measured as the longest dimension.</a:t>
            </a:r>
            <a:endParaRPr lang="en-GB" dirty="0"/>
          </a:p>
        </p:txBody>
      </p:sp>
      <p:sp>
        <p:nvSpPr>
          <p:cNvPr id="4" name="TextBox 3">
            <a:extLst>
              <a:ext uri="{FF2B5EF4-FFF2-40B4-BE49-F238E27FC236}">
                <a16:creationId xmlns:a16="http://schemas.microsoft.com/office/drawing/2014/main" id="{46C2D82E-CF04-4725-B358-9668AC29D09A}"/>
              </a:ext>
            </a:extLst>
          </p:cNvPr>
          <p:cNvSpPr txBox="1"/>
          <p:nvPr/>
        </p:nvSpPr>
        <p:spPr>
          <a:xfrm>
            <a:off x="7845063" y="3741017"/>
            <a:ext cx="7103992" cy="4708981"/>
          </a:xfrm>
          <a:prstGeom prst="rect">
            <a:avLst/>
          </a:prstGeom>
          <a:noFill/>
        </p:spPr>
        <p:txBody>
          <a:bodyPr wrap="square" rtlCol="0">
            <a:spAutoFit/>
          </a:bodyPr>
          <a:lstStyle/>
          <a:p>
            <a:pPr algn="just"/>
            <a:r>
              <a:rPr lang="en-US" sz="2000" dirty="0"/>
              <a:t>Field 2 had the highest concentration of microplastics in soil.</a:t>
            </a:r>
          </a:p>
          <a:p>
            <a:pPr algn="just"/>
            <a:endParaRPr lang="en-US" sz="2000" dirty="0"/>
          </a:p>
          <a:p>
            <a:pPr algn="just"/>
            <a:r>
              <a:rPr lang="en-US" sz="2000" dirty="0"/>
              <a:t>PBAT accounted for 95% of microplastic contamination in Field 2, where high particle counts were observed (Table 1). </a:t>
            </a:r>
          </a:p>
          <a:p>
            <a:pPr algn="just"/>
            <a:endParaRPr lang="en-US" sz="2000" dirty="0"/>
          </a:p>
          <a:p>
            <a:pPr algn="just"/>
            <a:r>
              <a:rPr lang="en-US" sz="2000" dirty="0"/>
              <a:t>The concentration of PBAT film particles increased exponentially with decreasing particle size, with many additional particles – suspected to also be PBAT films &lt; 50 um fraction (not </a:t>
            </a:r>
            <a:r>
              <a:rPr lang="en-US" sz="2000" dirty="0" err="1"/>
              <a:t>analysed</a:t>
            </a:r>
            <a:r>
              <a:rPr lang="en-US" sz="2000" dirty="0"/>
              <a:t> in this study) (Figure 2).</a:t>
            </a:r>
          </a:p>
          <a:p>
            <a:pPr algn="just"/>
            <a:endParaRPr lang="en-US" sz="2000" dirty="0"/>
          </a:p>
          <a:p>
            <a:pPr algn="just"/>
            <a:r>
              <a:rPr lang="en-GB" sz="2000" dirty="0"/>
              <a:t>PBAT films have been applied to Field 2 approximately 20 times.</a:t>
            </a:r>
          </a:p>
          <a:p>
            <a:pPr algn="just"/>
            <a:endParaRPr lang="en-GB" sz="2000" dirty="0"/>
          </a:p>
          <a:p>
            <a:pPr algn="just"/>
            <a:r>
              <a:rPr lang="en-GB" sz="2000" dirty="0"/>
              <a:t>In Norwegian agriculture, PBAT is the most frequently used non-biobased biodegradable plastic, and there are no requirements for removal after a season.</a:t>
            </a:r>
            <a:endParaRPr lang="en-US" sz="2000" dirty="0"/>
          </a:p>
        </p:txBody>
      </p:sp>
      <p:sp>
        <p:nvSpPr>
          <p:cNvPr id="5" name="TextBox 4">
            <a:extLst>
              <a:ext uri="{FF2B5EF4-FFF2-40B4-BE49-F238E27FC236}">
                <a16:creationId xmlns:a16="http://schemas.microsoft.com/office/drawing/2014/main" id="{ED888AA6-DC12-4303-A8A2-1C0AB436B2AB}"/>
              </a:ext>
            </a:extLst>
          </p:cNvPr>
          <p:cNvSpPr txBox="1"/>
          <p:nvPr/>
        </p:nvSpPr>
        <p:spPr>
          <a:xfrm>
            <a:off x="1053738" y="658638"/>
            <a:ext cx="6195799" cy="630942"/>
          </a:xfrm>
          <a:prstGeom prst="rect">
            <a:avLst/>
          </a:prstGeom>
          <a:noFill/>
        </p:spPr>
        <p:txBody>
          <a:bodyPr wrap="none" rtlCol="0">
            <a:spAutoFit/>
          </a:bodyPr>
          <a:lstStyle/>
          <a:p>
            <a:r>
              <a:rPr lang="en-US" sz="2400" b="1" dirty="0"/>
              <a:t>Microplastic contamination of agricultural soils</a:t>
            </a:r>
          </a:p>
          <a:p>
            <a:pPr algn="just"/>
            <a:endParaRPr lang="en-US" sz="1100" b="1" dirty="0"/>
          </a:p>
        </p:txBody>
      </p:sp>
      <p:pic>
        <p:nvPicPr>
          <p:cNvPr id="6" name="Picture 5">
            <a:extLst>
              <a:ext uri="{FF2B5EF4-FFF2-40B4-BE49-F238E27FC236}">
                <a16:creationId xmlns:a16="http://schemas.microsoft.com/office/drawing/2014/main" id="{9B341598-C992-490D-A509-2D674771061A}"/>
              </a:ext>
            </a:extLst>
          </p:cNvPr>
          <p:cNvPicPr>
            <a:picLocks noChangeAspect="1"/>
          </p:cNvPicPr>
          <p:nvPr/>
        </p:nvPicPr>
        <p:blipFill>
          <a:blip r:embed="rId3"/>
          <a:stretch>
            <a:fillRect/>
          </a:stretch>
        </p:blipFill>
        <p:spPr>
          <a:xfrm>
            <a:off x="1053738" y="2447917"/>
            <a:ext cx="5686505" cy="6987403"/>
          </a:xfrm>
          <a:prstGeom prst="rect">
            <a:avLst/>
          </a:prstGeom>
        </p:spPr>
      </p:pic>
    </p:spTree>
    <p:extLst>
      <p:ext uri="{BB962C8B-B14F-4D97-AF65-F5344CB8AC3E}">
        <p14:creationId xmlns:p14="http://schemas.microsoft.com/office/powerpoint/2010/main" val="297776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nimal, food, white, bird&#10;&#10;Description automatically generated">
            <a:extLst>
              <a:ext uri="{FF2B5EF4-FFF2-40B4-BE49-F238E27FC236}">
                <a16:creationId xmlns:a16="http://schemas.microsoft.com/office/drawing/2014/main" id="{EFB53C62-2A9F-4AF4-9A62-CBA0A80B7A1D}"/>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6256000" cy="12192000"/>
          </a:xfrm>
          <a:prstGeom prst="rect">
            <a:avLst/>
          </a:prstGeom>
        </p:spPr>
      </p:pic>
      <p:sp>
        <p:nvSpPr>
          <p:cNvPr id="2" name="TextBox 1">
            <a:extLst>
              <a:ext uri="{FF2B5EF4-FFF2-40B4-BE49-F238E27FC236}">
                <a16:creationId xmlns:a16="http://schemas.microsoft.com/office/drawing/2014/main" id="{EABF7338-6577-471C-A36E-327B9C8E0534}"/>
              </a:ext>
            </a:extLst>
          </p:cNvPr>
          <p:cNvSpPr txBox="1"/>
          <p:nvPr/>
        </p:nvSpPr>
        <p:spPr>
          <a:xfrm>
            <a:off x="869588" y="6351901"/>
            <a:ext cx="6939534" cy="4031873"/>
          </a:xfrm>
          <a:prstGeom prst="rect">
            <a:avLst/>
          </a:prstGeom>
          <a:noFill/>
        </p:spPr>
        <p:txBody>
          <a:bodyPr wrap="square" rtlCol="0">
            <a:spAutoFit/>
          </a:bodyPr>
          <a:lstStyle/>
          <a:p>
            <a:pPr algn="just"/>
            <a:endParaRPr lang="en-US" sz="2000" dirty="0"/>
          </a:p>
          <a:p>
            <a:pPr algn="just"/>
            <a:r>
              <a:rPr lang="en-US" sz="2000" dirty="0"/>
              <a:t>The  </a:t>
            </a:r>
            <a:r>
              <a:rPr lang="en-US" sz="2000" dirty="0" err="1"/>
              <a:t>fangdam</a:t>
            </a:r>
            <a:r>
              <a:rPr lang="en-US" sz="2000" dirty="0"/>
              <a:t> (coffer dam) had higher particle count however, the particles identified in the discharge water had a greater mass, resulting in higher mass-based concentrations. </a:t>
            </a:r>
          </a:p>
          <a:p>
            <a:pPr algn="just"/>
            <a:endParaRPr lang="en-US" sz="2000" dirty="0"/>
          </a:p>
          <a:p>
            <a:pPr algn="just"/>
            <a:r>
              <a:rPr lang="en-US" sz="2000" dirty="0"/>
              <a:t>The presence of microplastic particles in water from the discharge pipe suggests that </a:t>
            </a:r>
            <a:r>
              <a:rPr lang="en-US" sz="2000" dirty="0" err="1"/>
              <a:t>mobilisation</a:t>
            </a:r>
            <a:r>
              <a:rPr lang="en-US" sz="2000" dirty="0"/>
              <a:t> of soil microplastic occurs at this site, and spreads contamination to nearby aquatic environments</a:t>
            </a:r>
          </a:p>
          <a:p>
            <a:pPr algn="just"/>
            <a:endParaRPr lang="en-US" sz="2000" dirty="0"/>
          </a:p>
          <a:p>
            <a:pPr algn="just"/>
            <a:r>
              <a:rPr lang="en-US" sz="2000" dirty="0" err="1"/>
              <a:t>Fibres</a:t>
            </a:r>
            <a:r>
              <a:rPr lang="en-US" sz="2000" dirty="0"/>
              <a:t> were dominant in both water samples. </a:t>
            </a:r>
          </a:p>
          <a:p>
            <a:pPr algn="just"/>
            <a:endParaRPr lang="en-US" dirty="0"/>
          </a:p>
          <a:p>
            <a:pPr algn="just"/>
            <a:endParaRPr lang="nb-NO" dirty="0"/>
          </a:p>
        </p:txBody>
      </p:sp>
      <p:sp>
        <p:nvSpPr>
          <p:cNvPr id="5" name="TextBox 4">
            <a:extLst>
              <a:ext uri="{FF2B5EF4-FFF2-40B4-BE49-F238E27FC236}">
                <a16:creationId xmlns:a16="http://schemas.microsoft.com/office/drawing/2014/main" id="{7618BAD0-4DC0-4BA9-97AA-9491CE1B0141}"/>
              </a:ext>
            </a:extLst>
          </p:cNvPr>
          <p:cNvSpPr txBox="1"/>
          <p:nvPr/>
        </p:nvSpPr>
        <p:spPr>
          <a:xfrm>
            <a:off x="869588" y="677688"/>
            <a:ext cx="4816127" cy="630942"/>
          </a:xfrm>
          <a:prstGeom prst="rect">
            <a:avLst/>
          </a:prstGeom>
          <a:noFill/>
        </p:spPr>
        <p:txBody>
          <a:bodyPr wrap="none" rtlCol="0">
            <a:spAutoFit/>
          </a:bodyPr>
          <a:lstStyle/>
          <a:p>
            <a:r>
              <a:rPr lang="en-US" sz="2400" b="1" dirty="0"/>
              <a:t>Microplastic contamination in water</a:t>
            </a:r>
          </a:p>
          <a:p>
            <a:pPr algn="just"/>
            <a:endParaRPr lang="en-US" sz="1100" b="1" dirty="0"/>
          </a:p>
        </p:txBody>
      </p:sp>
      <p:graphicFrame>
        <p:nvGraphicFramePr>
          <p:cNvPr id="6" name="Table 5">
            <a:extLst>
              <a:ext uri="{FF2B5EF4-FFF2-40B4-BE49-F238E27FC236}">
                <a16:creationId xmlns:a16="http://schemas.microsoft.com/office/drawing/2014/main" id="{0185105B-CDBB-4016-B54B-8102453E5646}"/>
              </a:ext>
            </a:extLst>
          </p:cNvPr>
          <p:cNvGraphicFramePr>
            <a:graphicFrameLocks noGrp="1"/>
          </p:cNvGraphicFramePr>
          <p:nvPr>
            <p:extLst>
              <p:ext uri="{D42A27DB-BD31-4B8C-83A1-F6EECF244321}">
                <p14:modId xmlns:p14="http://schemas.microsoft.com/office/powerpoint/2010/main" val="713221938"/>
              </p:ext>
            </p:extLst>
          </p:nvPr>
        </p:nvGraphicFramePr>
        <p:xfrm>
          <a:off x="931198" y="4429805"/>
          <a:ext cx="6765001" cy="1773158"/>
        </p:xfrm>
        <a:graphic>
          <a:graphicData uri="http://schemas.openxmlformats.org/drawingml/2006/table">
            <a:tbl>
              <a:tblPr firstRow="1" firstCol="1" bandRow="1">
                <a:tableStyleId>{5C22544A-7EE6-4342-B048-85BDC9FD1C3A}</a:tableStyleId>
              </a:tblPr>
              <a:tblGrid>
                <a:gridCol w="631377">
                  <a:extLst>
                    <a:ext uri="{9D8B030D-6E8A-4147-A177-3AD203B41FA5}">
                      <a16:colId xmlns:a16="http://schemas.microsoft.com/office/drawing/2014/main" val="1337419212"/>
                    </a:ext>
                  </a:extLst>
                </a:gridCol>
                <a:gridCol w="611410">
                  <a:extLst>
                    <a:ext uri="{9D8B030D-6E8A-4147-A177-3AD203B41FA5}">
                      <a16:colId xmlns:a16="http://schemas.microsoft.com/office/drawing/2014/main" val="3128743829"/>
                    </a:ext>
                  </a:extLst>
                </a:gridCol>
                <a:gridCol w="1229689">
                  <a:extLst>
                    <a:ext uri="{9D8B030D-6E8A-4147-A177-3AD203B41FA5}">
                      <a16:colId xmlns:a16="http://schemas.microsoft.com/office/drawing/2014/main" val="379762878"/>
                    </a:ext>
                  </a:extLst>
                </a:gridCol>
                <a:gridCol w="849452">
                  <a:extLst>
                    <a:ext uri="{9D8B030D-6E8A-4147-A177-3AD203B41FA5}">
                      <a16:colId xmlns:a16="http://schemas.microsoft.com/office/drawing/2014/main" val="759403272"/>
                    </a:ext>
                  </a:extLst>
                </a:gridCol>
                <a:gridCol w="1324412">
                  <a:extLst>
                    <a:ext uri="{9D8B030D-6E8A-4147-A177-3AD203B41FA5}">
                      <a16:colId xmlns:a16="http://schemas.microsoft.com/office/drawing/2014/main" val="595681129"/>
                    </a:ext>
                  </a:extLst>
                </a:gridCol>
                <a:gridCol w="1499937">
                  <a:extLst>
                    <a:ext uri="{9D8B030D-6E8A-4147-A177-3AD203B41FA5}">
                      <a16:colId xmlns:a16="http://schemas.microsoft.com/office/drawing/2014/main" val="1311962184"/>
                    </a:ext>
                  </a:extLst>
                </a:gridCol>
                <a:gridCol w="618724">
                  <a:extLst>
                    <a:ext uri="{9D8B030D-6E8A-4147-A177-3AD203B41FA5}">
                      <a16:colId xmlns:a16="http://schemas.microsoft.com/office/drawing/2014/main" val="348669490"/>
                    </a:ext>
                  </a:extLst>
                </a:gridCol>
              </a:tblGrid>
              <a:tr h="426815">
                <a:tc rowSpan="2">
                  <a:txBody>
                    <a:bodyPr/>
                    <a:lstStyle/>
                    <a:p>
                      <a:pPr algn="l">
                        <a:spcAft>
                          <a:spcPts val="0"/>
                        </a:spcAft>
                      </a:pPr>
                      <a:r>
                        <a:rPr lang="nb-NO" sz="1400">
                          <a:effectLst/>
                        </a:rPr>
                        <a:t>Farm</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spcAft>
                          <a:spcPts val="0"/>
                        </a:spcAft>
                      </a:pPr>
                      <a:r>
                        <a:rPr lang="nb-NO" sz="1400">
                          <a:effectLst/>
                        </a:rPr>
                        <a:t>Field</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spcAft>
                          <a:spcPts val="0"/>
                        </a:spcAft>
                      </a:pPr>
                      <a:r>
                        <a:rPr lang="nb-NO" sz="1400" dirty="0">
                          <a:effectLst/>
                        </a:rPr>
                        <a:t>Sample type</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spcAft>
                          <a:spcPts val="0"/>
                        </a:spcAft>
                      </a:pPr>
                      <a:r>
                        <a:rPr lang="nb-NO" sz="1400" dirty="0">
                          <a:effectLst/>
                        </a:rPr>
                        <a:t>Crop</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spcAft>
                          <a:spcPts val="0"/>
                        </a:spcAft>
                      </a:pPr>
                      <a:r>
                        <a:rPr lang="nb-NO" sz="1400" dirty="0" err="1">
                          <a:effectLst/>
                        </a:rPr>
                        <a:t>Plastic</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l">
                        <a:spcAft>
                          <a:spcPts val="0"/>
                        </a:spcAft>
                      </a:pPr>
                      <a:r>
                        <a:rPr lang="nb-NO" sz="1400" dirty="0" err="1">
                          <a:effectLst/>
                        </a:rPr>
                        <a:t>Concentration</a:t>
                      </a:r>
                      <a:r>
                        <a:rPr lang="nb-NO" sz="1400" dirty="0">
                          <a:effectLst/>
                        </a:rPr>
                        <a:t> </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nb-NO"/>
                    </a:p>
                  </a:txBody>
                  <a:tcPr/>
                </a:tc>
                <a:extLst>
                  <a:ext uri="{0D108BD9-81ED-4DB2-BD59-A6C34878D82A}">
                    <a16:rowId xmlns:a16="http://schemas.microsoft.com/office/drawing/2014/main" val="3324362634"/>
                  </a:ext>
                </a:extLst>
              </a:tr>
              <a:tr h="492713">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tc>
                  <a:txBody>
                    <a:bodyPr/>
                    <a:lstStyle/>
                    <a:p>
                      <a:pPr algn="l">
                        <a:spcAft>
                          <a:spcPts val="0"/>
                        </a:spcAft>
                      </a:pPr>
                      <a:r>
                        <a:rPr lang="nb-NO" sz="1400" dirty="0" err="1">
                          <a:solidFill>
                            <a:schemeClr val="bg1"/>
                          </a:solidFill>
                          <a:effectLst/>
                        </a:rPr>
                        <a:t>particles</a:t>
                      </a:r>
                      <a:r>
                        <a:rPr lang="nb-NO" sz="1400" dirty="0">
                          <a:solidFill>
                            <a:schemeClr val="bg1"/>
                          </a:solidFill>
                          <a:effectLst/>
                        </a:rPr>
                        <a:t> l</a:t>
                      </a:r>
                      <a:r>
                        <a:rPr lang="nb-NO" sz="1400" baseline="30000" dirty="0">
                          <a:solidFill>
                            <a:schemeClr val="bg1"/>
                          </a:solidFill>
                          <a:effectLst/>
                        </a:rPr>
                        <a:t>-1</a:t>
                      </a:r>
                      <a:endParaRPr lang="nb-NO"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algn="l">
                        <a:spcAft>
                          <a:spcPts val="0"/>
                        </a:spcAft>
                      </a:pPr>
                      <a:r>
                        <a:rPr lang="nb-NO" sz="1400" dirty="0">
                          <a:solidFill>
                            <a:schemeClr val="bg1"/>
                          </a:solidFill>
                          <a:effectLst/>
                        </a:rPr>
                        <a:t>µg l</a:t>
                      </a:r>
                      <a:r>
                        <a:rPr lang="nb-NO" sz="1400" baseline="30000" dirty="0">
                          <a:solidFill>
                            <a:schemeClr val="bg1"/>
                          </a:solidFill>
                          <a:effectLst/>
                        </a:rPr>
                        <a:t>-1</a:t>
                      </a:r>
                      <a:endParaRPr lang="nb-NO"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450750776"/>
                  </a:ext>
                </a:extLst>
              </a:tr>
              <a:tr h="426815">
                <a:tc rowSpan="2">
                  <a:txBody>
                    <a:bodyPr/>
                    <a:lstStyle/>
                    <a:p>
                      <a:pPr algn="l">
                        <a:spcAft>
                          <a:spcPts val="0"/>
                        </a:spcAft>
                      </a:pPr>
                      <a:r>
                        <a:rPr lang="nb-NO" sz="1400">
                          <a:effectLst/>
                        </a:rPr>
                        <a:t>3</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l">
                        <a:spcAft>
                          <a:spcPts val="0"/>
                        </a:spcAft>
                      </a:pPr>
                      <a:r>
                        <a:rPr lang="nb-NO" sz="1400">
                          <a:effectLst/>
                        </a:rPr>
                        <a:t>5</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a:effectLst/>
                        </a:rPr>
                        <a:t>Pipe</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l">
                        <a:spcAft>
                          <a:spcPts val="0"/>
                        </a:spcAft>
                      </a:pPr>
                      <a:r>
                        <a:rPr lang="nb-NO" sz="1400" dirty="0">
                          <a:effectLst/>
                        </a:rPr>
                        <a:t>Grass and cereal</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l">
                        <a:spcAft>
                          <a:spcPts val="0"/>
                        </a:spcAft>
                      </a:pPr>
                      <a:r>
                        <a:rPr lang="en-GB" sz="1400" dirty="0">
                          <a:effectLst/>
                        </a:rPr>
                        <a:t>Sludge applied 7-8 years ago</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1.85</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83.1</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5058602"/>
                  </a:ext>
                </a:extLst>
              </a:tr>
              <a:tr h="426815">
                <a:tc vMerge="1">
                  <a:txBody>
                    <a:bodyPr/>
                    <a:lstStyle/>
                    <a:p>
                      <a:endParaRPr lang="nb-NO"/>
                    </a:p>
                  </a:txBody>
                  <a:tcPr/>
                </a:tc>
                <a:tc vMerge="1">
                  <a:txBody>
                    <a:bodyPr/>
                    <a:lstStyle/>
                    <a:p>
                      <a:endParaRPr lang="nb-NO"/>
                    </a:p>
                  </a:txBody>
                  <a:tcPr/>
                </a:tc>
                <a:tc>
                  <a:txBody>
                    <a:bodyPr/>
                    <a:lstStyle/>
                    <a:p>
                      <a:pPr algn="l">
                        <a:spcAft>
                          <a:spcPts val="0"/>
                        </a:spcAft>
                      </a:pPr>
                      <a:r>
                        <a:rPr lang="nb-NO" sz="1400">
                          <a:effectLst/>
                        </a:rPr>
                        <a:t>Fangdam</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nb-NO"/>
                    </a:p>
                  </a:txBody>
                  <a:tcPr/>
                </a:tc>
                <a:tc vMerge="1">
                  <a:txBody>
                    <a:bodyPr/>
                    <a:lstStyle/>
                    <a:p>
                      <a:endParaRPr lang="nb-NO"/>
                    </a:p>
                  </a:txBody>
                  <a:tcPr/>
                </a:tc>
                <a:tc>
                  <a:txBody>
                    <a:bodyPr/>
                    <a:lstStyle/>
                    <a:p>
                      <a:pPr algn="l">
                        <a:spcAft>
                          <a:spcPts val="0"/>
                        </a:spcAft>
                      </a:pPr>
                      <a:r>
                        <a:rPr lang="nb-NO" sz="1400">
                          <a:effectLst/>
                        </a:rPr>
                        <a:t>2.81</a:t>
                      </a:r>
                      <a:endParaRPr lang="nb-NO"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nb-NO" sz="1400" dirty="0">
                          <a:effectLst/>
                        </a:rPr>
                        <a:t>34.4</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3388979"/>
                  </a:ext>
                </a:extLst>
              </a:tr>
            </a:tbl>
          </a:graphicData>
        </a:graphic>
      </p:graphicFrame>
      <p:sp>
        <p:nvSpPr>
          <p:cNvPr id="7" name="TextBox 6">
            <a:extLst>
              <a:ext uri="{FF2B5EF4-FFF2-40B4-BE49-F238E27FC236}">
                <a16:creationId xmlns:a16="http://schemas.microsoft.com/office/drawing/2014/main" id="{42F131D2-892B-4EAD-850A-6C24DC8D55D3}"/>
              </a:ext>
            </a:extLst>
          </p:cNvPr>
          <p:cNvSpPr txBox="1"/>
          <p:nvPr/>
        </p:nvSpPr>
        <p:spPr>
          <a:xfrm>
            <a:off x="869587" y="3439742"/>
            <a:ext cx="6826611" cy="923330"/>
          </a:xfrm>
          <a:prstGeom prst="rect">
            <a:avLst/>
          </a:prstGeom>
          <a:noFill/>
        </p:spPr>
        <p:txBody>
          <a:bodyPr wrap="square" rtlCol="0">
            <a:spAutoFit/>
          </a:bodyPr>
          <a:lstStyle/>
          <a:p>
            <a:pPr algn="just"/>
            <a:r>
              <a:rPr lang="en-US" b="1" dirty="0"/>
              <a:t>Table 2:</a:t>
            </a:r>
            <a:r>
              <a:rPr lang="en-US" dirty="0"/>
              <a:t> Microplastic contamination in discharge water from a pipe draining Field 5, Farm 3 and in the surface waters of the </a:t>
            </a:r>
            <a:r>
              <a:rPr lang="en-US" dirty="0" err="1"/>
              <a:t>fangdam</a:t>
            </a:r>
            <a:r>
              <a:rPr lang="en-US" dirty="0"/>
              <a:t> which receives the discharge and runoff.</a:t>
            </a:r>
            <a:endParaRPr lang="nb-NO" dirty="0"/>
          </a:p>
        </p:txBody>
      </p:sp>
      <p:sp>
        <p:nvSpPr>
          <p:cNvPr id="8" name="TextBox 7">
            <a:extLst>
              <a:ext uri="{FF2B5EF4-FFF2-40B4-BE49-F238E27FC236}">
                <a16:creationId xmlns:a16="http://schemas.microsoft.com/office/drawing/2014/main" id="{E227BD6B-D910-42A9-B6C4-60A534DAB94B}"/>
              </a:ext>
            </a:extLst>
          </p:cNvPr>
          <p:cNvSpPr txBox="1"/>
          <p:nvPr/>
        </p:nvSpPr>
        <p:spPr>
          <a:xfrm>
            <a:off x="8128000" y="9885515"/>
            <a:ext cx="7752008" cy="1477328"/>
          </a:xfrm>
          <a:prstGeom prst="rect">
            <a:avLst/>
          </a:prstGeom>
          <a:noFill/>
        </p:spPr>
        <p:txBody>
          <a:bodyPr wrap="square" rtlCol="0">
            <a:spAutoFit/>
          </a:bodyPr>
          <a:lstStyle/>
          <a:p>
            <a:pPr algn="just"/>
            <a:r>
              <a:rPr lang="en-US" b="1" dirty="0"/>
              <a:t>Figure 3: </a:t>
            </a:r>
            <a:r>
              <a:rPr lang="en-US" dirty="0"/>
              <a:t>Comparison between microplastic contamination of soil and water samples collected from Farm 3. Particle morphology is shown in the upper pie chart, and polymer types in the lower chart. Water samples were collected from the water discharging from the pipe that drains the sampled field and in the receiving waters of the </a:t>
            </a:r>
            <a:r>
              <a:rPr lang="en-US" dirty="0" err="1"/>
              <a:t>fangdam</a:t>
            </a:r>
            <a:r>
              <a:rPr lang="en-US" dirty="0"/>
              <a:t>.</a:t>
            </a:r>
            <a:endParaRPr lang="nb-NO" dirty="0"/>
          </a:p>
        </p:txBody>
      </p:sp>
      <p:sp>
        <p:nvSpPr>
          <p:cNvPr id="3" name="TextBox 2">
            <a:extLst>
              <a:ext uri="{FF2B5EF4-FFF2-40B4-BE49-F238E27FC236}">
                <a16:creationId xmlns:a16="http://schemas.microsoft.com/office/drawing/2014/main" id="{23B46201-88E3-4022-B852-3262541EA73D}"/>
              </a:ext>
            </a:extLst>
          </p:cNvPr>
          <p:cNvSpPr txBox="1"/>
          <p:nvPr/>
        </p:nvSpPr>
        <p:spPr>
          <a:xfrm>
            <a:off x="8128000" y="3439742"/>
            <a:ext cx="7331529" cy="1323439"/>
          </a:xfrm>
          <a:prstGeom prst="rect">
            <a:avLst/>
          </a:prstGeom>
          <a:noFill/>
        </p:spPr>
        <p:txBody>
          <a:bodyPr wrap="square" rtlCol="0">
            <a:spAutoFit/>
          </a:bodyPr>
          <a:lstStyle/>
          <a:p>
            <a:pPr algn="just"/>
            <a:r>
              <a:rPr lang="en-US" sz="2000" dirty="0"/>
              <a:t>Comparing soil and water data from Farm 3, fragment and polyethylene particles in the discharge water may have derived from the soil contamination at this site, where fragments represent the dominant particle type in the soil. </a:t>
            </a:r>
            <a:endParaRPr lang="nb-NO" sz="2000" dirty="0"/>
          </a:p>
        </p:txBody>
      </p:sp>
      <p:sp>
        <p:nvSpPr>
          <p:cNvPr id="4" name="TextBox 3">
            <a:extLst>
              <a:ext uri="{FF2B5EF4-FFF2-40B4-BE49-F238E27FC236}">
                <a16:creationId xmlns:a16="http://schemas.microsoft.com/office/drawing/2014/main" id="{077C7E24-FD0F-4E49-B98B-E9466340547D}"/>
              </a:ext>
            </a:extLst>
          </p:cNvPr>
          <p:cNvSpPr txBox="1"/>
          <p:nvPr/>
        </p:nvSpPr>
        <p:spPr>
          <a:xfrm>
            <a:off x="869588" y="1599850"/>
            <a:ext cx="6769462" cy="1600438"/>
          </a:xfrm>
          <a:prstGeom prst="rect">
            <a:avLst/>
          </a:prstGeom>
          <a:noFill/>
        </p:spPr>
        <p:txBody>
          <a:bodyPr wrap="square" rtlCol="0">
            <a:spAutoFit/>
          </a:bodyPr>
          <a:lstStyle/>
          <a:p>
            <a:pPr algn="just"/>
            <a:r>
              <a:rPr lang="en-US" sz="2000" b="1" dirty="0"/>
              <a:t>Water samples</a:t>
            </a:r>
          </a:p>
          <a:p>
            <a:pPr algn="just"/>
            <a:endParaRPr lang="en-US" sz="2000" b="1" dirty="0"/>
          </a:p>
          <a:p>
            <a:pPr algn="just"/>
            <a:r>
              <a:rPr lang="en-US" sz="2000" dirty="0"/>
              <a:t>Due to higher particle counts in blanks than in the water samples, all water samples were excluded except from Farm 3. </a:t>
            </a:r>
          </a:p>
          <a:p>
            <a:endParaRPr lang="nb-NO" dirty="0"/>
          </a:p>
        </p:txBody>
      </p:sp>
      <p:pic>
        <p:nvPicPr>
          <p:cNvPr id="12" name="Picture 11" descr="A screenshot of a cell phone&#10;&#10;Description automatically generated">
            <a:extLst>
              <a:ext uri="{FF2B5EF4-FFF2-40B4-BE49-F238E27FC236}">
                <a16:creationId xmlns:a16="http://schemas.microsoft.com/office/drawing/2014/main" id="{660EF0C2-2AD3-4CCB-BA51-32F4857F7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356" y="5540006"/>
            <a:ext cx="7650652" cy="4158277"/>
          </a:xfrm>
          <a:prstGeom prst="rect">
            <a:avLst/>
          </a:prstGeom>
        </p:spPr>
      </p:pic>
    </p:spTree>
    <p:extLst>
      <p:ext uri="{BB962C8B-B14F-4D97-AF65-F5344CB8AC3E}">
        <p14:creationId xmlns:p14="http://schemas.microsoft.com/office/powerpoint/2010/main" val="2130037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2FBEA-2AE7-4D53-A720-AAD1EE5B6545}"/>
              </a:ext>
            </a:extLst>
          </p:cNvPr>
          <p:cNvPicPr>
            <a:picLocks noChangeAspect="1"/>
          </p:cNvPicPr>
          <p:nvPr/>
        </p:nvPicPr>
        <p:blipFill rotWithShape="1">
          <a:blip r:embed="rId2">
            <a:alphaModFix amt="50000"/>
          </a:blip>
          <a:srcRect l="9144" t="9262"/>
          <a:stretch/>
        </p:blipFill>
        <p:spPr>
          <a:xfrm>
            <a:off x="6840953" y="2151919"/>
            <a:ext cx="8281366" cy="8984983"/>
          </a:xfrm>
          <a:prstGeom prst="rect">
            <a:avLst/>
          </a:prstGeom>
        </p:spPr>
      </p:pic>
      <p:sp>
        <p:nvSpPr>
          <p:cNvPr id="2" name="TextBox 1">
            <a:extLst>
              <a:ext uri="{FF2B5EF4-FFF2-40B4-BE49-F238E27FC236}">
                <a16:creationId xmlns:a16="http://schemas.microsoft.com/office/drawing/2014/main" id="{5C95D0C2-CD82-4E85-AB1C-40D3E2BCE2EA}"/>
              </a:ext>
            </a:extLst>
          </p:cNvPr>
          <p:cNvSpPr txBox="1"/>
          <p:nvPr/>
        </p:nvSpPr>
        <p:spPr>
          <a:xfrm>
            <a:off x="1133681" y="821972"/>
            <a:ext cx="10348602" cy="769441"/>
          </a:xfrm>
          <a:prstGeom prst="rect">
            <a:avLst/>
          </a:prstGeom>
          <a:noFill/>
        </p:spPr>
        <p:txBody>
          <a:bodyPr wrap="none" rtlCol="0">
            <a:spAutoFit/>
          </a:bodyPr>
          <a:lstStyle/>
          <a:p>
            <a:r>
              <a:rPr lang="en-GB" sz="2400" b="1" dirty="0" err="1"/>
              <a:t>Macroplastic</a:t>
            </a:r>
            <a:r>
              <a:rPr lang="en-GB" sz="2400" b="1" dirty="0"/>
              <a:t> contamination of agricultural soils </a:t>
            </a:r>
          </a:p>
          <a:p>
            <a:r>
              <a:rPr lang="en-GB" sz="2000" dirty="0" err="1"/>
              <a:t>Macroplastic</a:t>
            </a:r>
            <a:r>
              <a:rPr lang="en-GB" sz="2000" dirty="0"/>
              <a:t> items collected from farmlands. A total of 19 microplastic fragments were analysed. </a:t>
            </a:r>
          </a:p>
        </p:txBody>
      </p:sp>
      <p:pic>
        <p:nvPicPr>
          <p:cNvPr id="3" name="Picture 2">
            <a:extLst>
              <a:ext uri="{FF2B5EF4-FFF2-40B4-BE49-F238E27FC236}">
                <a16:creationId xmlns:a16="http://schemas.microsoft.com/office/drawing/2014/main" id="{06A9E6B2-1FD5-411A-9605-7F48F90D805F}"/>
              </a:ext>
            </a:extLst>
          </p:cNvPr>
          <p:cNvPicPr>
            <a:picLocks noChangeAspect="1"/>
          </p:cNvPicPr>
          <p:nvPr/>
        </p:nvPicPr>
        <p:blipFill>
          <a:blip r:embed="rId3"/>
          <a:stretch>
            <a:fillRect/>
          </a:stretch>
        </p:blipFill>
        <p:spPr>
          <a:xfrm>
            <a:off x="1122297" y="2538884"/>
            <a:ext cx="8768588" cy="6900391"/>
          </a:xfrm>
          <a:prstGeom prst="rect">
            <a:avLst/>
          </a:prstGeom>
        </p:spPr>
      </p:pic>
      <p:sp>
        <p:nvSpPr>
          <p:cNvPr id="4" name="TextBox 3">
            <a:extLst>
              <a:ext uri="{FF2B5EF4-FFF2-40B4-BE49-F238E27FC236}">
                <a16:creationId xmlns:a16="http://schemas.microsoft.com/office/drawing/2014/main" id="{92E9A6FF-A7A5-401A-BA93-E77D5E492518}"/>
              </a:ext>
            </a:extLst>
          </p:cNvPr>
          <p:cNvSpPr txBox="1"/>
          <p:nvPr/>
        </p:nvSpPr>
        <p:spPr>
          <a:xfrm>
            <a:off x="10495153" y="2538884"/>
            <a:ext cx="1828800" cy="5478423"/>
          </a:xfrm>
          <a:prstGeom prst="rect">
            <a:avLst/>
          </a:prstGeom>
          <a:noFill/>
        </p:spPr>
        <p:txBody>
          <a:bodyPr wrap="square" rtlCol="0">
            <a:spAutoFit/>
          </a:bodyPr>
          <a:lstStyle/>
          <a:p>
            <a:r>
              <a:rPr lang="en-GB" sz="2000" b="1" dirty="0"/>
              <a:t>Polymer types detected:</a:t>
            </a:r>
          </a:p>
          <a:p>
            <a:endParaRPr lang="en-GB" sz="2000" dirty="0"/>
          </a:p>
          <a:p>
            <a:pPr marL="171450" indent="-171450">
              <a:buFont typeface="Calibri" panose="020F0502020204030204" pitchFamily="34" charset="0"/>
              <a:buChar char="‒"/>
            </a:pPr>
            <a:r>
              <a:rPr lang="en-GB" sz="2000" dirty="0"/>
              <a:t>Black PE</a:t>
            </a:r>
          </a:p>
          <a:p>
            <a:pPr marL="171450" indent="-171450">
              <a:buFont typeface="Calibri" panose="020F0502020204030204" pitchFamily="34" charset="0"/>
              <a:buChar char="‒"/>
            </a:pPr>
            <a:r>
              <a:rPr lang="en-GB" sz="2000" dirty="0"/>
              <a:t>White PE</a:t>
            </a:r>
          </a:p>
          <a:p>
            <a:pPr marL="171450" indent="-171450">
              <a:buFont typeface="Calibri" panose="020F0502020204030204" pitchFamily="34" charset="0"/>
              <a:buChar char="‒"/>
            </a:pPr>
            <a:r>
              <a:rPr lang="en-GB" sz="2000" dirty="0"/>
              <a:t>Brown PE</a:t>
            </a:r>
          </a:p>
          <a:p>
            <a:pPr marL="171450" indent="-171450">
              <a:buFont typeface="Calibri" panose="020F0502020204030204" pitchFamily="34" charset="0"/>
              <a:buChar char="‒"/>
            </a:pPr>
            <a:r>
              <a:rPr lang="en-GB" sz="2000" dirty="0"/>
              <a:t>Haybale (white) PE</a:t>
            </a:r>
          </a:p>
          <a:p>
            <a:pPr marL="171450" indent="-171450">
              <a:buFont typeface="Calibri" panose="020F0502020204030204" pitchFamily="34" charset="0"/>
              <a:buChar char="‒"/>
            </a:pPr>
            <a:r>
              <a:rPr lang="en-GB" sz="2000" dirty="0"/>
              <a:t>Clear PE</a:t>
            </a:r>
          </a:p>
          <a:p>
            <a:pPr marL="171450" indent="-171450">
              <a:buFont typeface="Calibri" panose="020F0502020204030204" pitchFamily="34" charset="0"/>
              <a:buChar char="‒"/>
            </a:pPr>
            <a:r>
              <a:rPr lang="en-GB" sz="2000" dirty="0"/>
              <a:t>White EVA</a:t>
            </a:r>
          </a:p>
          <a:p>
            <a:pPr marL="171450" indent="-171450">
              <a:buFont typeface="Calibri" panose="020F0502020204030204" pitchFamily="34" charset="0"/>
              <a:buChar char="‒"/>
            </a:pPr>
            <a:r>
              <a:rPr lang="en-GB" sz="2000" dirty="0"/>
              <a:t>White PP (non-woven)</a:t>
            </a:r>
          </a:p>
          <a:p>
            <a:pPr marL="171450" indent="-171450">
              <a:buFont typeface="Calibri" panose="020F0502020204030204" pitchFamily="34" charset="0"/>
              <a:buChar char="‒"/>
            </a:pPr>
            <a:r>
              <a:rPr lang="en-GB" sz="2000" dirty="0"/>
              <a:t>Clear PP</a:t>
            </a:r>
          </a:p>
          <a:p>
            <a:pPr marL="171450" indent="-171450">
              <a:buFont typeface="Calibri" panose="020F0502020204030204" pitchFamily="34" charset="0"/>
              <a:buChar char="‒"/>
            </a:pPr>
            <a:r>
              <a:rPr lang="en-GB" sz="2000" dirty="0"/>
              <a:t>White PE (hard plastic)</a:t>
            </a:r>
          </a:p>
          <a:p>
            <a:pPr marL="171450" indent="-171450">
              <a:buFont typeface="Calibri" panose="020F0502020204030204" pitchFamily="34" charset="0"/>
              <a:buChar char="‒"/>
            </a:pPr>
            <a:r>
              <a:rPr lang="en-GB" sz="2000" dirty="0"/>
              <a:t>PBAT</a:t>
            </a:r>
          </a:p>
          <a:p>
            <a:pPr marL="171450" indent="-171450">
              <a:buFont typeface="Calibri" panose="020F0502020204030204" pitchFamily="34" charset="0"/>
              <a:buChar char="‒"/>
            </a:pPr>
            <a:r>
              <a:rPr lang="en-GB" sz="2000" dirty="0"/>
              <a:t>Blue rope PP</a:t>
            </a:r>
          </a:p>
          <a:p>
            <a:endParaRPr lang="nb-NO" sz="1000" dirty="0"/>
          </a:p>
        </p:txBody>
      </p:sp>
      <p:sp>
        <p:nvSpPr>
          <p:cNvPr id="5" name="Rectangle 4">
            <a:extLst>
              <a:ext uri="{FF2B5EF4-FFF2-40B4-BE49-F238E27FC236}">
                <a16:creationId xmlns:a16="http://schemas.microsoft.com/office/drawing/2014/main" id="{5C538563-7165-4B21-A885-DD2CED4759D3}"/>
              </a:ext>
            </a:extLst>
          </p:cNvPr>
          <p:cNvSpPr/>
          <p:nvPr/>
        </p:nvSpPr>
        <p:spPr>
          <a:xfrm>
            <a:off x="1122297" y="9571949"/>
            <a:ext cx="8768588" cy="1200329"/>
          </a:xfrm>
          <a:prstGeom prst="rect">
            <a:avLst/>
          </a:prstGeom>
        </p:spPr>
        <p:txBody>
          <a:bodyPr wrap="square">
            <a:spAutoFit/>
          </a:bodyPr>
          <a:lstStyle/>
          <a:p>
            <a:r>
              <a:rPr lang="en-GB" b="1" dirty="0"/>
              <a:t>Figure 4:</a:t>
            </a:r>
            <a:r>
              <a:rPr lang="en-GB" dirty="0"/>
              <a:t> </a:t>
            </a:r>
            <a:r>
              <a:rPr lang="en-GB" dirty="0" err="1"/>
              <a:t>Macroplastics</a:t>
            </a:r>
            <a:r>
              <a:rPr lang="en-GB" dirty="0"/>
              <a:t> from farm (</a:t>
            </a:r>
            <a:r>
              <a:rPr lang="en-GB" dirty="0" err="1"/>
              <a:t>gård</a:t>
            </a:r>
            <a:r>
              <a:rPr lang="en-GB" dirty="0"/>
              <a:t>) 1-4. Photos with ruler for scale and FTIR spectra for that specific plastic polymer. PBAT and PE from farm 2 on the left are from unused agricultural film, while PBAT and PP to the right was found on the soil. PE from farm 4 was unused hay bale film. </a:t>
            </a:r>
          </a:p>
        </p:txBody>
      </p:sp>
    </p:spTree>
    <p:extLst>
      <p:ext uri="{BB962C8B-B14F-4D97-AF65-F5344CB8AC3E}">
        <p14:creationId xmlns:p14="http://schemas.microsoft.com/office/powerpoint/2010/main" val="424964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2BF5CF-DD79-414B-BB64-70776F2FCE1D}"/>
              </a:ext>
            </a:extLst>
          </p:cNvPr>
          <p:cNvPicPr>
            <a:picLocks noChangeAspect="1"/>
          </p:cNvPicPr>
          <p:nvPr/>
        </p:nvPicPr>
        <p:blipFill>
          <a:blip r:embed="rId2">
            <a:alphaModFix amt="27000"/>
          </a:blip>
          <a:stretch>
            <a:fillRect/>
          </a:stretch>
        </p:blipFill>
        <p:spPr>
          <a:xfrm>
            <a:off x="0" y="0"/>
            <a:ext cx="16256000" cy="12177512"/>
          </a:xfrm>
          <a:prstGeom prst="rect">
            <a:avLst/>
          </a:prstGeom>
        </p:spPr>
      </p:pic>
      <p:sp>
        <p:nvSpPr>
          <p:cNvPr id="2" name="Rectangle 1">
            <a:extLst>
              <a:ext uri="{FF2B5EF4-FFF2-40B4-BE49-F238E27FC236}">
                <a16:creationId xmlns:a16="http://schemas.microsoft.com/office/drawing/2014/main" id="{54050BE7-A643-4E1F-9C85-D77EBB83AC8B}"/>
              </a:ext>
            </a:extLst>
          </p:cNvPr>
          <p:cNvSpPr/>
          <p:nvPr/>
        </p:nvSpPr>
        <p:spPr>
          <a:xfrm>
            <a:off x="1593447" y="3263893"/>
            <a:ext cx="13141456" cy="8433078"/>
          </a:xfrm>
          <a:prstGeom prst="rect">
            <a:avLst/>
          </a:prstGeom>
        </p:spPr>
        <p:txBody>
          <a:bodyPr wrap="square">
            <a:spAutoFit/>
          </a:bodyPr>
          <a:lstStyle/>
          <a:p>
            <a:pPr algn="just"/>
            <a:r>
              <a:rPr lang="en-GB" sz="2400" b="1" dirty="0"/>
              <a:t>Highlights</a:t>
            </a:r>
          </a:p>
          <a:p>
            <a:pPr algn="just"/>
            <a:endParaRPr lang="en-GB" sz="2000" b="1" dirty="0"/>
          </a:p>
          <a:p>
            <a:pPr algn="just"/>
            <a:r>
              <a:rPr lang="en-GB" sz="2000" dirty="0"/>
              <a:t>This preliminary work highlights that soil microplastic contamination in the </a:t>
            </a:r>
            <a:r>
              <a:rPr lang="en-GB" sz="2000" dirty="0" err="1"/>
              <a:t>Morsa</a:t>
            </a:r>
            <a:r>
              <a:rPr lang="en-GB" sz="2000" dirty="0"/>
              <a:t> catchment is not high. Concentrations are closer in value to ‘background’ contamination documented by </a:t>
            </a:r>
            <a:r>
              <a:rPr lang="en-GB" sz="2000" dirty="0" err="1"/>
              <a:t>Piehl</a:t>
            </a:r>
            <a:r>
              <a:rPr lang="en-GB" sz="2000" dirty="0"/>
              <a:t> et al. (2018). </a:t>
            </a:r>
          </a:p>
          <a:p>
            <a:pPr algn="just"/>
            <a:endParaRPr lang="en-GB" sz="2000" dirty="0"/>
          </a:p>
          <a:p>
            <a:pPr algn="just"/>
            <a:r>
              <a:rPr lang="en-GB" sz="2000" dirty="0"/>
              <a:t>The results show little significant contamination in Norwegian farmlands and may correspond to different agricultural practices, different soil types, or specific environmental conditions that may limit the incorporation of plastic particles into soils. </a:t>
            </a:r>
          </a:p>
          <a:p>
            <a:pPr algn="just"/>
            <a:endParaRPr lang="en-GB" sz="2000" dirty="0"/>
          </a:p>
          <a:p>
            <a:pPr lvl="0" algn="just"/>
            <a:r>
              <a:rPr lang="en-US" sz="2000" dirty="0"/>
              <a:t>High levels of PBAT found in Field 2. </a:t>
            </a:r>
            <a:r>
              <a:rPr lang="en-GB" sz="2000" dirty="0"/>
              <a:t>These films should be 90 % degraded after two years at 25°C but degradation rate may not be relevant in cooler Nordic environments. </a:t>
            </a:r>
            <a:endParaRPr lang="en-US" sz="2000" dirty="0"/>
          </a:p>
          <a:p>
            <a:pPr algn="just"/>
            <a:endParaRPr lang="en-GB" sz="2000" dirty="0"/>
          </a:p>
          <a:p>
            <a:pPr algn="just"/>
            <a:r>
              <a:rPr lang="en-GB" sz="2000" dirty="0"/>
              <a:t>Only upper 5 cm of soil collected for analysis may have missed particles deeper down the soil and thus, this study may still be relevant with the proposed sources of plastics as particles may not have been captures. </a:t>
            </a:r>
          </a:p>
          <a:p>
            <a:pPr algn="just"/>
            <a:endParaRPr lang="en-GB" sz="2000" dirty="0"/>
          </a:p>
          <a:p>
            <a:pPr algn="just"/>
            <a:r>
              <a:rPr lang="en-GB" sz="2000" dirty="0"/>
              <a:t>Very little is known about the accumulation vs. mobilisation of plastic particles added to soils. </a:t>
            </a:r>
          </a:p>
          <a:p>
            <a:pPr algn="just"/>
            <a:endParaRPr lang="en-GB" sz="2000" dirty="0"/>
          </a:p>
          <a:p>
            <a:pPr algn="just"/>
            <a:r>
              <a:rPr lang="en-GB" sz="2000" dirty="0"/>
              <a:t>No clear patterns between the type of plastic exposure and subsequent soil microplastic concentrations (Table 1). </a:t>
            </a:r>
          </a:p>
          <a:p>
            <a:pPr algn="just"/>
            <a:endParaRPr lang="en-GB" sz="2000" dirty="0"/>
          </a:p>
          <a:p>
            <a:pPr algn="just"/>
            <a:r>
              <a:rPr lang="en-GB" sz="2000" dirty="0"/>
              <a:t>Based on these preliminary data, it is apparent that sources of plastic to fields are likely to be complex. Diverse sources acting across different spatial and temporal scales can be expected to add plastic particles to soils, including inputs from windblown particles and local littering. </a:t>
            </a:r>
          </a:p>
          <a:p>
            <a:pPr algn="just"/>
            <a:endParaRPr lang="en-GB" sz="2000" dirty="0"/>
          </a:p>
          <a:p>
            <a:pPr algn="just"/>
            <a:r>
              <a:rPr lang="en-GB" sz="2000" dirty="0"/>
              <a:t>Little is known about the fate of plastics once they enter a field environment and should be further investigated to better understand dynamics of contamination.</a:t>
            </a:r>
          </a:p>
          <a:p>
            <a:endParaRPr lang="en-GB" sz="2000" dirty="0"/>
          </a:p>
        </p:txBody>
      </p:sp>
    </p:spTree>
    <p:extLst>
      <p:ext uri="{BB962C8B-B14F-4D97-AF65-F5344CB8AC3E}">
        <p14:creationId xmlns:p14="http://schemas.microsoft.com/office/powerpoint/2010/main" val="86204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FD1BA-A604-4905-953C-DC24304F5507}"/>
              </a:ext>
            </a:extLst>
          </p:cNvPr>
          <p:cNvPicPr>
            <a:picLocks noChangeAspect="1"/>
          </p:cNvPicPr>
          <p:nvPr/>
        </p:nvPicPr>
        <p:blipFill>
          <a:blip r:embed="rId2">
            <a:alphaModFix amt="27000"/>
          </a:blip>
          <a:stretch>
            <a:fillRect/>
          </a:stretch>
        </p:blipFill>
        <p:spPr>
          <a:xfrm>
            <a:off x="0" y="14488"/>
            <a:ext cx="16256000" cy="12177512"/>
          </a:xfrm>
          <a:prstGeom prst="rect">
            <a:avLst/>
          </a:prstGeom>
        </p:spPr>
      </p:pic>
      <p:sp>
        <p:nvSpPr>
          <p:cNvPr id="2" name="TextBox 1">
            <a:extLst>
              <a:ext uri="{FF2B5EF4-FFF2-40B4-BE49-F238E27FC236}">
                <a16:creationId xmlns:a16="http://schemas.microsoft.com/office/drawing/2014/main" id="{7445E4ED-F8B4-40F0-86D5-94D7C77BDC68}"/>
              </a:ext>
            </a:extLst>
          </p:cNvPr>
          <p:cNvSpPr txBox="1"/>
          <p:nvPr/>
        </p:nvSpPr>
        <p:spPr>
          <a:xfrm>
            <a:off x="1625973" y="3307766"/>
            <a:ext cx="13143764" cy="4832092"/>
          </a:xfrm>
          <a:prstGeom prst="rect">
            <a:avLst/>
          </a:prstGeom>
          <a:noFill/>
        </p:spPr>
        <p:txBody>
          <a:bodyPr wrap="square" rtlCol="0">
            <a:spAutoFit/>
          </a:bodyPr>
          <a:lstStyle/>
          <a:p>
            <a:pPr algn="just"/>
            <a:r>
              <a:rPr lang="en-GB" sz="2400" b="1" dirty="0"/>
              <a:t>Further research</a:t>
            </a:r>
          </a:p>
          <a:p>
            <a:pPr algn="just"/>
            <a:endParaRPr lang="nb-NO" sz="2400" i="1" dirty="0"/>
          </a:p>
          <a:p>
            <a:pPr lvl="0" algn="just"/>
            <a:r>
              <a:rPr lang="en-US" sz="2000" dirty="0" err="1"/>
              <a:t>Analyse</a:t>
            </a:r>
            <a:r>
              <a:rPr lang="en-US" sz="2000" dirty="0"/>
              <a:t> soil profiles for plastic to better understand patterns of contamination change with depth, shedding light on the influence of agricultural practices such as ploughing and tilling which interrupt soil profiles.</a:t>
            </a:r>
            <a:endParaRPr lang="nb-NO" sz="2000" dirty="0"/>
          </a:p>
          <a:p>
            <a:pPr lvl="0" algn="just"/>
            <a:endParaRPr lang="en-US" sz="2000" dirty="0"/>
          </a:p>
          <a:p>
            <a:pPr lvl="0" algn="just"/>
            <a:r>
              <a:rPr lang="en-US" sz="2000" dirty="0"/>
              <a:t>Systematic studies of </a:t>
            </a:r>
            <a:r>
              <a:rPr lang="en-US" sz="2000" dirty="0" err="1"/>
              <a:t>macroplastic</a:t>
            </a:r>
            <a:r>
              <a:rPr lang="en-US" sz="2000" dirty="0"/>
              <a:t> contamination in agricultural fields should be undertaken to quantify and map plastic debris in farm environments. This should extend beyond field boundaries to include other plastic waste sources in the vicinity and better illuminate the contribution of windblown debris to agricultural soils.</a:t>
            </a:r>
            <a:endParaRPr lang="nb-NO" sz="2000" dirty="0"/>
          </a:p>
          <a:p>
            <a:pPr lvl="0" algn="just"/>
            <a:endParaRPr lang="en-US" sz="2000" dirty="0"/>
          </a:p>
          <a:p>
            <a:pPr lvl="0" algn="just"/>
            <a:r>
              <a:rPr lang="en-US" sz="2000" dirty="0"/>
              <a:t>Assess temporal patterns of plastic (micro-, macro-) contamination following application of plastic products or plastic-containing materials (i.e. sludge). This will elaborate processes of </a:t>
            </a:r>
            <a:r>
              <a:rPr lang="en-GB" sz="2000" dirty="0"/>
              <a:t>mobilisation</a:t>
            </a:r>
            <a:r>
              <a:rPr lang="en-US" sz="2000" dirty="0"/>
              <a:t> vs accumulation of plastic particles into the soil, and the potential for contamination of local aquatic environments.</a:t>
            </a:r>
            <a:endParaRPr lang="nb-NO" sz="2000" dirty="0"/>
          </a:p>
          <a:p>
            <a:pPr lvl="0" algn="just"/>
            <a:endParaRPr lang="en-US" sz="2000" dirty="0"/>
          </a:p>
          <a:p>
            <a:pPr lvl="0" algn="just"/>
            <a:r>
              <a:rPr lang="en-US" sz="2000" dirty="0"/>
              <a:t>Biodegradability and ecotoxicological testing should be conducted to identify the timescales and potential effects of biodegradable film residues (such as PBAT) in climate relevant agricultural soils.</a:t>
            </a:r>
          </a:p>
        </p:txBody>
      </p:sp>
    </p:spTree>
    <p:extLst>
      <p:ext uri="{BB962C8B-B14F-4D97-AF65-F5344CB8AC3E}">
        <p14:creationId xmlns:p14="http://schemas.microsoft.com/office/powerpoint/2010/main" val="10009644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1519</Words>
  <Application>Microsoft Office PowerPoint</Application>
  <PresentationFormat>Custom</PresentationFormat>
  <Paragraphs>183</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Plastics in Agriculture:  Sources, mass balance and transport to local aquatic environments </vt:lpstr>
      <vt:lpstr>Preliminary study on agriculture in Norway.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Buenaventura</dc:creator>
  <cp:lastModifiedBy>Nina Buenaventura</cp:lastModifiedBy>
  <cp:revision>50</cp:revision>
  <dcterms:created xsi:type="dcterms:W3CDTF">2020-05-01T17:45:07Z</dcterms:created>
  <dcterms:modified xsi:type="dcterms:W3CDTF">2020-05-03T20:29:52Z</dcterms:modified>
</cp:coreProperties>
</file>