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9" r:id="rId1"/>
  </p:sldMasterIdLst>
  <p:notesMasterIdLst>
    <p:notesMasterId r:id="rId14"/>
  </p:notesMasterIdLst>
  <p:sldIdLst>
    <p:sldId id="779" r:id="rId2"/>
    <p:sldId id="789" r:id="rId3"/>
    <p:sldId id="777" r:id="rId4"/>
    <p:sldId id="780" r:id="rId5"/>
    <p:sldId id="781" r:id="rId6"/>
    <p:sldId id="782" r:id="rId7"/>
    <p:sldId id="790" r:id="rId8"/>
    <p:sldId id="783" r:id="rId9"/>
    <p:sldId id="784" r:id="rId10"/>
    <p:sldId id="785" r:id="rId11"/>
    <p:sldId id="786" r:id="rId12"/>
    <p:sldId id="78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1" autoAdjust="0"/>
    <p:restoredTop sz="95380" autoAdjust="0"/>
  </p:normalViewPr>
  <p:slideViewPr>
    <p:cSldViewPr>
      <p:cViewPr varScale="1">
        <p:scale>
          <a:sx n="90" d="100"/>
          <a:sy n="90" d="100"/>
        </p:scale>
        <p:origin x="17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98FCB-2150-48DF-A888-320CDCB641D9}" type="datetimeFigureOut">
              <a:rPr lang="it-IT"/>
              <a:pPr>
                <a:defRPr/>
              </a:pPr>
              <a:t>05/05/2020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2346E1-FCF0-427B-9A22-045ECC6E94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3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58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9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65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73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7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07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2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39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5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86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46E1-FCF0-427B-9A22-045ECC6E940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69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D423A-C7CB-4B9B-9214-45E51DCB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DA9A3C-1491-4070-9037-3F5C2151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96DFCF-3D12-4C5B-83EA-BE256145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ADC0B-0892-4693-AA7F-01555FEEEEE6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1687F-D3B8-4945-9392-B5CA5E0F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C1604E-1989-4FF6-8B59-5FECD29C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5BF73-2AF2-4328-B682-489BEE91E08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1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D3438-9E1C-4118-A943-3C6DAE28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A553D0-D2F7-4267-BD06-46A1A0CF2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234796-DAF4-438C-A434-4E3D891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8E488-8DBC-4A4E-8226-B7269887B29F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B6CC48-A5EE-4002-818E-DE739D0A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B5D2FD-CD8B-40C2-98A0-8DA0DF76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D67D2-078A-4503-B86D-376B4AD9DE6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62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DC60A6-C5B3-4917-B452-D3319D2B0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EFD3A5-C9A8-4D58-9765-62D99F80B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391BA-6B65-4403-91C3-37AB4485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A7AAA-8179-4173-8769-C0E72BF7460B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2A3AFB-C52B-4C48-8108-B2537B4C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C5092-7B8E-44A9-BA5B-002E0296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F8A65-5319-4B31-9F86-99E0CA3C16C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78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9C495-2C9E-4125-BBD2-F74CC823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4FB569-C4CE-4494-97AA-A359D434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4FAF04-98FA-4B9B-94AE-D327F590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293B9-4D40-45F7-B1A9-13C17D8DB807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432183-C4F0-44C5-82CA-4C6EC1FA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E0CD5D-EF4A-42B2-AC65-802651EE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5EF4E-F7A2-417F-8EF0-FE48054E4D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0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145B0-0620-44C5-9CDA-7A138987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07E935-BC3A-4DD4-A911-D0B3065D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0713F-5798-47EA-880B-DE039907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BC3C3-2A8A-4C71-B647-F1BEADD32A82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10606-8969-43DC-B902-1B497EF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AE26C1-944E-46B8-88A8-B63C647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7C9F2-4AD1-48C1-9835-88250C9E5B0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5E0F3-BECE-4495-8749-1A7C3E27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EBC50-63DA-4133-9FEF-3D74F8BCB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797CF7-95B0-48D6-9468-A2932A6D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B9241E-30D5-4448-AD44-6F0D8561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2EF03-8B90-4618-946A-F4B7257D71AC}" type="datetime1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573035-A5DC-4867-9966-04E85D56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0A190B-38B2-4C23-8EA6-515A71A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C3F9D-8E4B-4597-AD43-C0EB8EAE35D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22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06A2A-5B14-4703-9819-BCBD55DB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549A2-D6A6-4775-B516-3106104F1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4F785-FCA8-4F25-8373-15C5FD6AA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8EE0510-9A02-485F-AB05-3AF416D1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3851D7-6404-48C9-8540-D19BE4891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39C1759-1BE9-42B2-9503-80F8C4FA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26952-448A-401B-9366-8070F38073C4}" type="datetime1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EE15D5-7CFC-4CAD-94A7-F2DA0DD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8504B30-D253-4517-B093-77EDA934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966D6-1938-452D-9401-690EE8AF643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0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31FD8-1332-4859-AD06-95C2A0DB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F3FD17-03A6-4D34-A533-8F87AD2E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F5559-2B24-49A6-AF49-95E55354AC4A}" type="datetime1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AA4AB2-FA0C-4C40-9AC5-6347B815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AC74BB-21DB-45CA-884F-00E1888E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CAC96-A120-4980-8980-0504E42C06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92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B7ED7D-A01F-4115-9CD1-2DAC7024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8C407-6917-401F-A3F0-5FB7A68CFC04}" type="datetime1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CCC73-1417-4CA9-A964-58B3AAF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02FF4E-0606-4B89-B00F-BB4845D5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C619-ACC4-40C4-AB2A-75F5B208DDE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12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15842-9065-4A6B-A393-313E14BE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4DEAF9-CCD8-4FC2-95D4-1F4002B8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381A6F-315A-4056-BA60-FC1EDF45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DBA9B7-A388-45CE-9356-E427E293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C85FA-C618-4DB1-9787-266B444E6A7F}" type="datetime1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17D53B-B11D-4EFE-9169-262EED29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F688A7-AE0A-4247-8623-AA63EF61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AB26E-FBB3-4362-847E-8DD428EDD76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23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54FF5A-9D68-4EB4-BF37-E3291090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381124-8A0D-49A6-8B4E-E9B6CDD89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28B0EA-10F5-4441-9D4F-98B279FB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8AFEF2-43B5-4A9C-9B9F-8C833691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134B-02CD-4C11-BDDB-67A6C3734BA2}" type="datetime1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18A262-8C0E-4387-B5ED-239173D1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8F79B8-0408-4AD6-B675-68A4E862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1A8CA-DDBE-4A2C-8B9C-04336F7E501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BDF7680-D780-4B67-AB37-39A9A99E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25E541-2E57-4919-A908-6313483B9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788045-A9A3-4385-B071-C3F72228C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16B84F-827B-49F0-8C36-AB9125E60713}" type="datetime1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D068D-9FA2-436B-A448-980353E4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EC193E-104B-4B0D-9A79-0F657744D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CB0F0C-FEB8-4CCF-9BD4-8958BBAC4B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47DFBBB1-CBFA-4F29-A271-0EC05916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8" y="2099912"/>
            <a:ext cx="8679611" cy="990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geochemistry in the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Latronico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area (south Italy): new preliminary data for upcoming monitoring of a seismically active area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579010E-95FD-468D-9557-B2291F41CB1E}"/>
              </a:ext>
            </a:extLst>
          </p:cNvPr>
          <p:cNvSpPr txBox="1"/>
          <p:nvPr/>
        </p:nvSpPr>
        <p:spPr>
          <a:xfrm>
            <a:off x="84174" y="3293015"/>
            <a:ext cx="8679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Paternoster M.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alt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Apollaro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alt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Caracausi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Randazzo P.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alt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Aiuppa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De Rosa R.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Fuoco I.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Mongelli G.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Muto F.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Vanni E., and Vespasiano G.</a:t>
            </a:r>
            <a:r>
              <a:rPr lang="it-IT" altLang="it-IT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5CFDA33-348D-4A0B-BBD8-D8A47B29DF1A}"/>
              </a:ext>
            </a:extLst>
          </p:cNvPr>
          <p:cNvSpPr/>
          <p:nvPr/>
        </p:nvSpPr>
        <p:spPr>
          <a:xfrm>
            <a:off x="212868" y="5243448"/>
            <a:ext cx="7506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spc="-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Sciences, University of Basilicata, Potenza,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(michele.paternoster@unibas.it)</a:t>
            </a:r>
          </a:p>
          <a:p>
            <a:r>
              <a:rPr lang="it-IT" sz="1300" spc="-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Geophysics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Volcanology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INGV),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Palermo, Palermo,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3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300" spc="-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Earth Sciences (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DiBEST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University of Calabria, Arcavacata di Rende (CS),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300" spc="-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and Marine Sciences (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DiSTeM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University of Palermo, Palermo, </a:t>
            </a:r>
            <a:r>
              <a:rPr lang="it-IT" sz="13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CCC48-A55B-4C5A-987F-A1F8EB25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2656" y="27210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6A0979B-4725-472D-8001-0EE506FAADA2}"/>
              </a:ext>
            </a:extLst>
          </p:cNvPr>
          <p:cNvSpPr txBox="1">
            <a:spLocks/>
          </p:cNvSpPr>
          <p:nvPr/>
        </p:nvSpPr>
        <p:spPr>
          <a:xfrm>
            <a:off x="-19326" y="1348039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sz="2000" spc="-50" dirty="0" err="1">
                <a:effectLst/>
                <a:latin typeface="Verdana Pro Black" panose="020B0604020202020204" pitchFamily="34" charset="0"/>
              </a:rPr>
              <a:t>Conclusion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 and </a:t>
            </a:r>
            <a:r>
              <a:rPr lang="en-GB" sz="2000" spc="-50" dirty="0">
                <a:effectLst/>
                <a:latin typeface="Verdana Pro Black" panose="020B0604020202020204" pitchFamily="34" charset="0"/>
              </a:rPr>
              <a:t>Geothermal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 </a:t>
            </a:r>
            <a:r>
              <a:rPr lang="en-GB" sz="2000" spc="-50" dirty="0">
                <a:effectLst/>
                <a:latin typeface="Verdana Pro Black" panose="020B0604020202020204" pitchFamily="34" charset="0"/>
              </a:rPr>
              <a:t>conceptual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 model</a:t>
            </a:r>
            <a:endParaRPr lang="en-GB" sz="2000" spc="-50" dirty="0">
              <a:effectLst/>
              <a:latin typeface="Verdana Pro Black" panose="020B0604020202020204" pitchFamily="34" charset="0"/>
            </a:endParaRPr>
          </a:p>
          <a:p>
            <a:endParaRPr lang="it-IT" sz="1800" dirty="0">
              <a:effectLst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46AC1D7-A2D5-4A64-A5D2-37439E10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034578"/>
            <a:ext cx="878861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collected 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geochemical data together with geological and structural knowledge of the study area allow to model the fluid circulation in the Mt. </a:t>
            </a:r>
            <a:r>
              <a:rPr kumimoji="0" lang="en-US" altLang="it-IT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Alpi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investigated area is characterized by two different types of waters: cold (10.98 ± 1.91 °C) and TL (up to 21.8°C), that showed a chemical composition largely explained by weathering and dissolution of carbonate–evaporite rocks.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it-IT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cold waters, with Ca-HCO</a:t>
            </a:r>
            <a:r>
              <a:rPr kumimoji="0" lang="en-US" altLang="it-IT" sz="15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composition</a:t>
            </a:r>
            <a:r>
              <a:rPr lang="en-US" altLang="it-IT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mainly interacted with carbonate  rocks (dolomite and calcite), whose dissolved gases show a dominant atmospheric contribution. TL group (with Ca-HCO</a:t>
            </a:r>
            <a:r>
              <a:rPr kumimoji="0" lang="en-US" altLang="it-IT" sz="15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[SO</a:t>
            </a:r>
            <a:r>
              <a:rPr kumimoji="0" lang="en-US" altLang="it-IT" sz="15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composition) are characterized by water coming from sedimentary substratum (mainly carbonate rocks and interbedded evaporitic levels), with high CO</a:t>
            </a:r>
            <a:r>
              <a:rPr kumimoji="0" lang="en-US" altLang="it-IT" sz="15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N</a:t>
            </a:r>
            <a:r>
              <a:rPr kumimoji="0" lang="en-US" altLang="it-IT" sz="15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concentrations.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it-IT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deep rising fluids represent the hydrothermal reservoir with minimum temperatures in depth in the 30-60°C range (based on chalcedony solubility and Ca/Mg geothermometer).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it-IT" sz="1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and helium isotope data suggest crustal-derived TL waters, although a slight contribution from the mantle cannot be ruled out.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89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76A46E24-CEAB-408E-90E8-862BFC24C9BA}"/>
              </a:ext>
            </a:extLst>
          </p:cNvPr>
          <p:cNvSpPr txBox="1">
            <a:spLocks/>
          </p:cNvSpPr>
          <p:nvPr/>
        </p:nvSpPr>
        <p:spPr>
          <a:xfrm>
            <a:off x="-19326" y="1340768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sz="2000" spc="-50" dirty="0" err="1">
                <a:effectLst/>
                <a:latin typeface="Verdana Pro Black" panose="020B0604020202020204" pitchFamily="34" charset="0"/>
              </a:rPr>
              <a:t>Conclusion</a:t>
            </a:r>
            <a:r>
              <a:rPr lang="it-IT" sz="1800" dirty="0">
                <a:effectLst/>
              </a:rPr>
              <a:t> 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and </a:t>
            </a:r>
            <a:r>
              <a:rPr lang="en-GB" sz="2000" spc="-50" dirty="0">
                <a:effectLst/>
                <a:latin typeface="Verdana Pro Black" panose="020B0604020202020204" pitchFamily="34" charset="0"/>
              </a:rPr>
              <a:t>Geothermal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 </a:t>
            </a:r>
            <a:r>
              <a:rPr lang="en-GB" sz="2000" spc="-50" dirty="0">
                <a:effectLst/>
                <a:latin typeface="Verdana Pro Black" panose="020B0604020202020204" pitchFamily="34" charset="0"/>
              </a:rPr>
              <a:t>conceptual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 model</a:t>
            </a:r>
            <a:endParaRPr lang="en-GB" sz="2000" spc="-50" dirty="0">
              <a:effectLst/>
              <a:latin typeface="Verdana Pro Black" panose="020B0604020202020204" pitchFamily="34" charset="0"/>
            </a:endParaRPr>
          </a:p>
          <a:p>
            <a:endParaRPr lang="it-IT" sz="1800" dirty="0">
              <a:effectLst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C053A15-51B9-44FE-BA88-D37C8FBA9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858" y="1781343"/>
            <a:ext cx="310186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Assuming a geothermal gradient of 33 °C km</a:t>
            </a:r>
            <a:r>
              <a:rPr kumimoji="0" lang="en-GB" altLang="it-IT" sz="15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it is probably that deep aquifer 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located to a depth of 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 km below surface, where TL waters reach a thermo-chemical equilibrium with the carbonate-evaporite rocks.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Furthermore, TL waters are enriched in deep-sourced volatiles (CO</a:t>
            </a:r>
            <a:r>
              <a:rPr lang="en-GB" altLang="it-IT" sz="1500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it-IT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He), which isotopic signature (e.g., He) is stable over time. These waters emerge in correspondence of local tectonic discontinuities that are seismically active.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FA6E296-B7F6-4854-8CCF-B0FA8245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95" y="5474841"/>
            <a:ext cx="889762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Known that TL waters are not dominated by the He atmospheric component and He isotopic signature did not overlap with the typical He radiogenic isotopic ratio (0.01-0.05Ra), TL springs are sites to be selected for a geochemical monitoring for the understanding of the </a:t>
            </a:r>
            <a:r>
              <a:rPr kumimoji="0" lang="en-GB" altLang="it-IT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seismogenetic</a:t>
            </a:r>
            <a:r>
              <a:rPr kumimoji="0" lang="en-GB" altLang="it-IT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processes.</a:t>
            </a:r>
            <a:endParaRPr kumimoji="0" lang="en-GB" altLang="it-IT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5295CE3A-87A4-4C0D-946B-246FF4B00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3" y="1846124"/>
            <a:ext cx="5654655" cy="32010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128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14BBC11A-F2EB-4AB1-8620-54E2B5D8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48" y="2933700"/>
            <a:ext cx="6106123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i="1" cap="all" spc="-50" dirty="0">
                <a:latin typeface="Verdana Pro Black" panose="020B0604020202020204" pitchFamily="34" charset="0"/>
                <a:cs typeface="Times New Roman" panose="02020603050405020304" pitchFamily="18" charset="0"/>
              </a:rPr>
              <a:t>THANK YOU </a:t>
            </a:r>
            <a:br>
              <a:rPr lang="en-US" sz="4800" b="1" i="1" cap="all" spc="-50" dirty="0">
                <a:latin typeface="Verdana Pro Black" panose="020B0604020202020204" pitchFamily="34" charset="0"/>
                <a:cs typeface="Times New Roman" panose="02020603050405020304" pitchFamily="18" charset="0"/>
              </a:rPr>
            </a:br>
            <a:r>
              <a:rPr lang="en-US" sz="4800" b="1" i="1" cap="all" spc="-50" dirty="0">
                <a:latin typeface="Verdana Pro Black" panose="020B0604020202020204" pitchFamily="34" charset="0"/>
                <a:cs typeface="Times New Roman" panose="02020603050405020304" pitchFamily="18" charset="0"/>
              </a:rPr>
              <a:t>AND </a:t>
            </a:r>
            <a:br>
              <a:rPr lang="en-US" sz="4800" b="1" i="1" cap="all" spc="-50" dirty="0">
                <a:latin typeface="Verdana Pro Black" panose="020B0604020202020204" pitchFamily="34" charset="0"/>
                <a:cs typeface="Times New Roman" panose="02020603050405020304" pitchFamily="18" charset="0"/>
              </a:rPr>
            </a:br>
            <a:r>
              <a:rPr lang="en-US" sz="4800" b="1" i="1" cap="all" spc="-50" dirty="0">
                <a:latin typeface="Verdana Pro Black" panose="020B0604020202020204" pitchFamily="34" charset="0"/>
                <a:cs typeface="Times New Roman" panose="02020603050405020304" pitchFamily="18" charset="0"/>
              </a:rPr>
              <a:t>STAY SAFE!!!</a:t>
            </a:r>
            <a:endParaRPr lang="it-IT" sz="4800" b="1" i="1" cap="all" spc="-50" dirty="0">
              <a:latin typeface="Verdana Pro Black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E19319-0486-4B20-BEF6-01893A77309C}"/>
              </a:ext>
            </a:extLst>
          </p:cNvPr>
          <p:cNvSpPr/>
          <p:nvPr/>
        </p:nvSpPr>
        <p:spPr>
          <a:xfrm>
            <a:off x="0" y="618347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use, in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 part, of the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prohibited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storage,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re-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support or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telematic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network,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it-IT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1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08B2CD73-FEE8-4196-A407-83A79DAC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39" y="1726419"/>
            <a:ext cx="3838652" cy="2376264"/>
          </a:xfrm>
        </p:spPr>
        <p:txBody>
          <a:bodyPr>
            <a:no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knowledge about </a:t>
            </a:r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 </a:t>
            </a:r>
            <a:r>
              <a:rPr lang="en-GB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Lucane</a:t>
            </a:r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(TL) area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(South Italy) (</a:t>
            </a:r>
            <a:r>
              <a:rPr lang="en-GB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Apollaro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2020 </a:t>
            </a:r>
            <a:r>
              <a:rPr lang="en-GB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terms of: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Recharge area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features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(geological setting, temperature)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geochemistry (Gas and water)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Geothermal conceptual model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E360B9F3-0DD3-477D-9B08-986044E12DC5}"/>
              </a:ext>
            </a:extLst>
          </p:cNvPr>
          <p:cNvSpPr txBox="1">
            <a:spLocks/>
          </p:cNvSpPr>
          <p:nvPr/>
        </p:nvSpPr>
        <p:spPr>
          <a:xfrm>
            <a:off x="1707895" y="1088504"/>
            <a:ext cx="5728210" cy="61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 defTabSz="914400" eaLnBrk="1" latinLnBrk="0" hangingPunct="1">
              <a:lnSpc>
                <a:spcPct val="90000"/>
              </a:lnSpc>
              <a:buNone/>
              <a:defRPr sz="3400" b="1" i="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spc="-50" dirty="0">
                <a:effectLst/>
                <a:latin typeface="Verdana Pro Black" panose="020B0604020202020204" pitchFamily="34" charset="0"/>
              </a:rPr>
              <a:t>AIMS – approach - </a:t>
            </a:r>
            <a:r>
              <a:rPr lang="en-GB" sz="2000" spc="-50" dirty="0" err="1">
                <a:effectLst/>
                <a:latin typeface="Verdana Pro Black" panose="020B0604020202020204" pitchFamily="34" charset="0"/>
              </a:rPr>
              <a:t>metodology</a:t>
            </a:r>
            <a:endParaRPr lang="en-GB" sz="2000" dirty="0">
              <a:effectLst/>
              <a:latin typeface="Verdana Pro Black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DFA4D8D-066D-4EFB-BDB6-D6C9311C4FDD}"/>
              </a:ext>
            </a:extLst>
          </p:cNvPr>
          <p:cNvSpPr/>
          <p:nvPr/>
        </p:nvSpPr>
        <p:spPr>
          <a:xfrm>
            <a:off x="-2955975" y="3073636"/>
            <a:ext cx="889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26173999-DC17-4CEA-806A-A1B267C235E9}"/>
              </a:ext>
            </a:extLst>
          </p:cNvPr>
          <p:cNvSpPr txBox="1">
            <a:spLocks/>
          </p:cNvSpPr>
          <p:nvPr/>
        </p:nvSpPr>
        <p:spPr>
          <a:xfrm>
            <a:off x="4423980" y="1707386"/>
            <a:ext cx="4637431" cy="272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GB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Geological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Geological model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Geochemical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Water and gas chemical composition. </a:t>
            </a: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Water-rock interaction.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Isotopic (</a:t>
            </a:r>
            <a:r>
              <a:rPr lang="en-GB" sz="1500" b="1" dirty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sz="1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GB" sz="1500" b="1" dirty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sz="1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1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GB" sz="1500" b="1" dirty="0"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sz="1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1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and </a:t>
            </a:r>
            <a:r>
              <a:rPr lang="en-US" sz="1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He/</a:t>
            </a:r>
            <a:r>
              <a:rPr lang="en-US" sz="15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Recharge areas; Gas origin.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Geo-thermometric </a:t>
            </a:r>
            <a:r>
              <a:rPr lang="en-GB" sz="15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GB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Reservoir features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78D9A43-3224-4911-B645-6FDD529FA2EA}"/>
              </a:ext>
            </a:extLst>
          </p:cNvPr>
          <p:cNvSpPr/>
          <p:nvPr/>
        </p:nvSpPr>
        <p:spPr>
          <a:xfrm>
            <a:off x="128330" y="3906079"/>
            <a:ext cx="877930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AND ANALYTICAL TECHNIQUES</a:t>
            </a:r>
          </a:p>
          <a:p>
            <a:pPr algn="just">
              <a:spcAft>
                <a:spcPts val="0"/>
              </a:spcAft>
            </a:pP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water samples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collected and analysed from 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 </a:t>
            </a:r>
            <a:r>
              <a:rPr lang="en-GB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Lucane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hypothermal springs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(TL) in the Mt. </a:t>
            </a:r>
            <a:r>
              <a:rPr lang="en-GB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Alpi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area. </a:t>
            </a:r>
          </a:p>
          <a:p>
            <a:pPr algn="just">
              <a:spcAft>
                <a:spcPts val="0"/>
              </a:spcAft>
            </a:pP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anions and cations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obtained by High Performance Liquid Chromatography (HPLC). </a:t>
            </a:r>
          </a:p>
          <a:p>
            <a:pPr algn="just">
              <a:spcAft>
                <a:spcPts val="0"/>
              </a:spcAft>
            </a:pPr>
            <a:r>
              <a:rPr lang="en-GB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H/H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</a:t>
            </a:r>
            <a:r>
              <a:rPr lang="en-GB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isotopic compositions were determined by isotope ratio mass spectrometry (IRMS). </a:t>
            </a:r>
          </a:p>
          <a:p>
            <a:pPr algn="just"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gas chemistry (H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and CO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were measured by gas chromatography (GC) employing a Perkin Elmer Clarus 500 instrument. </a:t>
            </a:r>
          </a:p>
          <a:p>
            <a:pPr algn="just">
              <a:spcAft>
                <a:spcPts val="0"/>
              </a:spcAft>
            </a:pP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ratios were measured by a Thermo Helix SFT mass spectrometer with analytical error &lt;4.0% and 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by using a Thermo Helix MC. </a:t>
            </a:r>
          </a:p>
          <a:p>
            <a:pPr algn="just"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isotopic ratios in TDIC were analyzed by using a Thermo Scientific Delta V Advantage continuous flow isotope ratio mass spectrometer.  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3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68CEE0-7DB7-4FAF-9DE7-38520556E7C6}"/>
              </a:ext>
            </a:extLst>
          </p:cNvPr>
          <p:cNvSpPr txBox="1"/>
          <p:nvPr/>
        </p:nvSpPr>
        <p:spPr>
          <a:xfrm>
            <a:off x="6372200" y="3076911"/>
            <a:ext cx="2519243" cy="2792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A5EB1B-485E-482A-803F-0AD2638B1688}"/>
              </a:ext>
            </a:extLst>
          </p:cNvPr>
          <p:cNvGrpSpPr/>
          <p:nvPr/>
        </p:nvGrpSpPr>
        <p:grpSpPr>
          <a:xfrm>
            <a:off x="6409199" y="1613737"/>
            <a:ext cx="2483281" cy="1239199"/>
            <a:chOff x="6174547" y="1381608"/>
            <a:chExt cx="2828023" cy="1435701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F7971B00-C61F-4B35-938D-544570535EA5}"/>
                </a:ext>
              </a:extLst>
            </p:cNvPr>
            <p:cNvSpPr txBox="1"/>
            <p:nvPr/>
          </p:nvSpPr>
          <p:spPr>
            <a:xfrm>
              <a:off x="6174547" y="1406812"/>
              <a:ext cx="2826940" cy="1410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CB718F29-0A0D-4848-A02D-9A6AC7086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06" r="20719"/>
            <a:stretch/>
          </p:blipFill>
          <p:spPr bwMode="auto">
            <a:xfrm>
              <a:off x="6194908" y="1381608"/>
              <a:ext cx="2807662" cy="1399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Titolo 1">
            <a:extLst>
              <a:ext uri="{FF2B5EF4-FFF2-40B4-BE49-F238E27FC236}">
                <a16:creationId xmlns:a16="http://schemas.microsoft.com/office/drawing/2014/main" id="{F35C61D0-AF95-49E7-B44E-BC18FD79C72F}"/>
              </a:ext>
            </a:extLst>
          </p:cNvPr>
          <p:cNvSpPr txBox="1">
            <a:spLocks/>
          </p:cNvSpPr>
          <p:nvPr/>
        </p:nvSpPr>
        <p:spPr>
          <a:xfrm>
            <a:off x="1860319" y="1049795"/>
            <a:ext cx="5087945" cy="61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 defTabSz="914400" eaLnBrk="1" latinLnBrk="0" hangingPunct="1">
              <a:lnSpc>
                <a:spcPct val="90000"/>
              </a:lnSpc>
              <a:buNone/>
              <a:defRPr sz="3400" b="1" i="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spc="-50" dirty="0">
                <a:effectLst/>
                <a:latin typeface="Verdana Pro Black" panose="020B0604020202020204" pitchFamily="34" charset="0"/>
              </a:rPr>
              <a:t>Terme </a:t>
            </a:r>
            <a:r>
              <a:rPr lang="en-GB" sz="2000" spc="-50" dirty="0" err="1">
                <a:effectLst/>
                <a:latin typeface="Verdana Pro Black" panose="020B0604020202020204" pitchFamily="34" charset="0"/>
              </a:rPr>
              <a:t>Lucane</a:t>
            </a:r>
            <a:r>
              <a:rPr lang="en-GB" sz="2000" spc="-50" dirty="0">
                <a:effectLst/>
                <a:latin typeface="Verdana Pro Black" panose="020B0604020202020204" pitchFamily="34" charset="0"/>
              </a:rPr>
              <a:t> Thermal area</a:t>
            </a:r>
            <a:endParaRPr lang="en-GB" sz="2000" dirty="0">
              <a:effectLst/>
              <a:latin typeface="Verdana Pro Black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4850AA2-D651-405F-8653-C663A3D109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r="1747" b="44037"/>
          <a:stretch/>
        </p:blipFill>
        <p:spPr bwMode="auto">
          <a:xfrm>
            <a:off x="395536" y="1607947"/>
            <a:ext cx="5904655" cy="4278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227F346-2344-4C1C-90B2-DAE0E62B5FB4}"/>
              </a:ext>
            </a:extLst>
          </p:cNvPr>
          <p:cNvSpPr/>
          <p:nvPr/>
        </p:nvSpPr>
        <p:spPr>
          <a:xfrm>
            <a:off x="68764" y="5840479"/>
            <a:ext cx="8970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In the study area, the Mesozoic succession, belonging to the Apulian Platform, is represented by the tectonic window of the Mount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Alpi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Unit consisting of Mesozoic successions (Jurassic-Cretaceous Limestone) and Messinian deposits (carbonates and terrigenous terrains).</a:t>
            </a:r>
            <a:endParaRPr lang="it-IT" sz="1400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8ED5717-FB42-4C6E-B33E-FAFD930141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1" r="70280" b="45243"/>
          <a:stretch/>
        </p:blipFill>
        <p:spPr bwMode="auto">
          <a:xfrm>
            <a:off x="6409199" y="3117834"/>
            <a:ext cx="2482244" cy="2758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9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9CEA2A88-8C68-4603-AA4D-1670B13A3E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44" y="3148118"/>
            <a:ext cx="3253635" cy="33440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C2A2909-9CF1-4AB5-84CF-9BAC928E87FE}"/>
              </a:ext>
            </a:extLst>
          </p:cNvPr>
          <p:cNvSpPr txBox="1"/>
          <p:nvPr/>
        </p:nvSpPr>
        <p:spPr>
          <a:xfrm>
            <a:off x="133200" y="4100603"/>
            <a:ext cx="5367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triangular plots, the investigated waters have shown two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hydrofacies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Ca-HCO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for TL waters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Ca-HCO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for cold waters.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Ionic Salinity diagram highlights for TL samples TIS values between 12 and 16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whereas, for cold waters, lowest TIS from 4 to 12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1587DDE4-67F9-4247-9453-DE93CD4A4258}"/>
              </a:ext>
            </a:extLst>
          </p:cNvPr>
          <p:cNvSpPr txBox="1">
            <a:spLocks/>
          </p:cNvSpPr>
          <p:nvPr/>
        </p:nvSpPr>
        <p:spPr>
          <a:xfrm>
            <a:off x="0" y="1245751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200" spc="-50" dirty="0">
                <a:effectLst/>
                <a:latin typeface="Verdana Pro Black" panose="020B0604020202020204" pitchFamily="34" charset="0"/>
              </a:rPr>
              <a:t>Chemical composition of waters</a:t>
            </a:r>
            <a:endParaRPr lang="it-IT" sz="2200" spc="-50" dirty="0">
              <a:effectLst/>
              <a:latin typeface="Verdana Pro Black" panose="020B060402020202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590B3B2-384D-44EB-867A-9677002333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2868" y="1785636"/>
            <a:ext cx="5367133" cy="22306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25A50FC-7ACC-4DFA-8741-F81FB4E3D165}"/>
              </a:ext>
            </a:extLst>
          </p:cNvPr>
          <p:cNvSpPr/>
          <p:nvPr/>
        </p:nvSpPr>
        <p:spPr>
          <a:xfrm>
            <a:off x="5638845" y="1726726"/>
            <a:ext cx="3414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dataset allows to identify two different subsets: cold and TL waters. The TL subset shows an average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of 21.0 ± 1.4 °C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average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 value of 705 </a:t>
            </a:r>
            <a:r>
              <a:rPr lang="en-US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S/cm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values between 7.12 and 8.3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Eh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718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4ECAC5C-5671-4798-B7E0-1A61924604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270" y="1739034"/>
            <a:ext cx="7272808" cy="34980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C056AC13-8A07-4274-96EE-58C34C771F0B}"/>
              </a:ext>
            </a:extLst>
          </p:cNvPr>
          <p:cNvSpPr txBox="1">
            <a:spLocks/>
          </p:cNvSpPr>
          <p:nvPr/>
        </p:nvSpPr>
        <p:spPr>
          <a:xfrm>
            <a:off x="30088" y="1294945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000" spc="-50" dirty="0">
                <a:effectLst/>
                <a:latin typeface="Verdana Pro Black" panose="020B0604020202020204" pitchFamily="34" charset="0"/>
              </a:rPr>
              <a:t>Water-rock interaction processes</a:t>
            </a:r>
            <a:endParaRPr lang="it-IT" sz="2000" spc="-50" dirty="0">
              <a:effectLst/>
              <a:latin typeface="Verdana Pro Black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3CEEEF-ABE7-4B3D-8582-7809E55B0FF4}"/>
              </a:ext>
            </a:extLst>
          </p:cNvPr>
          <p:cNvSpPr/>
          <p:nvPr/>
        </p:nvSpPr>
        <p:spPr>
          <a:xfrm>
            <a:off x="66975" y="5352333"/>
            <a:ext cx="8971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chemistry of TL and cold waters is linked to water rock-interaction processes during groundwater circulation in a system that is dominated by carbonate–evaporite rocks (Figure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TL waters seem to react with carbonate and evaporitic 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gypsum-anhydrite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lithologies. The deviation from gypsum dissolution line could be linked to either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decrease of sulphate contents due to sulfate-reduction, or/and (ii) an increase in calcium concentrations because of carbonate rocks dissolution 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3B478545-437C-4747-9D67-183A026748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72816"/>
            <a:ext cx="6192688" cy="3401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B2C16835-B848-4409-B836-CDA3C4DFCD86}"/>
              </a:ext>
            </a:extLst>
          </p:cNvPr>
          <p:cNvSpPr txBox="1">
            <a:spLocks/>
          </p:cNvSpPr>
          <p:nvPr/>
        </p:nvSpPr>
        <p:spPr>
          <a:xfrm>
            <a:off x="33357" y="1247738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spc="-50" dirty="0">
                <a:effectLst/>
                <a:latin typeface="Verdana Pro Black" panose="020B0604020202020204" pitchFamily="34" charset="0"/>
              </a:rPr>
              <a:t>Gas origin</a:t>
            </a:r>
            <a:endParaRPr lang="it-IT" sz="2000" spc="-50" dirty="0">
              <a:effectLst/>
              <a:latin typeface="Verdana Pro Black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6ED91D-DA99-44DF-8CAD-57AEA744DBF0}"/>
              </a:ext>
            </a:extLst>
          </p:cNvPr>
          <p:cNvSpPr/>
          <p:nvPr/>
        </p:nvSpPr>
        <p:spPr>
          <a:xfrm>
            <a:off x="6504851" y="1767779"/>
            <a:ext cx="26725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TL waters are CO</a:t>
            </a:r>
            <a:r>
              <a:rPr lang="en-GB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-rich and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have a He isotopic signature that point to the crustal radiogenic end member value (0.01-0.05Ra). Therefore, the atmosphere does not exclusively source the gases dissolved in the waters of the TL system.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235CE09-A103-417B-9896-D5A484AB6A40}"/>
              </a:ext>
            </a:extLst>
          </p:cNvPr>
          <p:cNvSpPr/>
          <p:nvPr/>
        </p:nvSpPr>
        <p:spPr>
          <a:xfrm>
            <a:off x="103861" y="5539917"/>
            <a:ext cx="8814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TL waters are dominated by crustal radiogenic 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but we cannot exclude the presence in traces of a mantle-derived He component.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56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A30096CF-9D42-4EFE-8973-0C48B3DF3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641" y="1603948"/>
            <a:ext cx="6432061" cy="40487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B2C16835-B848-4409-B836-CDA3C4DFCD86}"/>
              </a:ext>
            </a:extLst>
          </p:cNvPr>
          <p:cNvSpPr txBox="1">
            <a:spLocks/>
          </p:cNvSpPr>
          <p:nvPr/>
        </p:nvSpPr>
        <p:spPr>
          <a:xfrm>
            <a:off x="33357" y="1247738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spc="-50" dirty="0">
                <a:effectLst/>
                <a:latin typeface="Verdana Pro Black" panose="020B0604020202020204" pitchFamily="34" charset="0"/>
              </a:rPr>
              <a:t>Gas origin</a:t>
            </a:r>
            <a:endParaRPr lang="it-IT" sz="2000" spc="-50" dirty="0">
              <a:effectLst/>
              <a:latin typeface="Verdana Pro Black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235CE09-A103-417B-9896-D5A484AB6A40}"/>
              </a:ext>
            </a:extLst>
          </p:cNvPr>
          <p:cNvSpPr/>
          <p:nvPr/>
        </p:nvSpPr>
        <p:spPr>
          <a:xfrm>
            <a:off x="30374" y="1519488"/>
            <a:ext cx="24522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</a:rPr>
              <a:t>Cold waters are the results of a mixing, in different percentages, between a meteoric component (TDIC=2.5 x 10-5 mol/kg and δ</a:t>
            </a:r>
            <a:r>
              <a:rPr lang="en-GB" sz="1600" baseline="30000" dirty="0">
                <a:latin typeface="Times New Roman" panose="02020603050405020304" pitchFamily="18" charset="0"/>
              </a:rPr>
              <a:t>13</a:t>
            </a:r>
            <a:r>
              <a:rPr lang="en-GB" sz="1600" dirty="0">
                <a:latin typeface="Times New Roman" panose="02020603050405020304" pitchFamily="18" charset="0"/>
              </a:rPr>
              <a:t>C</a:t>
            </a:r>
            <a:r>
              <a:rPr lang="en-GB" sz="1600" baseline="-25000" dirty="0">
                <a:latin typeface="Times New Roman" panose="02020603050405020304" pitchFamily="18" charset="0"/>
              </a:rPr>
              <a:t>TDIC</a:t>
            </a:r>
            <a:r>
              <a:rPr lang="en-GB" sz="1600" dirty="0">
                <a:latin typeface="Times New Roman" panose="02020603050405020304" pitchFamily="18" charset="0"/>
              </a:rPr>
              <a:t>= 5.5 ‰) and a biogenic component (TDIC= 6.0 x 10-2 mol/kg and δ</a:t>
            </a:r>
            <a:r>
              <a:rPr lang="en-GB" sz="1600" baseline="30000" dirty="0">
                <a:latin typeface="Times New Roman" panose="02020603050405020304" pitchFamily="18" charset="0"/>
              </a:rPr>
              <a:t>13</a:t>
            </a:r>
            <a:r>
              <a:rPr lang="en-GB" sz="1600" dirty="0">
                <a:latin typeface="Times New Roman" panose="02020603050405020304" pitchFamily="18" charset="0"/>
              </a:rPr>
              <a:t>C</a:t>
            </a:r>
            <a:r>
              <a:rPr lang="en-GB" sz="1600" baseline="-25000" dirty="0">
                <a:latin typeface="Times New Roman" panose="02020603050405020304" pitchFamily="18" charset="0"/>
              </a:rPr>
              <a:t>TDIC</a:t>
            </a:r>
            <a:r>
              <a:rPr lang="en-GB" sz="1600" dirty="0">
                <a:latin typeface="Times New Roman" panose="02020603050405020304" pitchFamily="18" charset="0"/>
              </a:rPr>
              <a:t>= -16‰) that is characterized by negative carbon isotopic compositions. This is due to the dissolution of isotopically “light” biogenic CO</a:t>
            </a:r>
            <a:r>
              <a:rPr lang="en-GB" sz="1600" baseline="-25000" dirty="0">
                <a:latin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</a:rPr>
              <a:t> that probably occurs during water infiltration through the soil. </a:t>
            </a:r>
            <a:endParaRPr lang="it-IT" sz="1600" dirty="0">
              <a:latin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8DFA4F-5CE5-42DE-AE13-41BB8D936A6A}"/>
              </a:ext>
            </a:extLst>
          </p:cNvPr>
          <p:cNvSpPr/>
          <p:nvPr/>
        </p:nvSpPr>
        <p:spPr>
          <a:xfrm>
            <a:off x="30374" y="5721492"/>
            <a:ext cx="9083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</a:rPr>
              <a:t>Conversely, TL waters are characterized by more positive δ</a:t>
            </a:r>
            <a:r>
              <a:rPr lang="en-GB" sz="1600" baseline="30000" dirty="0">
                <a:latin typeface="Times New Roman" panose="02020603050405020304" pitchFamily="18" charset="0"/>
              </a:rPr>
              <a:t>13</a:t>
            </a:r>
            <a:r>
              <a:rPr lang="en-GB" sz="1600" dirty="0">
                <a:latin typeface="Times New Roman" panose="02020603050405020304" pitchFamily="18" charset="0"/>
              </a:rPr>
              <a:t>C</a:t>
            </a:r>
            <a:r>
              <a:rPr lang="en-GB" sz="1600" baseline="-25000" dirty="0">
                <a:latin typeface="Times New Roman" panose="02020603050405020304" pitchFamily="18" charset="0"/>
              </a:rPr>
              <a:t>TDIC</a:t>
            </a:r>
            <a:r>
              <a:rPr lang="en-GB" sz="1600" dirty="0">
                <a:latin typeface="Times New Roman" panose="02020603050405020304" pitchFamily="18" charset="0"/>
              </a:rPr>
              <a:t> values (from -5.1 to -3.8‰), and their isotopic signature is consistent with the addition of inorganic CO</a:t>
            </a:r>
            <a:r>
              <a:rPr lang="en-GB" sz="1600" baseline="-25000" dirty="0">
                <a:latin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</a:rPr>
              <a:t> (black lines), characterized by relatively heavier δ</a:t>
            </a:r>
            <a:r>
              <a:rPr lang="en-GB" sz="1600" baseline="30000" dirty="0">
                <a:latin typeface="Times New Roman" panose="02020603050405020304" pitchFamily="18" charset="0"/>
              </a:rPr>
              <a:t>13</a:t>
            </a:r>
            <a:r>
              <a:rPr lang="en-GB" sz="1600" dirty="0">
                <a:latin typeface="Times New Roman" panose="02020603050405020304" pitchFamily="18" charset="0"/>
              </a:rPr>
              <a:t>C values (crustal/mantle types) to the shallow groundwater (</a:t>
            </a:r>
            <a:r>
              <a:rPr lang="en-US" sz="1600" dirty="0" err="1">
                <a:latin typeface="Times New Roman" panose="02020603050405020304" pitchFamily="18" charset="0"/>
              </a:rPr>
              <a:t>Chiodini</a:t>
            </a:r>
            <a:r>
              <a:rPr lang="en-US" sz="1600" dirty="0">
                <a:latin typeface="Times New Roman" panose="02020603050405020304" pitchFamily="18" charset="0"/>
              </a:rPr>
              <a:t> et al., 2002</a:t>
            </a:r>
            <a:r>
              <a:rPr lang="en-GB" sz="1600" dirty="0">
                <a:latin typeface="Times New Roman" panose="02020603050405020304" pitchFamily="18" charset="0"/>
              </a:rPr>
              <a:t>).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3736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A908E4F-7830-4E36-8BAA-FFB0C214162E}"/>
              </a:ext>
            </a:extLst>
          </p:cNvPr>
          <p:cNvSpPr/>
          <p:nvPr/>
        </p:nvSpPr>
        <p:spPr>
          <a:xfrm>
            <a:off x="4857158" y="3324286"/>
            <a:ext cx="3888432" cy="23524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 waters fall slightly displaced with respect to the silica solubility line at different temperatures, as proposed by Fournier (1977). This deviation from the equilibrium-line is probably due to a cooling of these waters and/or mixing with cold waters. </a:t>
            </a:r>
          </a:p>
          <a:p>
            <a:pPr algn="just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Geochemical data allow estimating a geothermal reservoir temperature between 30 and 60°C, according to silica and Ca/Mg geothermometers, respectively.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CD3338F-270D-4161-B5FA-91DC0714C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7" y="1849224"/>
            <a:ext cx="4482076" cy="44168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3E4A0510-FFE8-40B7-9F7A-80A203493892}"/>
              </a:ext>
            </a:extLst>
          </p:cNvPr>
          <p:cNvSpPr/>
          <p:nvPr/>
        </p:nvSpPr>
        <p:spPr>
          <a:xfrm>
            <a:off x="4714302" y="1878917"/>
            <a:ext cx="4518248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Chiodini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1995; Fournier, 1977)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T(K) = (1032 / (4.69 – Log (SiO</a:t>
            </a:r>
            <a:r>
              <a:rPr lang="en-GB" sz="16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 -273.15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T(K) = (896 / (3.408 – Log (Ca/Mg)) - 273.15</a:t>
            </a: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A86EC326-5528-4203-89AF-523EC7E71DB4}"/>
              </a:ext>
            </a:extLst>
          </p:cNvPr>
          <p:cNvSpPr txBox="1">
            <a:spLocks/>
          </p:cNvSpPr>
          <p:nvPr/>
        </p:nvSpPr>
        <p:spPr>
          <a:xfrm>
            <a:off x="167480" y="1249108"/>
            <a:ext cx="8863346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sz="2000" spc="-50" dirty="0" err="1">
                <a:effectLst/>
                <a:latin typeface="Verdana Pro Black" panose="020B0604020202020204" pitchFamily="34" charset="0"/>
                <a:sym typeface="Symbol"/>
              </a:rPr>
              <a:t>Geothermometry</a:t>
            </a:r>
            <a:endParaRPr lang="it-IT" sz="2000" spc="-50" dirty="0">
              <a:effectLst/>
              <a:latin typeface="Verdana Pro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3CFCF2-8C5C-4840-9472-AE689D19E023}"/>
              </a:ext>
            </a:extLst>
          </p:cNvPr>
          <p:cNvSpPr txBox="1"/>
          <p:nvPr/>
        </p:nvSpPr>
        <p:spPr>
          <a:xfrm>
            <a:off x="103861" y="6624458"/>
            <a:ext cx="88976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8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1DC866E-4BD7-4693-8675-2B75DD24C69C}"/>
              </a:ext>
            </a:extLst>
          </p:cNvPr>
          <p:cNvGrpSpPr/>
          <p:nvPr/>
        </p:nvGrpSpPr>
        <p:grpSpPr>
          <a:xfrm>
            <a:off x="133200" y="50059"/>
            <a:ext cx="8759281" cy="1074685"/>
            <a:chOff x="133200" y="50059"/>
            <a:chExt cx="8759281" cy="1074685"/>
          </a:xfrm>
        </p:grpSpPr>
        <p:pic>
          <p:nvPicPr>
            <p:cNvPr id="23" name="Immagine 22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9BA405DB-45E7-499B-BCFB-50683508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76" r="17862"/>
            <a:stretch/>
          </p:blipFill>
          <p:spPr>
            <a:xfrm>
              <a:off x="133200" y="129316"/>
              <a:ext cx="2998636" cy="808212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EFDA6F1-96F7-43ED-8603-AB3186E3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6" y="216582"/>
              <a:ext cx="1794558" cy="8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E94F27D8-551E-4E9A-ACE4-C1A889386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3980" y="234312"/>
              <a:ext cx="471829" cy="160139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FDB05213-FEF6-40D0-AA91-4BEB53DF2FA2}"/>
                </a:ext>
              </a:extLst>
            </p:cNvPr>
            <p:cNvCxnSpPr/>
            <p:nvPr/>
          </p:nvCxnSpPr>
          <p:spPr>
            <a:xfrm>
              <a:off x="212869" y="1124744"/>
              <a:ext cx="867961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" descr="http://www.unical.it/portale/images/logo_unical.png">
              <a:extLst>
                <a:ext uri="{FF2B5EF4-FFF2-40B4-BE49-F238E27FC236}">
                  <a16:creationId xmlns:a16="http://schemas.microsoft.com/office/drawing/2014/main" id="{27514156-5BE8-4C45-BBF2-0B5E3F3E5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95" t="2670" r="4207" b="-2670"/>
            <a:stretch/>
          </p:blipFill>
          <p:spPr bwMode="auto">
            <a:xfrm>
              <a:off x="4932040" y="67351"/>
              <a:ext cx="1017741" cy="91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palla&#10;&#10;Descrizione generata automaticamente">
              <a:extLst>
                <a:ext uri="{FF2B5EF4-FFF2-40B4-BE49-F238E27FC236}">
                  <a16:creationId xmlns:a16="http://schemas.microsoft.com/office/drawing/2014/main" id="{DA6CDF6E-0EFA-4C07-AA69-D2C8AFEE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0059"/>
              <a:ext cx="1029414" cy="942564"/>
            </a:xfrm>
            <a:prstGeom prst="rect">
              <a:avLst/>
            </a:prstGeom>
          </p:spPr>
        </p:pic>
        <p:pic>
          <p:nvPicPr>
            <p:cNvPr id="25" name="Immagine 24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5C8267C-5649-44E5-8DCC-57CDBDA59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68634"/>
              <a:ext cx="909264" cy="91209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1689FE9-AC8C-47B6-9536-17EFEA1C3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29"/>
            <a:stretch/>
          </p:blipFill>
          <p:spPr>
            <a:xfrm>
              <a:off x="8028385" y="105731"/>
              <a:ext cx="864096" cy="874997"/>
            </a:xfrm>
            <a:prstGeom prst="rect">
              <a:avLst/>
            </a:prstGeom>
          </p:spPr>
        </p:pic>
      </p:grpSp>
      <p:pic>
        <p:nvPicPr>
          <p:cNvPr id="18" name="Immagine 1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B6BA4F2-F39E-45A3-8906-2D44D5F18C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" y="6614933"/>
            <a:ext cx="646552" cy="226213"/>
          </a:xfrm>
          <a:prstGeom prst="rect">
            <a:avLst/>
          </a:prstGeom>
        </p:spPr>
      </p:pic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DAFB4A-25F4-4F00-8DA7-6AC2C76198C9}"/>
              </a:ext>
            </a:extLst>
          </p:cNvPr>
          <p:cNvSpPr txBox="1">
            <a:spLocks/>
          </p:cNvSpPr>
          <p:nvPr/>
        </p:nvSpPr>
        <p:spPr>
          <a:xfrm>
            <a:off x="2715678" y="6588061"/>
            <a:ext cx="3888432" cy="36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 Giovanni Vespasiano – giovanni.vespasiano@unical.it</a:t>
            </a:r>
            <a:endParaRPr lang="en-GB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D6F45C24-2227-41E7-B31B-5F56817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3426" y="6540093"/>
            <a:ext cx="2057400" cy="365125"/>
          </a:xfrm>
        </p:spPr>
        <p:txBody>
          <a:bodyPr/>
          <a:lstStyle/>
          <a:p>
            <a:pPr>
              <a:defRPr/>
            </a:pPr>
            <a:fld id="{5565EF4E-F7A2-417F-8EF0-FE48054E4DB0}" type="slidenum">
              <a:rPr lang="it-IT" sz="12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3495888A-B96A-4585-820C-E278FFEEDE18}"/>
              </a:ext>
            </a:extLst>
          </p:cNvPr>
          <p:cNvSpPr txBox="1">
            <a:spLocks/>
          </p:cNvSpPr>
          <p:nvPr/>
        </p:nvSpPr>
        <p:spPr>
          <a:xfrm>
            <a:off x="-19326" y="1342302"/>
            <a:ext cx="9144000" cy="35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lvl="0" algn="ctr" defTabSz="914400" eaLnBrk="1" latinLnBrk="0" hangingPunct="1">
              <a:lnSpc>
                <a:spcPct val="90000"/>
              </a:lnSpc>
              <a:buNone/>
              <a:defRPr sz="2400" b="1" i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sz="2000" spc="-50" dirty="0">
                <a:effectLst/>
                <a:latin typeface="Verdana Pro Black" panose="020B0604020202020204" pitchFamily="34" charset="0"/>
                <a:sym typeface="Symbol"/>
              </a:rPr>
              <a:t></a:t>
            </a:r>
            <a:r>
              <a:rPr lang="it-IT" sz="2000" spc="-50" baseline="30000" dirty="0">
                <a:effectLst/>
                <a:latin typeface="Verdana Pro Black" panose="020B0604020202020204" pitchFamily="34" charset="0"/>
              </a:rPr>
              <a:t>2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H and </a:t>
            </a:r>
            <a:r>
              <a:rPr lang="it-IT" sz="2000" spc="-50" dirty="0">
                <a:effectLst/>
                <a:latin typeface="Verdana Pro Black" panose="020B0604020202020204" pitchFamily="34" charset="0"/>
                <a:sym typeface="Symbol"/>
              </a:rPr>
              <a:t></a:t>
            </a:r>
            <a:r>
              <a:rPr lang="it-IT" sz="2000" spc="-50" baseline="30000" dirty="0">
                <a:effectLst/>
                <a:latin typeface="Verdana Pro Black" panose="020B0604020202020204" pitchFamily="34" charset="0"/>
              </a:rPr>
              <a:t>18</a:t>
            </a:r>
            <a:r>
              <a:rPr lang="it-IT" sz="2000" spc="-50" dirty="0">
                <a:effectLst/>
                <a:latin typeface="Verdana Pro Black" panose="020B0604020202020204" pitchFamily="34" charset="0"/>
              </a:rPr>
              <a:t>O of water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6647C6F-88DF-4E6A-8B5E-785462E603D6}"/>
              </a:ext>
            </a:extLst>
          </p:cNvPr>
          <p:cNvSpPr txBox="1"/>
          <p:nvPr/>
        </p:nvSpPr>
        <p:spPr>
          <a:xfrm>
            <a:off x="6275923" y="1947077"/>
            <a:ext cx="26642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investigated waters fall close to the Northern Calabria and South Italy meteoric water lines, denoting their meteoric origin. </a:t>
            </a: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relation proposed by Vespasiano et al., 2015 for Northern Calabria was used to define the average infiltration altitude of the meteoric recharge:</a:t>
            </a:r>
          </a:p>
          <a:p>
            <a:pPr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= 0.00194 × Hi - 5.91</a:t>
            </a: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564C988-BE62-4851-A48A-CE750D248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93509"/>
            <a:ext cx="6046625" cy="38397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7746DF95-1C3B-4D8C-8C40-CA637F1F3B56}"/>
              </a:ext>
            </a:extLst>
          </p:cNvPr>
          <p:cNvSpPr/>
          <p:nvPr/>
        </p:nvSpPr>
        <p:spPr>
          <a:xfrm>
            <a:off x="105025" y="589714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waters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consistent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with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recharge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infiltration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elevations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1300 and 1700 m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a.s.l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compatible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with a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recharge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proximity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M. Alpi (La Bruna et al., 2017).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7199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62329</TotalTime>
  <Words>1613</Words>
  <Application>Microsoft Office PowerPoint</Application>
  <PresentationFormat>Presentazione su schermo (4:3)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 Pro Black</vt:lpstr>
      <vt:lpstr>Tema di Office</vt:lpstr>
      <vt:lpstr>Fluid geochemistry in the Latronico thermal area (south Italy): new preliminary data for upcoming monitoring of a seismically active area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 AND  STAY SAFE!!!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Caratterizzazione Geologica ed  Idro-Geochimica delle aree termali nella Calabria Settentrionale</dc:title>
  <dc:creator>GioGio</dc:creator>
  <cp:lastModifiedBy>Giovanni Vespasiano</cp:lastModifiedBy>
  <cp:revision>1241</cp:revision>
  <dcterms:created xsi:type="dcterms:W3CDTF">2012-04-18T07:44:09Z</dcterms:created>
  <dcterms:modified xsi:type="dcterms:W3CDTF">2020-05-05T18:16:38Z</dcterms:modified>
</cp:coreProperties>
</file>