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300" r:id="rId4"/>
    <p:sldId id="302" r:id="rId5"/>
    <p:sldId id="269" r:id="rId6"/>
    <p:sldId id="303" r:id="rId7"/>
    <p:sldId id="306" r:id="rId8"/>
    <p:sldId id="304" r:id="rId9"/>
    <p:sldId id="307" r:id="rId10"/>
    <p:sldId id="308" r:id="rId11"/>
    <p:sldId id="310" r:id="rId12"/>
    <p:sldId id="309"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6505-C71B-4AAA-B677-72D24DFA5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A1791-48FF-46CA-97F8-2E92DEF79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8C6D72-ACB0-46CB-82C6-503C4F460B6C}"/>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5" name="Footer Placeholder 4">
            <a:extLst>
              <a:ext uri="{FF2B5EF4-FFF2-40B4-BE49-F238E27FC236}">
                <a16:creationId xmlns:a16="http://schemas.microsoft.com/office/drawing/2014/main" id="{A78C1D7E-29B7-468D-8C92-434A1C883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25F6F-B982-4E88-BB0A-5B3ADA506ED1}"/>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45927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D513-6217-4A26-BD86-DA24AFCA0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A196DD-C1C5-4BC6-A1D7-02D41245FA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4F34E-66FB-421C-8E4F-EF600DEF1371}"/>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5" name="Footer Placeholder 4">
            <a:extLst>
              <a:ext uri="{FF2B5EF4-FFF2-40B4-BE49-F238E27FC236}">
                <a16:creationId xmlns:a16="http://schemas.microsoft.com/office/drawing/2014/main" id="{16BEC942-2BD9-40E8-8FF9-5CC360924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DC3C5-2881-4700-8181-E1A06436EFA2}"/>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110553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2A7A6B-3B56-451C-AD91-2D640364F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0BBA7-7F00-4EF0-9FC1-B63FC97258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652A1-C9E0-497C-869E-C396E348C250}"/>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5" name="Footer Placeholder 4">
            <a:extLst>
              <a:ext uri="{FF2B5EF4-FFF2-40B4-BE49-F238E27FC236}">
                <a16:creationId xmlns:a16="http://schemas.microsoft.com/office/drawing/2014/main" id="{33BE60EC-52C6-4EDB-B549-1982A429A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4F1EC-6FDB-4A13-B0C3-7C4788252BBC}"/>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276365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32A4-3C76-4B92-B5C8-79D68880A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76454-0182-453B-9D26-D3DFABC57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4E5F9-A2B6-442A-8AB0-C0DC77C8A79A}"/>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5" name="Footer Placeholder 4">
            <a:extLst>
              <a:ext uri="{FF2B5EF4-FFF2-40B4-BE49-F238E27FC236}">
                <a16:creationId xmlns:a16="http://schemas.microsoft.com/office/drawing/2014/main" id="{8C71B808-BE71-4515-99FD-819B05D5D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872DC-A137-46AD-B6AE-3CCE12CCD6B6}"/>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393624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2B8C-FF81-4632-9DA9-327CAE010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98A203-0D9E-4DD5-9C94-39853473C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F6A40D-7869-4D54-BDF7-00B6355B8881}"/>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5" name="Footer Placeholder 4">
            <a:extLst>
              <a:ext uri="{FF2B5EF4-FFF2-40B4-BE49-F238E27FC236}">
                <a16:creationId xmlns:a16="http://schemas.microsoft.com/office/drawing/2014/main" id="{7CE234A8-0B4D-4539-A9B7-A9D6918A7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27DFC-AEF6-43C6-BA53-7F5E2189632E}"/>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375211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E6CF-C024-4914-BF7B-376F04E1F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62788C-5529-4070-A6EB-048E50307B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16CEEF-3A2D-42A5-A0BE-F48C7FDDC0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9E4E1-A900-4133-AD2D-21320D7C05DC}"/>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6" name="Footer Placeholder 5">
            <a:extLst>
              <a:ext uri="{FF2B5EF4-FFF2-40B4-BE49-F238E27FC236}">
                <a16:creationId xmlns:a16="http://schemas.microsoft.com/office/drawing/2014/main" id="{99095AF9-D7B0-4F47-8C38-4DEB3A3F7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EE404-23B4-4529-9451-57E181B87883}"/>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141783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107C-3655-4396-9A0D-45B6F993CB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57B53-B9A9-41CE-8C1F-0712475CB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004AD6-F5FB-4A55-B24D-9819E2B4DF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B1CF54-1599-4EEB-9E1B-D294C5BCE4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DE34FE-B118-43F8-8013-B21FC877B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B54E3-ACC2-4195-A129-A15241F2A3BD}"/>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8" name="Footer Placeholder 7">
            <a:extLst>
              <a:ext uri="{FF2B5EF4-FFF2-40B4-BE49-F238E27FC236}">
                <a16:creationId xmlns:a16="http://schemas.microsoft.com/office/drawing/2014/main" id="{8E695281-982E-4604-90D6-98C53FC723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0D3656-6605-4FF1-849D-7C8C6CD54BFA}"/>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250273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637B-C12F-46A2-A9F9-C721BA2D95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E71C7-0525-48C1-BAF5-9ABBAA903A9D}"/>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4" name="Footer Placeholder 3">
            <a:extLst>
              <a:ext uri="{FF2B5EF4-FFF2-40B4-BE49-F238E27FC236}">
                <a16:creationId xmlns:a16="http://schemas.microsoft.com/office/drawing/2014/main" id="{85146C1E-21D5-472C-A2B0-C5741D4C3E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C6EDD0-A891-45DA-871A-CF8D6A3F357A}"/>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141257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DD9E1-BA97-45B5-8052-7B412E4E36B9}"/>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3" name="Footer Placeholder 2">
            <a:extLst>
              <a:ext uri="{FF2B5EF4-FFF2-40B4-BE49-F238E27FC236}">
                <a16:creationId xmlns:a16="http://schemas.microsoft.com/office/drawing/2014/main" id="{BEE8E530-7D59-4F9D-89D7-45CA2D81A7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1986A-36E5-49AD-8CD5-5CFF9F7770A1}"/>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268391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D5CB-81BE-4D52-8891-25EB54175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A0738-6D3B-4594-AD50-34BAC008B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91E264-82A4-4A0A-9A81-AC37F63FD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4A64C-DDDA-4981-8D57-59271636529A}"/>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6" name="Footer Placeholder 5">
            <a:extLst>
              <a:ext uri="{FF2B5EF4-FFF2-40B4-BE49-F238E27FC236}">
                <a16:creationId xmlns:a16="http://schemas.microsoft.com/office/drawing/2014/main" id="{AE723BD6-3728-4A16-806F-7AC8DDABA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80C64-3AD8-440F-9F2A-014816385293}"/>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242259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C950-4DE1-4FB0-A258-4B160A930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838083-51DF-4929-AD23-C9DD2C288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B6620-E355-4A0E-89C2-3B5F46E0E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49317-28DB-41D1-805D-924A0B07D050}"/>
              </a:ext>
            </a:extLst>
          </p:cNvPr>
          <p:cNvSpPr>
            <a:spLocks noGrp="1"/>
          </p:cNvSpPr>
          <p:nvPr>
            <p:ph type="dt" sz="half" idx="10"/>
          </p:nvPr>
        </p:nvSpPr>
        <p:spPr/>
        <p:txBody>
          <a:bodyPr/>
          <a:lstStyle/>
          <a:p>
            <a:fld id="{F4E03453-DD32-44E4-8A00-91644887D7F9}" type="datetimeFigureOut">
              <a:rPr lang="en-US" smtClean="0"/>
              <a:t>4/30/2020</a:t>
            </a:fld>
            <a:endParaRPr lang="en-US"/>
          </a:p>
        </p:txBody>
      </p:sp>
      <p:sp>
        <p:nvSpPr>
          <p:cNvPr id="6" name="Footer Placeholder 5">
            <a:extLst>
              <a:ext uri="{FF2B5EF4-FFF2-40B4-BE49-F238E27FC236}">
                <a16:creationId xmlns:a16="http://schemas.microsoft.com/office/drawing/2014/main" id="{4123B407-579F-4942-95A3-56273987C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5AA65-7B0C-4EDA-A264-0C5CA1C96E40}"/>
              </a:ext>
            </a:extLst>
          </p:cNvPr>
          <p:cNvSpPr>
            <a:spLocks noGrp="1"/>
          </p:cNvSpPr>
          <p:nvPr>
            <p:ph type="sldNum" sz="quarter" idx="12"/>
          </p:nvPr>
        </p:nvSpPr>
        <p:spPr/>
        <p:txBody>
          <a:bodyPr/>
          <a:lstStyle/>
          <a:p>
            <a:fld id="{B87EA630-DA09-448E-808F-E0F1B2C23710}" type="slidenum">
              <a:rPr lang="en-US" smtClean="0"/>
              <a:t>‹#›</a:t>
            </a:fld>
            <a:endParaRPr lang="en-US"/>
          </a:p>
        </p:txBody>
      </p:sp>
    </p:spTree>
    <p:extLst>
      <p:ext uri="{BB962C8B-B14F-4D97-AF65-F5344CB8AC3E}">
        <p14:creationId xmlns:p14="http://schemas.microsoft.com/office/powerpoint/2010/main" val="107565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3D52C-DE9C-4087-B019-CA59D78E9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AF8B69-A606-4769-ADA8-473A534D0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21456-C78F-4F15-8770-C32F7A0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03453-DD32-44E4-8A00-91644887D7F9}" type="datetimeFigureOut">
              <a:rPr lang="en-US" smtClean="0"/>
              <a:t>4/30/2020</a:t>
            </a:fld>
            <a:endParaRPr lang="en-US"/>
          </a:p>
        </p:txBody>
      </p:sp>
      <p:sp>
        <p:nvSpPr>
          <p:cNvPr id="5" name="Footer Placeholder 4">
            <a:extLst>
              <a:ext uri="{FF2B5EF4-FFF2-40B4-BE49-F238E27FC236}">
                <a16:creationId xmlns:a16="http://schemas.microsoft.com/office/drawing/2014/main" id="{0D6D0A53-BE7A-4C78-A665-2F11D6F06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FAE15-E41F-4154-9E9F-EF42B30CB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EA630-DA09-448E-808F-E0F1B2C23710}" type="slidenum">
              <a:rPr lang="en-US" smtClean="0"/>
              <a:t>‹#›</a:t>
            </a:fld>
            <a:endParaRPr lang="en-US"/>
          </a:p>
        </p:txBody>
      </p:sp>
    </p:spTree>
    <p:extLst>
      <p:ext uri="{BB962C8B-B14F-4D97-AF65-F5344CB8AC3E}">
        <p14:creationId xmlns:p14="http://schemas.microsoft.com/office/powerpoint/2010/main" val="3681728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B73D-B2FF-43DD-88BF-6A3423E8ED6E}"/>
              </a:ext>
            </a:extLst>
          </p:cNvPr>
          <p:cNvSpPr>
            <a:spLocks noGrp="1"/>
          </p:cNvSpPr>
          <p:nvPr>
            <p:ph type="ctrTitle"/>
          </p:nvPr>
        </p:nvSpPr>
        <p:spPr>
          <a:xfrm>
            <a:off x="2656513" y="308631"/>
            <a:ext cx="9144000" cy="1159443"/>
          </a:xfrm>
        </p:spPr>
        <p:txBody>
          <a:bodyPr>
            <a:normAutofit/>
          </a:bodyPr>
          <a:lstStyle/>
          <a:p>
            <a:r>
              <a:rPr lang="en-US" altLang="zh-CN" sz="2800" b="1" dirty="0">
                <a:solidFill>
                  <a:schemeClr val="accent1">
                    <a:lumMod val="50000"/>
                  </a:schemeClr>
                </a:solidFill>
                <a:latin typeface="Times New Roman" panose="02020603050405020304" pitchFamily="18" charset="0"/>
                <a:cs typeface="Times New Roman" panose="02020603050405020304" pitchFamily="18" charset="0"/>
              </a:rPr>
              <a:t>Long-term AOD trend analysis and Classification of major aerosol types over Iran from 1980 to 2018</a:t>
            </a:r>
            <a:endParaRPr lang="zh-CN" altLang="zh-CN"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9878BA39-4AE9-4CEC-8B6E-07B4511787E3}"/>
              </a:ext>
            </a:extLst>
          </p:cNvPr>
          <p:cNvSpPr>
            <a:spLocks noGrp="1"/>
          </p:cNvSpPr>
          <p:nvPr>
            <p:ph type="subTitle" idx="1"/>
          </p:nvPr>
        </p:nvSpPr>
        <p:spPr>
          <a:xfrm>
            <a:off x="1731238" y="2008129"/>
            <a:ext cx="10228977" cy="3209823"/>
          </a:xfrm>
        </p:spPr>
        <p:txBody>
          <a:bodyPr>
            <a:normAutofit/>
          </a:bodyPr>
          <a:lstStyle/>
          <a:p>
            <a:r>
              <a:rPr lang="en-US" altLang="zh-CN" sz="1400" b="1" dirty="0" err="1">
                <a:solidFill>
                  <a:srgbClr val="7030A0"/>
                </a:solidFill>
              </a:rPr>
              <a:t>Robabeh</a:t>
            </a:r>
            <a:r>
              <a:rPr lang="en-US" altLang="zh-CN" sz="1400" b="1" dirty="0">
                <a:solidFill>
                  <a:srgbClr val="7030A0"/>
                </a:solidFill>
              </a:rPr>
              <a:t> </a:t>
            </a:r>
            <a:r>
              <a:rPr lang="en-US" altLang="zh-CN" sz="1400" b="1" dirty="0" err="1">
                <a:solidFill>
                  <a:srgbClr val="7030A0"/>
                </a:solidFill>
              </a:rPr>
              <a:t>Yousefi</a:t>
            </a:r>
            <a:r>
              <a:rPr lang="en-US" altLang="zh-CN" sz="1400" b="1" dirty="0">
                <a:solidFill>
                  <a:srgbClr val="7030A0"/>
                </a:solidFill>
              </a:rPr>
              <a:t> </a:t>
            </a:r>
            <a:r>
              <a:rPr lang="en-US" altLang="zh-CN" sz="1400" baseline="30000" dirty="0">
                <a:solidFill>
                  <a:srgbClr val="7030A0"/>
                </a:solidFill>
              </a:rPr>
              <a:t>1,2</a:t>
            </a:r>
            <a:r>
              <a:rPr lang="en-US" altLang="zh-CN" sz="1400" b="1" dirty="0">
                <a:solidFill>
                  <a:srgbClr val="7030A0"/>
                </a:solidFill>
              </a:rPr>
              <a:t>,  Fang Wang</a:t>
            </a:r>
            <a:r>
              <a:rPr lang="en-US" altLang="zh-CN" sz="1400" baseline="30000" dirty="0">
                <a:solidFill>
                  <a:srgbClr val="7030A0"/>
                </a:solidFill>
              </a:rPr>
              <a:t>1</a:t>
            </a:r>
            <a:r>
              <a:rPr lang="en-US" altLang="zh-CN" sz="1400" b="1" dirty="0">
                <a:solidFill>
                  <a:srgbClr val="7030A0"/>
                </a:solidFill>
              </a:rPr>
              <a:t>, </a:t>
            </a:r>
            <a:r>
              <a:rPr lang="en-US" altLang="zh-CN" sz="1400" b="1" dirty="0" err="1">
                <a:solidFill>
                  <a:srgbClr val="7030A0"/>
                </a:solidFill>
              </a:rPr>
              <a:t>Quansheng</a:t>
            </a:r>
            <a:r>
              <a:rPr lang="en-US" altLang="zh-CN" sz="1400" b="1" dirty="0">
                <a:solidFill>
                  <a:srgbClr val="7030A0"/>
                </a:solidFill>
              </a:rPr>
              <a:t> Ge</a:t>
            </a:r>
            <a:r>
              <a:rPr lang="en-US" altLang="zh-CN" sz="1400" baseline="30000" dirty="0">
                <a:solidFill>
                  <a:srgbClr val="7030A0"/>
                </a:solidFill>
              </a:rPr>
              <a:t>1</a:t>
            </a:r>
            <a:r>
              <a:rPr lang="en-US" altLang="zh-CN" sz="1400" b="1" dirty="0">
                <a:solidFill>
                  <a:srgbClr val="7030A0"/>
                </a:solidFill>
              </a:rPr>
              <a:t>,  Abdallah Shaheen</a:t>
            </a:r>
            <a:r>
              <a:rPr lang="en-US" altLang="zh-CN" sz="1400" baseline="30000" dirty="0">
                <a:solidFill>
                  <a:srgbClr val="7030A0"/>
                </a:solidFill>
              </a:rPr>
              <a:t>3</a:t>
            </a:r>
            <a:r>
              <a:rPr lang="en-US" altLang="zh-CN" sz="1400" b="1" dirty="0">
                <a:solidFill>
                  <a:srgbClr val="7030A0"/>
                </a:solidFill>
              </a:rPr>
              <a:t>, </a:t>
            </a:r>
            <a:r>
              <a:rPr lang="en-US" altLang="zh-CN" sz="1400" b="1" dirty="0" err="1">
                <a:solidFill>
                  <a:srgbClr val="7030A0"/>
                </a:solidFill>
              </a:rPr>
              <a:t>Juerg</a:t>
            </a:r>
            <a:r>
              <a:rPr lang="en-US" altLang="zh-CN" sz="1400" b="1" dirty="0">
                <a:solidFill>
                  <a:srgbClr val="7030A0"/>
                </a:solidFill>
              </a:rPr>
              <a:t> Luterbacher</a:t>
            </a:r>
            <a:r>
              <a:rPr lang="en-US" altLang="zh-CN" sz="1400" baseline="30000" dirty="0">
                <a:solidFill>
                  <a:srgbClr val="7030A0"/>
                </a:solidFill>
              </a:rPr>
              <a:t>4,5</a:t>
            </a:r>
          </a:p>
          <a:p>
            <a:endParaRPr lang="zh-CN" altLang="zh-CN" sz="1400" dirty="0">
              <a:solidFill>
                <a:srgbClr val="7030A0"/>
              </a:solidFill>
            </a:endParaRPr>
          </a:p>
          <a:p>
            <a:pPr algn="l"/>
            <a:r>
              <a:rPr lang="en-US" altLang="zh-CN" sz="1400" dirty="0">
                <a:latin typeface="Times New Roman" panose="02020603050405020304" pitchFamily="18" charset="0"/>
                <a:cs typeface="Times New Roman" panose="02020603050405020304" pitchFamily="18" charset="0"/>
              </a:rPr>
              <a:t>1. Key Laboratory of Land Surface Pattern and Simulation, Institute of Geographic Sciences and Natural Resources Research, 	Chinese  	Academy of Sciences, Beijing100101, China;</a:t>
            </a:r>
          </a:p>
          <a:p>
            <a:pPr algn="l"/>
            <a:r>
              <a:rPr lang="en-US" altLang="zh-CN" sz="1400" dirty="0">
                <a:latin typeface="Times New Roman" panose="02020603050405020304" pitchFamily="18" charset="0"/>
                <a:cs typeface="Times New Roman" panose="02020603050405020304" pitchFamily="18" charset="0"/>
              </a:rPr>
              <a:t>2. College of Resources and Environment, University of Chinese Academy of Sciences, Beijing 100049, China;</a:t>
            </a:r>
            <a:endParaRPr lang="zh-CN" altLang="zh-CN" sz="1400" dirty="0">
              <a:latin typeface="Times New Roman" panose="02020603050405020304" pitchFamily="18" charset="0"/>
              <a:cs typeface="Times New Roman" panose="02020603050405020304" pitchFamily="18" charset="0"/>
            </a:endParaRPr>
          </a:p>
          <a:p>
            <a:pPr algn="l"/>
            <a:r>
              <a:rPr lang="en-US" altLang="zh-CN" sz="1400" dirty="0">
                <a:latin typeface="Times New Roman" panose="02020603050405020304" pitchFamily="18" charset="0"/>
                <a:cs typeface="Times New Roman" panose="02020603050405020304" pitchFamily="18" charset="0"/>
              </a:rPr>
              <a:t>3. Center for Monsoon System Research, Institute of Atmospheric physics, Chinese Academy of Sciences, Beijing, 100029;</a:t>
            </a:r>
            <a:endParaRPr lang="zh-CN" altLang="zh-CN" sz="1400" dirty="0">
              <a:latin typeface="Times New Roman" panose="02020603050405020304" pitchFamily="18" charset="0"/>
              <a:cs typeface="Times New Roman" panose="02020603050405020304" pitchFamily="18" charset="0"/>
            </a:endParaRPr>
          </a:p>
          <a:p>
            <a:pPr algn="l"/>
            <a:r>
              <a:rPr lang="en-US" altLang="zh-CN" sz="1400" dirty="0">
                <a:latin typeface="Times New Roman" panose="02020603050405020304" pitchFamily="18" charset="0"/>
                <a:cs typeface="Times New Roman" panose="02020603050405020304" pitchFamily="18" charset="0"/>
              </a:rPr>
              <a:t>4. Department of Geography and Centre of International Development and Environmental Research, Justus Liebig University of 	Giessen, Giessen, Germany;</a:t>
            </a:r>
            <a:endParaRPr lang="zh-CN" altLang="zh-CN" sz="1400" dirty="0">
              <a:latin typeface="Times New Roman" panose="02020603050405020304" pitchFamily="18" charset="0"/>
              <a:cs typeface="Times New Roman" panose="02020603050405020304" pitchFamily="18" charset="0"/>
            </a:endParaRPr>
          </a:p>
          <a:p>
            <a:pPr algn="l"/>
            <a:r>
              <a:rPr lang="en-US" altLang="zh-CN" sz="1400" dirty="0">
                <a:latin typeface="Times New Roman" panose="02020603050405020304" pitchFamily="18" charset="0"/>
                <a:cs typeface="Times New Roman" panose="02020603050405020304" pitchFamily="18" charset="0"/>
              </a:rPr>
              <a:t>5. World Meteorological Organization (WMO), Department for Science and Innovation, 7bis Avenue de la </a:t>
            </a:r>
            <a:r>
              <a:rPr lang="en-US" altLang="zh-CN" sz="1400" dirty="0" err="1">
                <a:latin typeface="Times New Roman" panose="02020603050405020304" pitchFamily="18" charset="0"/>
                <a:cs typeface="Times New Roman" panose="02020603050405020304" pitchFamily="18" charset="0"/>
              </a:rPr>
              <a:t>Paix</a:t>
            </a:r>
            <a:r>
              <a:rPr lang="en-US" altLang="zh-CN" sz="1400" dirty="0">
                <a:latin typeface="Times New Roman" panose="02020603050405020304" pitchFamily="18" charset="0"/>
                <a:cs typeface="Times New Roman" panose="02020603050405020304" pitchFamily="18" charset="0"/>
              </a:rPr>
              <a:t>, 1211 Geneva, 	Switzerland;</a:t>
            </a:r>
            <a:endParaRPr lang="zh-CN" altLang="zh-CN" sz="1400" dirty="0">
              <a:latin typeface="Times New Roman" panose="02020603050405020304" pitchFamily="18" charset="0"/>
              <a:cs typeface="Times New Roman" panose="02020603050405020304" pitchFamily="18" charset="0"/>
            </a:endParaRPr>
          </a:p>
          <a:p>
            <a:endParaRPr lang="en-US" altLang="zh-CN" sz="1400" dirty="0"/>
          </a:p>
          <a:p>
            <a:endParaRPr lang="en-US" altLang="zh-CN" sz="1400" dirty="0"/>
          </a:p>
          <a:p>
            <a:endParaRPr lang="en-US" altLang="zh-CN" sz="1400" dirty="0"/>
          </a:p>
        </p:txBody>
      </p:sp>
      <p:pic>
        <p:nvPicPr>
          <p:cNvPr id="6" name="Picture 5">
            <a:extLst>
              <a:ext uri="{FF2B5EF4-FFF2-40B4-BE49-F238E27FC236}">
                <a16:creationId xmlns:a16="http://schemas.microsoft.com/office/drawing/2014/main" id="{F76CFE3F-8388-4A24-8BDB-4723DCC65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41" y="145632"/>
            <a:ext cx="1571146" cy="1246941"/>
          </a:xfrm>
          <a:prstGeom prst="rect">
            <a:avLst/>
          </a:prstGeom>
        </p:spPr>
      </p:pic>
      <p:sp>
        <p:nvSpPr>
          <p:cNvPr id="7" name="object 3">
            <a:extLst>
              <a:ext uri="{FF2B5EF4-FFF2-40B4-BE49-F238E27FC236}">
                <a16:creationId xmlns:a16="http://schemas.microsoft.com/office/drawing/2014/main" id="{6A8DEA38-A639-4051-BAD1-BC21AC17666B}"/>
              </a:ext>
            </a:extLst>
          </p:cNvPr>
          <p:cNvSpPr/>
          <p:nvPr/>
        </p:nvSpPr>
        <p:spPr>
          <a:xfrm>
            <a:off x="583423" y="1547531"/>
            <a:ext cx="457200" cy="4793748"/>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8" name="object 6">
            <a:extLst>
              <a:ext uri="{FF2B5EF4-FFF2-40B4-BE49-F238E27FC236}">
                <a16:creationId xmlns:a16="http://schemas.microsoft.com/office/drawing/2014/main" id="{283FBE8A-7D10-4CF7-AA8E-5FB1481AA4F1}"/>
              </a:ext>
            </a:extLst>
          </p:cNvPr>
          <p:cNvSpPr txBox="1"/>
          <p:nvPr/>
        </p:nvSpPr>
        <p:spPr>
          <a:xfrm>
            <a:off x="598802" y="2142059"/>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
        <p:nvSpPr>
          <p:cNvPr id="9" name="Rectangle 8">
            <a:extLst>
              <a:ext uri="{FF2B5EF4-FFF2-40B4-BE49-F238E27FC236}">
                <a16:creationId xmlns:a16="http://schemas.microsoft.com/office/drawing/2014/main" id="{EE88746D-A514-4701-BD23-D067494E79C3}"/>
              </a:ext>
            </a:extLst>
          </p:cNvPr>
          <p:cNvSpPr/>
          <p:nvPr/>
        </p:nvSpPr>
        <p:spPr>
          <a:xfrm>
            <a:off x="1731238" y="5506175"/>
            <a:ext cx="9971404" cy="819904"/>
          </a:xfrm>
          <a:prstGeom prst="rect">
            <a:avLst/>
          </a:prstGeom>
        </p:spPr>
        <p:txBody>
          <a:bodyPr wrap="square">
            <a:spAutoFit/>
          </a:bodyPr>
          <a:lstStyle/>
          <a:p>
            <a:pPr indent="209550" algn="just">
              <a:lnSpc>
                <a:spcPct val="115000"/>
              </a:lnSpc>
              <a:spcAft>
                <a:spcPts val="1000"/>
              </a:spcAft>
            </a:pPr>
            <a:r>
              <a:rPr lang="en-US" altLang="zh-CN" sz="1400" i="1" dirty="0">
                <a:solidFill>
                  <a:srgbClr val="7030A0"/>
                </a:solidFill>
                <a:latin typeface="Times New Roman" panose="02020603050405020304" pitchFamily="18" charset="0"/>
                <a:ea typeface="宋体" panose="02010600030101010101" pitchFamily="2" charset="-122"/>
                <a:cs typeface="Arial" panose="020B0604020202020204" pitchFamily="34" charset="0"/>
              </a:rPr>
              <a:t>This study was supported by the National Key Research and Development Program of China (2016YFA0602704), the Strategic Leading Science and Technology Program of the Chinese Academy of Sciences (XDA20020202), and the National Natural Science Foundation of China (41771050).</a:t>
            </a:r>
            <a:endParaRPr lang="zh-CN" altLang="zh-CN" sz="1400" i="1" dirty="0">
              <a:solidFill>
                <a:srgbClr val="7030A0"/>
              </a:solidFill>
              <a:latin typeface="Calibri" panose="020F050202020403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107898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3299C-5D66-4784-AEC9-32E148F8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5" name="object 3">
            <a:extLst>
              <a:ext uri="{FF2B5EF4-FFF2-40B4-BE49-F238E27FC236}">
                <a16:creationId xmlns:a16="http://schemas.microsoft.com/office/drawing/2014/main" id="{166AEEFD-C4AB-4C15-BDD2-DEE8F3CEF5D6}"/>
              </a:ext>
            </a:extLst>
          </p:cNvPr>
          <p:cNvSpPr/>
          <p:nvPr/>
        </p:nvSpPr>
        <p:spPr>
          <a:xfrm>
            <a:off x="459689" y="1585519"/>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6" name="object 6">
            <a:extLst>
              <a:ext uri="{FF2B5EF4-FFF2-40B4-BE49-F238E27FC236}">
                <a16:creationId xmlns:a16="http://schemas.microsoft.com/office/drawing/2014/main" id="{F91E481E-B4DF-48EB-958A-958324E3E79E}"/>
              </a:ext>
            </a:extLst>
          </p:cNvPr>
          <p:cNvSpPr txBox="1"/>
          <p:nvPr/>
        </p:nvSpPr>
        <p:spPr>
          <a:xfrm>
            <a:off x="498333" y="1981550"/>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
        <p:nvSpPr>
          <p:cNvPr id="10" name="Title 9">
            <a:extLst>
              <a:ext uri="{FF2B5EF4-FFF2-40B4-BE49-F238E27FC236}">
                <a16:creationId xmlns:a16="http://schemas.microsoft.com/office/drawing/2014/main" id="{4DAF1FA3-A938-4AE7-A2FE-230E263142C0}"/>
              </a:ext>
            </a:extLst>
          </p:cNvPr>
          <p:cNvSpPr>
            <a:spLocks noGrp="1"/>
          </p:cNvSpPr>
          <p:nvPr>
            <p:ph type="title"/>
          </p:nvPr>
        </p:nvSpPr>
        <p:spPr>
          <a:xfrm>
            <a:off x="1962325" y="254174"/>
            <a:ext cx="10515600" cy="1325563"/>
          </a:xfrm>
        </p:spPr>
        <p:txBody>
          <a:bodyPr/>
          <a:lstStyle/>
          <a:p>
            <a:r>
              <a:rPr lang="en-US" altLang="zh-CN" b="1" dirty="0">
                <a:latin typeface="Times New Roman" pitchFamily="18" charset="0"/>
                <a:ea typeface="微软雅黑" pitchFamily="34" charset="-122"/>
                <a:cs typeface="Times New Roman" pitchFamily="18" charset="0"/>
              </a:rPr>
              <a:t>Results and Discussion </a:t>
            </a:r>
            <a:br>
              <a:rPr lang="zh-CN" altLang="en-US" b="1" dirty="0">
                <a:latin typeface="Times New Roman" pitchFamily="18" charset="0"/>
                <a:ea typeface="微软雅黑" pitchFamily="34" charset="-122"/>
                <a:cs typeface="Times New Roman" pitchFamily="18" charset="0"/>
              </a:rPr>
            </a:br>
            <a:endParaRPr lang="zh-CN" altLang="en-US" dirty="0"/>
          </a:p>
        </p:txBody>
      </p:sp>
      <p:pic>
        <p:nvPicPr>
          <p:cNvPr id="11" name="Picture 10">
            <a:extLst>
              <a:ext uri="{FF2B5EF4-FFF2-40B4-BE49-F238E27FC236}">
                <a16:creationId xmlns:a16="http://schemas.microsoft.com/office/drawing/2014/main" id="{1D7B8158-E8FC-44B7-9EC6-A80A8E5DAC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923" y="1289685"/>
            <a:ext cx="5943600" cy="4278630"/>
          </a:xfrm>
          <a:prstGeom prst="rect">
            <a:avLst/>
          </a:prstGeom>
          <a:noFill/>
          <a:ln>
            <a:noFill/>
          </a:ln>
        </p:spPr>
      </p:pic>
      <p:sp>
        <p:nvSpPr>
          <p:cNvPr id="7" name="Rectangle 6">
            <a:extLst>
              <a:ext uri="{FF2B5EF4-FFF2-40B4-BE49-F238E27FC236}">
                <a16:creationId xmlns:a16="http://schemas.microsoft.com/office/drawing/2014/main" id="{272BC6ED-EFA8-476B-ADA1-7FAFB089D9F1}"/>
              </a:ext>
            </a:extLst>
          </p:cNvPr>
          <p:cNvSpPr/>
          <p:nvPr/>
        </p:nvSpPr>
        <p:spPr>
          <a:xfrm>
            <a:off x="1962325" y="5478922"/>
            <a:ext cx="9362813" cy="830997"/>
          </a:xfrm>
          <a:prstGeom prst="rect">
            <a:avLst/>
          </a:prstGeom>
        </p:spPr>
        <p:txBody>
          <a:bodyPr wrap="square">
            <a:spAutoFit/>
          </a:bodyPr>
          <a:lstStyle/>
          <a:p>
            <a:r>
              <a:rPr lang="en-US" altLang="zh-CN" sz="1200" b="1" dirty="0">
                <a:latin typeface="Times New Roman" panose="02020603050405020304" pitchFamily="18" charset="0"/>
                <a:ea typeface="宋体" panose="02010600030101010101" pitchFamily="2" charset="-122"/>
              </a:rPr>
              <a:t>Fig. 5.</a:t>
            </a:r>
            <a:r>
              <a:rPr lang="en-US" altLang="zh-CN" sz="1200" dirty="0">
                <a:latin typeface="Times New Roman" panose="02020603050405020304" pitchFamily="18" charset="0"/>
                <a:ea typeface="宋体" panose="02010600030101010101" pitchFamily="2" charset="-122"/>
              </a:rPr>
              <a:t> Seasonal and annual classification of aerosol types (a-e) based on aerosol optical depth (AOD) and Angstrom exponent (AE) daily data from MERRA-2 (1980-2018) and their percentage contribution obtained from the relationship (f): CM, CC, DD, BB/UI, and MX refer to clean marine, clean continental, desert dust, biomass burning/urban industrial, and mixed aerosols, respectively. The solid lines (a-e), indicate threshold values of AOD550 and AE470-870.</a:t>
            </a:r>
            <a:endParaRPr lang="zh-CN" altLang="en-US" sz="1200" dirty="0"/>
          </a:p>
        </p:txBody>
      </p:sp>
    </p:spTree>
    <p:extLst>
      <p:ext uri="{BB962C8B-B14F-4D97-AF65-F5344CB8AC3E}">
        <p14:creationId xmlns:p14="http://schemas.microsoft.com/office/powerpoint/2010/main" val="34295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3299C-5D66-4784-AEC9-32E148F8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5" name="object 3">
            <a:extLst>
              <a:ext uri="{FF2B5EF4-FFF2-40B4-BE49-F238E27FC236}">
                <a16:creationId xmlns:a16="http://schemas.microsoft.com/office/drawing/2014/main" id="{166AEEFD-C4AB-4C15-BDD2-DEE8F3CEF5D6}"/>
              </a:ext>
            </a:extLst>
          </p:cNvPr>
          <p:cNvSpPr/>
          <p:nvPr/>
        </p:nvSpPr>
        <p:spPr>
          <a:xfrm>
            <a:off x="459689" y="1585519"/>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6" name="object 6">
            <a:extLst>
              <a:ext uri="{FF2B5EF4-FFF2-40B4-BE49-F238E27FC236}">
                <a16:creationId xmlns:a16="http://schemas.microsoft.com/office/drawing/2014/main" id="{F91E481E-B4DF-48EB-958A-958324E3E79E}"/>
              </a:ext>
            </a:extLst>
          </p:cNvPr>
          <p:cNvSpPr txBox="1"/>
          <p:nvPr/>
        </p:nvSpPr>
        <p:spPr>
          <a:xfrm>
            <a:off x="498333" y="1981550"/>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
        <p:nvSpPr>
          <p:cNvPr id="10" name="Title 9">
            <a:extLst>
              <a:ext uri="{FF2B5EF4-FFF2-40B4-BE49-F238E27FC236}">
                <a16:creationId xmlns:a16="http://schemas.microsoft.com/office/drawing/2014/main" id="{4DAF1FA3-A938-4AE7-A2FE-230E263142C0}"/>
              </a:ext>
            </a:extLst>
          </p:cNvPr>
          <p:cNvSpPr>
            <a:spLocks noGrp="1"/>
          </p:cNvSpPr>
          <p:nvPr>
            <p:ph type="title"/>
          </p:nvPr>
        </p:nvSpPr>
        <p:spPr>
          <a:xfrm>
            <a:off x="1962325" y="254174"/>
            <a:ext cx="10515600" cy="1325563"/>
          </a:xfrm>
        </p:spPr>
        <p:txBody>
          <a:bodyPr/>
          <a:lstStyle/>
          <a:p>
            <a:r>
              <a:rPr lang="en-US" altLang="zh-CN" b="1" dirty="0">
                <a:latin typeface="Times New Roman" pitchFamily="18" charset="0"/>
                <a:ea typeface="微软雅黑" pitchFamily="34" charset="-122"/>
                <a:cs typeface="Times New Roman" pitchFamily="18" charset="0"/>
              </a:rPr>
              <a:t>Results and Discussion </a:t>
            </a:r>
            <a:br>
              <a:rPr lang="zh-CN" altLang="en-US" b="1" dirty="0">
                <a:latin typeface="Times New Roman" pitchFamily="18" charset="0"/>
                <a:ea typeface="微软雅黑" pitchFamily="34" charset="-122"/>
                <a:cs typeface="Times New Roman" pitchFamily="18" charset="0"/>
              </a:rPr>
            </a:br>
            <a:endParaRPr lang="zh-CN" altLang="en-US" dirty="0"/>
          </a:p>
        </p:txBody>
      </p:sp>
      <p:pic>
        <p:nvPicPr>
          <p:cNvPr id="7" name="Picture 6">
            <a:extLst>
              <a:ext uri="{FF2B5EF4-FFF2-40B4-BE49-F238E27FC236}">
                <a16:creationId xmlns:a16="http://schemas.microsoft.com/office/drawing/2014/main" id="{BE371E59-E7E2-4E72-889F-6218BEECF9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9335" y="1579737"/>
            <a:ext cx="6431559" cy="3948608"/>
          </a:xfrm>
          <a:prstGeom prst="rect">
            <a:avLst/>
          </a:prstGeom>
          <a:noFill/>
          <a:ln>
            <a:noFill/>
          </a:ln>
        </p:spPr>
      </p:pic>
      <p:sp>
        <p:nvSpPr>
          <p:cNvPr id="2" name="Rectangle 1">
            <a:extLst>
              <a:ext uri="{FF2B5EF4-FFF2-40B4-BE49-F238E27FC236}">
                <a16:creationId xmlns:a16="http://schemas.microsoft.com/office/drawing/2014/main" id="{14E56B3B-F3B3-4EDF-BA41-492BF5D7E496}"/>
              </a:ext>
            </a:extLst>
          </p:cNvPr>
          <p:cNvSpPr/>
          <p:nvPr/>
        </p:nvSpPr>
        <p:spPr>
          <a:xfrm>
            <a:off x="3584894" y="5528345"/>
            <a:ext cx="6096000" cy="646331"/>
          </a:xfrm>
          <a:prstGeom prst="rect">
            <a:avLst/>
          </a:prstGeom>
        </p:spPr>
        <p:txBody>
          <a:bodyPr>
            <a:spAutoFit/>
          </a:bodyPr>
          <a:lstStyle/>
          <a:p>
            <a:r>
              <a:rPr lang="en-US" altLang="zh-CN" sz="1200" b="1" dirty="0">
                <a:latin typeface="Times New Roman" panose="02020603050405020304" pitchFamily="18" charset="0"/>
                <a:ea typeface="宋体" panose="02010600030101010101" pitchFamily="2" charset="-122"/>
              </a:rPr>
              <a:t>Fig. 6.</a:t>
            </a:r>
            <a:r>
              <a:rPr lang="en-US" altLang="zh-CN" sz="1200" dirty="0">
                <a:latin typeface="Times New Roman" panose="02020603050405020304" pitchFamily="18" charset="0"/>
                <a:ea typeface="宋体" panose="02010600030101010101" pitchFamily="2" charset="-122"/>
              </a:rPr>
              <a:t> Seasonally percentage contribution of each aerosol types (CM, CC, DD, BB/UI, MX) that obtained from the relationship between AOD and AE daily data from MERRA-2 during 1980-2018. </a:t>
            </a:r>
            <a:endParaRPr lang="zh-CN" altLang="en-US" sz="1200" dirty="0"/>
          </a:p>
        </p:txBody>
      </p:sp>
    </p:spTree>
    <p:extLst>
      <p:ext uri="{BB962C8B-B14F-4D97-AF65-F5344CB8AC3E}">
        <p14:creationId xmlns:p14="http://schemas.microsoft.com/office/powerpoint/2010/main" val="74756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3299C-5D66-4784-AEC9-32E148F8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5" name="object 3">
            <a:extLst>
              <a:ext uri="{FF2B5EF4-FFF2-40B4-BE49-F238E27FC236}">
                <a16:creationId xmlns:a16="http://schemas.microsoft.com/office/drawing/2014/main" id="{166AEEFD-C4AB-4C15-BDD2-DEE8F3CEF5D6}"/>
              </a:ext>
            </a:extLst>
          </p:cNvPr>
          <p:cNvSpPr/>
          <p:nvPr/>
        </p:nvSpPr>
        <p:spPr>
          <a:xfrm>
            <a:off x="459689" y="1585519"/>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6" name="object 6">
            <a:extLst>
              <a:ext uri="{FF2B5EF4-FFF2-40B4-BE49-F238E27FC236}">
                <a16:creationId xmlns:a16="http://schemas.microsoft.com/office/drawing/2014/main" id="{F91E481E-B4DF-48EB-958A-958324E3E79E}"/>
              </a:ext>
            </a:extLst>
          </p:cNvPr>
          <p:cNvSpPr txBox="1"/>
          <p:nvPr/>
        </p:nvSpPr>
        <p:spPr>
          <a:xfrm>
            <a:off x="498333" y="1981550"/>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
        <p:nvSpPr>
          <p:cNvPr id="10" name="Title 9">
            <a:extLst>
              <a:ext uri="{FF2B5EF4-FFF2-40B4-BE49-F238E27FC236}">
                <a16:creationId xmlns:a16="http://schemas.microsoft.com/office/drawing/2014/main" id="{4DAF1FA3-A938-4AE7-A2FE-230E263142C0}"/>
              </a:ext>
            </a:extLst>
          </p:cNvPr>
          <p:cNvSpPr>
            <a:spLocks noGrp="1"/>
          </p:cNvSpPr>
          <p:nvPr>
            <p:ph type="title"/>
          </p:nvPr>
        </p:nvSpPr>
        <p:spPr>
          <a:xfrm>
            <a:off x="2121716" y="86909"/>
            <a:ext cx="10515600" cy="1325563"/>
          </a:xfrm>
        </p:spPr>
        <p:txBody>
          <a:bodyPr/>
          <a:lstStyle/>
          <a:p>
            <a:r>
              <a:rPr lang="en-US" altLang="zh-CN" b="1" dirty="0">
                <a:latin typeface="Times New Roman" pitchFamily="18" charset="0"/>
                <a:ea typeface="微软雅黑" pitchFamily="34" charset="-122"/>
                <a:cs typeface="Times New Roman" pitchFamily="18" charset="0"/>
              </a:rPr>
              <a:t>Conclusion </a:t>
            </a:r>
            <a:endParaRPr lang="en-US" altLang="zh-CN" dirty="0"/>
          </a:p>
        </p:txBody>
      </p:sp>
      <p:sp>
        <p:nvSpPr>
          <p:cNvPr id="3" name="Content Placeholder 2">
            <a:extLst>
              <a:ext uri="{FF2B5EF4-FFF2-40B4-BE49-F238E27FC236}">
                <a16:creationId xmlns:a16="http://schemas.microsoft.com/office/drawing/2014/main" id="{3C4BD7BC-E055-4F22-805E-199F199BFCEB}"/>
              </a:ext>
            </a:extLst>
          </p:cNvPr>
          <p:cNvSpPr>
            <a:spLocks noGrp="1"/>
          </p:cNvSpPr>
          <p:nvPr>
            <p:ph idx="1"/>
          </p:nvPr>
        </p:nvSpPr>
        <p:spPr>
          <a:xfrm>
            <a:off x="1216711" y="1766901"/>
            <a:ext cx="10515600" cy="4543017"/>
          </a:xfrm>
        </p:spPr>
        <p:txBody>
          <a:bodyPr>
            <a:normAutofit lnSpcReduction="10000"/>
          </a:bodyPr>
          <a:lstStyle/>
          <a:p>
            <a:pP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The paper focuses on long-term AOD trend and Classification over Iran</a:t>
            </a:r>
          </a:p>
          <a:p>
            <a:pP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The trend analysis of AODs revealed differences between the AOD datasets, but agree on the positive trends over southwestern Iran and negative trend in northern Iran</a:t>
            </a:r>
          </a:p>
          <a:p>
            <a:pP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Classification of major aerosol types indicated that the clean marine and mixed aerosols were the dominant aerosol types during the cold and hot seasons, respectively, and the increase of desert dust around 2010 was another obvious result in spring and summer.</a:t>
            </a:r>
          </a:p>
          <a:p>
            <a:pP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Our results indicate that the variation in dust aerosol has a key role in determining the AOD long-term changes in Iran which has contributed in regional climate change and environmental evolutions.</a:t>
            </a:r>
          </a:p>
          <a:p>
            <a:pP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29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6F60-18AE-4E27-8730-2B7AB5237A41}"/>
              </a:ext>
            </a:extLst>
          </p:cNvPr>
          <p:cNvSpPr>
            <a:spLocks noGrp="1"/>
          </p:cNvSpPr>
          <p:nvPr>
            <p:ph idx="1"/>
          </p:nvPr>
        </p:nvSpPr>
        <p:spPr>
          <a:xfrm>
            <a:off x="318082" y="1985016"/>
            <a:ext cx="10515600" cy="4351338"/>
          </a:xfrm>
          <a:scene3d>
            <a:camera prst="isometricOffAxis1Right"/>
            <a:lightRig rig="threePt" dir="t"/>
          </a:scene3d>
        </p:spPr>
        <p:txBody>
          <a:bodyPr>
            <a:normAutofit/>
          </a:bodyPr>
          <a:lstStyle/>
          <a:p>
            <a:pPr marL="0" indent="0" algn="ctr">
              <a:buNone/>
            </a:pPr>
            <a:endParaRPr lang="en-US" altLang="zh-CN" sz="8800" b="1" dirty="0">
              <a:solidFill>
                <a:srgbClr val="7030A0"/>
              </a:solidFill>
            </a:endParaRPr>
          </a:p>
          <a:p>
            <a:pPr marL="0" indent="0" algn="ctr">
              <a:buNone/>
            </a:pPr>
            <a:r>
              <a:rPr lang="en-US" altLang="zh-CN" sz="8800" b="1" dirty="0">
                <a:solidFill>
                  <a:srgbClr val="7030A0"/>
                </a:solidFill>
              </a:rPr>
              <a:t>Thank You !</a:t>
            </a:r>
            <a:endParaRPr lang="zh-CN" altLang="en-US" sz="8800" b="1" dirty="0">
              <a:solidFill>
                <a:srgbClr val="7030A0"/>
              </a:solidFill>
            </a:endParaRPr>
          </a:p>
        </p:txBody>
      </p:sp>
    </p:spTree>
    <p:extLst>
      <p:ext uri="{BB962C8B-B14F-4D97-AF65-F5344CB8AC3E}">
        <p14:creationId xmlns:p14="http://schemas.microsoft.com/office/powerpoint/2010/main" val="294844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3529397" y="1830211"/>
            <a:ext cx="7709264" cy="818937"/>
            <a:chOff x="0" y="0"/>
            <a:chExt cx="4354" cy="688"/>
          </a:xfrm>
        </p:grpSpPr>
        <p:sp>
          <p:nvSpPr>
            <p:cNvPr id="70" name="Rectangle 5"/>
            <p:cNvSpPr>
              <a:spLocks noChangeArrowheads="1"/>
            </p:cNvSpPr>
            <p:nvPr/>
          </p:nvSpPr>
          <p:spPr bwMode="auto">
            <a:xfrm>
              <a:off x="0" y="54"/>
              <a:ext cx="4354" cy="453"/>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71" name="Rectangle 6"/>
            <p:cNvSpPr>
              <a:spLocks noChangeArrowheads="1"/>
            </p:cNvSpPr>
            <p:nvPr/>
          </p:nvSpPr>
          <p:spPr bwMode="auto">
            <a:xfrm>
              <a:off x="181" y="0"/>
              <a:ext cx="1497" cy="326"/>
            </a:xfrm>
            <a:prstGeom prst="rect">
              <a:avLst/>
            </a:prstGeom>
            <a:gradFill rotWithShape="1">
              <a:gsLst>
                <a:gs pos="0">
                  <a:srgbClr val="333399"/>
                </a:gs>
                <a:gs pos="100000">
                  <a:srgbClr val="BBE0E3"/>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72" name="AutoShape 9"/>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sp>
          <p:nvSpPr>
            <p:cNvPr id="73" name="AutoShape 10"/>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grpSp>
      <p:grpSp>
        <p:nvGrpSpPr>
          <p:cNvPr id="5" name="Group 18"/>
          <p:cNvGrpSpPr>
            <a:grpSpLocks/>
          </p:cNvGrpSpPr>
          <p:nvPr/>
        </p:nvGrpSpPr>
        <p:grpSpPr bwMode="auto">
          <a:xfrm>
            <a:off x="3529398" y="2659025"/>
            <a:ext cx="7709264" cy="818937"/>
            <a:chOff x="0" y="0"/>
            <a:chExt cx="4354" cy="688"/>
          </a:xfrm>
        </p:grpSpPr>
        <p:sp>
          <p:nvSpPr>
            <p:cNvPr id="80" name="Rectangle 19"/>
            <p:cNvSpPr>
              <a:spLocks noChangeArrowheads="1"/>
            </p:cNvSpPr>
            <p:nvPr/>
          </p:nvSpPr>
          <p:spPr bwMode="auto">
            <a:xfrm>
              <a:off x="0" y="54"/>
              <a:ext cx="4354" cy="453"/>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81" name="Rectangle 20"/>
            <p:cNvSpPr>
              <a:spLocks noChangeArrowheads="1"/>
            </p:cNvSpPr>
            <p:nvPr/>
          </p:nvSpPr>
          <p:spPr bwMode="auto">
            <a:xfrm>
              <a:off x="181" y="0"/>
              <a:ext cx="1497" cy="326"/>
            </a:xfrm>
            <a:prstGeom prst="rect">
              <a:avLst/>
            </a:prstGeom>
            <a:gradFill rotWithShape="1">
              <a:gsLst>
                <a:gs pos="0">
                  <a:srgbClr val="333399"/>
                </a:gs>
                <a:gs pos="100000">
                  <a:srgbClr val="BBE0E3"/>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82" name="AutoShape 23"/>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sp>
          <p:nvSpPr>
            <p:cNvPr id="83" name="AutoShape 24"/>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grpSp>
      <p:grpSp>
        <p:nvGrpSpPr>
          <p:cNvPr id="7" name="Group 25"/>
          <p:cNvGrpSpPr>
            <a:grpSpLocks/>
          </p:cNvGrpSpPr>
          <p:nvPr/>
        </p:nvGrpSpPr>
        <p:grpSpPr bwMode="auto">
          <a:xfrm>
            <a:off x="3598072" y="3392560"/>
            <a:ext cx="7709265" cy="1013078"/>
            <a:chOff x="0" y="0"/>
            <a:chExt cx="4354" cy="688"/>
          </a:xfrm>
        </p:grpSpPr>
        <p:sp>
          <p:nvSpPr>
            <p:cNvPr id="85" name="Rectangle 26"/>
            <p:cNvSpPr>
              <a:spLocks noChangeArrowheads="1"/>
            </p:cNvSpPr>
            <p:nvPr/>
          </p:nvSpPr>
          <p:spPr bwMode="auto">
            <a:xfrm>
              <a:off x="0" y="54"/>
              <a:ext cx="4354" cy="453"/>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86" name="Rectangle 27"/>
            <p:cNvSpPr>
              <a:spLocks noChangeArrowheads="1"/>
            </p:cNvSpPr>
            <p:nvPr/>
          </p:nvSpPr>
          <p:spPr bwMode="auto">
            <a:xfrm>
              <a:off x="181" y="0"/>
              <a:ext cx="1497" cy="326"/>
            </a:xfrm>
            <a:prstGeom prst="rect">
              <a:avLst/>
            </a:prstGeom>
            <a:gradFill rotWithShape="1">
              <a:gsLst>
                <a:gs pos="0">
                  <a:srgbClr val="333399"/>
                </a:gs>
                <a:gs pos="100000">
                  <a:srgbClr val="BBE0E3"/>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87" name="AutoShape 30"/>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sp>
          <p:nvSpPr>
            <p:cNvPr id="88" name="AutoShape 31"/>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grpSp>
      <p:sp>
        <p:nvSpPr>
          <p:cNvPr id="93" name="TextBox 64"/>
          <p:cNvSpPr txBox="1"/>
          <p:nvPr/>
        </p:nvSpPr>
        <p:spPr>
          <a:xfrm>
            <a:off x="6480897" y="1939397"/>
            <a:ext cx="3956205" cy="400110"/>
          </a:xfrm>
          <a:prstGeom prst="rect">
            <a:avLst/>
          </a:prstGeom>
          <a:noFill/>
        </p:spPr>
        <p:txBody>
          <a:bodyPr wrap="square">
            <a:spAutoFit/>
          </a:bodyPr>
          <a:lstStyle/>
          <a:p>
            <a:pPr fontAlgn="base">
              <a:spcBef>
                <a:spcPct val="0"/>
              </a:spcBef>
              <a:spcAft>
                <a:spcPct val="0"/>
              </a:spcAft>
              <a:defRPr/>
            </a:pPr>
            <a:r>
              <a:rPr lang="en-US" altLang="zh-CN" sz="2000" b="1" dirty="0">
                <a:latin typeface="Times New Roman" pitchFamily="18" charset="0"/>
                <a:ea typeface="微软雅黑" pitchFamily="34" charset="-122"/>
                <a:cs typeface="Times New Roman" pitchFamily="18" charset="0"/>
              </a:rPr>
              <a:t>         Introduction</a:t>
            </a:r>
            <a:endParaRPr lang="zh-CN" altLang="en-US" sz="2000" b="1" dirty="0">
              <a:latin typeface="Times New Roman" pitchFamily="18" charset="0"/>
              <a:ea typeface="微软雅黑" pitchFamily="34" charset="-122"/>
              <a:cs typeface="Times New Roman" pitchFamily="18" charset="0"/>
            </a:endParaRPr>
          </a:p>
        </p:txBody>
      </p:sp>
      <p:sp>
        <p:nvSpPr>
          <p:cNvPr id="95" name="TextBox 70"/>
          <p:cNvSpPr txBox="1"/>
          <p:nvPr/>
        </p:nvSpPr>
        <p:spPr>
          <a:xfrm>
            <a:off x="6520423" y="3899622"/>
            <a:ext cx="2807953" cy="323165"/>
          </a:xfrm>
          <a:prstGeom prst="rect">
            <a:avLst/>
          </a:prstGeom>
          <a:noFill/>
        </p:spPr>
        <p:txBody>
          <a:bodyPr>
            <a:spAutoFit/>
          </a:bodyPr>
          <a:lstStyle/>
          <a:p>
            <a:pPr fontAlgn="base">
              <a:spcBef>
                <a:spcPct val="0"/>
              </a:spcBef>
              <a:spcAft>
                <a:spcPct val="0"/>
              </a:spcAft>
              <a:defRPr/>
            </a:pPr>
            <a:endParaRPr lang="zh-CN" altLang="en-US" sz="1500" b="1" dirty="0">
              <a:solidFill>
                <a:srgbClr val="FFFFFF">
                  <a:lumMod val="50000"/>
                </a:srgbClr>
              </a:solidFill>
              <a:latin typeface="微软雅黑" pitchFamily="34" charset="-122"/>
              <a:ea typeface="微软雅黑" pitchFamily="34" charset="-122"/>
            </a:endParaRPr>
          </a:p>
        </p:txBody>
      </p:sp>
      <p:sp>
        <p:nvSpPr>
          <p:cNvPr id="40" name="TextBox 64"/>
          <p:cNvSpPr txBox="1"/>
          <p:nvPr/>
        </p:nvSpPr>
        <p:spPr>
          <a:xfrm>
            <a:off x="6632435" y="2772827"/>
            <a:ext cx="3786824" cy="400110"/>
          </a:xfrm>
          <a:prstGeom prst="rect">
            <a:avLst/>
          </a:prstGeom>
          <a:noFill/>
        </p:spPr>
        <p:txBody>
          <a:bodyPr wrap="square">
            <a:spAutoFit/>
          </a:bodyPr>
          <a:lstStyle/>
          <a:p>
            <a:pPr fontAlgn="base">
              <a:spcBef>
                <a:spcPct val="0"/>
              </a:spcBef>
              <a:spcAft>
                <a:spcPct val="0"/>
              </a:spcAft>
              <a:defRPr/>
            </a:pPr>
            <a:r>
              <a:rPr lang="en-US" altLang="zh-CN" sz="2000" b="1" dirty="0">
                <a:latin typeface="Times New Roman" pitchFamily="18" charset="0"/>
                <a:ea typeface="微软雅黑" pitchFamily="34" charset="-122"/>
                <a:cs typeface="Times New Roman" pitchFamily="18" charset="0"/>
              </a:rPr>
              <a:t>      Study area</a:t>
            </a:r>
            <a:endParaRPr lang="zh-CN" altLang="en-US" sz="2000" b="1" dirty="0">
              <a:latin typeface="Times New Roman" pitchFamily="18" charset="0"/>
              <a:ea typeface="微软雅黑" pitchFamily="34" charset="-122"/>
              <a:cs typeface="Times New Roman" pitchFamily="18" charset="0"/>
            </a:endParaRPr>
          </a:p>
        </p:txBody>
      </p:sp>
      <p:sp>
        <p:nvSpPr>
          <p:cNvPr id="42" name="TextBox 64"/>
          <p:cNvSpPr txBox="1"/>
          <p:nvPr/>
        </p:nvSpPr>
        <p:spPr>
          <a:xfrm>
            <a:off x="6950611" y="3511664"/>
            <a:ext cx="4440849" cy="400110"/>
          </a:xfrm>
          <a:prstGeom prst="rect">
            <a:avLst/>
          </a:prstGeom>
          <a:noFill/>
        </p:spPr>
        <p:txBody>
          <a:bodyPr wrap="square">
            <a:spAutoFit/>
          </a:bodyPr>
          <a:lstStyle/>
          <a:p>
            <a:pPr fontAlgn="base">
              <a:spcBef>
                <a:spcPct val="0"/>
              </a:spcBef>
              <a:spcAft>
                <a:spcPct val="0"/>
              </a:spcAft>
              <a:defRPr/>
            </a:pPr>
            <a:r>
              <a:rPr lang="en-US" altLang="zh-CN" sz="2000" b="1" dirty="0">
                <a:latin typeface="Times New Roman" pitchFamily="18" charset="0"/>
                <a:ea typeface="微软雅黑" pitchFamily="34" charset="-122"/>
                <a:cs typeface="Times New Roman" pitchFamily="18" charset="0"/>
              </a:rPr>
              <a:t>Methodology</a:t>
            </a:r>
            <a:endParaRPr lang="zh-CN" altLang="en-US" sz="2000" b="1" dirty="0">
              <a:latin typeface="Times New Roman" pitchFamily="18" charset="0"/>
              <a:ea typeface="微软雅黑" pitchFamily="34" charset="-122"/>
              <a:cs typeface="Times New Roman" pitchFamily="18" charset="0"/>
            </a:endParaRPr>
          </a:p>
        </p:txBody>
      </p: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610" y="5642986"/>
            <a:ext cx="1791424" cy="27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object 6"/>
          <p:cNvSpPr txBox="1"/>
          <p:nvPr/>
        </p:nvSpPr>
        <p:spPr>
          <a:xfrm>
            <a:off x="2066506" y="2362200"/>
            <a:ext cx="410369" cy="3632200"/>
          </a:xfrm>
          <a:prstGeom prst="rect">
            <a:avLst/>
          </a:prstGeom>
        </p:spPr>
        <p:txBody>
          <a:bodyPr vert="vert" wrap="square" lIns="0" tIns="0" rIns="0" bIns="0" rtlCol="0">
            <a:spAutoFit/>
          </a:bodyPr>
          <a:lstStyle/>
          <a:p>
            <a:pPr marL="12700">
              <a:lnSpc>
                <a:spcPts val="3235"/>
              </a:lnSpc>
            </a:pPr>
            <a:r>
              <a:rPr lang="en-US" sz="3300" b="1" dirty="0">
                <a:solidFill>
                  <a:srgbClr val="FFFFFF"/>
                </a:solidFill>
                <a:latin typeface="Calibri"/>
                <a:cs typeface="Calibri"/>
              </a:rPr>
              <a:t>Hohai </a:t>
            </a:r>
            <a:r>
              <a:rPr sz="2800" b="1" dirty="0">
                <a:solidFill>
                  <a:srgbClr val="FFFFFF"/>
                </a:solidFill>
                <a:latin typeface="Times New Roman" pitchFamily="18" charset="0"/>
                <a:cs typeface="Times New Roman" pitchFamily="18" charset="0"/>
              </a:rPr>
              <a:t>Uni</a:t>
            </a:r>
            <a:r>
              <a:rPr sz="2800" b="1" spc="-35" dirty="0">
                <a:solidFill>
                  <a:srgbClr val="FFFFFF"/>
                </a:solidFill>
                <a:latin typeface="Times New Roman" pitchFamily="18" charset="0"/>
                <a:cs typeface="Times New Roman" pitchFamily="18" charset="0"/>
              </a:rPr>
              <a:t>v</a:t>
            </a:r>
            <a:r>
              <a:rPr sz="2800" b="1" spc="-5" dirty="0">
                <a:solidFill>
                  <a:srgbClr val="FFFFFF"/>
                </a:solidFill>
                <a:latin typeface="Times New Roman" pitchFamily="18" charset="0"/>
                <a:cs typeface="Times New Roman" pitchFamily="18" charset="0"/>
              </a:rPr>
              <a:t>e</a:t>
            </a:r>
            <a:r>
              <a:rPr sz="2800" b="1" spc="-45" dirty="0">
                <a:solidFill>
                  <a:srgbClr val="FFFFFF"/>
                </a:solidFill>
                <a:latin typeface="Times New Roman" pitchFamily="18" charset="0"/>
                <a:cs typeface="Times New Roman" pitchFamily="18" charset="0"/>
              </a:rPr>
              <a:t>r</a:t>
            </a:r>
            <a:r>
              <a:rPr sz="2800" b="1" dirty="0">
                <a:solidFill>
                  <a:srgbClr val="FFFFFF"/>
                </a:solidFill>
                <a:latin typeface="Times New Roman" pitchFamily="18" charset="0"/>
                <a:cs typeface="Times New Roman" pitchFamily="18" charset="0"/>
              </a:rPr>
              <a:t>sity</a:t>
            </a:r>
            <a:endParaRPr sz="2800" dirty="0">
              <a:latin typeface="Times New Roman" pitchFamily="18" charset="0"/>
              <a:cs typeface="Times New Roman" pitchFamily="18" charset="0"/>
            </a:endParaRPr>
          </a:p>
        </p:txBody>
      </p:sp>
      <p:sp>
        <p:nvSpPr>
          <p:cNvPr id="45" name="object 6"/>
          <p:cNvSpPr txBox="1">
            <a:spLocks/>
          </p:cNvSpPr>
          <p:nvPr/>
        </p:nvSpPr>
        <p:spPr>
          <a:xfrm>
            <a:off x="2286001" y="462901"/>
            <a:ext cx="4823137" cy="615553"/>
          </a:xfrm>
          <a:prstGeom prst="rect">
            <a:avLst/>
          </a:prstGeom>
        </p:spPr>
        <p:txBody>
          <a:bodyPr vert="horz" wrap="square" lIns="0" tIns="0" rIns="0" bIns="0" rtlCol="0">
            <a:spAutoFit/>
          </a:bodyPr>
          <a:lstStyle/>
          <a:p>
            <a:pPr marL="2131695" algn="ctr">
              <a:spcBef>
                <a:spcPct val="0"/>
              </a:spcBef>
              <a:defRPr/>
            </a:pPr>
            <a:r>
              <a:rPr lang="en-US" sz="4000" spc="-10" dirty="0">
                <a:solidFill>
                  <a:srgbClr val="FF0000"/>
                </a:solidFill>
                <a:latin typeface="Times New Roman" pitchFamily="18" charset="0"/>
                <a:ea typeface="+mj-ea"/>
                <a:cs typeface="Times New Roman" pitchFamily="18" charset="0"/>
              </a:rPr>
              <a:t>Outline</a:t>
            </a:r>
          </a:p>
        </p:txBody>
      </p:sp>
      <p:sp>
        <p:nvSpPr>
          <p:cNvPr id="54" name="object 6"/>
          <p:cNvSpPr txBox="1"/>
          <p:nvPr/>
        </p:nvSpPr>
        <p:spPr>
          <a:xfrm>
            <a:off x="2286001" y="3352801"/>
            <a:ext cx="410369" cy="2239683"/>
          </a:xfrm>
          <a:prstGeom prst="rect">
            <a:avLst/>
          </a:prstGeom>
        </p:spPr>
        <p:txBody>
          <a:bodyPr vert="vert" wrap="square" lIns="0" tIns="0" rIns="0" bIns="0" rtlCol="0">
            <a:spAutoFit/>
          </a:bodyPr>
          <a:lstStyle/>
          <a:p>
            <a:pPr marL="12700">
              <a:lnSpc>
                <a:spcPts val="3235"/>
              </a:lnSpc>
            </a:pPr>
            <a:r>
              <a:rPr lang="en-US" sz="3300" b="1" dirty="0">
                <a:solidFill>
                  <a:srgbClr val="FFFFFF"/>
                </a:solidFill>
                <a:latin typeface="Times New Roman" pitchFamily="18" charset="0"/>
                <a:cs typeface="Times New Roman" pitchFamily="18" charset="0"/>
              </a:rPr>
              <a:t>CFSSN</a:t>
            </a:r>
            <a:endParaRPr sz="3300" dirty="0">
              <a:latin typeface="Times New Roman" pitchFamily="18" charset="0"/>
              <a:cs typeface="Times New Roman" pitchFamily="18" charset="0"/>
            </a:endParaRPr>
          </a:p>
        </p:txBody>
      </p:sp>
      <p:sp>
        <p:nvSpPr>
          <p:cNvPr id="57" name="object 6"/>
          <p:cNvSpPr txBox="1"/>
          <p:nvPr/>
        </p:nvSpPr>
        <p:spPr>
          <a:xfrm>
            <a:off x="1981201" y="2057400"/>
            <a:ext cx="410369" cy="3276600"/>
          </a:xfrm>
          <a:prstGeom prst="rect">
            <a:avLst/>
          </a:prstGeom>
        </p:spPr>
        <p:txBody>
          <a:bodyPr vert="vert" wrap="square" lIns="0" tIns="0" rIns="0" bIns="0" rtlCol="0">
            <a:spAutoFit/>
          </a:bodyPr>
          <a:lstStyle/>
          <a:p>
            <a:pPr marL="12700" algn="ctr">
              <a:lnSpc>
                <a:spcPts val="3235"/>
              </a:lnSpc>
            </a:pPr>
            <a:r>
              <a:rPr lang="en-US" sz="3300" b="1" dirty="0">
                <a:solidFill>
                  <a:srgbClr val="FFFFFF"/>
                </a:solidFill>
                <a:latin typeface="Times New Roman" pitchFamily="18" charset="0"/>
                <a:cs typeface="Times New Roman" pitchFamily="18" charset="0"/>
              </a:rPr>
              <a:t>CFSSN</a:t>
            </a:r>
            <a:endParaRPr sz="3300" dirty="0">
              <a:latin typeface="Times New Roman" pitchFamily="18" charset="0"/>
              <a:cs typeface="Times New Roman" pitchFamily="18" charset="0"/>
            </a:endParaRPr>
          </a:p>
        </p:txBody>
      </p:sp>
      <p:grpSp>
        <p:nvGrpSpPr>
          <p:cNvPr id="41" name="Group 25"/>
          <p:cNvGrpSpPr>
            <a:grpSpLocks/>
          </p:cNvGrpSpPr>
          <p:nvPr/>
        </p:nvGrpSpPr>
        <p:grpSpPr bwMode="auto">
          <a:xfrm>
            <a:off x="3648633" y="4234121"/>
            <a:ext cx="7668020" cy="1320674"/>
            <a:chOff x="0" y="0"/>
            <a:chExt cx="4354" cy="688"/>
          </a:xfrm>
        </p:grpSpPr>
        <p:sp>
          <p:nvSpPr>
            <p:cNvPr id="52" name="Rectangle 26"/>
            <p:cNvSpPr>
              <a:spLocks noChangeArrowheads="1"/>
            </p:cNvSpPr>
            <p:nvPr/>
          </p:nvSpPr>
          <p:spPr bwMode="auto">
            <a:xfrm>
              <a:off x="0" y="54"/>
              <a:ext cx="4354" cy="453"/>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53" name="Rectangle 27"/>
            <p:cNvSpPr>
              <a:spLocks noChangeArrowheads="1"/>
            </p:cNvSpPr>
            <p:nvPr/>
          </p:nvSpPr>
          <p:spPr bwMode="auto">
            <a:xfrm>
              <a:off x="181" y="0"/>
              <a:ext cx="1497" cy="326"/>
            </a:xfrm>
            <a:prstGeom prst="rect">
              <a:avLst/>
            </a:prstGeom>
            <a:gradFill rotWithShape="1">
              <a:gsLst>
                <a:gs pos="0">
                  <a:srgbClr val="333399"/>
                </a:gs>
                <a:gs pos="100000">
                  <a:srgbClr val="BBE0E3"/>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58" name="AutoShape 30"/>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sp>
          <p:nvSpPr>
            <p:cNvPr id="59" name="AutoShape 31"/>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grpSp>
      <p:sp>
        <p:nvSpPr>
          <p:cNvPr id="60" name="TextBox 64"/>
          <p:cNvSpPr txBox="1"/>
          <p:nvPr/>
        </p:nvSpPr>
        <p:spPr>
          <a:xfrm>
            <a:off x="7007225" y="4544884"/>
            <a:ext cx="3232045" cy="400110"/>
          </a:xfrm>
          <a:prstGeom prst="rect">
            <a:avLst/>
          </a:prstGeom>
          <a:noFill/>
        </p:spPr>
        <p:txBody>
          <a:bodyPr wrap="square">
            <a:spAutoFit/>
          </a:bodyPr>
          <a:lstStyle/>
          <a:p>
            <a:pPr fontAlgn="base">
              <a:spcBef>
                <a:spcPct val="0"/>
              </a:spcBef>
              <a:spcAft>
                <a:spcPct val="0"/>
              </a:spcAft>
              <a:defRPr/>
            </a:pPr>
            <a:r>
              <a:rPr lang="en-US" altLang="zh-CN" sz="2000" b="1" dirty="0">
                <a:latin typeface="Times New Roman" pitchFamily="18" charset="0"/>
                <a:ea typeface="微软雅黑" pitchFamily="34" charset="-122"/>
                <a:cs typeface="Times New Roman" pitchFamily="18" charset="0"/>
              </a:rPr>
              <a:t>Results and Discussion </a:t>
            </a:r>
            <a:endParaRPr lang="zh-CN" altLang="en-US" sz="2000" b="1" dirty="0">
              <a:latin typeface="Times New Roman" pitchFamily="18" charset="0"/>
              <a:ea typeface="微软雅黑" pitchFamily="34" charset="-122"/>
              <a:cs typeface="Times New Roman" pitchFamily="18" charset="0"/>
            </a:endParaRPr>
          </a:p>
        </p:txBody>
      </p:sp>
      <p:sp>
        <p:nvSpPr>
          <p:cNvPr id="62" name="object 6"/>
          <p:cNvSpPr txBox="1"/>
          <p:nvPr/>
        </p:nvSpPr>
        <p:spPr>
          <a:xfrm>
            <a:off x="2019115" y="2357064"/>
            <a:ext cx="410369"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3300" b="1" dirty="0">
                <a:solidFill>
                  <a:srgbClr val="FFFFFF"/>
                </a:solidFill>
                <a:latin typeface="Times New Roman" pitchFamily="18" charset="0"/>
                <a:cs typeface="Times New Roman" pitchFamily="18" charset="0"/>
              </a:rPr>
              <a:t>UCAS</a:t>
            </a:r>
            <a:endParaRPr sz="3300" dirty="0">
              <a:latin typeface="Times New Roman" pitchFamily="18" charset="0"/>
              <a:cs typeface="Times New Roman" pitchFamily="18" charset="0"/>
            </a:endParaRPr>
          </a:p>
        </p:txBody>
      </p:sp>
      <p:sp>
        <p:nvSpPr>
          <p:cNvPr id="47" name="object 3"/>
          <p:cNvSpPr/>
          <p:nvPr/>
        </p:nvSpPr>
        <p:spPr>
          <a:xfrm>
            <a:off x="570440" y="1537422"/>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48" name="object 6"/>
          <p:cNvSpPr txBox="1"/>
          <p:nvPr/>
        </p:nvSpPr>
        <p:spPr>
          <a:xfrm>
            <a:off x="606734" y="2210361"/>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grpSp>
        <p:nvGrpSpPr>
          <p:cNvPr id="50" name="Group 25">
            <a:extLst>
              <a:ext uri="{FF2B5EF4-FFF2-40B4-BE49-F238E27FC236}">
                <a16:creationId xmlns:a16="http://schemas.microsoft.com/office/drawing/2014/main" id="{AD519B0A-F55D-4AC0-BC4E-F161FF72567F}"/>
              </a:ext>
            </a:extLst>
          </p:cNvPr>
          <p:cNvGrpSpPr>
            <a:grpSpLocks/>
          </p:cNvGrpSpPr>
          <p:nvPr/>
        </p:nvGrpSpPr>
        <p:grpSpPr bwMode="auto">
          <a:xfrm>
            <a:off x="3598072" y="5442885"/>
            <a:ext cx="7709265" cy="1102881"/>
            <a:chOff x="0" y="0"/>
            <a:chExt cx="4354" cy="688"/>
          </a:xfrm>
        </p:grpSpPr>
        <p:sp>
          <p:nvSpPr>
            <p:cNvPr id="51" name="Rectangle 26">
              <a:extLst>
                <a:ext uri="{FF2B5EF4-FFF2-40B4-BE49-F238E27FC236}">
                  <a16:creationId xmlns:a16="http://schemas.microsoft.com/office/drawing/2014/main" id="{946FE8B0-8928-4FBD-8FD5-F48E791DD1B6}"/>
                </a:ext>
              </a:extLst>
            </p:cNvPr>
            <p:cNvSpPr>
              <a:spLocks noChangeArrowheads="1"/>
            </p:cNvSpPr>
            <p:nvPr/>
          </p:nvSpPr>
          <p:spPr bwMode="auto">
            <a:xfrm>
              <a:off x="0" y="54"/>
              <a:ext cx="4354" cy="453"/>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55" name="Rectangle 27">
              <a:extLst>
                <a:ext uri="{FF2B5EF4-FFF2-40B4-BE49-F238E27FC236}">
                  <a16:creationId xmlns:a16="http://schemas.microsoft.com/office/drawing/2014/main" id="{6EEF3017-3D86-4472-B3A6-7FC7217D2346}"/>
                </a:ext>
              </a:extLst>
            </p:cNvPr>
            <p:cNvSpPr>
              <a:spLocks noChangeArrowheads="1"/>
            </p:cNvSpPr>
            <p:nvPr/>
          </p:nvSpPr>
          <p:spPr bwMode="auto">
            <a:xfrm>
              <a:off x="181" y="0"/>
              <a:ext cx="1497" cy="326"/>
            </a:xfrm>
            <a:prstGeom prst="rect">
              <a:avLst/>
            </a:prstGeom>
            <a:gradFill rotWithShape="1">
              <a:gsLst>
                <a:gs pos="0">
                  <a:srgbClr val="333399"/>
                </a:gs>
                <a:gs pos="100000">
                  <a:srgbClr val="BBE0E3"/>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i="1" kern="0">
                <a:solidFill>
                  <a:srgbClr val="000000"/>
                </a:solidFill>
                <a:latin typeface="Arial" charset="0"/>
                <a:ea typeface="华文细黑" pitchFamily="2" charset="-122"/>
              </a:endParaRPr>
            </a:p>
          </p:txBody>
        </p:sp>
        <p:sp>
          <p:nvSpPr>
            <p:cNvPr id="56" name="AutoShape 30">
              <a:extLst>
                <a:ext uri="{FF2B5EF4-FFF2-40B4-BE49-F238E27FC236}">
                  <a16:creationId xmlns:a16="http://schemas.microsoft.com/office/drawing/2014/main" id="{B1AA317F-7601-44A7-ABFA-D6526EF9DA1D}"/>
                </a:ext>
              </a:extLst>
            </p:cNvPr>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sp>
          <p:nvSpPr>
            <p:cNvPr id="61" name="AutoShape 31">
              <a:extLst>
                <a:ext uri="{FF2B5EF4-FFF2-40B4-BE49-F238E27FC236}">
                  <a16:creationId xmlns:a16="http://schemas.microsoft.com/office/drawing/2014/main" id="{BF202729-8B03-4B50-B639-56C2C80D48C8}"/>
                </a:ext>
              </a:extLst>
            </p:cNvPr>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617" fontAlgn="base">
                <a:spcBef>
                  <a:spcPct val="0"/>
                </a:spcBef>
                <a:spcAft>
                  <a:spcPct val="0"/>
                </a:spcAft>
                <a:defRPr/>
              </a:pPr>
              <a:endParaRPr lang="zh-CN" altLang="en-US" sz="1350" kern="0">
                <a:solidFill>
                  <a:srgbClr val="000000"/>
                </a:solidFill>
                <a:latin typeface="Arial" charset="0"/>
              </a:endParaRPr>
            </a:p>
          </p:txBody>
        </p:sp>
      </p:grpSp>
      <p:sp>
        <p:nvSpPr>
          <p:cNvPr id="2" name="Rectangle 1">
            <a:extLst>
              <a:ext uri="{FF2B5EF4-FFF2-40B4-BE49-F238E27FC236}">
                <a16:creationId xmlns:a16="http://schemas.microsoft.com/office/drawing/2014/main" id="{D9AA60B6-644B-4BA5-8A80-AE1B2F21EFA6}"/>
              </a:ext>
            </a:extLst>
          </p:cNvPr>
          <p:cNvSpPr/>
          <p:nvPr/>
        </p:nvSpPr>
        <p:spPr>
          <a:xfrm>
            <a:off x="6845136" y="5652579"/>
            <a:ext cx="1473480"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Conclusion </a:t>
            </a:r>
            <a:endParaRPr lang="en-US" sz="2000" dirty="0"/>
          </a:p>
        </p:txBody>
      </p:sp>
      <p:pic>
        <p:nvPicPr>
          <p:cNvPr id="6" name="Picture 5">
            <a:extLst>
              <a:ext uri="{FF2B5EF4-FFF2-40B4-BE49-F238E27FC236}">
                <a16:creationId xmlns:a16="http://schemas.microsoft.com/office/drawing/2014/main" id="{FD9F7346-B55B-4ED9-81B1-AF625DAC5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Tree>
    <p:extLst>
      <p:ext uri="{BB962C8B-B14F-4D97-AF65-F5344CB8AC3E}">
        <p14:creationId xmlns:p14="http://schemas.microsoft.com/office/powerpoint/2010/main" val="1593843000"/>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70"/>
          <p:cNvSpPr txBox="1"/>
          <p:nvPr/>
        </p:nvSpPr>
        <p:spPr>
          <a:xfrm>
            <a:off x="6520423" y="3899622"/>
            <a:ext cx="2807953" cy="323165"/>
          </a:xfrm>
          <a:prstGeom prst="rect">
            <a:avLst/>
          </a:prstGeom>
          <a:noFill/>
        </p:spPr>
        <p:txBody>
          <a:bodyPr>
            <a:spAutoFit/>
          </a:bodyPr>
          <a:lstStyle/>
          <a:p>
            <a:pPr fontAlgn="base">
              <a:spcBef>
                <a:spcPct val="0"/>
              </a:spcBef>
              <a:spcAft>
                <a:spcPct val="0"/>
              </a:spcAft>
              <a:defRPr/>
            </a:pPr>
            <a:endParaRPr lang="zh-CN" altLang="en-US" sz="1500" b="1" dirty="0">
              <a:solidFill>
                <a:srgbClr val="FFFFFF">
                  <a:lumMod val="50000"/>
                </a:srgbClr>
              </a:solidFill>
              <a:latin typeface="微软雅黑" pitchFamily="34" charset="-122"/>
              <a:ea typeface="微软雅黑" pitchFamily="34" charset="-122"/>
            </a:endParaRPr>
          </a:p>
        </p:txBody>
      </p: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610" y="5642986"/>
            <a:ext cx="1791424" cy="27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object 6"/>
          <p:cNvSpPr txBox="1"/>
          <p:nvPr/>
        </p:nvSpPr>
        <p:spPr>
          <a:xfrm>
            <a:off x="2066506" y="2362200"/>
            <a:ext cx="410369" cy="3632200"/>
          </a:xfrm>
          <a:prstGeom prst="rect">
            <a:avLst/>
          </a:prstGeom>
        </p:spPr>
        <p:txBody>
          <a:bodyPr vert="vert" wrap="square" lIns="0" tIns="0" rIns="0" bIns="0" rtlCol="0">
            <a:spAutoFit/>
          </a:bodyPr>
          <a:lstStyle/>
          <a:p>
            <a:pPr marL="12700">
              <a:lnSpc>
                <a:spcPts val="3235"/>
              </a:lnSpc>
            </a:pPr>
            <a:r>
              <a:rPr lang="en-US" sz="3300" b="1" dirty="0">
                <a:solidFill>
                  <a:srgbClr val="FFFFFF"/>
                </a:solidFill>
                <a:latin typeface="Calibri"/>
                <a:cs typeface="Calibri"/>
              </a:rPr>
              <a:t>Hohai </a:t>
            </a:r>
            <a:r>
              <a:rPr sz="2800" b="1" dirty="0">
                <a:solidFill>
                  <a:srgbClr val="FFFFFF"/>
                </a:solidFill>
                <a:latin typeface="Times New Roman" pitchFamily="18" charset="0"/>
                <a:cs typeface="Times New Roman" pitchFamily="18" charset="0"/>
              </a:rPr>
              <a:t>Uni</a:t>
            </a:r>
            <a:r>
              <a:rPr sz="2800" b="1" spc="-35" dirty="0">
                <a:solidFill>
                  <a:srgbClr val="FFFFFF"/>
                </a:solidFill>
                <a:latin typeface="Times New Roman" pitchFamily="18" charset="0"/>
                <a:cs typeface="Times New Roman" pitchFamily="18" charset="0"/>
              </a:rPr>
              <a:t>v</a:t>
            </a:r>
            <a:r>
              <a:rPr sz="2800" b="1" spc="-5" dirty="0">
                <a:solidFill>
                  <a:srgbClr val="FFFFFF"/>
                </a:solidFill>
                <a:latin typeface="Times New Roman" pitchFamily="18" charset="0"/>
                <a:cs typeface="Times New Roman" pitchFamily="18" charset="0"/>
              </a:rPr>
              <a:t>e</a:t>
            </a:r>
            <a:r>
              <a:rPr sz="2800" b="1" spc="-45" dirty="0">
                <a:solidFill>
                  <a:srgbClr val="FFFFFF"/>
                </a:solidFill>
                <a:latin typeface="Times New Roman" pitchFamily="18" charset="0"/>
                <a:cs typeface="Times New Roman" pitchFamily="18" charset="0"/>
              </a:rPr>
              <a:t>r</a:t>
            </a:r>
            <a:r>
              <a:rPr sz="2800" b="1" dirty="0">
                <a:solidFill>
                  <a:srgbClr val="FFFFFF"/>
                </a:solidFill>
                <a:latin typeface="Times New Roman" pitchFamily="18" charset="0"/>
                <a:cs typeface="Times New Roman" pitchFamily="18" charset="0"/>
              </a:rPr>
              <a:t>sity</a:t>
            </a:r>
            <a:endParaRPr sz="2800" dirty="0">
              <a:latin typeface="Times New Roman" pitchFamily="18" charset="0"/>
              <a:cs typeface="Times New Roman" pitchFamily="18" charset="0"/>
            </a:endParaRPr>
          </a:p>
        </p:txBody>
      </p:sp>
      <p:sp>
        <p:nvSpPr>
          <p:cNvPr id="45" name="object 6"/>
          <p:cNvSpPr txBox="1">
            <a:spLocks/>
          </p:cNvSpPr>
          <p:nvPr/>
        </p:nvSpPr>
        <p:spPr>
          <a:xfrm>
            <a:off x="2066506" y="367077"/>
            <a:ext cx="6933500" cy="615553"/>
          </a:xfrm>
          <a:prstGeom prst="rect">
            <a:avLst/>
          </a:prstGeom>
        </p:spPr>
        <p:txBody>
          <a:bodyPr vert="horz" wrap="square" lIns="0" tIns="0" rIns="0" bIns="0" rtlCol="0">
            <a:spAutoFit/>
          </a:bodyPr>
          <a:lstStyle/>
          <a:p>
            <a:pPr marL="2131695" algn="ctr">
              <a:spcBef>
                <a:spcPct val="0"/>
              </a:spcBef>
              <a:defRPr/>
            </a:pPr>
            <a:r>
              <a:rPr lang="en-US" altLang="zh-CN" sz="4000" b="1" dirty="0">
                <a:latin typeface="Times New Roman" pitchFamily="18" charset="0"/>
                <a:ea typeface="微软雅黑" pitchFamily="34" charset="-122"/>
                <a:cs typeface="Times New Roman" pitchFamily="18" charset="0"/>
              </a:rPr>
              <a:t> Introduction</a:t>
            </a:r>
            <a:endParaRPr lang="en-US" sz="4000" spc="-10" dirty="0">
              <a:solidFill>
                <a:srgbClr val="FF0000"/>
              </a:solidFill>
              <a:latin typeface="Times New Roman" pitchFamily="18" charset="0"/>
              <a:ea typeface="+mj-ea"/>
              <a:cs typeface="Times New Roman" pitchFamily="18" charset="0"/>
            </a:endParaRPr>
          </a:p>
        </p:txBody>
      </p:sp>
      <p:sp>
        <p:nvSpPr>
          <p:cNvPr id="54" name="object 6"/>
          <p:cNvSpPr txBox="1"/>
          <p:nvPr/>
        </p:nvSpPr>
        <p:spPr>
          <a:xfrm>
            <a:off x="2286001" y="3352801"/>
            <a:ext cx="410369" cy="2239683"/>
          </a:xfrm>
          <a:prstGeom prst="rect">
            <a:avLst/>
          </a:prstGeom>
        </p:spPr>
        <p:txBody>
          <a:bodyPr vert="vert" wrap="square" lIns="0" tIns="0" rIns="0" bIns="0" rtlCol="0">
            <a:spAutoFit/>
          </a:bodyPr>
          <a:lstStyle/>
          <a:p>
            <a:pPr marL="12700">
              <a:lnSpc>
                <a:spcPts val="3235"/>
              </a:lnSpc>
            </a:pPr>
            <a:r>
              <a:rPr lang="en-US" sz="3300" b="1" dirty="0">
                <a:solidFill>
                  <a:srgbClr val="FFFFFF"/>
                </a:solidFill>
                <a:latin typeface="Times New Roman" pitchFamily="18" charset="0"/>
                <a:cs typeface="Times New Roman" pitchFamily="18" charset="0"/>
              </a:rPr>
              <a:t>CFSSN</a:t>
            </a:r>
            <a:endParaRPr sz="3300" dirty="0">
              <a:latin typeface="Times New Roman" pitchFamily="18" charset="0"/>
              <a:cs typeface="Times New Roman" pitchFamily="18" charset="0"/>
            </a:endParaRPr>
          </a:p>
        </p:txBody>
      </p:sp>
      <p:sp>
        <p:nvSpPr>
          <p:cNvPr id="57" name="object 6"/>
          <p:cNvSpPr txBox="1"/>
          <p:nvPr/>
        </p:nvSpPr>
        <p:spPr>
          <a:xfrm>
            <a:off x="1981201" y="2057400"/>
            <a:ext cx="410369" cy="3276600"/>
          </a:xfrm>
          <a:prstGeom prst="rect">
            <a:avLst/>
          </a:prstGeom>
        </p:spPr>
        <p:txBody>
          <a:bodyPr vert="vert" wrap="square" lIns="0" tIns="0" rIns="0" bIns="0" rtlCol="0">
            <a:spAutoFit/>
          </a:bodyPr>
          <a:lstStyle/>
          <a:p>
            <a:pPr marL="12700" algn="ctr">
              <a:lnSpc>
                <a:spcPts val="3235"/>
              </a:lnSpc>
            </a:pPr>
            <a:r>
              <a:rPr lang="en-US" sz="3300" b="1" dirty="0">
                <a:solidFill>
                  <a:srgbClr val="FFFFFF"/>
                </a:solidFill>
                <a:latin typeface="Times New Roman" pitchFamily="18" charset="0"/>
                <a:cs typeface="Times New Roman" pitchFamily="18" charset="0"/>
              </a:rPr>
              <a:t>CFSSN</a:t>
            </a:r>
            <a:endParaRPr sz="3300" dirty="0">
              <a:latin typeface="Times New Roman" pitchFamily="18" charset="0"/>
              <a:cs typeface="Times New Roman" pitchFamily="18" charset="0"/>
            </a:endParaRPr>
          </a:p>
        </p:txBody>
      </p:sp>
      <p:sp>
        <p:nvSpPr>
          <p:cNvPr id="62" name="object 6"/>
          <p:cNvSpPr txBox="1"/>
          <p:nvPr/>
        </p:nvSpPr>
        <p:spPr>
          <a:xfrm>
            <a:off x="2019115" y="2357064"/>
            <a:ext cx="410369"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3300" b="1" dirty="0">
                <a:solidFill>
                  <a:srgbClr val="FFFFFF"/>
                </a:solidFill>
                <a:latin typeface="Times New Roman" pitchFamily="18" charset="0"/>
                <a:cs typeface="Times New Roman" pitchFamily="18" charset="0"/>
              </a:rPr>
              <a:t>UCAS</a:t>
            </a:r>
            <a:endParaRPr sz="3300" dirty="0">
              <a:latin typeface="Times New Roman" pitchFamily="18" charset="0"/>
              <a:cs typeface="Times New Roman" pitchFamily="18" charset="0"/>
            </a:endParaRPr>
          </a:p>
        </p:txBody>
      </p:sp>
      <p:sp>
        <p:nvSpPr>
          <p:cNvPr id="47" name="object 3"/>
          <p:cNvSpPr/>
          <p:nvPr/>
        </p:nvSpPr>
        <p:spPr>
          <a:xfrm>
            <a:off x="570440" y="1537422"/>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48" name="object 6"/>
          <p:cNvSpPr txBox="1"/>
          <p:nvPr/>
        </p:nvSpPr>
        <p:spPr>
          <a:xfrm>
            <a:off x="606734" y="2210361"/>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pic>
        <p:nvPicPr>
          <p:cNvPr id="6" name="Picture 5">
            <a:extLst>
              <a:ext uri="{FF2B5EF4-FFF2-40B4-BE49-F238E27FC236}">
                <a16:creationId xmlns:a16="http://schemas.microsoft.com/office/drawing/2014/main" id="{FD9F7346-B55B-4ED9-81B1-AF625DAC5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4" name="Rectangle 3">
            <a:extLst>
              <a:ext uri="{FF2B5EF4-FFF2-40B4-BE49-F238E27FC236}">
                <a16:creationId xmlns:a16="http://schemas.microsoft.com/office/drawing/2014/main" id="{59971BB6-A221-41BA-A3AD-7360FD2E0147}"/>
              </a:ext>
            </a:extLst>
          </p:cNvPr>
          <p:cNvSpPr/>
          <p:nvPr/>
        </p:nvSpPr>
        <p:spPr>
          <a:xfrm>
            <a:off x="1799939" y="1290651"/>
            <a:ext cx="9763386" cy="6186309"/>
          </a:xfrm>
          <a:prstGeom prst="rect">
            <a:avLst/>
          </a:prstGeom>
        </p:spPr>
        <p:txBody>
          <a:bodyPr wrap="square">
            <a:spAutoFit/>
          </a:bodyPr>
          <a:lstStyle/>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Atmospheric aerosols are considered as one of the most significant parameters of the ocean–earth–atmosphere system and are the biggest concern in the ongoing climate change </a:t>
            </a:r>
            <a:r>
              <a:rPr lang="en-US" altLang="zh-CN" dirty="0">
                <a:solidFill>
                  <a:srgbClr val="FF0000"/>
                </a:solidFill>
                <a:latin typeface="Times New Roman" panose="02020603050405020304" pitchFamily="18" charset="0"/>
                <a:cs typeface="Times New Roman" panose="02020603050405020304" pitchFamily="18" charset="0"/>
              </a:rPr>
              <a:t>(IPCC, 2013)</a:t>
            </a: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Aerosols play a major role in energy balance and hydrological cycle of the Earth’s climate system through radiation–aerosol interactions (direct impact) and cloud–aerosol interactions (indirect impact) </a:t>
            </a:r>
            <a:r>
              <a:rPr lang="en-US" altLang="zh-CN" dirty="0">
                <a:solidFill>
                  <a:srgbClr val="FF0000"/>
                </a:solidFill>
                <a:latin typeface="Times New Roman" panose="02020603050405020304" pitchFamily="18" charset="0"/>
                <a:cs typeface="Times New Roman" panose="02020603050405020304" pitchFamily="18" charset="0"/>
              </a:rPr>
              <a:t>(McCormick and Ludwig 1967; Ding et al., 2016)</a:t>
            </a: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Depending on aerosol’s chemical and physical properties as well as their structures, it can affect atmospheric visibility </a:t>
            </a:r>
            <a:r>
              <a:rPr lang="en-US" altLang="zh-CN" dirty="0">
                <a:solidFill>
                  <a:srgbClr val="FF0000"/>
                </a:solidFill>
                <a:latin typeface="Times New Roman" panose="02020603050405020304" pitchFamily="18" charset="0"/>
                <a:cs typeface="Times New Roman" panose="02020603050405020304" pitchFamily="18" charset="0"/>
              </a:rPr>
              <a:t>(Che et al., 2007), </a:t>
            </a:r>
            <a:r>
              <a:rPr lang="en-US" altLang="zh-CN" dirty="0">
                <a:latin typeface="Times New Roman" panose="02020603050405020304" pitchFamily="18" charset="0"/>
                <a:cs typeface="Times New Roman" panose="02020603050405020304" pitchFamily="18" charset="0"/>
              </a:rPr>
              <a:t>ecosystems </a:t>
            </a:r>
            <a:r>
              <a:rPr lang="en-US" altLang="zh-CN" dirty="0">
                <a:solidFill>
                  <a:srgbClr val="FF0000"/>
                </a:solidFill>
                <a:latin typeface="Times New Roman" panose="02020603050405020304" pitchFamily="18" charset="0"/>
                <a:cs typeface="Times New Roman" panose="02020603050405020304" pitchFamily="18" charset="0"/>
              </a:rPr>
              <a:t>(Yue et al., 2017), </a:t>
            </a:r>
            <a:r>
              <a:rPr lang="en-US" altLang="zh-CN" dirty="0">
                <a:latin typeface="Times New Roman" panose="02020603050405020304" pitchFamily="18" charset="0"/>
                <a:cs typeface="Times New Roman" panose="02020603050405020304" pitchFamily="18" charset="0"/>
              </a:rPr>
              <a:t>and even human health </a:t>
            </a:r>
            <a:r>
              <a:rPr lang="en-US" altLang="zh-CN" dirty="0">
                <a:solidFill>
                  <a:srgbClr val="FF0000"/>
                </a:solidFill>
                <a:latin typeface="Times New Roman" panose="02020603050405020304" pitchFamily="18" charset="0"/>
                <a:cs typeface="Times New Roman" panose="02020603050405020304" pitchFamily="18" charset="0"/>
              </a:rPr>
              <a:t>(Silva et al., 2013)</a:t>
            </a: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 Aerosol Optical Depth (AOD), which is spectral dependent, together with its derived parameter Ångström Exponent (AE) are widely taken into consideration as a fundamental optical property in terms of diagnosing the aerosols impacts on global climate change </a:t>
            </a:r>
            <a:r>
              <a:rPr lang="en-US" altLang="zh-CN" dirty="0">
                <a:solidFill>
                  <a:srgbClr val="FF0000"/>
                </a:solidFill>
                <a:latin typeface="Times New Roman" panose="02020603050405020304" pitchFamily="18" charset="0"/>
                <a:cs typeface="Times New Roman" panose="02020603050405020304" pitchFamily="18" charset="0"/>
              </a:rPr>
              <a:t>(Xia et al., 2006; </a:t>
            </a:r>
            <a:r>
              <a:rPr lang="en-US" altLang="zh-CN" dirty="0" err="1">
                <a:solidFill>
                  <a:srgbClr val="FF0000"/>
                </a:solidFill>
                <a:latin typeface="Times New Roman" panose="02020603050405020304" pitchFamily="18" charset="0"/>
                <a:cs typeface="Times New Roman" panose="02020603050405020304" pitchFamily="18" charset="0"/>
              </a:rPr>
              <a:t>Alam</a:t>
            </a:r>
            <a:r>
              <a:rPr lang="en-US" altLang="zh-CN" dirty="0">
                <a:solidFill>
                  <a:srgbClr val="FF0000"/>
                </a:solidFill>
                <a:latin typeface="Times New Roman" panose="02020603050405020304" pitchFamily="18" charset="0"/>
                <a:cs typeface="Times New Roman" panose="02020603050405020304" pitchFamily="18" charset="0"/>
              </a:rPr>
              <a:t> et al., 2011)</a:t>
            </a: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Remote sensing (MODIS) and the Re-analysis data (MERRA-2) have been widely employed to investigate the AOD </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dirty="0" err="1">
                <a:solidFill>
                  <a:srgbClr val="FF0000"/>
                </a:solidFill>
                <a:latin typeface="Times New Roman" panose="02020603050405020304" pitchFamily="18" charset="0"/>
                <a:cs typeface="Times New Roman" panose="02020603050405020304" pitchFamily="18" charset="0"/>
              </a:rPr>
              <a:t>Pozzer</a:t>
            </a:r>
            <a:r>
              <a:rPr lang="en-US" altLang="zh-CN" dirty="0">
                <a:solidFill>
                  <a:srgbClr val="FF0000"/>
                </a:solidFill>
                <a:latin typeface="Times New Roman" panose="02020603050405020304" pitchFamily="18" charset="0"/>
                <a:cs typeface="Times New Roman" panose="02020603050405020304" pitchFamily="18" charset="0"/>
              </a:rPr>
              <a:t> et al., 2015; Mehta et al., 2016 </a:t>
            </a:r>
            <a:r>
              <a:rPr lang="en-US" altLang="zh-CN"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377128"/>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70"/>
          <p:cNvSpPr txBox="1"/>
          <p:nvPr/>
        </p:nvSpPr>
        <p:spPr>
          <a:xfrm>
            <a:off x="6520423" y="3899622"/>
            <a:ext cx="2807953" cy="323165"/>
          </a:xfrm>
          <a:prstGeom prst="rect">
            <a:avLst/>
          </a:prstGeom>
          <a:noFill/>
        </p:spPr>
        <p:txBody>
          <a:bodyPr>
            <a:spAutoFit/>
          </a:bodyPr>
          <a:lstStyle/>
          <a:p>
            <a:pPr fontAlgn="base">
              <a:spcBef>
                <a:spcPct val="0"/>
              </a:spcBef>
              <a:spcAft>
                <a:spcPct val="0"/>
              </a:spcAft>
              <a:defRPr/>
            </a:pPr>
            <a:endParaRPr lang="zh-CN" altLang="en-US" sz="1500" b="1" dirty="0">
              <a:solidFill>
                <a:srgbClr val="FFFFFF">
                  <a:lumMod val="50000"/>
                </a:srgbClr>
              </a:solidFill>
              <a:latin typeface="微软雅黑" pitchFamily="34" charset="-122"/>
              <a:ea typeface="微软雅黑" pitchFamily="34" charset="-122"/>
            </a:endParaRPr>
          </a:p>
        </p:txBody>
      </p: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610" y="5642986"/>
            <a:ext cx="1791424" cy="27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object 6"/>
          <p:cNvSpPr txBox="1"/>
          <p:nvPr/>
        </p:nvSpPr>
        <p:spPr>
          <a:xfrm>
            <a:off x="2066506" y="2362200"/>
            <a:ext cx="410369" cy="3632200"/>
          </a:xfrm>
          <a:prstGeom prst="rect">
            <a:avLst/>
          </a:prstGeom>
        </p:spPr>
        <p:txBody>
          <a:bodyPr vert="vert" wrap="square" lIns="0" tIns="0" rIns="0" bIns="0" rtlCol="0">
            <a:spAutoFit/>
          </a:bodyPr>
          <a:lstStyle/>
          <a:p>
            <a:pPr marL="12700">
              <a:lnSpc>
                <a:spcPts val="3235"/>
              </a:lnSpc>
            </a:pPr>
            <a:r>
              <a:rPr lang="en-US" sz="3300" b="1" dirty="0">
                <a:solidFill>
                  <a:srgbClr val="FFFFFF"/>
                </a:solidFill>
                <a:latin typeface="Calibri"/>
                <a:cs typeface="Calibri"/>
              </a:rPr>
              <a:t>Hohai </a:t>
            </a:r>
            <a:r>
              <a:rPr sz="2800" b="1" dirty="0">
                <a:solidFill>
                  <a:srgbClr val="FFFFFF"/>
                </a:solidFill>
                <a:latin typeface="Times New Roman" pitchFamily="18" charset="0"/>
                <a:cs typeface="Times New Roman" pitchFamily="18" charset="0"/>
              </a:rPr>
              <a:t>Uni</a:t>
            </a:r>
            <a:r>
              <a:rPr sz="2800" b="1" spc="-35" dirty="0">
                <a:solidFill>
                  <a:srgbClr val="FFFFFF"/>
                </a:solidFill>
                <a:latin typeface="Times New Roman" pitchFamily="18" charset="0"/>
                <a:cs typeface="Times New Roman" pitchFamily="18" charset="0"/>
              </a:rPr>
              <a:t>v</a:t>
            </a:r>
            <a:r>
              <a:rPr sz="2800" b="1" spc="-5" dirty="0">
                <a:solidFill>
                  <a:srgbClr val="FFFFFF"/>
                </a:solidFill>
                <a:latin typeface="Times New Roman" pitchFamily="18" charset="0"/>
                <a:cs typeface="Times New Roman" pitchFamily="18" charset="0"/>
              </a:rPr>
              <a:t>e</a:t>
            </a:r>
            <a:r>
              <a:rPr sz="2800" b="1" spc="-45" dirty="0">
                <a:solidFill>
                  <a:srgbClr val="FFFFFF"/>
                </a:solidFill>
                <a:latin typeface="Times New Roman" pitchFamily="18" charset="0"/>
                <a:cs typeface="Times New Roman" pitchFamily="18" charset="0"/>
              </a:rPr>
              <a:t>r</a:t>
            </a:r>
            <a:r>
              <a:rPr sz="2800" b="1" dirty="0">
                <a:solidFill>
                  <a:srgbClr val="FFFFFF"/>
                </a:solidFill>
                <a:latin typeface="Times New Roman" pitchFamily="18" charset="0"/>
                <a:cs typeface="Times New Roman" pitchFamily="18" charset="0"/>
              </a:rPr>
              <a:t>sity</a:t>
            </a:r>
            <a:endParaRPr sz="2800" dirty="0">
              <a:latin typeface="Times New Roman" pitchFamily="18" charset="0"/>
              <a:cs typeface="Times New Roman" pitchFamily="18" charset="0"/>
            </a:endParaRPr>
          </a:p>
        </p:txBody>
      </p:sp>
      <p:sp>
        <p:nvSpPr>
          <p:cNvPr id="45" name="object 6"/>
          <p:cNvSpPr txBox="1">
            <a:spLocks/>
          </p:cNvSpPr>
          <p:nvPr/>
        </p:nvSpPr>
        <p:spPr>
          <a:xfrm>
            <a:off x="1749106" y="320927"/>
            <a:ext cx="6933500" cy="615553"/>
          </a:xfrm>
          <a:prstGeom prst="rect">
            <a:avLst/>
          </a:prstGeom>
        </p:spPr>
        <p:txBody>
          <a:bodyPr vert="horz" wrap="square" lIns="0" tIns="0" rIns="0" bIns="0" rtlCol="0">
            <a:spAutoFit/>
          </a:bodyPr>
          <a:lstStyle/>
          <a:p>
            <a:pPr marL="2131695" algn="ctr">
              <a:spcBef>
                <a:spcPct val="0"/>
              </a:spcBef>
              <a:defRPr/>
            </a:pPr>
            <a:r>
              <a:rPr lang="en-US" altLang="zh-CN" sz="4000" b="1" dirty="0">
                <a:latin typeface="Times New Roman" pitchFamily="18" charset="0"/>
                <a:ea typeface="微软雅黑" pitchFamily="34" charset="-122"/>
                <a:cs typeface="Times New Roman" pitchFamily="18" charset="0"/>
              </a:rPr>
              <a:t>  Study area</a:t>
            </a:r>
            <a:endParaRPr lang="en-US" sz="4000" spc="-10" dirty="0">
              <a:solidFill>
                <a:srgbClr val="FF0000"/>
              </a:solidFill>
              <a:latin typeface="Times New Roman" pitchFamily="18" charset="0"/>
              <a:ea typeface="+mj-ea"/>
              <a:cs typeface="Times New Roman" pitchFamily="18" charset="0"/>
            </a:endParaRPr>
          </a:p>
        </p:txBody>
      </p:sp>
      <p:sp>
        <p:nvSpPr>
          <p:cNvPr id="54" name="object 6"/>
          <p:cNvSpPr txBox="1"/>
          <p:nvPr/>
        </p:nvSpPr>
        <p:spPr>
          <a:xfrm>
            <a:off x="2286001" y="3352801"/>
            <a:ext cx="410369" cy="2239683"/>
          </a:xfrm>
          <a:prstGeom prst="rect">
            <a:avLst/>
          </a:prstGeom>
        </p:spPr>
        <p:txBody>
          <a:bodyPr vert="vert" wrap="square" lIns="0" tIns="0" rIns="0" bIns="0" rtlCol="0">
            <a:spAutoFit/>
          </a:bodyPr>
          <a:lstStyle/>
          <a:p>
            <a:pPr marL="12700">
              <a:lnSpc>
                <a:spcPts val="3235"/>
              </a:lnSpc>
            </a:pPr>
            <a:r>
              <a:rPr lang="en-US" sz="3300" b="1" dirty="0">
                <a:solidFill>
                  <a:srgbClr val="FFFFFF"/>
                </a:solidFill>
                <a:latin typeface="Times New Roman" pitchFamily="18" charset="0"/>
                <a:cs typeface="Times New Roman" pitchFamily="18" charset="0"/>
              </a:rPr>
              <a:t>CFSSN</a:t>
            </a:r>
            <a:endParaRPr sz="3300" dirty="0">
              <a:latin typeface="Times New Roman" pitchFamily="18" charset="0"/>
              <a:cs typeface="Times New Roman" pitchFamily="18" charset="0"/>
            </a:endParaRPr>
          </a:p>
        </p:txBody>
      </p:sp>
      <p:sp>
        <p:nvSpPr>
          <p:cNvPr id="57" name="object 6"/>
          <p:cNvSpPr txBox="1"/>
          <p:nvPr/>
        </p:nvSpPr>
        <p:spPr>
          <a:xfrm>
            <a:off x="1981201" y="2057400"/>
            <a:ext cx="410369" cy="3276600"/>
          </a:xfrm>
          <a:prstGeom prst="rect">
            <a:avLst/>
          </a:prstGeom>
        </p:spPr>
        <p:txBody>
          <a:bodyPr vert="vert" wrap="square" lIns="0" tIns="0" rIns="0" bIns="0" rtlCol="0">
            <a:spAutoFit/>
          </a:bodyPr>
          <a:lstStyle/>
          <a:p>
            <a:pPr marL="12700" algn="ctr">
              <a:lnSpc>
                <a:spcPts val="3235"/>
              </a:lnSpc>
            </a:pPr>
            <a:r>
              <a:rPr lang="en-US" sz="3300" b="1" dirty="0">
                <a:solidFill>
                  <a:srgbClr val="FFFFFF"/>
                </a:solidFill>
                <a:latin typeface="Times New Roman" pitchFamily="18" charset="0"/>
                <a:cs typeface="Times New Roman" pitchFamily="18" charset="0"/>
              </a:rPr>
              <a:t>CFSSN</a:t>
            </a:r>
            <a:endParaRPr sz="3300" dirty="0">
              <a:latin typeface="Times New Roman" pitchFamily="18" charset="0"/>
              <a:cs typeface="Times New Roman" pitchFamily="18" charset="0"/>
            </a:endParaRPr>
          </a:p>
        </p:txBody>
      </p:sp>
      <p:sp>
        <p:nvSpPr>
          <p:cNvPr id="62" name="object 6"/>
          <p:cNvSpPr txBox="1"/>
          <p:nvPr/>
        </p:nvSpPr>
        <p:spPr>
          <a:xfrm>
            <a:off x="2019115" y="2357064"/>
            <a:ext cx="410369"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3300" b="1" dirty="0">
                <a:solidFill>
                  <a:srgbClr val="FFFFFF"/>
                </a:solidFill>
                <a:latin typeface="Times New Roman" pitchFamily="18" charset="0"/>
                <a:cs typeface="Times New Roman" pitchFamily="18" charset="0"/>
              </a:rPr>
              <a:t>UCAS</a:t>
            </a:r>
            <a:endParaRPr sz="3300" dirty="0">
              <a:latin typeface="Times New Roman" pitchFamily="18" charset="0"/>
              <a:cs typeface="Times New Roman" pitchFamily="18" charset="0"/>
            </a:endParaRPr>
          </a:p>
        </p:txBody>
      </p:sp>
      <p:sp>
        <p:nvSpPr>
          <p:cNvPr id="47" name="object 3"/>
          <p:cNvSpPr/>
          <p:nvPr/>
        </p:nvSpPr>
        <p:spPr>
          <a:xfrm>
            <a:off x="570440" y="1537422"/>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48" name="object 6"/>
          <p:cNvSpPr txBox="1"/>
          <p:nvPr/>
        </p:nvSpPr>
        <p:spPr>
          <a:xfrm>
            <a:off x="606734" y="2210361"/>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pic>
        <p:nvPicPr>
          <p:cNvPr id="6" name="Picture 5">
            <a:extLst>
              <a:ext uri="{FF2B5EF4-FFF2-40B4-BE49-F238E27FC236}">
                <a16:creationId xmlns:a16="http://schemas.microsoft.com/office/drawing/2014/main" id="{FD9F7346-B55B-4ED9-81B1-AF625DAC5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pic>
        <p:nvPicPr>
          <p:cNvPr id="12" name="Picture 11">
            <a:extLst>
              <a:ext uri="{FF2B5EF4-FFF2-40B4-BE49-F238E27FC236}">
                <a16:creationId xmlns:a16="http://schemas.microsoft.com/office/drawing/2014/main" id="{5D3687CC-6C72-4899-8839-AD1382E54D5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989" y="1424281"/>
            <a:ext cx="6548306" cy="3857040"/>
          </a:xfrm>
          <a:prstGeom prst="rect">
            <a:avLst/>
          </a:prstGeom>
          <a:noFill/>
          <a:ln>
            <a:noFill/>
          </a:ln>
        </p:spPr>
      </p:pic>
      <p:sp>
        <p:nvSpPr>
          <p:cNvPr id="13" name="Rectangle 12">
            <a:extLst>
              <a:ext uri="{FF2B5EF4-FFF2-40B4-BE49-F238E27FC236}">
                <a16:creationId xmlns:a16="http://schemas.microsoft.com/office/drawing/2014/main" id="{0AA096AE-FF4D-4705-8B1D-B57D8267BA0F}"/>
              </a:ext>
            </a:extLst>
          </p:cNvPr>
          <p:cNvSpPr/>
          <p:nvPr/>
        </p:nvSpPr>
        <p:spPr>
          <a:xfrm>
            <a:off x="4517194" y="5348063"/>
            <a:ext cx="8573548" cy="291298"/>
          </a:xfrm>
          <a:prstGeom prst="rect">
            <a:avLst/>
          </a:prstGeom>
        </p:spPr>
        <p:txBody>
          <a:bodyPr wrap="square">
            <a:spAutoFit/>
          </a:bodyPr>
          <a:lstStyle/>
          <a:p>
            <a:pPr algn="just">
              <a:lnSpc>
                <a:spcPct val="115000"/>
              </a:lnSpc>
              <a:spcAft>
                <a:spcPts val="0"/>
              </a:spcAft>
            </a:pPr>
            <a:r>
              <a:rPr lang="en-US" altLang="zh-CN" sz="1200" b="1" dirty="0">
                <a:latin typeface="Times New Roman" panose="02020603050405020304" pitchFamily="18" charset="0"/>
                <a:ea typeface="宋体" panose="02010600030101010101" pitchFamily="2" charset="-122"/>
                <a:cs typeface="Arial" panose="020B0604020202020204" pitchFamily="34" charset="0"/>
              </a:rPr>
              <a:t>Fig.1. </a:t>
            </a:r>
            <a:r>
              <a:rPr lang="en-US" altLang="zh-CN" sz="1200" dirty="0">
                <a:latin typeface="Times New Roman" panose="02020603050405020304" pitchFamily="18" charset="0"/>
                <a:ea typeface="宋体" panose="02010600030101010101" pitchFamily="2" charset="-122"/>
                <a:cs typeface="Arial" panose="020B0604020202020204" pitchFamily="34" charset="0"/>
              </a:rPr>
              <a:t>Study Area </a:t>
            </a:r>
            <a:endParaRPr lang="zh-CN" altLang="zh-CN" sz="1200" dirty="0">
              <a:effectLst/>
              <a:latin typeface="Calibri" panose="020F050202020403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204268555"/>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7377-052C-4E06-A06D-9191A1FD6FB2}"/>
              </a:ext>
            </a:extLst>
          </p:cNvPr>
          <p:cNvSpPr>
            <a:spLocks noGrp="1"/>
          </p:cNvSpPr>
          <p:nvPr>
            <p:ph type="title"/>
          </p:nvPr>
        </p:nvSpPr>
        <p:spPr>
          <a:xfrm>
            <a:off x="2079771" y="541293"/>
            <a:ext cx="10515600" cy="1325563"/>
          </a:xfrm>
        </p:spPr>
        <p:txBody>
          <a:bodyPr>
            <a:normAutofit fontScale="90000"/>
          </a:bodyPr>
          <a:lstStyle/>
          <a:p>
            <a:r>
              <a:rPr lang="en-US" altLang="zh-CN" sz="3600" b="1" dirty="0">
                <a:latin typeface="Times New Roman" pitchFamily="18" charset="0"/>
                <a:ea typeface="微软雅黑" pitchFamily="34" charset="-122"/>
                <a:cs typeface="Times New Roman" pitchFamily="18" charset="0"/>
              </a:rPr>
              <a:t>Methodology </a:t>
            </a:r>
            <a:br>
              <a:rPr lang="en-US" altLang="zh-CN" sz="3600" b="1" dirty="0">
                <a:latin typeface="Times New Roman" pitchFamily="18" charset="0"/>
                <a:ea typeface="微软雅黑" pitchFamily="34" charset="-122"/>
                <a:cs typeface="Times New Roman" pitchFamily="18" charset="0"/>
              </a:rPr>
            </a:br>
            <a:r>
              <a:rPr lang="en-US" altLang="zh-CN" sz="3600" b="1" dirty="0">
                <a:latin typeface="Times New Roman" pitchFamily="18" charset="0"/>
                <a:ea typeface="微软雅黑" pitchFamily="34" charset="-122"/>
                <a:cs typeface="Times New Roman" pitchFamily="18" charset="0"/>
              </a:rPr>
              <a:t>                        </a:t>
            </a:r>
            <a:r>
              <a:rPr lang="en-US" sz="3600" i="1" dirty="0">
                <a:solidFill>
                  <a:srgbClr val="FF0000"/>
                </a:solidFill>
                <a:latin typeface="Times New Roman" panose="02020603050405020304" pitchFamily="18" charset="0"/>
                <a:cs typeface="Times New Roman" panose="02020603050405020304" pitchFamily="18" charset="0"/>
              </a:rPr>
              <a:t>Trend analysis</a:t>
            </a:r>
            <a:br>
              <a:rPr lang="en-US" dirty="0">
                <a:latin typeface="Times New Roman" panose="02020603050405020304" pitchFamily="18" charset="0"/>
                <a:cs typeface="Times New Roman" panose="02020603050405020304" pitchFamily="18" charset="0"/>
              </a:rPr>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BA2BF3-0222-4D5C-8333-7F1EB8FD87AF}"/>
                  </a:ext>
                </a:extLst>
              </p:cNvPr>
              <p:cNvSpPr>
                <a:spLocks noGrp="1"/>
              </p:cNvSpPr>
              <p:nvPr>
                <p:ph idx="1"/>
              </p:nvPr>
            </p:nvSpPr>
            <p:spPr>
              <a:xfrm>
                <a:off x="1395761" y="1430118"/>
                <a:ext cx="10796239" cy="4738456"/>
              </a:xfrm>
            </p:spPr>
            <p:txBody>
              <a:bodyPr>
                <a:normAutofit/>
              </a:bodyPr>
              <a:lstStyle/>
              <a:p>
                <a:r>
                  <a:rPr lang="en-US" sz="1800" dirty="0">
                    <a:latin typeface="Times New Roman" panose="02020603050405020304" pitchFamily="18" charset="0"/>
                    <a:cs typeface="Times New Roman" panose="02020603050405020304" pitchFamily="18" charset="0"/>
                  </a:rPr>
                  <a:t>We </a:t>
                </a:r>
                <a:r>
                  <a:rPr lang="en-US" sz="1800" dirty="0" err="1">
                    <a:latin typeface="Times New Roman" panose="02020603050405020304" pitchFamily="18" charset="0"/>
                    <a:cs typeface="Times New Roman" panose="02020603050405020304" pitchFamily="18" charset="0"/>
                  </a:rPr>
                  <a:t>deseasonalized</a:t>
                </a:r>
                <a:r>
                  <a:rPr lang="en-US" sz="1800" dirty="0">
                    <a:latin typeface="Times New Roman" panose="02020603050405020304" pitchFamily="18" charset="0"/>
                    <a:cs typeface="Times New Roman" panose="02020603050405020304" pitchFamily="18" charset="0"/>
                  </a:rPr>
                  <a:t> the monthly AOD time series by calculating the monthly AOD anomaly time series for each grid cell to remove the seasonal effect</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AOD trend for each grid cell was calculated using least squares regression</a:t>
                </a:r>
              </a:p>
              <a:p>
                <a:pPr marL="0" indent="0">
                  <a:buNone/>
                </a:pPr>
                <a:endParaRPr lang="en-US" sz="1600" dirty="0">
                  <a:latin typeface="Times New Roman" panose="02020603050405020304" pitchFamily="18" charset="0"/>
                  <a:cs typeface="Times New Roman" panose="02020603050405020304" pitchFamily="18" charset="0"/>
                </a:endParaRPr>
              </a:p>
              <a:p>
                <a14:m>
                  <m:oMath xmlns:m="http://schemas.openxmlformats.org/officeDocument/2006/math">
                    <m:d>
                      <m:dPr>
                        <m:ctrlPr>
                          <a:rPr lang="en-US" sz="2400" b="1" i="1">
                            <a:latin typeface="Cambria Math" panose="02040503050406030204" pitchFamily="18" charset="0"/>
                          </a:rPr>
                        </m:ctrlPr>
                      </m:dPr>
                      <m:e>
                        <m:r>
                          <a:rPr lang="en-US" sz="2400" b="1" i="1">
                            <a:latin typeface="Cambria Math" panose="02040503050406030204" pitchFamily="18" charset="0"/>
                          </a:rPr>
                          <m:t>𝑨𝑶𝑫</m:t>
                        </m:r>
                      </m:e>
                    </m:d>
                    <m:r>
                      <a:rPr lang="en-US" sz="2400" b="1" i="1">
                        <a:latin typeface="Cambria Math" panose="02040503050406030204" pitchFamily="18" charset="0"/>
                      </a:rPr>
                      <m:t>𝐚𝐧𝐨𝐦𝐚𝐥𝐲</m:t>
                    </m:r>
                    <m:r>
                      <a:rPr lang="en-US" sz="2400" b="1">
                        <a:latin typeface="Cambria Math" panose="02040503050406030204" pitchFamily="18" charset="0"/>
                      </a:rPr>
                      <m:t>;</m:t>
                    </m:r>
                    <m:r>
                      <a:rPr lang="en-US" sz="2400" b="1" i="1">
                        <a:latin typeface="Cambria Math" panose="02040503050406030204" pitchFamily="18" charset="0"/>
                      </a:rPr>
                      <m:t>𝐬</m:t>
                    </m:r>
                    <m:r>
                      <a:rPr lang="en-US" sz="2400" b="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𝝁</m:t>
                    </m:r>
                    <m:r>
                      <a:rPr lang="en-US" sz="2400" b="1" i="1">
                        <a:latin typeface="Cambria Math" panose="02040503050406030204" pitchFamily="18" charset="0"/>
                      </a:rPr>
                      <m:t>+</m:t>
                    </m:r>
                    <m:r>
                      <a:rPr lang="en-US" sz="2400" b="1" i="1">
                        <a:latin typeface="Cambria Math" panose="02040503050406030204" pitchFamily="18" charset="0"/>
                      </a:rPr>
                      <m:t>𝜷</m:t>
                    </m:r>
                    <m:r>
                      <a:rPr lang="en-US" sz="2400" b="1" i="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𝝐</m:t>
                    </m:r>
                  </m:oMath>
                </a14:m>
                <a:endParaRPr lang="en-US" sz="2400" b="1" dirty="0">
                  <a:latin typeface="Times New Roman" panose="02020603050405020304" pitchFamily="18" charset="0"/>
                  <a:cs typeface="Times New Roman" panose="02020603050405020304" pitchFamily="18" charset="0"/>
                </a:endParaRPr>
              </a:p>
              <a:p>
                <a:pPr marL="0" indent="0">
                  <a:buNone/>
                </a:pPr>
                <a:r>
                  <a:rPr lang="en-US" sz="1400" dirty="0"/>
                  <a:t>         </a:t>
                </a:r>
                <a14:m>
                  <m:oMath xmlns:m="http://schemas.openxmlformats.org/officeDocument/2006/math">
                    <m:d>
                      <m:dPr>
                        <m:ctrlPr>
                          <a:rPr lang="en-US" sz="1400" i="1">
                            <a:latin typeface="Cambria Math" panose="02040503050406030204" pitchFamily="18" charset="0"/>
                          </a:rPr>
                        </m:ctrlPr>
                      </m:dPr>
                      <m:e>
                        <m:r>
                          <a:rPr lang="en-US" sz="1400">
                            <a:latin typeface="Cambria Math" panose="02040503050406030204" pitchFamily="18" charset="0"/>
                          </a:rPr>
                          <m:t>𝐴𝑂𝐷</m:t>
                        </m:r>
                      </m:e>
                    </m:d>
                    <m:r>
                      <m:rPr>
                        <m:sty m:val="p"/>
                      </m:rPr>
                      <a:rPr lang="en-US" sz="1400">
                        <a:latin typeface="Cambria Math" panose="02040503050406030204" pitchFamily="18" charset="0"/>
                      </a:rPr>
                      <m:t>anomaly</m:t>
                    </m:r>
                    <m:r>
                      <a:rPr lang="en-US" sz="1400">
                        <a:latin typeface="Cambria Math" panose="02040503050406030204" pitchFamily="18" charset="0"/>
                      </a:rPr>
                      <m:t>;</m:t>
                    </m:r>
                    <m:r>
                      <m:rPr>
                        <m:sty m:val="p"/>
                      </m:rPr>
                      <a:rPr lang="en-US" sz="1400">
                        <a:latin typeface="Cambria Math" panose="02040503050406030204" pitchFamily="18" charset="0"/>
                      </a:rPr>
                      <m:t>s</m:t>
                    </m:r>
                    <m:r>
                      <a:rPr lang="en-US" sz="1400">
                        <a:latin typeface="Cambria Math" panose="02040503050406030204" pitchFamily="18" charset="0"/>
                      </a:rPr>
                      <m:t>;</m:t>
                    </m:r>
                    <m:r>
                      <m:rPr>
                        <m:sty m:val="p"/>
                      </m:rPr>
                      <a:rPr lang="en-US" sz="1400">
                        <a:latin typeface="Cambria Math" panose="02040503050406030204" pitchFamily="18" charset="0"/>
                      </a:rPr>
                      <m:t>m</m:t>
                    </m:r>
                  </m:oMath>
                </a14:m>
                <a:r>
                  <a:rPr lang="en-US" sz="1400" dirty="0"/>
                  <a:t>  is the AOD anomaly at grid cells for month m during the calculating period;</a:t>
                </a:r>
              </a:p>
              <a:p>
                <a:pPr marL="0" indent="0">
                  <a:buNone/>
                </a:pPr>
                <a:r>
                  <a:rPr lang="en-US" sz="1400" dirty="0"/>
                  <a:t>           </a:t>
                </a:r>
                <a:r>
                  <a:rPr lang="en-US" sz="1400" b="1" dirty="0"/>
                  <a:t> </a:t>
                </a:r>
                <a14:m>
                  <m:oMath xmlns:m="http://schemas.openxmlformats.org/officeDocument/2006/math">
                    <m:r>
                      <a:rPr lang="en-US" sz="1400" b="1" i="1">
                        <a:latin typeface="Cambria Math" panose="02040503050406030204" pitchFamily="18" charset="0"/>
                      </a:rPr>
                      <m:t>𝛍</m:t>
                    </m:r>
                  </m:oMath>
                </a14:m>
                <a:r>
                  <a:rPr lang="en-US" sz="1400" b="1" dirty="0"/>
                  <a:t> </a:t>
                </a:r>
                <a:r>
                  <a:rPr lang="en-US" sz="1400" dirty="0"/>
                  <a:t>is the intercept </a:t>
                </a:r>
              </a:p>
              <a:p>
                <a:pPr marL="0" indent="0">
                  <a:buNone/>
                </a:pPr>
                <a:r>
                  <a:rPr lang="en-US" sz="1400" dirty="0"/>
                  <a:t>            </a:t>
                </a:r>
                <a14:m>
                  <m:oMath xmlns:m="http://schemas.openxmlformats.org/officeDocument/2006/math">
                    <m:r>
                      <a:rPr lang="en-US" sz="1400" b="1" i="1">
                        <a:latin typeface="Cambria Math" panose="02040503050406030204" pitchFamily="18" charset="0"/>
                      </a:rPr>
                      <m:t>𝛃</m:t>
                    </m:r>
                  </m:oMath>
                </a14:m>
                <a:r>
                  <a:rPr lang="en-US" sz="1400" dirty="0"/>
                  <a:t> is the slope, which is also the trend of AOD</a:t>
                </a:r>
              </a:p>
              <a:p>
                <a:pPr marL="0" indent="0">
                  <a:buNone/>
                </a:pPr>
                <a:r>
                  <a:rPr lang="en-US" sz="1400" dirty="0"/>
                  <a:t>           </a:t>
                </a:r>
                <a14:m>
                  <m:oMath xmlns:m="http://schemas.openxmlformats.org/officeDocument/2006/math">
                    <m:r>
                      <a:rPr lang="en-US" sz="1400">
                        <a:latin typeface="Cambria Math" panose="02040503050406030204" pitchFamily="18" charset="0"/>
                      </a:rPr>
                      <m:t> </m:t>
                    </m:r>
                    <m:r>
                      <a:rPr lang="en-US" sz="1400" b="1" i="1">
                        <a:latin typeface="Cambria Math" panose="02040503050406030204" pitchFamily="18" charset="0"/>
                      </a:rPr>
                      <m:t>𝛜</m:t>
                    </m:r>
                  </m:oMath>
                </a14:m>
                <a:r>
                  <a:rPr lang="en-US" sz="1400" dirty="0"/>
                  <a:t> is the error term.</a:t>
                </a:r>
              </a:p>
              <a:p>
                <a:r>
                  <a:rPr lang="en-US" sz="2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Two-tailed Student’s t-tests were used to assess the robustness of each trend estimate, and the criterion for statistical significance was set at the 95% confidence level.</a:t>
                </a:r>
              </a:p>
              <a:p>
                <a:r>
                  <a:rPr lang="en-US" sz="1800" dirty="0">
                    <a:latin typeface="Times New Roman" panose="02020603050405020304" pitchFamily="18" charset="0"/>
                    <a:cs typeface="Times New Roman" panose="02020603050405020304" pitchFamily="18" charset="0"/>
                  </a:rPr>
                  <a:t>This method has been successfully applied to trend analyses of monthly mean PM2.5 and AOD anomaly time-series data (</a:t>
                </a:r>
                <a:r>
                  <a:rPr lang="en-US" sz="1800" dirty="0">
                    <a:solidFill>
                      <a:srgbClr val="FF0000"/>
                    </a:solidFill>
                    <a:latin typeface="Times New Roman" panose="02020603050405020304" pitchFamily="18" charset="0"/>
                    <a:cs typeface="Times New Roman" panose="02020603050405020304" pitchFamily="18" charset="0"/>
                  </a:rPr>
                  <a:t>Hsu et al., 2012; Boys et al., 2014; Zhang and Reid, 2010; </a:t>
                </a:r>
                <a:r>
                  <a:rPr lang="en-US" sz="1800" dirty="0" err="1">
                    <a:solidFill>
                      <a:srgbClr val="FF0000"/>
                    </a:solidFill>
                    <a:latin typeface="Times New Roman" panose="02020603050405020304" pitchFamily="18" charset="0"/>
                    <a:cs typeface="Times New Roman" panose="02020603050405020304" pitchFamily="18" charset="0"/>
                  </a:rPr>
                  <a:t>Xue</a:t>
                </a:r>
                <a:r>
                  <a:rPr lang="en-US" sz="1800" dirty="0">
                    <a:solidFill>
                      <a:srgbClr val="FF0000"/>
                    </a:solidFill>
                    <a:latin typeface="Times New Roman" panose="02020603050405020304" pitchFamily="18" charset="0"/>
                    <a:cs typeface="Times New Roman" panose="02020603050405020304" pitchFamily="18" charset="0"/>
                  </a:rPr>
                  <a:t> et al., 2019</a:t>
                </a:r>
                <a:r>
                  <a:rPr lang="en-US" sz="18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16BA2BF3-0222-4D5C-8333-7F1EB8FD87AF}"/>
                  </a:ext>
                </a:extLst>
              </p:cNvPr>
              <p:cNvSpPr>
                <a:spLocks noGrp="1" noRot="1" noChangeAspect="1" noMove="1" noResize="1" noEditPoints="1" noAdjustHandles="1" noChangeArrowheads="1" noChangeShapeType="1" noTextEdit="1"/>
              </p:cNvSpPr>
              <p:nvPr>
                <p:ph idx="1"/>
              </p:nvPr>
            </p:nvSpPr>
            <p:spPr>
              <a:xfrm>
                <a:off x="1395761" y="1430118"/>
                <a:ext cx="10796239" cy="4738456"/>
              </a:xfrm>
              <a:blipFill>
                <a:blip r:embed="rId2"/>
                <a:stretch>
                  <a:fillRect l="-791" t="-1287" b="-901"/>
                </a:stretch>
              </a:blipFill>
            </p:spPr>
            <p:txBody>
              <a:bodyPr/>
              <a:lstStyle/>
              <a:p>
                <a:r>
                  <a:rPr lang="zh-CN" altLang="en-US">
                    <a:noFill/>
                  </a:rPr>
                  <a:t> </a:t>
                </a:r>
              </a:p>
            </p:txBody>
          </p:sp>
        </mc:Fallback>
      </mc:AlternateContent>
      <p:pic>
        <p:nvPicPr>
          <p:cNvPr id="4" name="Picture 3">
            <a:extLst>
              <a:ext uri="{FF2B5EF4-FFF2-40B4-BE49-F238E27FC236}">
                <a16:creationId xmlns:a16="http://schemas.microsoft.com/office/drawing/2014/main" id="{2313299C-5D66-4784-AEC9-32E148F8C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5" name="object 3">
            <a:extLst>
              <a:ext uri="{FF2B5EF4-FFF2-40B4-BE49-F238E27FC236}">
                <a16:creationId xmlns:a16="http://schemas.microsoft.com/office/drawing/2014/main" id="{166AEEFD-C4AB-4C15-BDD2-DEE8F3CEF5D6}"/>
              </a:ext>
            </a:extLst>
          </p:cNvPr>
          <p:cNvSpPr/>
          <p:nvPr/>
        </p:nvSpPr>
        <p:spPr>
          <a:xfrm>
            <a:off x="451203" y="1615188"/>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6" name="object 6">
            <a:extLst>
              <a:ext uri="{FF2B5EF4-FFF2-40B4-BE49-F238E27FC236}">
                <a16:creationId xmlns:a16="http://schemas.microsoft.com/office/drawing/2014/main" id="{F91E481E-B4DF-48EB-958A-958324E3E79E}"/>
              </a:ext>
            </a:extLst>
          </p:cNvPr>
          <p:cNvSpPr txBox="1"/>
          <p:nvPr/>
        </p:nvSpPr>
        <p:spPr>
          <a:xfrm>
            <a:off x="498333" y="1981550"/>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0051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7377-052C-4E06-A06D-9191A1FD6FB2}"/>
              </a:ext>
            </a:extLst>
          </p:cNvPr>
          <p:cNvSpPr>
            <a:spLocks noGrp="1"/>
          </p:cNvSpPr>
          <p:nvPr>
            <p:ph type="title"/>
          </p:nvPr>
        </p:nvSpPr>
        <p:spPr>
          <a:xfrm>
            <a:off x="2155272" y="331569"/>
            <a:ext cx="10515600" cy="1325563"/>
          </a:xfrm>
        </p:spPr>
        <p:txBody>
          <a:bodyPr>
            <a:noAutofit/>
          </a:bodyPr>
          <a:lstStyle/>
          <a:p>
            <a:r>
              <a:rPr lang="en-US" altLang="zh-CN" sz="3200" b="1" dirty="0">
                <a:latin typeface="Times New Roman" pitchFamily="18" charset="0"/>
                <a:ea typeface="微软雅黑" pitchFamily="34" charset="-122"/>
                <a:cs typeface="Times New Roman" pitchFamily="18" charset="0"/>
              </a:rPr>
              <a:t>Methodology </a:t>
            </a:r>
            <a:br>
              <a:rPr lang="en-US" altLang="zh-CN" sz="3200" b="1" dirty="0">
                <a:latin typeface="Times New Roman" pitchFamily="18" charset="0"/>
                <a:ea typeface="微软雅黑" pitchFamily="34" charset="-122"/>
                <a:cs typeface="Times New Roman" pitchFamily="18" charset="0"/>
              </a:rPr>
            </a:br>
            <a:r>
              <a:rPr lang="en-US" altLang="zh-CN" sz="3200" b="1" dirty="0">
                <a:latin typeface="Times New Roman" pitchFamily="18" charset="0"/>
                <a:ea typeface="微软雅黑" pitchFamily="34" charset="-122"/>
                <a:cs typeface="Times New Roman" pitchFamily="18" charset="0"/>
              </a:rPr>
              <a:t>                     </a:t>
            </a:r>
            <a:r>
              <a:rPr lang="en-US" altLang="zh-CN" sz="3200" i="1" dirty="0">
                <a:solidFill>
                  <a:srgbClr val="FF0000"/>
                </a:solidFill>
                <a:latin typeface="Times New Roman" panose="02020603050405020304" pitchFamily="18" charset="0"/>
                <a:cs typeface="Times New Roman" panose="02020603050405020304" pitchFamily="18" charset="0"/>
              </a:rPr>
              <a:t>Classification of aerosols</a:t>
            </a:r>
            <a:br>
              <a:rPr lang="en-US" sz="3200" dirty="0">
                <a:latin typeface="Times New Roman" panose="02020603050405020304" pitchFamily="18"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16BA2BF3-0222-4D5C-8333-7F1EB8FD87AF}"/>
              </a:ext>
            </a:extLst>
          </p:cNvPr>
          <p:cNvSpPr>
            <a:spLocks noGrp="1"/>
          </p:cNvSpPr>
          <p:nvPr>
            <p:ph idx="1"/>
          </p:nvPr>
        </p:nvSpPr>
        <p:spPr>
          <a:xfrm>
            <a:off x="1395761" y="1744910"/>
            <a:ext cx="10796239" cy="4423664"/>
          </a:xfrm>
        </p:spPr>
        <p:txBody>
          <a:bodyPr>
            <a:normAutofit/>
          </a:bodyPr>
          <a:lstStyle/>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In the present study, to classify the major aerosol types that originate from various sources, the daily values of AOD</a:t>
            </a:r>
            <a:r>
              <a:rPr lang="en-US" altLang="zh-CN" sz="1600" baseline="-25000" dirty="0">
                <a:latin typeface="Times New Roman" panose="02020603050405020304" pitchFamily="18" charset="0"/>
                <a:cs typeface="Times New Roman" panose="02020603050405020304" pitchFamily="18" charset="0"/>
              </a:rPr>
              <a:t>550</a:t>
            </a:r>
            <a:r>
              <a:rPr lang="en-US" altLang="zh-CN" sz="1600" dirty="0">
                <a:latin typeface="Times New Roman" panose="02020603050405020304" pitchFamily="18" charset="0"/>
                <a:cs typeface="Times New Roman" panose="02020603050405020304" pitchFamily="18" charset="0"/>
              </a:rPr>
              <a:t> and AE</a:t>
            </a:r>
            <a:r>
              <a:rPr lang="en-US" altLang="zh-CN" sz="1600" baseline="-25000" dirty="0">
                <a:latin typeface="Times New Roman" panose="02020603050405020304" pitchFamily="18" charset="0"/>
                <a:cs typeface="Times New Roman" panose="02020603050405020304" pitchFamily="18" charset="0"/>
              </a:rPr>
              <a:t>470-870</a:t>
            </a:r>
            <a:r>
              <a:rPr lang="en-US" altLang="zh-CN" sz="1600" dirty="0">
                <a:latin typeface="Times New Roman" panose="02020603050405020304" pitchFamily="18" charset="0"/>
                <a:cs typeface="Times New Roman" panose="02020603050405020304" pitchFamily="18" charset="0"/>
              </a:rPr>
              <a:t> from MERRA-2 (1980-2018) were used</a:t>
            </a:r>
          </a:p>
          <a:p>
            <a:r>
              <a:rPr lang="zh-CN" altLang="zh-CN"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the relationship between AOD</a:t>
            </a:r>
            <a:r>
              <a:rPr lang="en-US" altLang="zh-CN" sz="1600" baseline="-25000" dirty="0">
                <a:latin typeface="Times New Roman" panose="02020603050405020304" pitchFamily="18" charset="0"/>
                <a:cs typeface="Times New Roman" panose="02020603050405020304" pitchFamily="18" charset="0"/>
              </a:rPr>
              <a:t>550</a:t>
            </a:r>
            <a:r>
              <a:rPr lang="en-US" altLang="zh-CN" sz="1600" dirty="0">
                <a:latin typeface="Times New Roman" panose="02020603050405020304" pitchFamily="18" charset="0"/>
                <a:cs typeface="Times New Roman" panose="02020603050405020304" pitchFamily="18" charset="0"/>
              </a:rPr>
              <a:t> and AE</a:t>
            </a:r>
            <a:r>
              <a:rPr lang="en-US" altLang="zh-CN" sz="1600" baseline="-25000" dirty="0">
                <a:latin typeface="Times New Roman" panose="02020603050405020304" pitchFamily="18" charset="0"/>
                <a:cs typeface="Times New Roman" panose="02020603050405020304" pitchFamily="18" charset="0"/>
              </a:rPr>
              <a:t>470-870</a:t>
            </a:r>
            <a:r>
              <a:rPr lang="en-US" altLang="zh-CN" sz="1600" dirty="0">
                <a:latin typeface="Times New Roman" panose="02020603050405020304" pitchFamily="18" charset="0"/>
                <a:cs typeface="Times New Roman" panose="02020603050405020304" pitchFamily="18" charset="0"/>
              </a:rPr>
              <a:t> was investigated using a scatter diagram</a:t>
            </a:r>
          </a:p>
          <a:p>
            <a:r>
              <a:rPr lang="en-US" altLang="zh-CN" sz="1600" dirty="0">
                <a:latin typeface="Times New Roman" panose="02020603050405020304" pitchFamily="18" charset="0"/>
                <a:cs typeface="Times New Roman" panose="02020603050405020304" pitchFamily="18" charset="0"/>
              </a:rPr>
              <a:t>Different aerosol types were defined as: clean marine aerosols (CM) from the sea and oceans, such as sea salt spray; continental clean (CC), the aerosols originating over the continents; , the dust (DD) originating from deserts; biomass burning/urban industrial (BB/UI) as anthropogenic aerosol; and the mixed type (MX) of aerosol, which is not in other clusters. </a:t>
            </a:r>
          </a:p>
          <a:p>
            <a:r>
              <a:rPr lang="en-US" altLang="zh-CN" sz="1600" dirty="0">
                <a:latin typeface="Times New Roman" panose="02020603050405020304" pitchFamily="18" charset="0"/>
                <a:cs typeface="Times New Roman" panose="02020603050405020304" pitchFamily="18" charset="0"/>
              </a:rPr>
              <a:t>The ranges for each type of aerosol were chosen as : </a:t>
            </a:r>
          </a:p>
          <a:p>
            <a:pPr algn="ctr">
              <a:buFont typeface="+mj-lt"/>
              <a:buAutoNum type="arabicPeriod"/>
            </a:pPr>
            <a:r>
              <a:rPr lang="en-US" altLang="zh-CN" sz="1800" dirty="0">
                <a:solidFill>
                  <a:srgbClr val="FF0000"/>
                </a:solidFill>
                <a:latin typeface="Times New Roman" panose="02020603050405020304" pitchFamily="18" charset="0"/>
                <a:cs typeface="Times New Roman" panose="02020603050405020304" pitchFamily="18" charset="0"/>
              </a:rPr>
              <a:t>                             CM: </a:t>
            </a:r>
            <a:r>
              <a:rPr lang="en-US" altLang="zh-CN" sz="1800" dirty="0">
                <a:latin typeface="Times New Roman" panose="02020603050405020304" pitchFamily="18" charset="0"/>
                <a:cs typeface="Times New Roman" panose="02020603050405020304" pitchFamily="18" charset="0"/>
              </a:rPr>
              <a:t>AOD &lt; 0.2, AE &lt; 0.9     </a:t>
            </a:r>
            <a:endParaRPr lang="en-US" altLang="zh-CN" sz="1800" dirty="0">
              <a:solidFill>
                <a:srgbClr val="FF0000"/>
              </a:solidFill>
              <a:latin typeface="Times New Roman" panose="02020603050405020304" pitchFamily="18" charset="0"/>
              <a:cs typeface="Times New Roman" panose="02020603050405020304" pitchFamily="18" charset="0"/>
            </a:endParaRPr>
          </a:p>
          <a:p>
            <a:pPr algn="ctr">
              <a:buFont typeface="+mj-lt"/>
              <a:buAutoNum type="arabicPeriod"/>
            </a:pPr>
            <a:r>
              <a:rPr lang="en-US" altLang="zh-CN" sz="1800" dirty="0">
                <a:solidFill>
                  <a:srgbClr val="FF0000"/>
                </a:solidFill>
                <a:latin typeface="Times New Roman" panose="02020603050405020304" pitchFamily="18" charset="0"/>
                <a:cs typeface="Times New Roman" panose="02020603050405020304" pitchFamily="18" charset="0"/>
              </a:rPr>
              <a:t>                              CC </a:t>
            </a:r>
            <a:r>
              <a:rPr lang="en-US" altLang="zh-CN" sz="1800" dirty="0">
                <a:latin typeface="Times New Roman" panose="02020603050405020304" pitchFamily="18" charset="0"/>
                <a:cs typeface="Times New Roman" panose="02020603050405020304" pitchFamily="18" charset="0"/>
              </a:rPr>
              <a:t>: AOD &lt; 0.2, AE &gt; 1.0    </a:t>
            </a:r>
          </a:p>
          <a:p>
            <a:pPr algn="ctr">
              <a:buFont typeface="+mj-lt"/>
              <a:buAutoNum type="arabicPeriod"/>
            </a:pPr>
            <a:r>
              <a:rPr lang="en-US" altLang="zh-CN" sz="1800" dirty="0">
                <a:solidFill>
                  <a:srgbClr val="FF0000"/>
                </a:solidFill>
                <a:latin typeface="Times New Roman" panose="02020603050405020304" pitchFamily="18" charset="0"/>
                <a:cs typeface="Times New Roman" panose="02020603050405020304" pitchFamily="18" charset="0"/>
              </a:rPr>
              <a:t>                               DD: </a:t>
            </a:r>
            <a:r>
              <a:rPr lang="en-US" altLang="zh-CN" sz="1800" dirty="0">
                <a:latin typeface="Times New Roman" panose="02020603050405020304" pitchFamily="18" charset="0"/>
                <a:cs typeface="Times New Roman" panose="02020603050405020304" pitchFamily="18" charset="0"/>
              </a:rPr>
              <a:t>AOD &gt; 0.5, AE &lt; 0.7   </a:t>
            </a:r>
          </a:p>
          <a:p>
            <a:pPr algn="ctr">
              <a:buFont typeface="+mj-lt"/>
              <a:buAutoNum type="arabicPeriod"/>
            </a:pPr>
            <a:r>
              <a:rPr lang="en-US" altLang="zh-CN" sz="1800" dirty="0">
                <a:solidFill>
                  <a:srgbClr val="FF0000"/>
                </a:solidFill>
                <a:latin typeface="Times New Roman" panose="02020603050405020304" pitchFamily="18" charset="0"/>
                <a:cs typeface="Times New Roman" panose="02020603050405020304" pitchFamily="18" charset="0"/>
              </a:rPr>
              <a:t>                          BB/UI: </a:t>
            </a:r>
            <a:r>
              <a:rPr lang="en-US" altLang="zh-CN" sz="1800" dirty="0">
                <a:latin typeface="Times New Roman" panose="02020603050405020304" pitchFamily="18" charset="0"/>
                <a:cs typeface="Times New Roman" panose="02020603050405020304" pitchFamily="18" charset="0"/>
              </a:rPr>
              <a:t>AOD &gt; 0.3, AE &gt; 1.0</a:t>
            </a:r>
            <a:endParaRPr lang="en-US"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313299C-5D66-4784-AEC9-32E148F8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5" name="object 3">
            <a:extLst>
              <a:ext uri="{FF2B5EF4-FFF2-40B4-BE49-F238E27FC236}">
                <a16:creationId xmlns:a16="http://schemas.microsoft.com/office/drawing/2014/main" id="{166AEEFD-C4AB-4C15-BDD2-DEE8F3CEF5D6}"/>
              </a:ext>
            </a:extLst>
          </p:cNvPr>
          <p:cNvSpPr/>
          <p:nvPr/>
        </p:nvSpPr>
        <p:spPr>
          <a:xfrm>
            <a:off x="459689" y="1585519"/>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6" name="object 6">
            <a:extLst>
              <a:ext uri="{FF2B5EF4-FFF2-40B4-BE49-F238E27FC236}">
                <a16:creationId xmlns:a16="http://schemas.microsoft.com/office/drawing/2014/main" id="{F91E481E-B4DF-48EB-958A-958324E3E79E}"/>
              </a:ext>
            </a:extLst>
          </p:cNvPr>
          <p:cNvSpPr txBox="1"/>
          <p:nvPr/>
        </p:nvSpPr>
        <p:spPr>
          <a:xfrm>
            <a:off x="498333" y="1981550"/>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5248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3299C-5D66-4784-AEC9-32E148F8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5" name="object 3">
            <a:extLst>
              <a:ext uri="{FF2B5EF4-FFF2-40B4-BE49-F238E27FC236}">
                <a16:creationId xmlns:a16="http://schemas.microsoft.com/office/drawing/2014/main" id="{166AEEFD-C4AB-4C15-BDD2-DEE8F3CEF5D6}"/>
              </a:ext>
            </a:extLst>
          </p:cNvPr>
          <p:cNvSpPr/>
          <p:nvPr/>
        </p:nvSpPr>
        <p:spPr>
          <a:xfrm>
            <a:off x="459689" y="1585519"/>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6" name="object 6">
            <a:extLst>
              <a:ext uri="{FF2B5EF4-FFF2-40B4-BE49-F238E27FC236}">
                <a16:creationId xmlns:a16="http://schemas.microsoft.com/office/drawing/2014/main" id="{F91E481E-B4DF-48EB-958A-958324E3E79E}"/>
              </a:ext>
            </a:extLst>
          </p:cNvPr>
          <p:cNvSpPr txBox="1"/>
          <p:nvPr/>
        </p:nvSpPr>
        <p:spPr>
          <a:xfrm>
            <a:off x="498333" y="1981550"/>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
        <p:nvSpPr>
          <p:cNvPr id="10" name="Title 9">
            <a:extLst>
              <a:ext uri="{FF2B5EF4-FFF2-40B4-BE49-F238E27FC236}">
                <a16:creationId xmlns:a16="http://schemas.microsoft.com/office/drawing/2014/main" id="{4DAF1FA3-A938-4AE7-A2FE-230E263142C0}"/>
              </a:ext>
            </a:extLst>
          </p:cNvPr>
          <p:cNvSpPr>
            <a:spLocks noGrp="1"/>
          </p:cNvSpPr>
          <p:nvPr>
            <p:ph type="title"/>
          </p:nvPr>
        </p:nvSpPr>
        <p:spPr>
          <a:xfrm>
            <a:off x="1962325" y="254174"/>
            <a:ext cx="10515600" cy="1325563"/>
          </a:xfrm>
        </p:spPr>
        <p:txBody>
          <a:bodyPr/>
          <a:lstStyle/>
          <a:p>
            <a:r>
              <a:rPr lang="en-US" altLang="zh-CN" b="1" dirty="0">
                <a:latin typeface="Times New Roman" pitchFamily="18" charset="0"/>
                <a:ea typeface="微软雅黑" pitchFamily="34" charset="-122"/>
                <a:cs typeface="Times New Roman" pitchFamily="18" charset="0"/>
              </a:rPr>
              <a:t>Results and Discussion </a:t>
            </a:r>
            <a:br>
              <a:rPr lang="zh-CN" altLang="en-US" b="1" dirty="0">
                <a:latin typeface="Times New Roman" pitchFamily="18" charset="0"/>
                <a:ea typeface="微软雅黑" pitchFamily="34" charset="-122"/>
                <a:cs typeface="Times New Roman" pitchFamily="18" charset="0"/>
              </a:rPr>
            </a:br>
            <a:endParaRPr lang="zh-CN" altLang="en-US" dirty="0"/>
          </a:p>
        </p:txBody>
      </p:sp>
      <p:pic>
        <p:nvPicPr>
          <p:cNvPr id="8" name="Content Placeholder 7">
            <a:extLst>
              <a:ext uri="{FF2B5EF4-FFF2-40B4-BE49-F238E27FC236}">
                <a16:creationId xmlns:a16="http://schemas.microsoft.com/office/drawing/2014/main" id="{7488DE8C-32C0-4431-A161-BDDEC9B973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5325" y="1269307"/>
            <a:ext cx="7204022" cy="4525708"/>
          </a:xfrm>
        </p:spPr>
      </p:pic>
      <p:sp>
        <p:nvSpPr>
          <p:cNvPr id="9" name="Rectangle 8">
            <a:extLst>
              <a:ext uri="{FF2B5EF4-FFF2-40B4-BE49-F238E27FC236}">
                <a16:creationId xmlns:a16="http://schemas.microsoft.com/office/drawing/2014/main" id="{06D2006C-48F9-47A3-83D9-37DEF6523B40}"/>
              </a:ext>
            </a:extLst>
          </p:cNvPr>
          <p:cNvSpPr/>
          <p:nvPr/>
        </p:nvSpPr>
        <p:spPr>
          <a:xfrm>
            <a:off x="2080470" y="5795015"/>
            <a:ext cx="8573548" cy="713978"/>
          </a:xfrm>
          <a:prstGeom prst="rect">
            <a:avLst/>
          </a:prstGeom>
        </p:spPr>
        <p:txBody>
          <a:bodyPr wrap="square">
            <a:spAutoFit/>
          </a:bodyPr>
          <a:lstStyle/>
          <a:p>
            <a:pPr algn="just">
              <a:lnSpc>
                <a:spcPct val="115000"/>
              </a:lnSpc>
              <a:spcAft>
                <a:spcPts val="0"/>
              </a:spcAft>
            </a:pPr>
            <a:r>
              <a:rPr lang="en-US" altLang="zh-CN" sz="1200" b="1" dirty="0">
                <a:latin typeface="Times New Roman" panose="02020603050405020304" pitchFamily="18" charset="0"/>
                <a:ea typeface="宋体" panose="02010600030101010101" pitchFamily="2" charset="-122"/>
                <a:cs typeface="Arial" panose="020B0604020202020204" pitchFamily="34" charset="0"/>
              </a:rPr>
              <a:t>Fig.2. </a:t>
            </a:r>
            <a:r>
              <a:rPr lang="en-US" altLang="zh-CN" sz="1200" dirty="0">
                <a:latin typeface="Times New Roman" panose="02020603050405020304" pitchFamily="18" charset="0"/>
                <a:ea typeface="宋体" panose="02010600030101010101" pitchFamily="2" charset="-122"/>
                <a:cs typeface="Arial" panose="020B0604020202020204" pitchFamily="34" charset="0"/>
              </a:rPr>
              <a:t>Spatial distributions of the linear trends in annual and seasonal MERRA-2 AOD calculated from the </a:t>
            </a:r>
            <a:r>
              <a:rPr lang="en-US" altLang="zh-CN" sz="1200" dirty="0" err="1">
                <a:latin typeface="Times New Roman" panose="02020603050405020304" pitchFamily="18" charset="0"/>
                <a:ea typeface="宋体" panose="02010600030101010101" pitchFamily="2" charset="-122"/>
                <a:cs typeface="Arial" panose="020B0604020202020204" pitchFamily="34" charset="0"/>
              </a:rPr>
              <a:t>deseasonalized</a:t>
            </a:r>
            <a:r>
              <a:rPr lang="en-US" altLang="zh-CN" sz="1200" dirty="0">
                <a:latin typeface="Times New Roman" panose="02020603050405020304" pitchFamily="18" charset="0"/>
                <a:ea typeface="宋体" panose="02010600030101010101" pitchFamily="2" charset="-122"/>
                <a:cs typeface="Arial" panose="020B0604020202020204" pitchFamily="34" charset="0"/>
              </a:rPr>
              <a:t> monthly anomaly during (a) 1980–2018, (b) 1980–1997, and (c) 1997–2018. Stippling indicates regions where the linear trend was statistical significant at the 95% confidence level by applying Students t tests for each grid.</a:t>
            </a:r>
            <a:endParaRPr lang="zh-CN" altLang="zh-CN" sz="1200" dirty="0">
              <a:effectLst/>
              <a:latin typeface="Calibri" panose="020F050202020403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7643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3299C-5D66-4784-AEC9-32E148F8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5" name="object 3">
            <a:extLst>
              <a:ext uri="{FF2B5EF4-FFF2-40B4-BE49-F238E27FC236}">
                <a16:creationId xmlns:a16="http://schemas.microsoft.com/office/drawing/2014/main" id="{166AEEFD-C4AB-4C15-BDD2-DEE8F3CEF5D6}"/>
              </a:ext>
            </a:extLst>
          </p:cNvPr>
          <p:cNvSpPr/>
          <p:nvPr/>
        </p:nvSpPr>
        <p:spPr>
          <a:xfrm>
            <a:off x="459689" y="1585519"/>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6" name="object 6">
            <a:extLst>
              <a:ext uri="{FF2B5EF4-FFF2-40B4-BE49-F238E27FC236}">
                <a16:creationId xmlns:a16="http://schemas.microsoft.com/office/drawing/2014/main" id="{F91E481E-B4DF-48EB-958A-958324E3E79E}"/>
              </a:ext>
            </a:extLst>
          </p:cNvPr>
          <p:cNvSpPr txBox="1"/>
          <p:nvPr/>
        </p:nvSpPr>
        <p:spPr>
          <a:xfrm>
            <a:off x="498333" y="1981550"/>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
        <p:nvSpPr>
          <p:cNvPr id="10" name="Title 9">
            <a:extLst>
              <a:ext uri="{FF2B5EF4-FFF2-40B4-BE49-F238E27FC236}">
                <a16:creationId xmlns:a16="http://schemas.microsoft.com/office/drawing/2014/main" id="{4DAF1FA3-A938-4AE7-A2FE-230E263142C0}"/>
              </a:ext>
            </a:extLst>
          </p:cNvPr>
          <p:cNvSpPr>
            <a:spLocks noGrp="1"/>
          </p:cNvSpPr>
          <p:nvPr>
            <p:ph type="title"/>
          </p:nvPr>
        </p:nvSpPr>
        <p:spPr>
          <a:xfrm>
            <a:off x="1962325" y="254174"/>
            <a:ext cx="10515600" cy="1325563"/>
          </a:xfrm>
        </p:spPr>
        <p:txBody>
          <a:bodyPr/>
          <a:lstStyle/>
          <a:p>
            <a:r>
              <a:rPr lang="en-US" altLang="zh-CN" b="1" dirty="0">
                <a:latin typeface="Times New Roman" pitchFamily="18" charset="0"/>
                <a:ea typeface="微软雅黑" pitchFamily="34" charset="-122"/>
                <a:cs typeface="Times New Roman" pitchFamily="18" charset="0"/>
              </a:rPr>
              <a:t>Results and Discussion </a:t>
            </a:r>
            <a:br>
              <a:rPr lang="zh-CN" altLang="en-US" b="1" dirty="0">
                <a:latin typeface="Times New Roman" pitchFamily="18" charset="0"/>
                <a:ea typeface="微软雅黑" pitchFamily="34" charset="-122"/>
                <a:cs typeface="Times New Roman" pitchFamily="18" charset="0"/>
              </a:rPr>
            </a:br>
            <a:endParaRPr lang="zh-CN" altLang="en-US" dirty="0"/>
          </a:p>
        </p:txBody>
      </p:sp>
      <p:pic>
        <p:nvPicPr>
          <p:cNvPr id="11" name="Content Placeholder 4">
            <a:extLst>
              <a:ext uri="{FF2B5EF4-FFF2-40B4-BE49-F238E27FC236}">
                <a16:creationId xmlns:a16="http://schemas.microsoft.com/office/drawing/2014/main" id="{F4FD92AA-A5F5-4C4E-902B-AC30FE2E68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3213" y="1677798"/>
            <a:ext cx="9571700" cy="3988390"/>
          </a:xfrm>
        </p:spPr>
      </p:pic>
      <p:sp>
        <p:nvSpPr>
          <p:cNvPr id="12" name="Rectangle 11">
            <a:extLst>
              <a:ext uri="{FF2B5EF4-FFF2-40B4-BE49-F238E27FC236}">
                <a16:creationId xmlns:a16="http://schemas.microsoft.com/office/drawing/2014/main" id="{E1ACEFBD-5C45-48B8-9BC5-F918C014A5D0}"/>
              </a:ext>
            </a:extLst>
          </p:cNvPr>
          <p:cNvSpPr/>
          <p:nvPr/>
        </p:nvSpPr>
        <p:spPr>
          <a:xfrm>
            <a:off x="3084352" y="5666188"/>
            <a:ext cx="9107648" cy="276999"/>
          </a:xfrm>
          <a:prstGeom prst="rect">
            <a:avLst/>
          </a:prstGeom>
        </p:spPr>
        <p:txBody>
          <a:bodyPr wrap="square">
            <a:spAutoFit/>
          </a:bodyPr>
          <a:lstStyle/>
          <a:p>
            <a:r>
              <a:rPr lang="en-US" altLang="zh-CN" sz="1200" b="1" dirty="0">
                <a:latin typeface="Times New Roman" panose="02020603050405020304" pitchFamily="18" charset="0"/>
                <a:cs typeface="Times New Roman" panose="02020603050405020304" pitchFamily="18" charset="0"/>
              </a:rPr>
              <a:t>Fig. 3. </a:t>
            </a:r>
            <a:r>
              <a:rPr lang="en-US" altLang="zh-CN" sz="1200" dirty="0">
                <a:latin typeface="Times New Roman" panose="02020603050405020304" pitchFamily="18" charset="0"/>
                <a:cs typeface="Times New Roman" panose="02020603050405020304" pitchFamily="18" charset="0"/>
              </a:rPr>
              <a:t>As Fig.2,  but for (a) MERRA-2, (b) MODIS during 2001-2018.</a:t>
            </a:r>
            <a:endParaRPr lang="zh-CN" altLang="zh-C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66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3299C-5D66-4784-AEC9-32E148F8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7" y="86909"/>
            <a:ext cx="1571146" cy="1246941"/>
          </a:xfrm>
          <a:prstGeom prst="rect">
            <a:avLst/>
          </a:prstGeom>
        </p:spPr>
      </p:pic>
      <p:sp>
        <p:nvSpPr>
          <p:cNvPr id="5" name="object 3">
            <a:extLst>
              <a:ext uri="{FF2B5EF4-FFF2-40B4-BE49-F238E27FC236}">
                <a16:creationId xmlns:a16="http://schemas.microsoft.com/office/drawing/2014/main" id="{166AEEFD-C4AB-4C15-BDD2-DEE8F3CEF5D6}"/>
              </a:ext>
            </a:extLst>
          </p:cNvPr>
          <p:cNvSpPr/>
          <p:nvPr/>
        </p:nvSpPr>
        <p:spPr>
          <a:xfrm>
            <a:off x="459689" y="1585519"/>
            <a:ext cx="457200" cy="4724400"/>
          </a:xfrm>
          <a:custGeom>
            <a:avLst/>
            <a:gdLst/>
            <a:ahLst/>
            <a:cxnLst/>
            <a:rect l="l" t="t" r="r" b="b"/>
            <a:pathLst>
              <a:path w="706119" h="6000750">
                <a:moveTo>
                  <a:pt x="0" y="0"/>
                </a:moveTo>
                <a:lnTo>
                  <a:pt x="0" y="6000750"/>
                </a:lnTo>
                <a:lnTo>
                  <a:pt x="705612" y="6000750"/>
                </a:lnTo>
                <a:lnTo>
                  <a:pt x="705611" y="0"/>
                </a:lnTo>
                <a:lnTo>
                  <a:pt x="0" y="0"/>
                </a:lnTo>
                <a:close/>
              </a:path>
            </a:pathLst>
          </a:custGeom>
          <a:solidFill>
            <a:srgbClr val="0070C0"/>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0" tIns="0" rIns="0" bIns="0" rtlCol="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a:p>
        </p:txBody>
      </p:sp>
      <p:sp>
        <p:nvSpPr>
          <p:cNvPr id="6" name="object 6">
            <a:extLst>
              <a:ext uri="{FF2B5EF4-FFF2-40B4-BE49-F238E27FC236}">
                <a16:creationId xmlns:a16="http://schemas.microsoft.com/office/drawing/2014/main" id="{F91E481E-B4DF-48EB-958A-958324E3E79E}"/>
              </a:ext>
            </a:extLst>
          </p:cNvPr>
          <p:cNvSpPr txBox="1"/>
          <p:nvPr/>
        </p:nvSpPr>
        <p:spPr>
          <a:xfrm>
            <a:off x="498333" y="1981550"/>
            <a:ext cx="379912" cy="3429000"/>
          </a:xfrm>
          <a:prstGeom prst="rect">
            <a:avLst/>
          </a:prstGeom>
        </p:spPr>
        <p:txBody>
          <a:bodyPr vert="vert"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3235"/>
              </a:lnSpc>
            </a:pPr>
            <a:r>
              <a:rPr lang="en-US" sz="2400" b="1" dirty="0">
                <a:solidFill>
                  <a:schemeClr val="bg1"/>
                </a:solidFill>
                <a:latin typeface="Times New Roman" panose="02020603050405020304" pitchFamily="18" charset="0"/>
                <a:cs typeface="Times New Roman" panose="02020603050405020304" pitchFamily="18" charset="0"/>
              </a:rPr>
              <a:t>EGU 2020</a:t>
            </a:r>
            <a:endParaRPr sz="2400" b="1" dirty="0">
              <a:solidFill>
                <a:schemeClr val="bg1"/>
              </a:solidFill>
              <a:latin typeface="Times New Roman" panose="02020603050405020304" pitchFamily="18" charset="0"/>
              <a:cs typeface="Times New Roman" pitchFamily="18" charset="0"/>
            </a:endParaRPr>
          </a:p>
        </p:txBody>
      </p:sp>
      <p:sp>
        <p:nvSpPr>
          <p:cNvPr id="10" name="Title 9">
            <a:extLst>
              <a:ext uri="{FF2B5EF4-FFF2-40B4-BE49-F238E27FC236}">
                <a16:creationId xmlns:a16="http://schemas.microsoft.com/office/drawing/2014/main" id="{4DAF1FA3-A938-4AE7-A2FE-230E263142C0}"/>
              </a:ext>
            </a:extLst>
          </p:cNvPr>
          <p:cNvSpPr>
            <a:spLocks noGrp="1"/>
          </p:cNvSpPr>
          <p:nvPr>
            <p:ph type="title"/>
          </p:nvPr>
        </p:nvSpPr>
        <p:spPr>
          <a:xfrm>
            <a:off x="1962325" y="254174"/>
            <a:ext cx="10515600" cy="1325563"/>
          </a:xfrm>
        </p:spPr>
        <p:txBody>
          <a:bodyPr/>
          <a:lstStyle/>
          <a:p>
            <a:r>
              <a:rPr lang="en-US" altLang="zh-CN" b="1" dirty="0">
                <a:latin typeface="Times New Roman" pitchFamily="18" charset="0"/>
                <a:ea typeface="微软雅黑" pitchFamily="34" charset="-122"/>
                <a:cs typeface="Times New Roman" pitchFamily="18" charset="0"/>
              </a:rPr>
              <a:t>Results and Discussion </a:t>
            </a:r>
            <a:br>
              <a:rPr lang="zh-CN" altLang="en-US" b="1" dirty="0">
                <a:latin typeface="Times New Roman" pitchFamily="18" charset="0"/>
                <a:ea typeface="微软雅黑" pitchFamily="34" charset="-122"/>
                <a:cs typeface="Times New Roman" pitchFamily="18" charset="0"/>
              </a:rPr>
            </a:br>
            <a:endParaRPr lang="zh-CN" altLang="en-US" dirty="0"/>
          </a:p>
        </p:txBody>
      </p:sp>
      <p:sp>
        <p:nvSpPr>
          <p:cNvPr id="12" name="Rectangle 11">
            <a:extLst>
              <a:ext uri="{FF2B5EF4-FFF2-40B4-BE49-F238E27FC236}">
                <a16:creationId xmlns:a16="http://schemas.microsoft.com/office/drawing/2014/main" id="{E1ACEFBD-5C45-48B8-9BC5-F918C014A5D0}"/>
              </a:ext>
            </a:extLst>
          </p:cNvPr>
          <p:cNvSpPr/>
          <p:nvPr/>
        </p:nvSpPr>
        <p:spPr>
          <a:xfrm>
            <a:off x="1962325" y="5724911"/>
            <a:ext cx="9107648" cy="461665"/>
          </a:xfrm>
          <a:prstGeom prst="rect">
            <a:avLst/>
          </a:prstGeom>
        </p:spPr>
        <p:txBody>
          <a:bodyPr wrap="square">
            <a:spAutoFit/>
          </a:bodyPr>
          <a:lstStyle/>
          <a:p>
            <a:r>
              <a:rPr lang="en-US" altLang="zh-CN" sz="1200" b="1" dirty="0">
                <a:latin typeface="Times New Roman" panose="02020603050405020304" pitchFamily="18" charset="0"/>
                <a:cs typeface="Times New Roman" panose="02020603050405020304" pitchFamily="18" charset="0"/>
              </a:rPr>
              <a:t>Fig. 4. </a:t>
            </a:r>
            <a:r>
              <a:rPr lang="en-US" altLang="zh-CN" sz="1200" dirty="0">
                <a:latin typeface="Times New Roman" panose="02020603050405020304" pitchFamily="18" charset="0"/>
                <a:cs typeface="Times New Roman" panose="02020603050405020304" pitchFamily="18" charset="0"/>
              </a:rPr>
              <a:t>Time series of decadal trends of the annual and seasonal mean AOD from MERRA-2 for Iran and eight chosen cities (a-</a:t>
            </a:r>
            <a:r>
              <a:rPr lang="en-US" altLang="zh-CN" sz="1200" dirty="0" err="1">
                <a:latin typeface="Times New Roman" panose="02020603050405020304" pitchFamily="18" charset="0"/>
                <a:cs typeface="Times New Roman" panose="02020603050405020304" pitchFamily="18" charset="0"/>
              </a:rPr>
              <a:t>i</a:t>
            </a:r>
            <a:r>
              <a:rPr lang="en-US" altLang="zh-CN" sz="1200" dirty="0">
                <a:latin typeface="Times New Roman" panose="02020603050405020304" pitchFamily="18" charset="0"/>
                <a:cs typeface="Times New Roman" panose="02020603050405020304" pitchFamily="18" charset="0"/>
              </a:rPr>
              <a:t>): the trends are to calculate the trends for each 10-year interval considered from 1980 to 2008</a:t>
            </a:r>
            <a:endParaRPr lang="zh-CN" altLang="zh-CN" sz="1200" dirty="0">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1C28BE96-2DE4-45F0-806B-091FC95302F1}"/>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23681" y="1201177"/>
            <a:ext cx="8586975" cy="4465011"/>
          </a:xfrm>
          <a:prstGeom prst="rect">
            <a:avLst/>
          </a:prstGeom>
          <a:noFill/>
          <a:ln>
            <a:noFill/>
          </a:ln>
        </p:spPr>
      </p:pic>
    </p:spTree>
    <p:extLst>
      <p:ext uri="{BB962C8B-B14F-4D97-AF65-F5344CB8AC3E}">
        <p14:creationId xmlns:p14="http://schemas.microsoft.com/office/powerpoint/2010/main" val="1715439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3046</TotalTime>
  <Words>1235</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微软雅黑</vt:lpstr>
      <vt:lpstr>Arial</vt:lpstr>
      <vt:lpstr>Calibri</vt:lpstr>
      <vt:lpstr>Calibri Light</vt:lpstr>
      <vt:lpstr>Cambria Math</vt:lpstr>
      <vt:lpstr>Times New Roman</vt:lpstr>
      <vt:lpstr>Wingdings</vt:lpstr>
      <vt:lpstr>Office Theme</vt:lpstr>
      <vt:lpstr>Long-term AOD trend analysis and Classification of major aerosol types over Iran from 1980 to 2018</vt:lpstr>
      <vt:lpstr>PowerPoint Presentation</vt:lpstr>
      <vt:lpstr>PowerPoint Presentation</vt:lpstr>
      <vt:lpstr>PowerPoint Presentation</vt:lpstr>
      <vt:lpstr>Methodology                          Trend analysis </vt:lpstr>
      <vt:lpstr>Methodology                       Classification of aerosols </vt:lpstr>
      <vt:lpstr>Results and Discussion  </vt:lpstr>
      <vt:lpstr>Results and Discussion  </vt:lpstr>
      <vt:lpstr>Results and Discussion  </vt:lpstr>
      <vt:lpstr>Results and Discussion  </vt:lpstr>
      <vt:lpstr>Results and Discussion  </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Abdallah shaheen</dc:creator>
  <cp:lastModifiedBy>Abdallah shaheen</cp:lastModifiedBy>
  <cp:revision>42</cp:revision>
  <dcterms:created xsi:type="dcterms:W3CDTF">2019-09-22T23:16:42Z</dcterms:created>
  <dcterms:modified xsi:type="dcterms:W3CDTF">2020-04-29T21:12:56Z</dcterms:modified>
</cp:coreProperties>
</file>