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9"/>
  </p:notesMasterIdLst>
  <p:sldIdLst>
    <p:sldId id="256" r:id="rId2"/>
    <p:sldId id="321" r:id="rId3"/>
    <p:sldId id="448" r:id="rId4"/>
    <p:sldId id="350" r:id="rId5"/>
    <p:sldId id="445" r:id="rId6"/>
    <p:sldId id="446" r:id="rId7"/>
    <p:sldId id="44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DB2A23C-BF10-4AA7-9EE7-5AC7F28460FB}">
          <p14:sldIdLst>
            <p14:sldId id="256"/>
            <p14:sldId id="321"/>
            <p14:sldId id="448"/>
            <p14:sldId id="350"/>
            <p14:sldId id="445"/>
            <p14:sldId id="446"/>
            <p14:sldId id="4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80583" autoAdjust="0"/>
  </p:normalViewPr>
  <p:slideViewPr>
    <p:cSldViewPr snapToGrid="0" showGuides="1">
      <p:cViewPr>
        <p:scale>
          <a:sx n="50" d="100"/>
          <a:sy n="50" d="100"/>
        </p:scale>
        <p:origin x="1176" y="44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83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87409-000C-4823-A790-4AB3461F2499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BB210-1598-4561-9C1F-E473EEB7BF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566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BB210-1598-4561-9C1F-E473EEB7BF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55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BB210-1598-4561-9C1F-E473EEB7BF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57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Cy rates of recession</a:t>
            </a:r>
            <a:r>
              <a:rPr lang="en-US" baseline="0" dirty="0" smtClean="0"/>
              <a:t> from Davies and Glasser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BB210-1598-4561-9C1F-E473EEB7BF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62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Translation into Spanish coming soon!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BB210-1598-4561-9C1F-E473EEB7BF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31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Designed open access resource</a:t>
            </a:r>
            <a:r>
              <a:rPr lang="en-US" baseline="0" dirty="0" smtClean="0"/>
              <a:t>s for anyone to use, to support public engagement and support school and university learning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BB210-1598-4561-9C1F-E473EEB7BF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7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look</a:t>
            </a:r>
            <a:r>
              <a:rPr lang="en-US" baseline="0" dirty="0" smtClean="0"/>
              <a:t> forward to the interactive discussion!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BB210-1598-4561-9C1F-E473EEB7BF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20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GABY-VASA July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6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GABY-VASA July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7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2"/>
            <a:ext cx="10515600" cy="101828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-7482"/>
            <a:ext cx="10515600" cy="1025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6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1018283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1247"/>
            <a:ext cx="10515600" cy="47157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1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GABY-VASA July 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04D9-A4B5-47E1-A0B9-D41CCC09C34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GABY-VASA July 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5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21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41867" cy="1018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0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GABY-VASA July 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73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GABY-VASA July 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69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E426-9AC3-4CE3-9B1E-2897C3FFB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44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sciencedirect.com/science/article/pii/S0012825219306233#ab0005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1.pn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tarcticglaciers.org/glacial-geology/patagonian-ice-sheet/patice-interactive-map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ntarcticglaciers.org/glacial-geology/patagonian-ice-sheet/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data.mendeley.com/datasets/rjnw46vbdw/1" TargetMode="External"/><Relationship Id="rId5" Type="http://schemas.openxmlformats.org/officeDocument/2006/relationships/hyperlink" Target="https://www.sciencedirect.com/science/article/pii/S0012825219306233#ab0005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gif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-72883" y="1122166"/>
            <a:ext cx="12348461" cy="5728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6381" y="1237609"/>
            <a:ext cx="8368113" cy="2470792"/>
          </a:xfrm>
        </p:spPr>
        <p:txBody>
          <a:bodyPr>
            <a:noAutofit/>
          </a:bodyPr>
          <a:lstStyle/>
          <a:p>
            <a:pPr>
              <a:spcAft>
                <a:spcPts val="3000"/>
              </a:spcAft>
            </a:pPr>
            <a:r>
              <a:rPr lang="en-GB" sz="5400" dirty="0"/>
              <a:t>The evolution of the Patagonian Ice Sheet from 35 ka to the Present day (PATICE)</a:t>
            </a:r>
            <a:br>
              <a:rPr lang="en-GB" sz="5400" dirty="0"/>
            </a:br>
            <a:endParaRPr lang="en-GB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384800"/>
            <a:ext cx="9144000" cy="1090304"/>
          </a:xfrm>
        </p:spPr>
        <p:txBody>
          <a:bodyPr>
            <a:noAutofit/>
          </a:bodyPr>
          <a:lstStyle/>
          <a:p>
            <a:r>
              <a:rPr lang="en-GB" sz="1800" b="1" dirty="0"/>
              <a:t>Bethan Davies</a:t>
            </a:r>
            <a:endParaRPr lang="en-GB" sz="1800" b="1" baseline="30000" dirty="0"/>
          </a:p>
          <a:p>
            <a:r>
              <a:rPr lang="en-GB" sz="1800" dirty="0">
                <a:solidFill>
                  <a:schemeClr val="bg1"/>
                </a:solidFill>
              </a:rPr>
              <a:t>Christopher M. </a:t>
            </a:r>
            <a:r>
              <a:rPr lang="en-GB" sz="1800" dirty="0" err="1">
                <a:solidFill>
                  <a:schemeClr val="bg1"/>
                </a:solidFill>
              </a:rPr>
              <a:t>Darvill</a:t>
            </a:r>
            <a:r>
              <a:rPr lang="en-GB" sz="1800" dirty="0">
                <a:solidFill>
                  <a:schemeClr val="bg1"/>
                </a:solidFill>
              </a:rPr>
              <a:t>, Harold Lovell, Jacob M. Bendle, Julian A. Dowdeswell, Derek </a:t>
            </a:r>
            <a:r>
              <a:rPr lang="en-GB" sz="1800" dirty="0" err="1">
                <a:solidFill>
                  <a:schemeClr val="bg1"/>
                </a:solidFill>
              </a:rPr>
              <a:t>Fabel</a:t>
            </a:r>
            <a:r>
              <a:rPr lang="en-GB" sz="1800" dirty="0">
                <a:solidFill>
                  <a:schemeClr val="bg1"/>
                </a:solidFill>
              </a:rPr>
              <a:t>, Juan-Luis </a:t>
            </a:r>
            <a:r>
              <a:rPr lang="en-GB" sz="1800" dirty="0" err="1">
                <a:solidFill>
                  <a:schemeClr val="bg1"/>
                </a:solidFill>
              </a:rPr>
              <a:t>García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Alessa</a:t>
            </a:r>
            <a:r>
              <a:rPr lang="en-GB" sz="1800" dirty="0">
                <a:solidFill>
                  <a:schemeClr val="bg1"/>
                </a:solidFill>
              </a:rPr>
              <a:t> Geiger, Neil F. Glasser, Delia M. </a:t>
            </a:r>
            <a:r>
              <a:rPr lang="en-GB" sz="1800" dirty="0" err="1">
                <a:solidFill>
                  <a:schemeClr val="bg1"/>
                </a:solidFill>
              </a:rPr>
              <a:t>Gheorghiu</a:t>
            </a:r>
            <a:r>
              <a:rPr lang="en-GB" sz="1800" dirty="0">
                <a:solidFill>
                  <a:schemeClr val="bg1"/>
                </a:solidFill>
              </a:rPr>
              <a:t>, Stephan Harrison, Andrew S. Hein, Michael R. Kaplan, Julian Martin, Monika </a:t>
            </a:r>
            <a:r>
              <a:rPr lang="en-GB" sz="1800" dirty="0" err="1">
                <a:solidFill>
                  <a:schemeClr val="bg1"/>
                </a:solidFill>
              </a:rPr>
              <a:t>Mendelova</a:t>
            </a:r>
            <a:r>
              <a:rPr lang="en-GB" sz="1800" dirty="0">
                <a:solidFill>
                  <a:schemeClr val="bg1"/>
                </a:solidFill>
              </a:rPr>
              <a:t>, Adrian Palmer, Mauri </a:t>
            </a:r>
            <a:r>
              <a:rPr lang="en-GB" sz="1800" dirty="0" err="1">
                <a:solidFill>
                  <a:schemeClr val="bg1"/>
                </a:solidFill>
              </a:rPr>
              <a:t>Pelto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Ángel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Rodés</a:t>
            </a:r>
            <a:r>
              <a:rPr lang="en-GB" sz="1800" dirty="0">
                <a:solidFill>
                  <a:schemeClr val="bg1"/>
                </a:solidFill>
              </a:rPr>
              <a:t>, Esteban A. </a:t>
            </a:r>
            <a:r>
              <a:rPr lang="en-GB" sz="1800" dirty="0" err="1">
                <a:solidFill>
                  <a:schemeClr val="bg1"/>
                </a:solidFill>
              </a:rPr>
              <a:t>Sagredo</a:t>
            </a:r>
            <a:r>
              <a:rPr lang="en-GB" sz="1800" dirty="0">
                <a:solidFill>
                  <a:schemeClr val="bg1"/>
                </a:solidFill>
              </a:rPr>
              <a:t>, Rachel </a:t>
            </a:r>
            <a:r>
              <a:rPr lang="en-GB" sz="1800" dirty="0" err="1">
                <a:solidFill>
                  <a:schemeClr val="bg1"/>
                </a:solidFill>
              </a:rPr>
              <a:t>Smedley</a:t>
            </a:r>
            <a:r>
              <a:rPr lang="en-GB" sz="1800" dirty="0">
                <a:solidFill>
                  <a:schemeClr val="bg1"/>
                </a:solidFill>
              </a:rPr>
              <a:t>, John L. </a:t>
            </a:r>
            <a:r>
              <a:rPr lang="en-GB" sz="1800" dirty="0" err="1">
                <a:solidFill>
                  <a:schemeClr val="bg1"/>
                </a:solidFill>
              </a:rPr>
              <a:t>Smellie</a:t>
            </a:r>
            <a:r>
              <a:rPr lang="en-GB" sz="1800" dirty="0">
                <a:solidFill>
                  <a:schemeClr val="bg1"/>
                </a:solidFill>
              </a:rPr>
              <a:t>, Varyl Thorndycraft. 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4" y="54197"/>
            <a:ext cx="1090037" cy="545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43" y="108866"/>
            <a:ext cx="648944" cy="435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96804" y="21634"/>
            <a:ext cx="259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Funded by: RHUL, NERC, NERC DTP, NERC CIAF, QRA, BSG, GA, </a:t>
            </a:r>
            <a:r>
              <a:rPr lang="en-GB" sz="1400" dirty="0" err="1"/>
              <a:t>Leverhulme</a:t>
            </a:r>
            <a:r>
              <a:rPr lang="en-GB" sz="1400" dirty="0"/>
              <a:t> Trust, </a:t>
            </a:r>
            <a:r>
              <a:rPr lang="en-GB" sz="1400" dirty="0" err="1"/>
              <a:t>Fondecyt</a:t>
            </a:r>
            <a:r>
              <a:rPr lang="en-GB" sz="1400" dirty="0"/>
              <a:t>, National Science Foundation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18" y="54197"/>
            <a:ext cx="973581" cy="545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39" y="65214"/>
            <a:ext cx="750927" cy="522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39" y="113661"/>
            <a:ext cx="760875" cy="4260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51" y="3138"/>
            <a:ext cx="647136" cy="647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69" y="-18767"/>
            <a:ext cx="687355" cy="690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8363" y="673619"/>
            <a:ext cx="409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3"/>
              </a:rPr>
              <a:t>Davies et al. 2020 (</a:t>
            </a:r>
            <a:r>
              <a:rPr lang="en-US" i="1" dirty="0">
                <a:hlinkClick r:id="rId13"/>
              </a:rPr>
              <a:t>Earth-Science Reviews</a:t>
            </a:r>
            <a:r>
              <a:rPr lang="en-US" dirty="0">
                <a:hlinkClick r:id="rId13"/>
              </a:rPr>
              <a:t>)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" y="6260383"/>
            <a:ext cx="1227411" cy="429442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8"/>
    </mc:Choice>
    <mc:Fallback>
      <p:transition spd="slow" advTm="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4" y="0"/>
            <a:ext cx="9473091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2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76939" y="5433020"/>
            <a:ext cx="1696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PATICE: 12% larger than last reconstruction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240160" y="482119"/>
            <a:ext cx="1665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492.6 x 10</a:t>
            </a:r>
            <a:r>
              <a:rPr lang="en-GB" baseline="30000" dirty="0">
                <a:solidFill>
                  <a:schemeClr val="bg1"/>
                </a:solidFill>
              </a:rPr>
              <a:t>3 </a:t>
            </a:r>
            <a:r>
              <a:rPr lang="en-GB" dirty="0">
                <a:solidFill>
                  <a:schemeClr val="bg1"/>
                </a:solidFill>
              </a:rPr>
              <a:t>km</a:t>
            </a:r>
            <a:r>
              <a:rPr lang="en-GB" baseline="30000" dirty="0">
                <a:solidFill>
                  <a:schemeClr val="bg1"/>
                </a:solidFill>
              </a:rPr>
              <a:t>2 </a:t>
            </a:r>
          </a:p>
          <a:p>
            <a:r>
              <a:rPr lang="en-GB" dirty="0">
                <a:solidFill>
                  <a:schemeClr val="bg1"/>
                </a:solidFill>
              </a:rPr>
              <a:t>548.1 x 10</a:t>
            </a:r>
            <a:r>
              <a:rPr lang="en-GB" baseline="30000" dirty="0">
                <a:solidFill>
                  <a:schemeClr val="bg1"/>
                </a:solidFill>
              </a:rPr>
              <a:t>3 </a:t>
            </a:r>
            <a:r>
              <a:rPr lang="en-GB" dirty="0">
                <a:solidFill>
                  <a:schemeClr val="bg1"/>
                </a:solidFill>
              </a:rPr>
              <a:t>Gt </a:t>
            </a:r>
          </a:p>
          <a:p>
            <a:r>
              <a:rPr lang="en-US" dirty="0">
                <a:solidFill>
                  <a:schemeClr val="bg1"/>
                </a:solidFill>
              </a:rPr>
              <a:t>SLE 1.5m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70545" y="0"/>
            <a:ext cx="19944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New LGM </a:t>
            </a:r>
            <a:r>
              <a:rPr lang="en-US" dirty="0" smtClean="0"/>
              <a:t>reconstruction.</a:t>
            </a:r>
          </a:p>
          <a:p>
            <a:endParaRPr lang="en-US" dirty="0"/>
          </a:p>
          <a:p>
            <a:r>
              <a:rPr lang="en-US" dirty="0"/>
              <a:t>Central ice divide, orthogonal flow – determined by glacial lineations &amp; pattern of </a:t>
            </a:r>
            <a:r>
              <a:rPr lang="en-US" dirty="0" smtClean="0"/>
              <a:t>retreat.</a:t>
            </a:r>
          </a:p>
          <a:p>
            <a:endParaRPr lang="en-US" dirty="0"/>
          </a:p>
          <a:p>
            <a:r>
              <a:rPr lang="en-US" dirty="0"/>
              <a:t>First attempt at ice-sheet wide ice </a:t>
            </a:r>
            <a:r>
              <a:rPr lang="en-US" dirty="0" smtClean="0"/>
              <a:t>flow and palaeolakes.</a:t>
            </a:r>
          </a:p>
          <a:p>
            <a:endParaRPr lang="en-US" dirty="0"/>
          </a:p>
          <a:p>
            <a:r>
              <a:rPr lang="en-US" dirty="0"/>
              <a:t>First attempt at ice </a:t>
            </a:r>
            <a:r>
              <a:rPr lang="en-US" dirty="0" smtClean="0"/>
              <a:t>volume.</a:t>
            </a:r>
          </a:p>
          <a:p>
            <a:endParaRPr lang="en-US" dirty="0"/>
          </a:p>
          <a:p>
            <a:r>
              <a:rPr lang="en-US" dirty="0"/>
              <a:t>Updated ice </a:t>
            </a:r>
            <a:r>
              <a:rPr lang="en-US" dirty="0" smtClean="0"/>
              <a:t>area.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2"/>
    </mc:Choice>
    <mc:Fallback>
      <p:transition spd="slow" advTm="2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Patagonian </a:t>
            </a:r>
            <a:r>
              <a:rPr lang="en-GB" dirty="0"/>
              <a:t>I</a:t>
            </a:r>
            <a:r>
              <a:rPr lang="en-GB" dirty="0" smtClean="0"/>
              <a:t>ce Sheet reconstruction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39" y="1018285"/>
            <a:ext cx="7216083" cy="497929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 smtClean="0"/>
              <a:t>PIS at continental shelf edge at LLGM (47 – 30 </a:t>
            </a:r>
            <a:r>
              <a:rPr lang="en-GB" sz="1800" dirty="0" smtClean="0"/>
              <a:t>ka), driven by Southern Ocean surface temperatures and low CO</a:t>
            </a:r>
            <a:r>
              <a:rPr lang="en-GB" sz="1800" baseline="-25000" dirty="0" smtClean="0"/>
              <a:t>2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 smtClean="0"/>
              <a:t>Smaller </a:t>
            </a:r>
            <a:r>
              <a:rPr lang="en-US" sz="1800" dirty="0"/>
              <a:t>extent during global LGM at 19 – 23 ka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 smtClean="0"/>
              <a:t>Rapid </a:t>
            </a:r>
            <a:r>
              <a:rPr lang="en-GB" sz="1800" dirty="0" smtClean="0"/>
              <a:t>recession after 19 ka; calving into deep ice-dammed </a:t>
            </a:r>
            <a:r>
              <a:rPr lang="en-GB" sz="1800" dirty="0" smtClean="0"/>
              <a:t>lakes. Rapidly rising air temperatures &amp; rising sea levels.</a:t>
            </a:r>
            <a:endParaRPr lang="en-GB" sz="18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 smtClean="0"/>
              <a:t>Stabilisation </a:t>
            </a:r>
            <a:r>
              <a:rPr lang="en-GB" sz="1800" dirty="0" smtClean="0"/>
              <a:t>at 13-15 ka (through ACR); formation of numerous </a:t>
            </a:r>
            <a:r>
              <a:rPr lang="en-GB" sz="1800" dirty="0" smtClean="0"/>
              <a:t> extensive ice-dammed lakes. W</a:t>
            </a:r>
            <a:r>
              <a:rPr lang="en-US" sz="1800" dirty="0" err="1" smtClean="0"/>
              <a:t>idespread</a:t>
            </a:r>
            <a:r>
              <a:rPr lang="en-US" sz="1800" dirty="0" smtClean="0"/>
              <a:t> </a:t>
            </a:r>
            <a:r>
              <a:rPr lang="en-US" sz="1800" dirty="0"/>
              <a:t>readvances south of 46°S.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 smtClean="0"/>
              <a:t>Small </a:t>
            </a:r>
            <a:r>
              <a:rPr lang="en-GB" sz="1800" dirty="0"/>
              <a:t>YD stabilisation (11-12 ka</a:t>
            </a:r>
            <a:r>
              <a:rPr lang="en-GB" sz="1800" dirty="0" smtClean="0"/>
              <a:t>). Slightly cooler &amp; drier. </a:t>
            </a:r>
            <a:endParaRPr lang="en-GB" sz="18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 smtClean="0"/>
              <a:t>PIS </a:t>
            </a:r>
            <a:r>
              <a:rPr lang="en-GB" sz="1800" dirty="0" smtClean="0"/>
              <a:t>fragments into disparate ice-masses by 10 ka; </a:t>
            </a:r>
            <a:r>
              <a:rPr lang="en-GB" sz="1800" dirty="0"/>
              <a:t>d</a:t>
            </a:r>
            <a:r>
              <a:rPr lang="en-GB" sz="1800" dirty="0" smtClean="0"/>
              <a:t>rainage largely </a:t>
            </a:r>
            <a:r>
              <a:rPr lang="en-GB" sz="1800" dirty="0" smtClean="0"/>
              <a:t>as it is today.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1800" dirty="0" smtClean="0"/>
              <a:t>Smaller </a:t>
            </a:r>
            <a:r>
              <a:rPr lang="en-GB" sz="1800" dirty="0" smtClean="0"/>
              <a:t>Holocene readvances at </a:t>
            </a:r>
            <a:r>
              <a:rPr lang="en-GB" sz="1800" dirty="0" smtClean="0"/>
              <a:t>4-6</a:t>
            </a:r>
            <a:r>
              <a:rPr lang="en-GB" sz="1800" dirty="0" smtClean="0"/>
              <a:t> </a:t>
            </a:r>
            <a:r>
              <a:rPr lang="en-GB" sz="1800" dirty="0" smtClean="0"/>
              <a:t>ka, 1-2 ka and during latest Holocene (500 – 200 years ago</a:t>
            </a:r>
            <a:r>
              <a:rPr lang="en-GB" sz="1800" dirty="0" smtClean="0"/>
              <a:t>). Related to –</a:t>
            </a:r>
            <a:r>
              <a:rPr lang="en-GB" sz="1800" dirty="0" err="1" smtClean="0"/>
              <a:t>ve</a:t>
            </a:r>
            <a:r>
              <a:rPr lang="en-GB" sz="1800" dirty="0" smtClean="0"/>
              <a:t> SAM conditions.</a:t>
            </a:r>
            <a:endParaRPr lang="en-GB" sz="18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 smtClean="0"/>
              <a:t>Evidence </a:t>
            </a:r>
            <a:r>
              <a:rPr lang="en-US" sz="1800" dirty="0" smtClean="0"/>
              <a:t>for latitudinal gradients across the PIS</a:t>
            </a:r>
            <a:endParaRPr lang="en-GB" sz="18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sz="18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sz="18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23" y="792479"/>
            <a:ext cx="4059493" cy="59289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11"/>
    </mc:Choice>
    <mc:Fallback>
      <p:transition spd="slow" advTm="5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214" y="169278"/>
            <a:ext cx="3020981" cy="6509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Annual rates of recession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94614" y="4199628"/>
            <a:ext cx="212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Antarctic ice-core temperature record</a:t>
            </a:r>
            <a:endParaRPr lang="en-GB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394614" y="767535"/>
            <a:ext cx="171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Absolute rate of recession (km</a:t>
            </a:r>
            <a:r>
              <a:rPr lang="en-US" sz="1400" i="1" baseline="30000" dirty="0"/>
              <a:t>2 </a:t>
            </a:r>
            <a:r>
              <a:rPr lang="en-US" sz="1400" i="1" dirty="0"/>
              <a:t>a</a:t>
            </a:r>
            <a:r>
              <a:rPr lang="en-US" sz="1400" i="1" baseline="30000" dirty="0"/>
              <a:t>-1</a:t>
            </a:r>
            <a:r>
              <a:rPr lang="en-US" sz="1400" i="1" dirty="0"/>
              <a:t>)</a:t>
            </a:r>
            <a:endParaRPr lang="en-GB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394613" y="2483581"/>
            <a:ext cx="159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rate of recession (%</a:t>
            </a:r>
            <a:r>
              <a:rPr lang="en-US" sz="1400" i="1" baseline="30000" dirty="0"/>
              <a:t> </a:t>
            </a:r>
            <a:r>
              <a:rPr lang="en-US" sz="1400" i="1" dirty="0"/>
              <a:t>a</a:t>
            </a:r>
            <a:r>
              <a:rPr lang="en-US" sz="1400" i="1" baseline="30000" dirty="0"/>
              <a:t>-1</a:t>
            </a:r>
            <a:r>
              <a:rPr lang="en-US" sz="1400" i="1" dirty="0"/>
              <a:t>)</a:t>
            </a:r>
            <a:endParaRPr lang="en-GB" sz="1400" i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8275553" y="923768"/>
            <a:ext cx="1201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PIS area (km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275554" y="2557270"/>
            <a:ext cx="1201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PIS area (km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397" y="1416118"/>
            <a:ext cx="6818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Current rates of recession rival those seen at the last glacial-interglacial transition, for an ice sheet 2 orders of magnitude larger (though faster rates can’t be ruled out 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Current recession fastest observed in the Holocene, where there are fewer degrees of freedom in ice-sheet extent and lake size and calving dynamics remains similar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Twentieth Century: </a:t>
            </a:r>
            <a:r>
              <a:rPr lang="en-GB" sz="2000" dirty="0"/>
              <a:t>Fastest % change per annum rates observed since start of </a:t>
            </a:r>
            <a:r>
              <a:rPr lang="en-GB" sz="2000" dirty="0" smtClean="0"/>
              <a:t>Holocene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Recent rapid recession related to –</a:t>
            </a:r>
            <a:r>
              <a:rPr lang="en-US" sz="2000" dirty="0" err="1" smtClean="0"/>
              <a:t>ve</a:t>
            </a:r>
            <a:r>
              <a:rPr lang="en-US" sz="2000" dirty="0" smtClean="0"/>
              <a:t> SAM conditions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277355" y="5216740"/>
            <a:ext cx="438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ACR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94614" y="5216740"/>
            <a:ext cx="2128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Global sea level</a:t>
            </a:r>
            <a:endParaRPr lang="en-GB" sz="1400" i="1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8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4"/>
    </mc:Choice>
    <mc:Fallback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availability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3960"/>
            <a:ext cx="10515600" cy="49730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Open access published article. Full dataset and </a:t>
            </a:r>
            <a:r>
              <a:rPr lang="en-US" dirty="0" err="1" smtClean="0"/>
              <a:t>shapefiles</a:t>
            </a:r>
            <a:r>
              <a:rPr lang="en-US" dirty="0" smtClean="0"/>
              <a:t> available on </a:t>
            </a:r>
            <a:r>
              <a:rPr lang="en-US" dirty="0" err="1" smtClean="0"/>
              <a:t>Mendeley</a:t>
            </a:r>
            <a:r>
              <a:rPr lang="en-US" dirty="0"/>
              <a:t> Data (linked from </a:t>
            </a:r>
            <a:r>
              <a:rPr lang="en-US" dirty="0" smtClean="0"/>
              <a:t>article): </a:t>
            </a:r>
          </a:p>
          <a:p>
            <a:pPr lvl="1"/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www.sciencedirect.com/science/article/pii/S0012825219306233#ab0005</a:t>
            </a:r>
            <a:endParaRPr lang="en-US" dirty="0" smtClean="0"/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data.mendeley.com/datasets/rjnw46vbdw/1</a:t>
            </a:r>
            <a:r>
              <a:rPr lang="en-US" dirty="0" smtClean="0"/>
              <a:t> </a:t>
            </a:r>
          </a:p>
          <a:p>
            <a:pPr lvl="2"/>
            <a:r>
              <a:rPr lang="en-GB" dirty="0"/>
              <a:t>Ages with all data needed to recalculate </a:t>
            </a:r>
          </a:p>
          <a:p>
            <a:pPr lvl="2"/>
            <a:r>
              <a:rPr lang="en-GB" dirty="0"/>
              <a:t>Geomorphology</a:t>
            </a:r>
          </a:p>
          <a:p>
            <a:pPr lvl="2"/>
            <a:r>
              <a:rPr lang="en-GB" dirty="0"/>
              <a:t>All correctly cited and attributed to author</a:t>
            </a:r>
          </a:p>
          <a:p>
            <a:pPr lvl="2"/>
            <a:r>
              <a:rPr lang="en-US" dirty="0"/>
              <a:t>All Gold Open Access</a:t>
            </a:r>
            <a:endParaRPr lang="en-GB" dirty="0"/>
          </a:p>
          <a:p>
            <a:endParaRPr lang="en-US" dirty="0" smtClean="0"/>
          </a:p>
          <a:p>
            <a:r>
              <a:rPr lang="en-US" dirty="0" smtClean="0"/>
              <a:t>Series of supporting public engagement resources on </a:t>
            </a: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://www.antarcticglaciers.org/glacial-geology/patagonian-ice-sheet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r>
              <a:rPr lang="en-US" dirty="0" smtClean="0"/>
              <a:t>Online interactive map using </a:t>
            </a:r>
            <a:r>
              <a:rPr lang="en-US" dirty="0"/>
              <a:t>ArcGIS online: </a:t>
            </a:r>
            <a:r>
              <a:rPr lang="en-US" dirty="0">
                <a:hlinkClick r:id="rId8"/>
              </a:rPr>
              <a:t>http://www.antarcticglaciers.org/glacial-geology/patagonian-ice-sheet/patice-interactive-map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5</a:t>
            </a:fld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8"/>
    </mc:Choice>
    <mc:Fallback>
      <p:transition spd="slow" advTm="1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interactive map (publically accessible)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t>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636" y="967510"/>
            <a:ext cx="10632728" cy="570318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5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7"/>
    </mc:Choice>
    <mc:Fallback>
      <p:transition spd="slow" advTm="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7228594" cy="101828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Thank you! Please get in touch with any questions!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3" y="1396004"/>
            <a:ext cx="7079118" cy="47164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Bethan.davies@rhul.ac.uk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9E426-9AC3-4CE3-9B1E-2897C3FFB0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0683" y="5680411"/>
            <a:ext cx="290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Calluqueo Glacier, MSL, </a:t>
            </a:r>
            <a:r>
              <a:rPr lang="en-GB" dirty="0" smtClean="0"/>
              <a:t>2017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94" y="581964"/>
            <a:ext cx="3830811" cy="55949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8"/>
    </mc:Choice>
    <mc:Fallback>
      <p:transition spd="slow" advTm="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4907</TotalTime>
  <Words>605</Words>
  <Application>Microsoft Office PowerPoint</Application>
  <PresentationFormat>Widescreen</PresentationFormat>
  <Paragraphs>81</Paragraphs>
  <Slides>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The evolution of the Patagonian Ice Sheet from 35 ka to the Present day (PATICE) </vt:lpstr>
      <vt:lpstr>PowerPoint Presentation</vt:lpstr>
      <vt:lpstr>Patagonian Ice Sheet reconstruction</vt:lpstr>
      <vt:lpstr>Annual rates of recession</vt:lpstr>
      <vt:lpstr>Data availability</vt:lpstr>
      <vt:lpstr>Online interactive map (publically accessible)</vt:lpstr>
      <vt:lpstr>Thank you! Please get in touch with any questions!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and fluctuations of the Patagonian Icefields from the LGM to present:  a review of glacier extent and chronologies</dc:title>
  <dc:creator>Davies, Bethan</dc:creator>
  <cp:lastModifiedBy>Bethan Davies</cp:lastModifiedBy>
  <cp:revision>827</cp:revision>
  <dcterms:created xsi:type="dcterms:W3CDTF">2017-07-12T14:28:27Z</dcterms:created>
  <dcterms:modified xsi:type="dcterms:W3CDTF">2020-04-17T11:25:11Z</dcterms:modified>
</cp:coreProperties>
</file>