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5.jpg" ContentType="image/png"/>
  <Override PartName="/ppt/media/image21.jpg" ContentType="image/pn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7" r:id="rId2"/>
    <p:sldId id="367" r:id="rId3"/>
    <p:sldId id="368" r:id="rId4"/>
    <p:sldId id="369" r:id="rId5"/>
    <p:sldId id="370" r:id="rId6"/>
    <p:sldId id="371" r:id="rId7"/>
    <p:sldId id="372" r:id="rId8"/>
    <p:sldId id="374" r:id="rId9"/>
    <p:sldId id="311" r:id="rId10"/>
    <p:sldId id="375" r:id="rId11"/>
    <p:sldId id="366" r:id="rId12"/>
    <p:sldId id="376" r:id="rId13"/>
    <p:sldId id="377" r:id="rId14"/>
    <p:sldId id="333" r:id="rId15"/>
    <p:sldId id="378" r:id="rId16"/>
    <p:sldId id="379" r:id="rId17"/>
  </p:sldIdLst>
  <p:sldSz cx="12192000" cy="6858000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43" autoAdjust="0"/>
    <p:restoredTop sz="93546" autoAdjust="0"/>
  </p:normalViewPr>
  <p:slideViewPr>
    <p:cSldViewPr snapToGrid="0" snapToObjects="1">
      <p:cViewPr varScale="1">
        <p:scale>
          <a:sx n="109" d="100"/>
          <a:sy n="109" d="100"/>
        </p:scale>
        <p:origin x="728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5960FA-BE5A-4442-8354-0CF2A4F77D97}" type="datetimeFigureOut">
              <a:rPr lang="en-US" smtClean="0"/>
              <a:t>4/29/20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F5742-84EA-1A4C-9BAA-C64F8E3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35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C105D9-64A8-9447-9032-E10B4439A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337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F5742-84EA-1A4C-9BAA-C64F8E37A8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4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F5742-84EA-1A4C-9BAA-C64F8E37A8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49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26FAA-34D2-D144-B6A8-BCDDC6C82741}" type="datetimeFigureOut">
              <a:rPr lang="en-US" smtClean="0"/>
              <a:t>4/29/20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B49FB-F425-E048-A889-5BFCED90D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26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26FAA-34D2-D144-B6A8-BCDDC6C82741}" type="datetimeFigureOut">
              <a:rPr lang="en-US" smtClean="0"/>
              <a:t>4/29/20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B49FB-F425-E048-A889-5BFCED90D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56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26FAA-34D2-D144-B6A8-BCDDC6C82741}" type="datetimeFigureOut">
              <a:rPr lang="en-US" smtClean="0"/>
              <a:t>4/29/20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B49FB-F425-E048-A889-5BFCED90D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32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50709"/>
            <a:ext cx="12192000" cy="616207"/>
          </a:xfrm>
          <a:solidFill>
            <a:schemeClr val="bg1">
              <a:alpha val="75000"/>
            </a:schemeClr>
          </a:solidFill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	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29212"/>
            <a:ext cx="10515600" cy="49291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26FAA-34D2-D144-B6A8-BCDDC6C82741}" type="datetimeFigureOut">
              <a:rPr lang="en-US" smtClean="0"/>
              <a:t>4/29/20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B49FB-F425-E048-A889-5BFCED90D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55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26FAA-34D2-D144-B6A8-BCDDC6C82741}" type="datetimeFigureOut">
              <a:rPr lang="en-US" smtClean="0"/>
              <a:t>4/29/20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B49FB-F425-E048-A889-5BFCED90D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83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26FAA-34D2-D144-B6A8-BCDDC6C82741}" type="datetimeFigureOut">
              <a:rPr lang="en-US" smtClean="0"/>
              <a:t>4/29/20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B49FB-F425-E048-A889-5BFCED90D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19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26FAA-34D2-D144-B6A8-BCDDC6C82741}" type="datetimeFigureOut">
              <a:rPr lang="en-US" smtClean="0"/>
              <a:t>4/29/20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B49FB-F425-E048-A889-5BFCED90D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3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26FAA-34D2-D144-B6A8-BCDDC6C82741}" type="datetimeFigureOut">
              <a:rPr lang="en-US" smtClean="0"/>
              <a:t>4/29/20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B49FB-F425-E048-A889-5BFCED90D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45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26FAA-34D2-D144-B6A8-BCDDC6C82741}" type="datetimeFigureOut">
              <a:rPr lang="en-US" smtClean="0"/>
              <a:t>4/29/20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B49FB-F425-E048-A889-5BFCED90D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99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26FAA-34D2-D144-B6A8-BCDDC6C82741}" type="datetimeFigureOut">
              <a:rPr lang="en-US" smtClean="0"/>
              <a:t>4/29/20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B49FB-F425-E048-A889-5BFCED90D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38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26FAA-34D2-D144-B6A8-BCDDC6C82741}" type="datetimeFigureOut">
              <a:rPr lang="en-US" smtClean="0"/>
              <a:t>4/29/20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B49FB-F425-E048-A889-5BFCED90D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82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26FAA-34D2-D144-B6A8-BCDDC6C82741}" type="datetimeFigureOut">
              <a:rPr lang="en-US" smtClean="0"/>
              <a:t>4/29/20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B49FB-F425-E048-A889-5BFCED90D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50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3" Type="http://schemas.openxmlformats.org/officeDocument/2006/relationships/image" Target="../media/image30.tiff"/><Relationship Id="rId7" Type="http://schemas.openxmlformats.org/officeDocument/2006/relationships/image" Target="../media/image31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.f.p.bierkens@uu.n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A1F62C-C84A-9742-9735-418CFD5A18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46" b="70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4493" y="1197529"/>
            <a:ext cx="11114690" cy="1483084"/>
          </a:xfrm>
          <a:solidFill>
            <a:schemeClr val="bg2">
              <a:alpha val="60000"/>
            </a:schemeClr>
          </a:solidFill>
        </p:spPr>
        <p:txBody>
          <a:bodyPr>
            <a:noAutofit/>
          </a:bodyPr>
          <a:lstStyle/>
          <a:p>
            <a:r>
              <a:rPr lang="en-US" sz="4800" dirty="0"/>
              <a:t> </a:t>
            </a:r>
            <a:r>
              <a:rPr lang="en-GB" sz="3600" b="1" dirty="0"/>
              <a:t>Estimating regional-scale </a:t>
            </a:r>
            <a:br>
              <a:rPr lang="en-GB" sz="3600" b="1" dirty="0"/>
            </a:br>
            <a:r>
              <a:rPr lang="en-GB" sz="3600" b="1" dirty="0"/>
              <a:t>fresh-brackish-salt groundwater distributions:</a:t>
            </a:r>
            <a:br>
              <a:rPr lang="en-GB" sz="3600" b="1" dirty="0"/>
            </a:br>
            <a:r>
              <a:rPr lang="en-GB" sz="3200" b="1" dirty="0"/>
              <a:t>challenges and recent advancements</a:t>
            </a:r>
            <a:endParaRPr lang="en-US" sz="3200" dirty="0"/>
          </a:p>
        </p:txBody>
      </p:sp>
      <p:pic>
        <p:nvPicPr>
          <p:cNvPr id="5" name="Picture 4" descr="mage result for utrecht university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12" y="-265525"/>
            <a:ext cx="2213929" cy="147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3FF60D-E514-41BF-AAD5-5DC7665AAE2D}"/>
              </a:ext>
            </a:extLst>
          </p:cNvPr>
          <p:cNvSpPr/>
          <p:nvPr/>
        </p:nvSpPr>
        <p:spPr>
          <a:xfrm>
            <a:off x="1624928" y="3410089"/>
            <a:ext cx="8791446" cy="369332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>
                <a:latin typeface="+mj-lt"/>
              </a:rPr>
              <a:t>Marc F. P. Bierkens, Jude King, Joeri van Engelen, Jarno Verkaik, Daniel Zamrsky, Gu Oude Essink</a:t>
            </a:r>
            <a:endParaRPr lang="nl-NL" dirty="0">
              <a:latin typeface="+mj-lt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4857479D-7FB0-4145-8D60-A2DB3A1A6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7660" y="206321"/>
            <a:ext cx="1454428" cy="81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8136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D1B438-6D70-467F-929A-239659DE4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0813"/>
            <a:ext cx="12192000" cy="615950"/>
          </a:xfrm>
        </p:spPr>
        <p:txBody>
          <a:bodyPr>
            <a:normAutofit/>
          </a:bodyPr>
          <a:lstStyle/>
          <a:p>
            <a:r>
              <a:rPr lang="en-US" dirty="0"/>
              <a:t>Modelling: global coast; unconsolidated deposits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E4E595-F11C-43B8-AA0B-10EFE5C0A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35" y="1684015"/>
            <a:ext cx="10347970" cy="51739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5E47EB-56F5-4D22-93F6-273CF76412AB}"/>
              </a:ext>
            </a:extLst>
          </p:cNvPr>
          <p:cNvSpPr txBox="1"/>
          <p:nvPr/>
        </p:nvSpPr>
        <p:spPr>
          <a:xfrm>
            <a:off x="5123621" y="691417"/>
            <a:ext cx="1655198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This study:</a:t>
            </a:r>
          </a:p>
          <a:p>
            <a:r>
              <a:rPr lang="en-US" sz="1600" dirty="0">
                <a:latin typeface="+mj-lt"/>
              </a:rPr>
              <a:t>5.1 km</a:t>
            </a:r>
            <a:r>
              <a:rPr lang="en-US" sz="1600" baseline="30000" dirty="0">
                <a:latin typeface="+mj-lt"/>
              </a:rPr>
              <a:t>3</a:t>
            </a:r>
            <a:r>
              <a:rPr lang="en-US" sz="1600" dirty="0">
                <a:latin typeface="+mj-lt"/>
              </a:rPr>
              <a:t>/km</a:t>
            </a:r>
          </a:p>
          <a:p>
            <a:r>
              <a:rPr lang="en-US" sz="1600" dirty="0">
                <a:latin typeface="+mj-lt"/>
              </a:rPr>
              <a:t>Post et al. (2013):</a:t>
            </a:r>
          </a:p>
          <a:p>
            <a:r>
              <a:rPr lang="en-US" sz="1600" dirty="0">
                <a:latin typeface="+mj-lt"/>
              </a:rPr>
              <a:t>6.3 km</a:t>
            </a:r>
            <a:r>
              <a:rPr lang="en-US" sz="1600" baseline="30000" dirty="0">
                <a:latin typeface="+mj-lt"/>
              </a:rPr>
              <a:t>3</a:t>
            </a:r>
            <a:r>
              <a:rPr lang="en-US" sz="1600" dirty="0">
                <a:latin typeface="+mj-lt"/>
              </a:rPr>
              <a:t>/km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B48133-E3EF-4ADA-96E5-421A414EA6A1}"/>
              </a:ext>
            </a:extLst>
          </p:cNvPr>
          <p:cNvSpPr txBox="1"/>
          <p:nvPr/>
        </p:nvSpPr>
        <p:spPr>
          <a:xfrm>
            <a:off x="1810577" y="686780"/>
            <a:ext cx="1655198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This study:</a:t>
            </a:r>
          </a:p>
          <a:p>
            <a:r>
              <a:rPr lang="en-US" sz="1600" dirty="0"/>
              <a:t>7.5 km</a:t>
            </a:r>
            <a:r>
              <a:rPr lang="en-US" sz="1600" baseline="30000" dirty="0"/>
              <a:t>3</a:t>
            </a:r>
            <a:r>
              <a:rPr lang="en-US" sz="1600" dirty="0"/>
              <a:t>/km</a:t>
            </a:r>
          </a:p>
          <a:p>
            <a:r>
              <a:rPr lang="en-US" sz="1600" dirty="0"/>
              <a:t>Post et al. (2013):</a:t>
            </a:r>
          </a:p>
          <a:p>
            <a:r>
              <a:rPr lang="en-US" sz="1600" dirty="0"/>
              <a:t>4.8 km</a:t>
            </a:r>
            <a:r>
              <a:rPr lang="en-US" sz="1600" baseline="30000" dirty="0"/>
              <a:t>3</a:t>
            </a:r>
            <a:r>
              <a:rPr lang="en-US" sz="1600" dirty="0"/>
              <a:t>/km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F070ED3-CACC-407E-812A-89B6BCDD1702}"/>
              </a:ext>
            </a:extLst>
          </p:cNvPr>
          <p:cNvCxnSpPr>
            <a:stCxn id="7" idx="2"/>
          </p:cNvCxnSpPr>
          <p:nvPr/>
        </p:nvCxnSpPr>
        <p:spPr>
          <a:xfrm flipH="1">
            <a:off x="4962939" y="1768635"/>
            <a:ext cx="988281" cy="431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5DAF157-10BD-434E-909D-0798A4B37404}"/>
              </a:ext>
            </a:extLst>
          </p:cNvPr>
          <p:cNvCxnSpPr>
            <a:stCxn id="8" idx="2"/>
          </p:cNvCxnSpPr>
          <p:nvPr/>
        </p:nvCxnSpPr>
        <p:spPr>
          <a:xfrm>
            <a:off x="2638176" y="1763998"/>
            <a:ext cx="992920" cy="515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0DC2D2D-C937-BF45-AF1D-3F7D8A32ECF2}"/>
              </a:ext>
            </a:extLst>
          </p:cNvPr>
          <p:cNvSpPr txBox="1"/>
          <p:nvPr/>
        </p:nvSpPr>
        <p:spPr>
          <a:xfrm>
            <a:off x="7192174" y="902224"/>
            <a:ext cx="4888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+mj-lt"/>
              </a:rPr>
              <a:t>Zamrsky</a:t>
            </a:r>
            <a:r>
              <a:rPr lang="en-US" dirty="0">
                <a:latin typeface="+mj-lt"/>
              </a:rPr>
              <a:t> et al., Frontiers in Earth Science (2020)</a:t>
            </a:r>
          </a:p>
        </p:txBody>
      </p:sp>
    </p:spTree>
    <p:extLst>
      <p:ext uri="{BB962C8B-B14F-4D97-AF65-F5344CB8AC3E}">
        <p14:creationId xmlns:p14="http://schemas.microsoft.com/office/powerpoint/2010/main" val="1249407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026" y="135172"/>
            <a:ext cx="11656612" cy="616207"/>
          </a:xfrm>
        </p:spPr>
        <p:txBody>
          <a:bodyPr/>
          <a:lstStyle/>
          <a:p>
            <a:r>
              <a:rPr lang="en-US" dirty="0"/>
              <a:t>Modelling: Nile delta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1267" y="6382826"/>
            <a:ext cx="2932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+mj-lt"/>
              </a:rPr>
              <a:t>PhD project </a:t>
            </a:r>
            <a:r>
              <a:rPr lang="en-US" err="1">
                <a:latin typeface="+mj-lt"/>
              </a:rPr>
              <a:t>Joeri</a:t>
            </a:r>
            <a:r>
              <a:rPr lang="en-US">
                <a:latin typeface="+mj-lt"/>
              </a:rPr>
              <a:t> van </a:t>
            </a:r>
            <a:r>
              <a:rPr lang="en-US" err="1">
                <a:latin typeface="+mj-lt"/>
              </a:rPr>
              <a:t>Engelen</a:t>
            </a:r>
            <a:endParaRPr lang="en-US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0191" y="751379"/>
            <a:ext cx="1558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+mj-lt"/>
              </a:rPr>
              <a:t>Deltas</a:t>
            </a:r>
          </a:p>
        </p:txBody>
      </p:sp>
      <p:pic>
        <p:nvPicPr>
          <p:cNvPr id="15" name="Graphic 4">
            <a:extLst>
              <a:ext uri="{FF2B5EF4-FFF2-40B4-BE49-F238E27FC236}">
                <a16:creationId xmlns:a16="http://schemas.microsoft.com/office/drawing/2014/main" id="{70952252-32C3-458C-BCDF-A073DE47B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54675" y="1538678"/>
            <a:ext cx="5924291" cy="440889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954676" y="1628636"/>
            <a:ext cx="5910286" cy="4398475"/>
            <a:chOff x="4097573" y="2435894"/>
            <a:chExt cx="6602727" cy="4913794"/>
          </a:xfrm>
        </p:grpSpPr>
        <p:pic>
          <p:nvPicPr>
            <p:cNvPr id="17" name="Picture 16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47FBBA05-0A45-4B0C-BD2A-728DAE54A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7573" y="2435894"/>
              <a:ext cx="6602727" cy="491379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352008" y="2771976"/>
              <a:ext cx="16114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+mj-lt"/>
                </a:rPr>
                <a:t>8000 BP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720553" y="1649209"/>
            <a:ext cx="6158413" cy="4377902"/>
            <a:chOff x="5605670" y="2282465"/>
            <a:chExt cx="5629523" cy="4189529"/>
          </a:xfrm>
        </p:grpSpPr>
        <p:pic>
          <p:nvPicPr>
            <p:cNvPr id="14" name="Picture 13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6F184123-2EFA-445D-841F-FF9845DF1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670" y="2282465"/>
              <a:ext cx="5629523" cy="418952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756744" y="2400619"/>
              <a:ext cx="16114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+mj-lt"/>
                </a:rPr>
                <a:t>7500-6000 BP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294761" y="2533735"/>
            <a:ext cx="793807" cy="908847"/>
            <a:chOff x="8446807" y="2495754"/>
            <a:chExt cx="793807" cy="908847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6A9FA68-78F6-4A52-AC53-00B6CE50BE65}"/>
                </a:ext>
              </a:extLst>
            </p:cNvPr>
            <p:cNvCxnSpPr/>
            <p:nvPr/>
          </p:nvCxnSpPr>
          <p:spPr>
            <a:xfrm>
              <a:off x="8446807" y="2495754"/>
              <a:ext cx="0" cy="908847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078C69D-4556-4130-B1F8-3C268F01490C}"/>
                </a:ext>
              </a:extLst>
            </p:cNvPr>
            <p:cNvSpPr txBox="1"/>
            <p:nvPr/>
          </p:nvSpPr>
          <p:spPr>
            <a:xfrm>
              <a:off x="8446807" y="2780900"/>
              <a:ext cx="7938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+mj-lt"/>
                </a:rPr>
                <a:t>~70 km</a:t>
              </a:r>
              <a:endParaRPr lang="en-GB" sz="1600">
                <a:latin typeface="+mj-lt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0668000" y="182879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+mj-lt"/>
              </a:rPr>
              <a:t>Map/Nile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16" y="1134319"/>
            <a:ext cx="3097385" cy="51623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F1A45CD-282F-4D33-A589-CD22FA73EA59}"/>
              </a:ext>
            </a:extLst>
          </p:cNvPr>
          <p:cNvSpPr txBox="1"/>
          <p:nvPr/>
        </p:nvSpPr>
        <p:spPr>
          <a:xfrm>
            <a:off x="824143" y="814361"/>
            <a:ext cx="3385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1 km horizontal and 20 m vertical ~1 million cells</a:t>
            </a:r>
            <a:endParaRPr lang="nl-NL" sz="1200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547665-7ADC-4CD3-88D3-4DD50765C843}"/>
              </a:ext>
            </a:extLst>
          </p:cNvPr>
          <p:cNvSpPr/>
          <p:nvPr/>
        </p:nvSpPr>
        <p:spPr>
          <a:xfrm>
            <a:off x="1444263" y="3530807"/>
            <a:ext cx="1683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Parallel SEAWAT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686F2D-FD22-8945-9698-4CEC15213E2F}"/>
              </a:ext>
            </a:extLst>
          </p:cNvPr>
          <p:cNvSpPr txBox="1"/>
          <p:nvPr/>
        </p:nvSpPr>
        <p:spPr>
          <a:xfrm>
            <a:off x="6378498" y="524107"/>
            <a:ext cx="3710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Van </a:t>
            </a:r>
            <a:r>
              <a:rPr lang="en-US" dirty="0" err="1"/>
              <a:t>Engelen</a:t>
            </a:r>
            <a:r>
              <a:rPr lang="en-US" dirty="0"/>
              <a:t> et al. HESS (2020).</a:t>
            </a:r>
          </a:p>
        </p:txBody>
      </p:sp>
    </p:spTree>
    <p:extLst>
      <p:ext uri="{BB962C8B-B14F-4D97-AF65-F5344CB8AC3E}">
        <p14:creationId xmlns:p14="http://schemas.microsoft.com/office/powerpoint/2010/main" val="184163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026" y="135172"/>
            <a:ext cx="11656612" cy="616207"/>
          </a:xfrm>
        </p:spPr>
        <p:txBody>
          <a:bodyPr/>
          <a:lstStyle/>
          <a:p>
            <a:r>
              <a:rPr lang="en-US" dirty="0"/>
              <a:t>Modelling: All deltas (sensitivity analysis with 240 3D-models)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1267" y="6382826"/>
            <a:ext cx="2932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PhD project </a:t>
            </a:r>
            <a:r>
              <a:rPr lang="en-US" dirty="0" err="1">
                <a:latin typeface="+mj-lt"/>
              </a:rPr>
              <a:t>Joeri</a:t>
            </a:r>
            <a:r>
              <a:rPr lang="en-US" dirty="0">
                <a:latin typeface="+mj-lt"/>
              </a:rPr>
              <a:t> van </a:t>
            </a:r>
            <a:r>
              <a:rPr lang="en-US" dirty="0" err="1">
                <a:latin typeface="+mj-lt"/>
              </a:rPr>
              <a:t>Engelen</a:t>
            </a:r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0191" y="751379"/>
            <a:ext cx="1558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+mj-lt"/>
              </a:rPr>
              <a:t>Deltas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CEAF91-AA76-4909-A4C8-66DFB0F8B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87" y="934427"/>
            <a:ext cx="8112539" cy="52653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B50EF0-05D7-4615-8227-E0F4BC1FE6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67708" b="51017"/>
          <a:stretch/>
        </p:blipFill>
        <p:spPr>
          <a:xfrm>
            <a:off x="8602579" y="1012989"/>
            <a:ext cx="2617588" cy="24031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A60B18-5BF4-47B8-8F81-A95CBF9261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92" r="35869" b="52034"/>
          <a:stretch/>
        </p:blipFill>
        <p:spPr>
          <a:xfrm>
            <a:off x="9057399" y="3756152"/>
            <a:ext cx="2406317" cy="21941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468DD3-E95B-4F68-9260-87046828D9C3}"/>
              </a:ext>
            </a:extLst>
          </p:cNvPr>
          <p:cNvSpPr txBox="1"/>
          <p:nvPr/>
        </p:nvSpPr>
        <p:spPr>
          <a:xfrm>
            <a:off x="9233359" y="5902730"/>
            <a:ext cx="2635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Offshore fresh groundwater</a:t>
            </a:r>
            <a:endParaRPr lang="nl-NL" sz="16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DF2109-436D-47CB-94D4-B05622EDDEBB}"/>
              </a:ext>
            </a:extLst>
          </p:cNvPr>
          <p:cNvSpPr txBox="1"/>
          <p:nvPr/>
        </p:nvSpPr>
        <p:spPr>
          <a:xfrm>
            <a:off x="8943099" y="3312348"/>
            <a:ext cx="2872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Onshore saline groundwater</a:t>
            </a:r>
            <a:endParaRPr lang="nl-NL" sz="16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AA979D-D82B-9E4B-91EF-434A20BC1714}"/>
              </a:ext>
            </a:extLst>
          </p:cNvPr>
          <p:cNvSpPr txBox="1"/>
          <p:nvPr/>
        </p:nvSpPr>
        <p:spPr>
          <a:xfrm>
            <a:off x="4484756" y="6382825"/>
            <a:ext cx="3769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latin typeface="+mj-lt"/>
              </a:rPr>
              <a:t>Van Engelen et al. (under review)</a:t>
            </a:r>
          </a:p>
        </p:txBody>
      </p:sp>
    </p:spTree>
    <p:extLst>
      <p:ext uri="{BB962C8B-B14F-4D97-AF65-F5344CB8AC3E}">
        <p14:creationId xmlns:p14="http://schemas.microsoft.com/office/powerpoint/2010/main" val="3562331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7B4DA-816C-47B2-A797-A82E9850F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1B48E-792B-409D-B970-04258202D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Estimating fresh-brackish-salt water in coasts and deltas</a:t>
            </a:r>
            <a:r>
              <a:rPr lang="en-US" dirty="0">
                <a:latin typeface="+mj-lt"/>
              </a:rPr>
              <a:t>:</a:t>
            </a:r>
          </a:p>
          <a:p>
            <a:r>
              <a:rPr lang="en-US" dirty="0">
                <a:latin typeface="+mj-lt"/>
              </a:rPr>
              <a:t>Airborne EM: good prospects but relatively expensive compared to modelling</a:t>
            </a:r>
          </a:p>
          <a:p>
            <a:pPr lvl="1"/>
            <a:r>
              <a:rPr lang="en-US" dirty="0">
                <a:latin typeface="+mj-lt"/>
              </a:rPr>
              <a:t>Suitable for detailed regional-scale studies</a:t>
            </a:r>
          </a:p>
          <a:p>
            <a:pPr lvl="1"/>
            <a:r>
              <a:rPr lang="en-US" dirty="0">
                <a:latin typeface="+mj-lt"/>
              </a:rPr>
              <a:t>In case of salinity contrasts: lithology less important</a:t>
            </a:r>
          </a:p>
          <a:p>
            <a:pPr lvl="1"/>
            <a:r>
              <a:rPr lang="en-US" dirty="0">
                <a:latin typeface="+mj-lt"/>
              </a:rPr>
              <a:t>Can be used as initial conditions for modelling -&gt; used in calibration and effect studies</a:t>
            </a:r>
          </a:p>
          <a:p>
            <a:r>
              <a:rPr lang="en-US" dirty="0">
                <a:latin typeface="+mj-lt"/>
              </a:rPr>
              <a:t>Density-dependent groundwater flow modelling </a:t>
            </a:r>
          </a:p>
          <a:p>
            <a:pPr lvl="1"/>
            <a:r>
              <a:rPr lang="en-US" dirty="0">
                <a:latin typeface="+mj-lt"/>
              </a:rPr>
              <a:t>Suitable for regional to supra-regional scales and including offshore resources</a:t>
            </a:r>
          </a:p>
          <a:p>
            <a:pPr lvl="1"/>
            <a:r>
              <a:rPr lang="en-US" dirty="0">
                <a:latin typeface="+mj-lt"/>
              </a:rPr>
              <a:t>In case of heterogeneity: needs </a:t>
            </a:r>
            <a:r>
              <a:rPr lang="en-US" dirty="0" err="1">
                <a:latin typeface="+mj-lt"/>
              </a:rPr>
              <a:t>palaeo</a:t>
            </a:r>
            <a:r>
              <a:rPr lang="en-US" dirty="0">
                <a:latin typeface="+mj-lt"/>
              </a:rPr>
              <a:t>-modelling and can’t use sharp interface approximations.</a:t>
            </a:r>
          </a:p>
          <a:p>
            <a:pPr lvl="1"/>
            <a:r>
              <a:rPr lang="en-US" dirty="0">
                <a:latin typeface="+mj-lt"/>
              </a:rPr>
              <a:t>New codes (parallel SEAWAT) allows for very large models and long integration times</a:t>
            </a:r>
          </a:p>
          <a:p>
            <a:pPr lvl="1"/>
            <a:r>
              <a:rPr lang="en-US" dirty="0">
                <a:latin typeface="+mj-lt"/>
              </a:rPr>
              <a:t>Global-scale analyses are slowly becoming within reach</a:t>
            </a:r>
            <a:endParaRPr lang="nl-N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1619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153" y="440703"/>
            <a:ext cx="11444577" cy="616207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-212"/>
          <a:stretch/>
        </p:blipFill>
        <p:spPr>
          <a:xfrm>
            <a:off x="-1" y="5740842"/>
            <a:ext cx="12191999" cy="11171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82" y="1574309"/>
            <a:ext cx="1071144" cy="803358"/>
          </a:xfrm>
          <a:prstGeom prst="rect">
            <a:avLst/>
          </a:prstGeom>
        </p:spPr>
      </p:pic>
      <p:pic>
        <p:nvPicPr>
          <p:cNvPr id="9" name="Picture 8" descr="mage result for utrecht university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06" y="2063452"/>
            <a:ext cx="2410811" cy="160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06" y="3351472"/>
            <a:ext cx="1351466" cy="75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9537" y="4485105"/>
            <a:ext cx="2967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+mj-lt"/>
              </a:rPr>
              <a:t>: </a:t>
            </a:r>
            <a:r>
              <a:rPr lang="nl-NL" dirty="0">
                <a:latin typeface="+mj-lt"/>
                <a:hlinkClick r:id="rId6"/>
              </a:rPr>
              <a:t>m.f.p.bierkens@uu.nl</a:t>
            </a:r>
            <a:endParaRPr lang="nl-NL" dirty="0">
              <a:latin typeface="+mj-lt"/>
            </a:endParaRPr>
          </a:p>
          <a:p>
            <a:endParaRPr lang="nl-NL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5937" y="1729205"/>
            <a:ext cx="2967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+mj-lt"/>
              </a:rPr>
              <a:t>www.globalhydrology.nl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850" y="4787900"/>
            <a:ext cx="514350" cy="514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4826000"/>
            <a:ext cx="168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+mj-lt"/>
              </a:rPr>
              <a:t>: @waterbier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350" y="4508500"/>
            <a:ext cx="395458" cy="393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3221" y="2228953"/>
            <a:ext cx="7932716" cy="256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56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0467A-3A23-4D3E-A6F4-437131419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issues regarding modelling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1573B-074B-4250-977F-F038EF5C5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89" y="964432"/>
            <a:ext cx="5183460" cy="486765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b="1" dirty="0" err="1">
                <a:latin typeface="+mj-lt"/>
              </a:rPr>
              <a:t>Coastal</a:t>
            </a:r>
            <a:r>
              <a:rPr lang="nl-NL" sz="2400" b="1" dirty="0">
                <a:latin typeface="+mj-lt"/>
              </a:rPr>
              <a:t> </a:t>
            </a:r>
            <a:r>
              <a:rPr lang="nl-NL" sz="2400" b="1" dirty="0" err="1">
                <a:latin typeface="+mj-lt"/>
              </a:rPr>
              <a:t>modelling</a:t>
            </a:r>
            <a:endParaRPr lang="nl-NL" sz="2400" b="1" dirty="0">
              <a:latin typeface="+mj-lt"/>
            </a:endParaRPr>
          </a:p>
          <a:p>
            <a:r>
              <a:rPr lang="nl-NL" sz="2200" dirty="0">
                <a:latin typeface="+mj-lt"/>
              </a:rPr>
              <a:t>100 m hor., 10 m vert., 10</a:t>
            </a:r>
            <a:r>
              <a:rPr lang="nl-NL" sz="2200" baseline="30000" dirty="0">
                <a:latin typeface="+mj-lt"/>
              </a:rPr>
              <a:t>3</a:t>
            </a:r>
            <a:r>
              <a:rPr lang="nl-NL" sz="2200" dirty="0">
                <a:latin typeface="+mj-lt"/>
              </a:rPr>
              <a:t>-10</a:t>
            </a:r>
            <a:r>
              <a:rPr lang="nl-NL" sz="2200" baseline="30000" dirty="0">
                <a:latin typeface="+mj-lt"/>
              </a:rPr>
              <a:t>4</a:t>
            </a:r>
            <a:r>
              <a:rPr lang="nl-NL" sz="2200" dirty="0">
                <a:latin typeface="+mj-lt"/>
              </a:rPr>
              <a:t> </a:t>
            </a:r>
            <a:r>
              <a:rPr lang="nl-NL" sz="2200" dirty="0" err="1">
                <a:latin typeface="+mj-lt"/>
              </a:rPr>
              <a:t>active</a:t>
            </a:r>
            <a:r>
              <a:rPr lang="nl-NL" sz="2200" dirty="0">
                <a:latin typeface="+mj-lt"/>
              </a:rPr>
              <a:t> </a:t>
            </a:r>
            <a:r>
              <a:rPr lang="nl-NL" sz="2200" dirty="0" err="1">
                <a:latin typeface="+mj-lt"/>
              </a:rPr>
              <a:t>cells</a:t>
            </a:r>
            <a:endParaRPr lang="nl-NL" sz="2200" dirty="0">
              <a:latin typeface="+mj-lt"/>
            </a:endParaRPr>
          </a:p>
          <a:p>
            <a:r>
              <a:rPr lang="nl-NL" sz="2200" dirty="0">
                <a:latin typeface="+mj-lt"/>
              </a:rPr>
              <a:t>Time steps: 10-100 </a:t>
            </a:r>
            <a:r>
              <a:rPr lang="nl-NL" sz="2200" dirty="0" err="1">
                <a:latin typeface="+mj-lt"/>
              </a:rPr>
              <a:t>years</a:t>
            </a:r>
            <a:r>
              <a:rPr lang="nl-NL" sz="2200" dirty="0">
                <a:latin typeface="+mj-lt"/>
              </a:rPr>
              <a:t> (flow); </a:t>
            </a:r>
            <a:r>
              <a:rPr lang="nl-NL" sz="2200" dirty="0" err="1">
                <a:latin typeface="+mj-lt"/>
              </a:rPr>
              <a:t>adaptable</a:t>
            </a:r>
            <a:r>
              <a:rPr lang="nl-NL" sz="2200" dirty="0">
                <a:latin typeface="+mj-lt"/>
              </a:rPr>
              <a:t> (transport)</a:t>
            </a:r>
          </a:p>
          <a:p>
            <a:r>
              <a:rPr lang="nl-NL" sz="2200" dirty="0">
                <a:latin typeface="+mj-lt"/>
              </a:rPr>
              <a:t>Integration time: 250,000 </a:t>
            </a:r>
            <a:r>
              <a:rPr lang="nl-NL" sz="2200" dirty="0" err="1">
                <a:latin typeface="+mj-lt"/>
              </a:rPr>
              <a:t>years</a:t>
            </a:r>
            <a:endParaRPr lang="nl-NL" sz="2200" dirty="0">
              <a:latin typeface="+mj-lt"/>
            </a:endParaRPr>
          </a:p>
          <a:p>
            <a:r>
              <a:rPr lang="nl-NL" sz="2200" dirty="0" err="1">
                <a:latin typeface="+mj-lt"/>
              </a:rPr>
              <a:t>Longitudinal</a:t>
            </a:r>
            <a:r>
              <a:rPr lang="nl-NL" sz="2200" dirty="0">
                <a:latin typeface="+mj-lt"/>
              </a:rPr>
              <a:t> </a:t>
            </a:r>
            <a:r>
              <a:rPr lang="nl-NL" sz="2200" dirty="0" err="1">
                <a:latin typeface="+mj-lt"/>
              </a:rPr>
              <a:t>dispersivity</a:t>
            </a:r>
            <a:r>
              <a:rPr lang="nl-NL" sz="2200" dirty="0">
                <a:latin typeface="+mj-lt"/>
              </a:rPr>
              <a:t>: 1 m</a:t>
            </a:r>
          </a:p>
          <a:p>
            <a:r>
              <a:rPr lang="nl-NL" sz="2200" dirty="0" err="1">
                <a:latin typeface="+mj-lt"/>
              </a:rPr>
              <a:t>Solver</a:t>
            </a:r>
            <a:r>
              <a:rPr lang="nl-NL" sz="2200" dirty="0">
                <a:latin typeface="+mj-lt"/>
              </a:rPr>
              <a:t>: FD (</a:t>
            </a:r>
            <a:r>
              <a:rPr lang="nl-NL" sz="2200" dirty="0" err="1">
                <a:latin typeface="+mj-lt"/>
              </a:rPr>
              <a:t>advection</a:t>
            </a:r>
            <a:r>
              <a:rPr lang="nl-NL" sz="2200" dirty="0">
                <a:latin typeface="+mj-lt"/>
              </a:rPr>
              <a:t> </a:t>
            </a:r>
            <a:r>
              <a:rPr lang="nl-NL" sz="2200" dirty="0" err="1">
                <a:latin typeface="+mj-lt"/>
              </a:rPr>
              <a:t>and</a:t>
            </a:r>
            <a:r>
              <a:rPr lang="nl-NL" sz="2200" dirty="0">
                <a:latin typeface="+mj-lt"/>
              </a:rPr>
              <a:t> </a:t>
            </a:r>
            <a:r>
              <a:rPr lang="nl-NL" sz="2200" dirty="0" err="1">
                <a:latin typeface="+mj-lt"/>
              </a:rPr>
              <a:t>dispersion</a:t>
            </a:r>
            <a:r>
              <a:rPr lang="nl-NL" sz="2200" dirty="0">
                <a:latin typeface="+mj-lt"/>
              </a:rPr>
              <a:t>)</a:t>
            </a:r>
          </a:p>
          <a:p>
            <a:r>
              <a:rPr lang="nl-NL" sz="2200" dirty="0" err="1">
                <a:latin typeface="+mj-lt"/>
              </a:rPr>
              <a:t>Average</a:t>
            </a:r>
            <a:r>
              <a:rPr lang="nl-NL" sz="2200" dirty="0">
                <a:latin typeface="+mj-lt"/>
              </a:rPr>
              <a:t> </a:t>
            </a:r>
            <a:r>
              <a:rPr lang="nl-NL" sz="2200" dirty="0" err="1">
                <a:latin typeface="+mj-lt"/>
              </a:rPr>
              <a:t>runtime</a:t>
            </a:r>
            <a:r>
              <a:rPr lang="nl-NL" sz="2200" dirty="0">
                <a:latin typeface="+mj-lt"/>
              </a:rPr>
              <a:t> per run: 12hrs-20 </a:t>
            </a:r>
            <a:r>
              <a:rPr lang="nl-NL" sz="2200" dirty="0" err="1">
                <a:latin typeface="+mj-lt"/>
              </a:rPr>
              <a:t>days</a:t>
            </a:r>
            <a:endParaRPr lang="nl-NL" sz="2200" dirty="0">
              <a:latin typeface="+mj-lt"/>
            </a:endParaRPr>
          </a:p>
          <a:p>
            <a:r>
              <a:rPr lang="nl-NL" sz="2200" dirty="0">
                <a:latin typeface="+mj-lt"/>
              </a:rPr>
              <a:t>10 COSCAT </a:t>
            </a:r>
            <a:r>
              <a:rPr lang="nl-NL" sz="2200" dirty="0" err="1">
                <a:latin typeface="+mj-lt"/>
              </a:rPr>
              <a:t>regions</a:t>
            </a:r>
            <a:r>
              <a:rPr lang="nl-NL" sz="2200" dirty="0">
                <a:latin typeface="+mj-lt"/>
              </a:rPr>
              <a:t> </a:t>
            </a:r>
            <a:r>
              <a:rPr lang="nl-NL" sz="2200" dirty="0" err="1">
                <a:latin typeface="+mj-lt"/>
              </a:rPr>
              <a:t>with</a:t>
            </a:r>
            <a:r>
              <a:rPr lang="nl-NL" sz="2200" dirty="0">
                <a:latin typeface="+mj-lt"/>
              </a:rPr>
              <a:t> 124 runs per </a:t>
            </a:r>
            <a:r>
              <a:rPr lang="nl-NL" sz="2200" dirty="0" err="1">
                <a:latin typeface="+mj-lt"/>
              </a:rPr>
              <a:t>region</a:t>
            </a:r>
            <a:endParaRPr lang="nl-NL" sz="2200" dirty="0">
              <a:latin typeface="+mj-lt"/>
            </a:endParaRPr>
          </a:p>
          <a:p>
            <a:r>
              <a:rPr lang="nl-NL" sz="2200" dirty="0">
                <a:latin typeface="+mj-lt"/>
              </a:rPr>
              <a:t>1 </a:t>
            </a:r>
            <a:r>
              <a:rPr lang="nl-NL" sz="2200" dirty="0" err="1">
                <a:latin typeface="+mj-lt"/>
              </a:rPr>
              <a:t>core</a:t>
            </a:r>
            <a:r>
              <a:rPr lang="nl-NL" sz="2200" dirty="0">
                <a:latin typeface="+mj-lt"/>
              </a:rPr>
              <a:t> per run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1E02B21-7756-8C48-9D7A-CF38AD85BC9D}"/>
              </a:ext>
            </a:extLst>
          </p:cNvPr>
          <p:cNvSpPr txBox="1">
            <a:spLocks/>
          </p:cNvSpPr>
          <p:nvPr/>
        </p:nvSpPr>
        <p:spPr>
          <a:xfrm>
            <a:off x="6096000" y="964432"/>
            <a:ext cx="5183460" cy="48676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nl-NL" sz="2400" b="1" dirty="0">
                <a:latin typeface="+mj-lt"/>
              </a:rPr>
              <a:t>Delta </a:t>
            </a:r>
            <a:r>
              <a:rPr lang="nl-NL" sz="2400" b="1" dirty="0" err="1">
                <a:latin typeface="+mj-lt"/>
              </a:rPr>
              <a:t>modelling</a:t>
            </a:r>
            <a:endParaRPr lang="nl-NL" sz="2400" b="1" dirty="0">
              <a:latin typeface="+mj-lt"/>
            </a:endParaRPr>
          </a:p>
          <a:p>
            <a:r>
              <a:rPr lang="nl-NL" sz="2200" dirty="0">
                <a:latin typeface="+mj-lt"/>
              </a:rPr>
              <a:t>1000 m hor., 20 m vert., 10</a:t>
            </a:r>
            <a:r>
              <a:rPr lang="nl-NL" sz="2200" baseline="30000" dirty="0">
                <a:latin typeface="+mj-lt"/>
              </a:rPr>
              <a:t>6</a:t>
            </a:r>
            <a:r>
              <a:rPr lang="nl-NL" sz="2200" dirty="0">
                <a:latin typeface="+mj-lt"/>
              </a:rPr>
              <a:t> </a:t>
            </a:r>
            <a:r>
              <a:rPr lang="nl-NL" sz="2200" dirty="0" err="1">
                <a:latin typeface="+mj-lt"/>
              </a:rPr>
              <a:t>active</a:t>
            </a:r>
            <a:r>
              <a:rPr lang="nl-NL" sz="2200" dirty="0">
                <a:latin typeface="+mj-lt"/>
              </a:rPr>
              <a:t> </a:t>
            </a:r>
            <a:r>
              <a:rPr lang="nl-NL" sz="2200" dirty="0" err="1">
                <a:latin typeface="+mj-lt"/>
              </a:rPr>
              <a:t>cells</a:t>
            </a:r>
            <a:endParaRPr lang="nl-NL" sz="2200" dirty="0">
              <a:latin typeface="+mj-lt"/>
            </a:endParaRPr>
          </a:p>
          <a:p>
            <a:r>
              <a:rPr lang="nl-NL" sz="2200" dirty="0">
                <a:latin typeface="+mj-lt"/>
              </a:rPr>
              <a:t>Time steps: </a:t>
            </a:r>
            <a:r>
              <a:rPr lang="nl-NL" sz="2200" dirty="0" err="1">
                <a:latin typeface="+mj-lt"/>
              </a:rPr>
              <a:t>adaptable</a:t>
            </a:r>
            <a:r>
              <a:rPr lang="nl-NL" sz="2200" dirty="0">
                <a:latin typeface="+mj-lt"/>
              </a:rPr>
              <a:t> (transport)</a:t>
            </a:r>
          </a:p>
          <a:p>
            <a:r>
              <a:rPr lang="nl-NL" sz="2200" dirty="0">
                <a:latin typeface="+mj-lt"/>
              </a:rPr>
              <a:t>Integration time: 30,000 </a:t>
            </a:r>
            <a:r>
              <a:rPr lang="nl-NL" sz="2200" dirty="0" err="1">
                <a:latin typeface="+mj-lt"/>
              </a:rPr>
              <a:t>years</a:t>
            </a:r>
            <a:endParaRPr lang="nl-NL" sz="2200" dirty="0">
              <a:latin typeface="+mj-lt"/>
            </a:endParaRPr>
          </a:p>
          <a:p>
            <a:r>
              <a:rPr lang="nl-NL" sz="2200" dirty="0" err="1">
                <a:latin typeface="+mj-lt"/>
              </a:rPr>
              <a:t>Longitudinal</a:t>
            </a:r>
            <a:r>
              <a:rPr lang="nl-NL" sz="2200" dirty="0">
                <a:latin typeface="+mj-lt"/>
              </a:rPr>
              <a:t> </a:t>
            </a:r>
            <a:r>
              <a:rPr lang="nl-NL" sz="2200" dirty="0" err="1">
                <a:latin typeface="+mj-lt"/>
              </a:rPr>
              <a:t>dispersivity</a:t>
            </a:r>
            <a:r>
              <a:rPr lang="nl-NL" sz="2200" dirty="0">
                <a:latin typeface="+mj-lt"/>
              </a:rPr>
              <a:t>: 2 m</a:t>
            </a:r>
          </a:p>
          <a:p>
            <a:r>
              <a:rPr lang="nl-NL" sz="2200" dirty="0" err="1">
                <a:latin typeface="+mj-lt"/>
              </a:rPr>
              <a:t>Solver</a:t>
            </a:r>
            <a:r>
              <a:rPr lang="nl-NL" sz="2200" dirty="0">
                <a:latin typeface="+mj-lt"/>
              </a:rPr>
              <a:t>: TVD (</a:t>
            </a:r>
            <a:r>
              <a:rPr lang="nl-NL" sz="2200" dirty="0" err="1">
                <a:latin typeface="+mj-lt"/>
              </a:rPr>
              <a:t>advection</a:t>
            </a:r>
            <a:r>
              <a:rPr lang="nl-NL" sz="2200" dirty="0">
                <a:latin typeface="+mj-lt"/>
              </a:rPr>
              <a:t>) FD (</a:t>
            </a:r>
            <a:r>
              <a:rPr lang="nl-NL" sz="2200" dirty="0" err="1">
                <a:latin typeface="+mj-lt"/>
              </a:rPr>
              <a:t>dispersion</a:t>
            </a:r>
            <a:r>
              <a:rPr lang="nl-NL" sz="2200" dirty="0">
                <a:latin typeface="+mj-lt"/>
              </a:rPr>
              <a:t>)</a:t>
            </a:r>
          </a:p>
          <a:p>
            <a:r>
              <a:rPr lang="nl-NL" sz="2200" dirty="0" err="1">
                <a:latin typeface="+mj-lt"/>
              </a:rPr>
              <a:t>Average</a:t>
            </a:r>
            <a:r>
              <a:rPr lang="nl-NL" sz="2200" dirty="0">
                <a:latin typeface="+mj-lt"/>
              </a:rPr>
              <a:t> </a:t>
            </a:r>
            <a:r>
              <a:rPr lang="nl-NL" sz="2200" dirty="0" err="1">
                <a:latin typeface="+mj-lt"/>
              </a:rPr>
              <a:t>runtime</a:t>
            </a:r>
            <a:r>
              <a:rPr lang="nl-NL" sz="2200" dirty="0">
                <a:latin typeface="+mj-lt"/>
              </a:rPr>
              <a:t> per run: 4 </a:t>
            </a:r>
            <a:r>
              <a:rPr lang="nl-NL" sz="2200" dirty="0" err="1">
                <a:latin typeface="+mj-lt"/>
              </a:rPr>
              <a:t>days</a:t>
            </a:r>
            <a:endParaRPr lang="nl-NL" sz="2200" dirty="0">
              <a:latin typeface="+mj-lt"/>
            </a:endParaRPr>
          </a:p>
          <a:p>
            <a:r>
              <a:rPr lang="nl-NL" sz="2200" dirty="0">
                <a:latin typeface="+mj-lt"/>
              </a:rPr>
              <a:t>48 </a:t>
            </a:r>
            <a:r>
              <a:rPr lang="nl-NL" sz="2200" dirty="0" err="1">
                <a:latin typeface="+mj-lt"/>
              </a:rPr>
              <a:t>cores</a:t>
            </a:r>
            <a:r>
              <a:rPr lang="nl-NL" sz="2200" dirty="0">
                <a:latin typeface="+mj-lt"/>
              </a:rPr>
              <a:t> on 2 </a:t>
            </a:r>
            <a:r>
              <a:rPr lang="nl-NL" sz="2200" dirty="0" err="1">
                <a:latin typeface="+mj-lt"/>
              </a:rPr>
              <a:t>nodes</a:t>
            </a:r>
            <a:r>
              <a:rPr lang="nl-NL" sz="2200" dirty="0">
                <a:latin typeface="+mj-lt"/>
              </a:rPr>
              <a:t> per run</a:t>
            </a:r>
          </a:p>
        </p:txBody>
      </p:sp>
    </p:spTree>
    <p:extLst>
      <p:ext uri="{BB962C8B-B14F-4D97-AF65-F5344CB8AC3E}">
        <p14:creationId xmlns:p14="http://schemas.microsoft.com/office/powerpoint/2010/main" val="3241339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0467A-3A23-4D3E-A6F4-437131419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issues regarding modelling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1573B-074B-4250-977F-F038EF5C5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89" y="964432"/>
            <a:ext cx="10201510" cy="515758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Stability criteria</a:t>
            </a:r>
          </a:p>
          <a:p>
            <a:r>
              <a:rPr lang="en-US" dirty="0">
                <a:latin typeface="+mj-lt"/>
              </a:rPr>
              <a:t>Peclet number criterium: cell size &lt; 2-10 times longitudinal </a:t>
            </a:r>
            <a:r>
              <a:rPr lang="en-US" dirty="0" err="1">
                <a:latin typeface="+mj-lt"/>
              </a:rPr>
              <a:t>dispersivity</a:t>
            </a:r>
            <a:r>
              <a:rPr lang="en-US" dirty="0">
                <a:latin typeface="+mj-lt"/>
              </a:rPr>
              <a:t>: not relevant for the solvers used in SEAWAT where advection and dispersion are solved separately.</a:t>
            </a:r>
          </a:p>
          <a:p>
            <a:r>
              <a:rPr lang="en-US" dirty="0">
                <a:latin typeface="+mj-lt"/>
              </a:rPr>
              <a:t>Three criteria that are relevant:</a:t>
            </a:r>
          </a:p>
          <a:p>
            <a:pPr lvl="1"/>
            <a:r>
              <a:rPr lang="en-US" sz="2800" dirty="0">
                <a:latin typeface="+mj-lt"/>
              </a:rPr>
              <a:t>Courant number for advection part (use of variable time step)</a:t>
            </a:r>
          </a:p>
          <a:p>
            <a:pPr lvl="1"/>
            <a:r>
              <a:rPr lang="en-US" sz="2800" dirty="0">
                <a:latin typeface="+mj-lt"/>
              </a:rPr>
              <a:t>Neuman criterium for dispersion part (use of variable time step)</a:t>
            </a:r>
          </a:p>
          <a:p>
            <a:pPr lvl="1"/>
            <a:r>
              <a:rPr lang="en-US" sz="2800" dirty="0">
                <a:latin typeface="+mj-lt"/>
              </a:rPr>
              <a:t>Source/sink criterium: 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	extraction rate times time step  &lt; water volume in cell</a:t>
            </a:r>
          </a:p>
        </p:txBody>
      </p:sp>
    </p:spTree>
    <p:extLst>
      <p:ext uri="{BB962C8B-B14F-4D97-AF65-F5344CB8AC3E}">
        <p14:creationId xmlns:p14="http://schemas.microsoft.com/office/powerpoint/2010/main" val="3651849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02288-9F2F-484B-A5DD-3045CE4C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Deltas and coasts under threat</a:t>
            </a:r>
          </a:p>
        </p:txBody>
      </p:sp>
      <p:pic>
        <p:nvPicPr>
          <p:cNvPr id="4" name="Picture 2" descr="H:\cases\2014\2013.01.UDW_Rise&amp;Fall_Vietnam\201503.workshop\20150309-12.Mekong\ppt\fig\coastal_threats_Mekong_v1.png">
            <a:extLst>
              <a:ext uri="{FF2B5EF4-FFF2-40B4-BE49-F238E27FC236}">
                <a16:creationId xmlns:a16="http://schemas.microsoft.com/office/drawing/2014/main" id="{B0985668-8486-8747-9EE2-D6C1DEDC2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41" y="761340"/>
            <a:ext cx="8559734" cy="561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B8C3BC-A2AB-A64C-B194-6E4CE0CFAF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97" b="1"/>
          <a:stretch/>
        </p:blipFill>
        <p:spPr>
          <a:xfrm>
            <a:off x="7345477" y="4817858"/>
            <a:ext cx="3655774" cy="17812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3F9303-AE9C-7F40-9F29-731F0BF124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97" b="1"/>
          <a:stretch/>
        </p:blipFill>
        <p:spPr>
          <a:xfrm>
            <a:off x="0" y="777681"/>
            <a:ext cx="11715866" cy="582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3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670EF-748A-3A45-A88C-8008D132A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91"/>
            <a:ext cx="12192000" cy="616207"/>
          </a:xfrm>
        </p:spPr>
        <p:txBody>
          <a:bodyPr/>
          <a:lstStyle/>
          <a:p>
            <a:r>
              <a:rPr lang="en-US" dirty="0"/>
              <a:t>Threats to coastal and delta fresh groundwater resources</a:t>
            </a:r>
          </a:p>
        </p:txBody>
      </p: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358AB1C8-0F01-3546-82FF-8257926EA6BD}"/>
              </a:ext>
            </a:extLst>
          </p:cNvPr>
          <p:cNvCxnSpPr>
            <a:cxnSpLocks/>
            <a:stCxn id="30" idx="1"/>
            <a:endCxn id="22" idx="1"/>
          </p:cNvCxnSpPr>
          <p:nvPr/>
        </p:nvCxnSpPr>
        <p:spPr>
          <a:xfrm rot="10800000" flipH="1">
            <a:off x="2951875" y="5075714"/>
            <a:ext cx="55" cy="1154943"/>
          </a:xfrm>
          <a:prstGeom prst="bentConnector3">
            <a:avLst>
              <a:gd name="adj1" fmla="val -415636364"/>
            </a:avLst>
          </a:prstGeom>
          <a:ln w="127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7D0A776A-6A83-8148-B547-4FA7EBA9531A}"/>
              </a:ext>
            </a:extLst>
          </p:cNvPr>
          <p:cNvCxnSpPr>
            <a:cxnSpLocks/>
            <a:stCxn id="22" idx="2"/>
            <a:endCxn id="30" idx="3"/>
          </p:cNvCxnSpPr>
          <p:nvPr/>
        </p:nvCxnSpPr>
        <p:spPr>
          <a:xfrm rot="5400000">
            <a:off x="5770410" y="4773921"/>
            <a:ext cx="970277" cy="1943192"/>
          </a:xfrm>
          <a:prstGeom prst="bentConnector2">
            <a:avLst/>
          </a:prstGeom>
          <a:ln w="127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E996269-C80A-E444-8086-346DAEB79DF5}"/>
              </a:ext>
            </a:extLst>
          </p:cNvPr>
          <p:cNvGrpSpPr/>
          <p:nvPr/>
        </p:nvGrpSpPr>
        <p:grpSpPr>
          <a:xfrm>
            <a:off x="6137736" y="5783051"/>
            <a:ext cx="393897" cy="461665"/>
            <a:chOff x="9577749" y="1784249"/>
            <a:chExt cx="393897" cy="461665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102F0E6-31D8-024B-AE7D-259FCF87538E}"/>
                </a:ext>
              </a:extLst>
            </p:cNvPr>
            <p:cNvSpPr txBox="1"/>
            <p:nvPr/>
          </p:nvSpPr>
          <p:spPr>
            <a:xfrm>
              <a:off x="9634021" y="1784249"/>
              <a:ext cx="3376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-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C4EC3A0-1C75-C947-B679-607778A05843}"/>
                </a:ext>
              </a:extLst>
            </p:cNvPr>
            <p:cNvSpPr/>
            <p:nvPr/>
          </p:nvSpPr>
          <p:spPr>
            <a:xfrm>
              <a:off x="9577749" y="1854587"/>
              <a:ext cx="385957" cy="3379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BC62FC9-57ED-B844-A302-309FBD6B61D7}"/>
              </a:ext>
            </a:extLst>
          </p:cNvPr>
          <p:cNvGrpSpPr/>
          <p:nvPr/>
        </p:nvGrpSpPr>
        <p:grpSpPr>
          <a:xfrm>
            <a:off x="2190907" y="5459081"/>
            <a:ext cx="616350" cy="461665"/>
            <a:chOff x="10581440" y="1502898"/>
            <a:chExt cx="616350" cy="461665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C663C96-6B0F-014D-856B-3CADE99D3483}"/>
                </a:ext>
              </a:extLst>
            </p:cNvPr>
            <p:cNvSpPr txBox="1"/>
            <p:nvPr/>
          </p:nvSpPr>
          <p:spPr>
            <a:xfrm>
              <a:off x="10581440" y="1502898"/>
              <a:ext cx="6163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+/-</a:t>
              </a: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46FF0A6-533B-8E4C-AA77-52E4843B7114}"/>
                </a:ext>
              </a:extLst>
            </p:cNvPr>
            <p:cNvSpPr/>
            <p:nvPr/>
          </p:nvSpPr>
          <p:spPr>
            <a:xfrm>
              <a:off x="10646895" y="1573236"/>
              <a:ext cx="385957" cy="3379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72F5E85-CD94-4FE2-9EEB-1386B82C8F06}"/>
              </a:ext>
            </a:extLst>
          </p:cNvPr>
          <p:cNvGrpSpPr/>
          <p:nvPr/>
        </p:nvGrpSpPr>
        <p:grpSpPr>
          <a:xfrm>
            <a:off x="2853457" y="766916"/>
            <a:ext cx="8629485" cy="5653653"/>
            <a:chOff x="2853457" y="766916"/>
            <a:chExt cx="8629485" cy="565365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B9D1035-2B99-AE47-957A-CD5665FDE467}"/>
                </a:ext>
              </a:extLst>
            </p:cNvPr>
            <p:cNvGrpSpPr/>
            <p:nvPr/>
          </p:nvGrpSpPr>
          <p:grpSpPr>
            <a:xfrm>
              <a:off x="2853457" y="766916"/>
              <a:ext cx="8629485" cy="5653653"/>
              <a:chOff x="2853457" y="766916"/>
              <a:chExt cx="8629485" cy="5653653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843ADE5-543D-6441-BEF6-2D5AD2DB6822}"/>
                  </a:ext>
                </a:extLst>
              </p:cNvPr>
              <p:cNvSpPr txBox="1"/>
              <p:nvPr/>
            </p:nvSpPr>
            <p:spPr>
              <a:xfrm>
                <a:off x="3023353" y="766916"/>
                <a:ext cx="3367668" cy="369332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Population and economic growth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4FB4641-65DC-C542-AB15-0C65B3E91AD8}"/>
                  </a:ext>
                </a:extLst>
              </p:cNvPr>
              <p:cNvSpPr txBox="1"/>
              <p:nvPr/>
            </p:nvSpPr>
            <p:spPr>
              <a:xfrm>
                <a:off x="7662259" y="766916"/>
                <a:ext cx="2575931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Climate change</a:t>
                </a:r>
              </a:p>
            </p:txBody>
          </p: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E7D8353E-A9D1-BF45-AD72-4591CB5666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0828" y="1136248"/>
                <a:ext cx="0" cy="81269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4991072-CA72-FE4A-872D-4AACD66742A7}"/>
                  </a:ext>
                </a:extLst>
              </p:cNvPr>
              <p:cNvSpPr txBox="1"/>
              <p:nvPr/>
            </p:nvSpPr>
            <p:spPr>
              <a:xfrm>
                <a:off x="2951932" y="3715922"/>
                <a:ext cx="1667740" cy="646331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Groundwater </a:t>
                </a:r>
                <a:br>
                  <a:rPr lang="en-US" dirty="0"/>
                </a:br>
                <a:r>
                  <a:rPr lang="en-US" dirty="0"/>
                  <a:t>pumping</a:t>
                </a: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491F5987-B082-804F-A847-19FAAA19BC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485" y="1136248"/>
                <a:ext cx="16478" cy="102753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847CDB3-C446-CB4C-8935-538F518F65F1}"/>
                  </a:ext>
                </a:extLst>
              </p:cNvPr>
              <p:cNvSpPr txBox="1"/>
              <p:nvPr/>
            </p:nvSpPr>
            <p:spPr>
              <a:xfrm>
                <a:off x="9023111" y="2163787"/>
                <a:ext cx="1784195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Sea-level rise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5BEEB9C9-3D8D-E047-BABC-0E5F1DD4BA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89456" y="1136248"/>
                <a:ext cx="0" cy="102753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AFE1C0-5800-1E49-9086-33D0B2074F0C}"/>
                  </a:ext>
                </a:extLst>
              </p:cNvPr>
              <p:cNvSpPr txBox="1"/>
              <p:nvPr/>
            </p:nvSpPr>
            <p:spPr>
              <a:xfrm>
                <a:off x="5035093" y="3043908"/>
                <a:ext cx="1667740" cy="369332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Surface sealing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40A9F9C-84DE-6E4E-BF16-026FF54E11DA}"/>
                  </a:ext>
                </a:extLst>
              </p:cNvPr>
              <p:cNvSpPr txBox="1"/>
              <p:nvPr/>
            </p:nvSpPr>
            <p:spPr>
              <a:xfrm>
                <a:off x="2853457" y="1986668"/>
                <a:ext cx="1834742" cy="646331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Irrigated agriculture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0A64E39-5BF0-1340-9517-7AFC087F33D8}"/>
                  </a:ext>
                </a:extLst>
              </p:cNvPr>
              <p:cNvSpPr txBox="1"/>
              <p:nvPr/>
            </p:nvSpPr>
            <p:spPr>
              <a:xfrm>
                <a:off x="4912174" y="2163787"/>
                <a:ext cx="1834742" cy="369332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/>
                  <a:t>Urbanisation</a:t>
                </a:r>
                <a:endParaRPr lang="en-US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3271958-6A1D-524A-B04B-43AF1BD1EC36}"/>
                  </a:ext>
                </a:extLst>
              </p:cNvPr>
              <p:cNvSpPr txBox="1"/>
              <p:nvPr/>
            </p:nvSpPr>
            <p:spPr>
              <a:xfrm>
                <a:off x="5091364" y="3925372"/>
                <a:ext cx="1667740" cy="36933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Recharge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083E0C4-ACFE-CF4A-9789-7FF95797D56F}"/>
                  </a:ext>
                </a:extLst>
              </p:cNvPr>
              <p:cNvSpPr txBox="1"/>
              <p:nvPr/>
            </p:nvSpPr>
            <p:spPr>
              <a:xfrm>
                <a:off x="2951931" y="4891047"/>
                <a:ext cx="8531011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Groundwater decline         Saline groundwater </a:t>
                </a:r>
                <a:r>
                  <a:rPr lang="en-US" dirty="0" err="1"/>
                  <a:t>upconing</a:t>
                </a:r>
                <a:r>
                  <a:rPr lang="en-US" dirty="0"/>
                  <a:t>        Salt groundwater intrusion     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5C9B5B54-1812-2E44-84FA-75C1C7C73E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0828" y="2633034"/>
                <a:ext cx="0" cy="104068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794B3778-155F-C44F-A92B-822D3DF7D0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80948" y="2529465"/>
                <a:ext cx="0" cy="48105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4F5E02DD-4782-0E4D-A279-C1F2C52982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9257" y="3413240"/>
                <a:ext cx="0" cy="48105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E7F2B09-1574-0547-8B52-303CD833FE58}"/>
                  </a:ext>
                </a:extLst>
              </p:cNvPr>
              <p:cNvSpPr txBox="1"/>
              <p:nvPr/>
            </p:nvSpPr>
            <p:spPr>
              <a:xfrm>
                <a:off x="2951876" y="6040742"/>
                <a:ext cx="2322369" cy="379827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Land subsidence</a:t>
                </a:r>
              </a:p>
            </p:txBody>
          </p: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04474A0C-D1E2-8A49-9C26-BD07016653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89456" y="2544206"/>
                <a:ext cx="0" cy="229056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Elbow Connector 44">
                <a:extLst>
                  <a:ext uri="{FF2B5EF4-FFF2-40B4-BE49-F238E27FC236}">
                    <a16:creationId xmlns:a16="http://schemas.microsoft.com/office/drawing/2014/main" id="{70D08F71-97BD-B349-A8BC-6F07E009135E}"/>
                  </a:ext>
                </a:extLst>
              </p:cNvPr>
              <p:cNvCxnSpPr>
                <a:stCxn id="5" idx="1"/>
                <a:endCxn id="21" idx="3"/>
              </p:cNvCxnSpPr>
              <p:nvPr/>
            </p:nvCxnSpPr>
            <p:spPr>
              <a:xfrm rot="10800000" flipV="1">
                <a:off x="6759105" y="951582"/>
                <a:ext cx="903155" cy="3158456"/>
              </a:xfrm>
              <a:prstGeom prst="bentConnector3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7F057F68-1E81-BD45-8531-CB7ACB5BF2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91306" y="4294704"/>
                <a:ext cx="0" cy="59634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BF6CDC3C-ED45-234C-9C6E-555D73429984}"/>
                  </a:ext>
                </a:extLst>
              </p:cNvPr>
              <p:cNvCxnSpPr>
                <a:cxnSpLocks/>
                <a:stCxn id="8" idx="2"/>
              </p:cNvCxnSpPr>
              <p:nvPr/>
            </p:nvCxnSpPr>
            <p:spPr>
              <a:xfrm>
                <a:off x="3785802" y="4362253"/>
                <a:ext cx="0" cy="52879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DD2BE746-A700-D64D-AEF6-17F5444A5C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5292" y="5260379"/>
                <a:ext cx="0" cy="78036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D4932F20-7F5D-CC47-99C2-9671EC692BD0}"/>
                  </a:ext>
                </a:extLst>
              </p:cNvPr>
              <p:cNvGrpSpPr/>
              <p:nvPr/>
            </p:nvGrpSpPr>
            <p:grpSpPr>
              <a:xfrm>
                <a:off x="3853247" y="1288964"/>
                <a:ext cx="385957" cy="461665"/>
                <a:chOff x="10607039" y="844061"/>
                <a:chExt cx="385957" cy="461665"/>
              </a:xfrm>
            </p:grpSpPr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FBF17D8D-A52A-9944-A50A-4135FAF21B34}"/>
                    </a:ext>
                  </a:extLst>
                </p:cNvPr>
                <p:cNvSpPr txBox="1"/>
                <p:nvPr/>
              </p:nvSpPr>
              <p:spPr>
                <a:xfrm>
                  <a:off x="10635175" y="844061"/>
                  <a:ext cx="3376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/>
                    <a:t>+</a:t>
                  </a:r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166EEBA1-BEF1-EC4A-AAAC-1ECA1625922F}"/>
                    </a:ext>
                  </a:extLst>
                </p:cNvPr>
                <p:cNvSpPr/>
                <p:nvPr/>
              </p:nvSpPr>
              <p:spPr>
                <a:xfrm>
                  <a:off x="10607039" y="914399"/>
                  <a:ext cx="385957" cy="33798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679EC20F-6A7E-1343-8C70-164DD6380961}"/>
                  </a:ext>
                </a:extLst>
              </p:cNvPr>
              <p:cNvGrpSpPr/>
              <p:nvPr/>
            </p:nvGrpSpPr>
            <p:grpSpPr>
              <a:xfrm>
                <a:off x="5934667" y="1297463"/>
                <a:ext cx="385957" cy="461665"/>
                <a:chOff x="10607039" y="844061"/>
                <a:chExt cx="385957" cy="461665"/>
              </a:xfrm>
            </p:grpSpPr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67F6FB95-3F47-DF48-AA00-57B2A5B23CDF}"/>
                    </a:ext>
                  </a:extLst>
                </p:cNvPr>
                <p:cNvSpPr txBox="1"/>
                <p:nvPr/>
              </p:nvSpPr>
              <p:spPr>
                <a:xfrm>
                  <a:off x="10635175" y="844061"/>
                  <a:ext cx="3376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/>
                    <a:t>+</a:t>
                  </a:r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39447A95-5A59-454E-A633-2A7EB08E23AC}"/>
                    </a:ext>
                  </a:extLst>
                </p:cNvPr>
                <p:cNvSpPr/>
                <p:nvPr/>
              </p:nvSpPr>
              <p:spPr>
                <a:xfrm>
                  <a:off x="10607039" y="914399"/>
                  <a:ext cx="385957" cy="33798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ADA1F0A3-F328-9E45-AA35-793E28395B4E}"/>
                  </a:ext>
                </a:extLst>
              </p:cNvPr>
              <p:cNvGrpSpPr/>
              <p:nvPr/>
            </p:nvGrpSpPr>
            <p:grpSpPr>
              <a:xfrm>
                <a:off x="5960929" y="2510067"/>
                <a:ext cx="385957" cy="461665"/>
                <a:chOff x="10607039" y="844061"/>
                <a:chExt cx="385957" cy="461665"/>
              </a:xfrm>
            </p:grpSpPr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48A9F172-79B8-4C44-9C3B-B212AAA013CD}"/>
                    </a:ext>
                  </a:extLst>
                </p:cNvPr>
                <p:cNvSpPr txBox="1"/>
                <p:nvPr/>
              </p:nvSpPr>
              <p:spPr>
                <a:xfrm>
                  <a:off x="10635175" y="844061"/>
                  <a:ext cx="3376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/>
                    <a:t>+</a:t>
                  </a:r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6E55D0CC-5491-3E4A-ABDC-DF1EAA1925B1}"/>
                    </a:ext>
                  </a:extLst>
                </p:cNvPr>
                <p:cNvSpPr/>
                <p:nvPr/>
              </p:nvSpPr>
              <p:spPr>
                <a:xfrm>
                  <a:off x="10607039" y="914399"/>
                  <a:ext cx="385957" cy="33798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FE891879-79DF-5149-A877-670A645954E5}"/>
                  </a:ext>
                </a:extLst>
              </p:cNvPr>
              <p:cNvGrpSpPr/>
              <p:nvPr/>
            </p:nvGrpSpPr>
            <p:grpSpPr>
              <a:xfrm>
                <a:off x="9836653" y="1451000"/>
                <a:ext cx="385957" cy="461665"/>
                <a:chOff x="10607039" y="844061"/>
                <a:chExt cx="385957" cy="461665"/>
              </a:xfrm>
            </p:grpSpPr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0399CA34-C985-6D48-9D15-C3DB2EEF19F7}"/>
                    </a:ext>
                  </a:extLst>
                </p:cNvPr>
                <p:cNvSpPr txBox="1"/>
                <p:nvPr/>
              </p:nvSpPr>
              <p:spPr>
                <a:xfrm>
                  <a:off x="10635175" y="844061"/>
                  <a:ext cx="3376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/>
                    <a:t>+</a:t>
                  </a:r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9F635F7D-B707-D341-BDEC-7C69622C2F2E}"/>
                    </a:ext>
                  </a:extLst>
                </p:cNvPr>
                <p:cNvSpPr/>
                <p:nvPr/>
              </p:nvSpPr>
              <p:spPr>
                <a:xfrm>
                  <a:off x="10607039" y="914399"/>
                  <a:ext cx="385957" cy="33798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48B46801-F17C-2540-9CB7-5CDD640F62F7}"/>
                  </a:ext>
                </a:extLst>
              </p:cNvPr>
              <p:cNvGrpSpPr/>
              <p:nvPr/>
            </p:nvGrpSpPr>
            <p:grpSpPr>
              <a:xfrm>
                <a:off x="9874884" y="3335921"/>
                <a:ext cx="385957" cy="461665"/>
                <a:chOff x="10607039" y="844061"/>
                <a:chExt cx="385957" cy="461665"/>
              </a:xfrm>
            </p:grpSpPr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0668B2E0-FBDF-5D4A-8CBA-E70AABD46F65}"/>
                    </a:ext>
                  </a:extLst>
                </p:cNvPr>
                <p:cNvSpPr txBox="1"/>
                <p:nvPr/>
              </p:nvSpPr>
              <p:spPr>
                <a:xfrm>
                  <a:off x="10635175" y="844061"/>
                  <a:ext cx="3376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/>
                    <a:t>+</a:t>
                  </a:r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89FD1CFD-4809-3F41-9351-F6FC2D8A8876}"/>
                    </a:ext>
                  </a:extLst>
                </p:cNvPr>
                <p:cNvSpPr/>
                <p:nvPr/>
              </p:nvSpPr>
              <p:spPr>
                <a:xfrm>
                  <a:off x="10607039" y="914399"/>
                  <a:ext cx="385957" cy="33798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FBCFB26E-B0B8-1B4D-93CD-67DB88632564}"/>
                  </a:ext>
                </a:extLst>
              </p:cNvPr>
              <p:cNvGrpSpPr/>
              <p:nvPr/>
            </p:nvGrpSpPr>
            <p:grpSpPr>
              <a:xfrm>
                <a:off x="3870979" y="2970704"/>
                <a:ext cx="385957" cy="461665"/>
                <a:chOff x="10607039" y="844061"/>
                <a:chExt cx="385957" cy="461665"/>
              </a:xfrm>
            </p:grpSpPr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24255A20-90F4-1546-BB46-3CED4F5F34C8}"/>
                    </a:ext>
                  </a:extLst>
                </p:cNvPr>
                <p:cNvSpPr txBox="1"/>
                <p:nvPr/>
              </p:nvSpPr>
              <p:spPr>
                <a:xfrm>
                  <a:off x="10635175" y="844061"/>
                  <a:ext cx="3376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/>
                    <a:t>+</a:t>
                  </a:r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8BF25F2B-FA5B-CC4A-BE2A-A79E3B77920F}"/>
                    </a:ext>
                  </a:extLst>
                </p:cNvPr>
                <p:cNvSpPr/>
                <p:nvPr/>
              </p:nvSpPr>
              <p:spPr>
                <a:xfrm>
                  <a:off x="10607039" y="914399"/>
                  <a:ext cx="385957" cy="33798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D604E478-1619-9449-8974-3BB76D04165C}"/>
                  </a:ext>
                </a:extLst>
              </p:cNvPr>
              <p:cNvGrpSpPr/>
              <p:nvPr/>
            </p:nvGrpSpPr>
            <p:grpSpPr>
              <a:xfrm>
                <a:off x="5999284" y="3419881"/>
                <a:ext cx="393897" cy="461665"/>
                <a:chOff x="10646895" y="1502898"/>
                <a:chExt cx="393897" cy="461665"/>
              </a:xfrm>
            </p:grpSpPr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3548280A-2916-9B47-BE2F-A99923F19AEB}"/>
                    </a:ext>
                  </a:extLst>
                </p:cNvPr>
                <p:cNvSpPr txBox="1"/>
                <p:nvPr/>
              </p:nvSpPr>
              <p:spPr>
                <a:xfrm>
                  <a:off x="10703167" y="1502898"/>
                  <a:ext cx="3376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/>
                    <a:t>-</a:t>
                  </a:r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3042CB00-ED51-BA4D-ADD8-D340998F1499}"/>
                    </a:ext>
                  </a:extLst>
                </p:cNvPr>
                <p:cNvSpPr/>
                <p:nvPr/>
              </p:nvSpPr>
              <p:spPr>
                <a:xfrm>
                  <a:off x="10646895" y="1573236"/>
                  <a:ext cx="385957" cy="33798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43B39559-EC96-7348-AC28-0EC0B8A751F1}"/>
                  </a:ext>
                </a:extLst>
              </p:cNvPr>
              <p:cNvGrpSpPr/>
              <p:nvPr/>
            </p:nvGrpSpPr>
            <p:grpSpPr>
              <a:xfrm>
                <a:off x="7247341" y="2646525"/>
                <a:ext cx="594428" cy="498483"/>
                <a:chOff x="6586163" y="2961277"/>
                <a:chExt cx="594428" cy="498483"/>
              </a:xfrm>
            </p:grpSpPr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6FF0CF9B-0F9B-724A-9298-63AA2596D19A}"/>
                    </a:ext>
                  </a:extLst>
                </p:cNvPr>
                <p:cNvSpPr txBox="1"/>
                <p:nvPr/>
              </p:nvSpPr>
              <p:spPr>
                <a:xfrm>
                  <a:off x="6586163" y="2975348"/>
                  <a:ext cx="59442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/>
                    <a:t>+/-</a:t>
                  </a:r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F7DF9523-4207-7048-A367-6201B7463681}"/>
                    </a:ext>
                  </a:extLst>
                </p:cNvPr>
                <p:cNvSpPr/>
                <p:nvPr/>
              </p:nvSpPr>
              <p:spPr>
                <a:xfrm>
                  <a:off x="6614299" y="2961277"/>
                  <a:ext cx="526430" cy="49848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2E4A8931-39A0-504F-BAA5-EAA2869AC732}"/>
                  </a:ext>
                </a:extLst>
              </p:cNvPr>
              <p:cNvGrpSpPr/>
              <p:nvPr/>
            </p:nvGrpSpPr>
            <p:grpSpPr>
              <a:xfrm>
                <a:off x="3913591" y="4383015"/>
                <a:ext cx="385957" cy="461665"/>
                <a:chOff x="10607039" y="844061"/>
                <a:chExt cx="385957" cy="461665"/>
              </a:xfrm>
            </p:grpSpPr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87007F71-E5E0-204F-A0E2-E05046268826}"/>
                    </a:ext>
                  </a:extLst>
                </p:cNvPr>
                <p:cNvSpPr txBox="1"/>
                <p:nvPr/>
              </p:nvSpPr>
              <p:spPr>
                <a:xfrm>
                  <a:off x="10635175" y="844061"/>
                  <a:ext cx="3376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/>
                    <a:t>+</a:t>
                  </a:r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4D60BF7E-C506-0F4C-89A2-9B5458A660B5}"/>
                    </a:ext>
                  </a:extLst>
                </p:cNvPr>
                <p:cNvSpPr/>
                <p:nvPr/>
              </p:nvSpPr>
              <p:spPr>
                <a:xfrm>
                  <a:off x="10607039" y="914399"/>
                  <a:ext cx="385957" cy="33798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62B51FC2-12BF-2743-B96D-D10EE54F3D8A}"/>
                  </a:ext>
                </a:extLst>
              </p:cNvPr>
              <p:cNvGrpSpPr/>
              <p:nvPr/>
            </p:nvGrpSpPr>
            <p:grpSpPr>
              <a:xfrm>
                <a:off x="4137028" y="5531631"/>
                <a:ext cx="385957" cy="461665"/>
                <a:chOff x="10410087" y="1088360"/>
                <a:chExt cx="385957" cy="461665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5350E91E-7D88-4448-8EBD-EF7EA0BCB01B}"/>
                    </a:ext>
                  </a:extLst>
                </p:cNvPr>
                <p:cNvSpPr txBox="1"/>
                <p:nvPr/>
              </p:nvSpPr>
              <p:spPr>
                <a:xfrm>
                  <a:off x="10435753" y="1088360"/>
                  <a:ext cx="3376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/>
                    <a:t>+</a:t>
                  </a:r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DA272C17-3456-E642-8F21-31870EF6C9DE}"/>
                    </a:ext>
                  </a:extLst>
                </p:cNvPr>
                <p:cNvSpPr/>
                <p:nvPr/>
              </p:nvSpPr>
              <p:spPr>
                <a:xfrm>
                  <a:off x="10410087" y="1139487"/>
                  <a:ext cx="385957" cy="33798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90C0C54E-2973-3F49-B829-DB4C4024C6B5}"/>
                  </a:ext>
                </a:extLst>
              </p:cNvPr>
              <p:cNvGrpSpPr/>
              <p:nvPr/>
            </p:nvGrpSpPr>
            <p:grpSpPr>
              <a:xfrm>
                <a:off x="5960929" y="4371486"/>
                <a:ext cx="385957" cy="461665"/>
                <a:chOff x="10607039" y="844061"/>
                <a:chExt cx="385957" cy="461665"/>
              </a:xfrm>
            </p:grpSpPr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B02C6426-5CD6-C640-8784-8AFB3F24F635}"/>
                    </a:ext>
                  </a:extLst>
                </p:cNvPr>
                <p:cNvSpPr txBox="1"/>
                <p:nvPr/>
              </p:nvSpPr>
              <p:spPr>
                <a:xfrm>
                  <a:off x="10635175" y="844061"/>
                  <a:ext cx="3376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/>
                    <a:t>+</a:t>
                  </a:r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3FDD92BB-0023-4B41-8187-B8D4F45CEEE7}"/>
                    </a:ext>
                  </a:extLst>
                </p:cNvPr>
                <p:cNvSpPr/>
                <p:nvPr/>
              </p:nvSpPr>
              <p:spPr>
                <a:xfrm>
                  <a:off x="10607039" y="914399"/>
                  <a:ext cx="385957" cy="33798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24" name="Connector: Elbow 23">
              <a:extLst>
                <a:ext uri="{FF2B5EF4-FFF2-40B4-BE49-F238E27FC236}">
                  <a16:creationId xmlns:a16="http://schemas.microsoft.com/office/drawing/2014/main" id="{6EF6D320-E056-4F4B-946A-44F41EF6F7E4}"/>
                </a:ext>
              </a:extLst>
            </p:cNvPr>
            <p:cNvCxnSpPr>
              <a:stCxn id="14" idx="1"/>
              <a:endCxn id="8" idx="3"/>
            </p:cNvCxnSpPr>
            <p:nvPr/>
          </p:nvCxnSpPr>
          <p:spPr>
            <a:xfrm rot="10800000" flipV="1">
              <a:off x="4619672" y="2348452"/>
              <a:ext cx="292502" cy="1690635"/>
            </a:xfrm>
            <a:prstGeom prst="bentConnector3">
              <a:avLst/>
            </a:prstGeom>
            <a:ln w="127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14B2371-CBE0-4121-84A6-8985178BBC77}"/>
              </a:ext>
            </a:extLst>
          </p:cNvPr>
          <p:cNvSpPr txBox="1"/>
          <p:nvPr/>
        </p:nvSpPr>
        <p:spPr>
          <a:xfrm>
            <a:off x="8142513" y="5582759"/>
            <a:ext cx="350955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The complex cause-effect chain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of global change and coastal groundwater resources</a:t>
            </a:r>
            <a:endParaRPr lang="nl-NL" dirty="0">
              <a:latin typeface="+mj-lt"/>
            </a:endParaRPr>
          </a:p>
        </p:txBody>
      </p:sp>
      <p:cxnSp>
        <p:nvCxnSpPr>
          <p:cNvPr id="81" name="Elbow Connector 80">
            <a:extLst>
              <a:ext uri="{FF2B5EF4-FFF2-40B4-BE49-F238E27FC236}">
                <a16:creationId xmlns:a16="http://schemas.microsoft.com/office/drawing/2014/main" id="{55EA0A5A-9E94-5243-BBF3-638AE7E0CC6F}"/>
              </a:ext>
            </a:extLst>
          </p:cNvPr>
          <p:cNvCxnSpPr>
            <a:cxnSpLocks/>
          </p:cNvCxnSpPr>
          <p:nvPr/>
        </p:nvCxnSpPr>
        <p:spPr>
          <a:xfrm rot="10800000" flipH="1">
            <a:off x="2951492" y="1011176"/>
            <a:ext cx="71477" cy="5279074"/>
          </a:xfrm>
          <a:prstGeom prst="bentConnector3">
            <a:avLst>
              <a:gd name="adj1" fmla="val -1898170"/>
            </a:avLst>
          </a:prstGeom>
          <a:ln w="952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E729BF7-7271-814D-807D-F343EEE7D7C0}"/>
              </a:ext>
            </a:extLst>
          </p:cNvPr>
          <p:cNvCxnSpPr>
            <a:cxnSpLocks/>
          </p:cNvCxnSpPr>
          <p:nvPr/>
        </p:nvCxnSpPr>
        <p:spPr>
          <a:xfrm flipH="1">
            <a:off x="1590260" y="4957306"/>
            <a:ext cx="1369213" cy="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51965E2-DA17-1643-95D0-2B520E6743AA}"/>
              </a:ext>
            </a:extLst>
          </p:cNvPr>
          <p:cNvGrpSpPr/>
          <p:nvPr/>
        </p:nvGrpSpPr>
        <p:grpSpPr>
          <a:xfrm>
            <a:off x="1156716" y="2914175"/>
            <a:ext cx="393897" cy="461665"/>
            <a:chOff x="9577749" y="1784249"/>
            <a:chExt cx="393897" cy="461665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98088F3B-734D-9245-A39E-FC30997D5D81}"/>
                </a:ext>
              </a:extLst>
            </p:cNvPr>
            <p:cNvSpPr txBox="1"/>
            <p:nvPr/>
          </p:nvSpPr>
          <p:spPr>
            <a:xfrm>
              <a:off x="9634021" y="1784249"/>
              <a:ext cx="3376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-</a:t>
              </a: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F7C73F9-8D90-DB4A-BEDF-A0F38F29CE44}"/>
                </a:ext>
              </a:extLst>
            </p:cNvPr>
            <p:cNvSpPr/>
            <p:nvPr/>
          </p:nvSpPr>
          <p:spPr>
            <a:xfrm>
              <a:off x="9577749" y="1854587"/>
              <a:ext cx="385957" cy="3379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598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45579-9750-4426-9143-B6052039B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Obtaining current fresh-brackish-salt water coasts and deltas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C7B03-AD14-4944-94E4-1C764F86B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+mj-lt"/>
              </a:rPr>
              <a:t>Important for:</a:t>
            </a:r>
          </a:p>
          <a:p>
            <a:r>
              <a:rPr lang="en-US" dirty="0">
                <a:latin typeface="+mj-lt"/>
              </a:rPr>
              <a:t>Exploring possible sources of fresh and brackish water (offshore and onshore): (sustainably) extractable fresh groundwater?</a:t>
            </a:r>
          </a:p>
          <a:p>
            <a:r>
              <a:rPr lang="en-US" dirty="0">
                <a:latin typeface="+mj-lt"/>
              </a:rPr>
              <a:t>Future projections: sea-level rise, climate change, socio-economic change: (sustainably) extractable fresh groundwater?</a:t>
            </a:r>
          </a:p>
          <a:p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dirty="0">
                <a:latin typeface="+mj-lt"/>
              </a:rPr>
              <a:t>How to obtain:</a:t>
            </a:r>
          </a:p>
          <a:p>
            <a:r>
              <a:rPr lang="en-US" dirty="0">
                <a:latin typeface="+mj-lt"/>
              </a:rPr>
              <a:t>Observations</a:t>
            </a:r>
          </a:p>
          <a:p>
            <a:r>
              <a:rPr lang="en-US" dirty="0">
                <a:latin typeface="+mj-lt"/>
              </a:rPr>
              <a:t>Density-dependent groundwater modelling</a:t>
            </a:r>
            <a:endParaRPr lang="nl-N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0929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70B4-FF0F-40C2-8A19-47EAFA670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0709"/>
            <a:ext cx="12192000" cy="616207"/>
          </a:xfrm>
        </p:spPr>
        <p:txBody>
          <a:bodyPr/>
          <a:lstStyle/>
          <a:p>
            <a:r>
              <a:rPr lang="en-US"/>
              <a:t>Observations: airborne EM</a:t>
            </a:r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2AA97-0AC2-49E3-A147-83F334BD9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81" y="1020417"/>
            <a:ext cx="2488796" cy="35648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0ECB4C-9FFA-4D2C-98F0-50254FBAC845}"/>
              </a:ext>
            </a:extLst>
          </p:cNvPr>
          <p:cNvSpPr txBox="1"/>
          <p:nvPr/>
        </p:nvSpPr>
        <p:spPr>
          <a:xfrm>
            <a:off x="708991" y="4744278"/>
            <a:ext cx="1895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www.bgr.bund.de</a:t>
            </a:r>
            <a:endParaRPr lang="nl-NL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4FB990-2A67-4E7B-A560-D9EDDFD9B5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203"/>
          <a:stretch/>
        </p:blipFill>
        <p:spPr>
          <a:xfrm>
            <a:off x="3353718" y="4775779"/>
            <a:ext cx="4394351" cy="1891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6A480D-F828-41ED-B89A-06FA84DCE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718" y="967932"/>
            <a:ext cx="4366146" cy="1796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61263B-0B8A-4AEF-AC22-9206BAEFA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192" y="5761584"/>
            <a:ext cx="3834425" cy="87370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152F90D-AF6E-4BD4-B7AB-4DDAC0BB7BE9}"/>
              </a:ext>
            </a:extLst>
          </p:cNvPr>
          <p:cNvSpPr txBox="1"/>
          <p:nvPr/>
        </p:nvSpPr>
        <p:spPr>
          <a:xfrm>
            <a:off x="8890921" y="5113610"/>
            <a:ext cx="1214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+mj-lt"/>
              </a:rPr>
              <a:t>= EC Water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02D955-0AB8-42B2-AB22-F670EC887964}"/>
              </a:ext>
            </a:extLst>
          </p:cNvPr>
          <p:cNvSpPr txBox="1"/>
          <p:nvPr/>
        </p:nvSpPr>
        <p:spPr>
          <a:xfrm>
            <a:off x="8861441" y="3512400"/>
            <a:ext cx="2846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+lithology (formation factor)</a:t>
            </a:r>
            <a:endParaRPr lang="nl-NL" dirty="0"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740891-A512-4918-8DBD-F297643F02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1886"/>
          <a:stretch/>
        </p:blipFill>
        <p:spPr>
          <a:xfrm>
            <a:off x="3353718" y="2876820"/>
            <a:ext cx="4366146" cy="182704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A6F6AB1-3F65-43C7-B2AA-6EA1AF561512}"/>
              </a:ext>
            </a:extLst>
          </p:cNvPr>
          <p:cNvSpPr txBox="1"/>
          <p:nvPr/>
        </p:nvSpPr>
        <p:spPr>
          <a:xfrm>
            <a:off x="8861441" y="1410643"/>
            <a:ext cx="1240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Flight lines 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Bulk EC</a:t>
            </a:r>
            <a:endParaRPr lang="nl-NL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2C1A9E-A67E-194C-A0A3-65658692A4FE}"/>
              </a:ext>
            </a:extLst>
          </p:cNvPr>
          <p:cNvSpPr txBox="1"/>
          <p:nvPr/>
        </p:nvSpPr>
        <p:spPr>
          <a:xfrm>
            <a:off x="536071" y="5491896"/>
            <a:ext cx="224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PhD Thesis Jude King</a:t>
            </a:r>
          </a:p>
        </p:txBody>
      </p:sp>
    </p:spTree>
    <p:extLst>
      <p:ext uri="{BB962C8B-B14F-4D97-AF65-F5344CB8AC3E}">
        <p14:creationId xmlns:p14="http://schemas.microsoft.com/office/powerpoint/2010/main" val="4136541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70B4-FF0F-40C2-8A19-47EAFA670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0709"/>
            <a:ext cx="12192000" cy="616207"/>
          </a:xfrm>
        </p:spPr>
        <p:txBody>
          <a:bodyPr/>
          <a:lstStyle/>
          <a:p>
            <a:r>
              <a:rPr lang="en-US" dirty="0"/>
              <a:t>Observations; airborne EM: synthetic survey experiment</a:t>
            </a:r>
            <a:endParaRPr lang="nl-NL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1B5BB-C637-43C2-80CC-D19D1F696F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46768" y="965766"/>
            <a:ext cx="4990954" cy="549489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E009E1-6CEA-4EC7-97F2-0A0E02A88072}"/>
              </a:ext>
            </a:extLst>
          </p:cNvPr>
          <p:cNvSpPr/>
          <p:nvPr/>
        </p:nvSpPr>
        <p:spPr>
          <a:xfrm>
            <a:off x="6354280" y="1324207"/>
            <a:ext cx="525619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+mj-lt"/>
              </a:rPr>
              <a:t>Existing data used to simulate AEM survey</a:t>
            </a:r>
          </a:p>
          <a:p>
            <a:endParaRPr lang="en-GB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>
                <a:latin typeface="+mj-lt"/>
              </a:rPr>
              <a:t>FreshEM</a:t>
            </a:r>
            <a:r>
              <a:rPr lang="en-GB" sz="2000" dirty="0">
                <a:latin typeface="+mj-lt"/>
              </a:rPr>
              <a:t> salinity(B) and </a:t>
            </a:r>
            <a:r>
              <a:rPr lang="en-GB" sz="2000" dirty="0" err="1">
                <a:latin typeface="+mj-lt"/>
              </a:rPr>
              <a:t>GeoTOP</a:t>
            </a:r>
            <a:r>
              <a:rPr lang="en-GB" sz="2000" dirty="0">
                <a:latin typeface="+mj-lt"/>
              </a:rPr>
              <a:t> lithology (C) combined to create bulk EC (D). </a:t>
            </a:r>
          </a:p>
          <a:p>
            <a:endParaRPr lang="en-GB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+mj-lt"/>
              </a:rPr>
              <a:t>Simulated airborne acquisition and drillings (undertaken at different densities (distance flightiness and drillings).</a:t>
            </a:r>
          </a:p>
          <a:p>
            <a:endParaRPr lang="en-GB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+mj-lt"/>
              </a:rPr>
              <a:t>90 combinations of inverted Bulk EC and lithology (formation factors)</a:t>
            </a:r>
          </a:p>
          <a:p>
            <a:endParaRPr lang="en-GB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+mj-lt"/>
              </a:rPr>
              <a:t>90 estimated of chloride concentration (150 million cell synthetic model tested).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+mj-lt"/>
              </a:rPr>
              <a:t>Results compared with synthetic model (“truth”) to highlight optimal configurations</a:t>
            </a:r>
            <a:endParaRPr lang="nl-NL" sz="20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A95FB8-221D-494F-8315-619A853DF3FF}"/>
              </a:ext>
            </a:extLst>
          </p:cNvPr>
          <p:cNvSpPr txBox="1"/>
          <p:nvPr/>
        </p:nvSpPr>
        <p:spPr>
          <a:xfrm>
            <a:off x="1803376" y="6488668"/>
            <a:ext cx="3077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King et al., ERL (2020)</a:t>
            </a:r>
          </a:p>
        </p:txBody>
      </p:sp>
    </p:spTree>
    <p:extLst>
      <p:ext uri="{BB962C8B-B14F-4D97-AF65-F5344CB8AC3E}">
        <p14:creationId xmlns:p14="http://schemas.microsoft.com/office/powerpoint/2010/main" val="733243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70B4-FF0F-40C2-8A19-47EAFA670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0709"/>
            <a:ext cx="12192000" cy="616207"/>
          </a:xfrm>
        </p:spPr>
        <p:txBody>
          <a:bodyPr/>
          <a:lstStyle/>
          <a:p>
            <a:r>
              <a:rPr lang="en-US" dirty="0"/>
              <a:t>Observations; airborne EM: synthetic survey experiment</a:t>
            </a:r>
            <a:endParaRPr lang="nl-NL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62E671-4338-4CA0-8389-B6569F47C9A4}"/>
              </a:ext>
            </a:extLst>
          </p:cNvPr>
          <p:cNvGrpSpPr/>
          <p:nvPr/>
        </p:nvGrpSpPr>
        <p:grpSpPr>
          <a:xfrm>
            <a:off x="195870" y="1208340"/>
            <a:ext cx="7094782" cy="4517269"/>
            <a:chOff x="455547" y="961609"/>
            <a:chExt cx="9586811" cy="574548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6B9CC11-2B09-4372-83C9-321C3A8905AD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9642" y="992359"/>
              <a:ext cx="7892716" cy="525746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5E54379-E381-407F-B051-FCC34AB87E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3692" y="1107348"/>
              <a:ext cx="0" cy="468944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8956EC2-58AD-4361-9179-D6AD8DCAA517}"/>
                </a:ext>
              </a:extLst>
            </p:cNvPr>
            <p:cNvCxnSpPr>
              <a:cxnSpLocks/>
            </p:cNvCxnSpPr>
            <p:nvPr/>
          </p:nvCxnSpPr>
          <p:spPr>
            <a:xfrm>
              <a:off x="2466363" y="6254209"/>
              <a:ext cx="701319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6F37740-3C45-43D6-90BC-A16C9F1C436E}"/>
                </a:ext>
              </a:extLst>
            </p:cNvPr>
            <p:cNvSpPr txBox="1"/>
            <p:nvPr/>
          </p:nvSpPr>
          <p:spPr>
            <a:xfrm>
              <a:off x="524694" y="5398182"/>
              <a:ext cx="1107996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/>
                <a:t>~€200k</a:t>
              </a:r>
              <a:endParaRPr lang="nl-NL" sz="2400" b="1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478F510-F35D-46F3-BC55-25D0A0F3E32B}"/>
                </a:ext>
              </a:extLst>
            </p:cNvPr>
            <p:cNvSpPr txBox="1"/>
            <p:nvPr/>
          </p:nvSpPr>
          <p:spPr>
            <a:xfrm>
              <a:off x="5802882" y="6245430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€</a:t>
              </a:r>
              <a:endParaRPr lang="nl-NL" sz="2400" b="1" dirty="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1F91F1F-6761-40E3-A3D7-C3996E09F9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1648" y="1350628"/>
              <a:ext cx="1124124" cy="427838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8B1C5C-1762-435F-8457-F75E38109D1E}"/>
                </a:ext>
              </a:extLst>
            </p:cNvPr>
            <p:cNvSpPr txBox="1"/>
            <p:nvPr/>
          </p:nvSpPr>
          <p:spPr>
            <a:xfrm rot="17258552">
              <a:off x="3141145" y="3067642"/>
              <a:ext cx="13208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Accuracy</a:t>
              </a:r>
              <a:endParaRPr lang="nl-NL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0DBE2FC-02C2-4EFF-9E4D-878B858926A0}"/>
                </a:ext>
              </a:extLst>
            </p:cNvPr>
            <p:cNvSpPr txBox="1"/>
            <p:nvPr/>
          </p:nvSpPr>
          <p:spPr>
            <a:xfrm>
              <a:off x="455547" y="961609"/>
              <a:ext cx="1107996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/>
                <a:t>~€650k</a:t>
              </a:r>
              <a:endParaRPr lang="nl-NL" sz="2400" b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A1BC82E-6A03-4876-B8DB-26385A143455}"/>
                </a:ext>
              </a:extLst>
            </p:cNvPr>
            <p:cNvSpPr txBox="1"/>
            <p:nvPr/>
          </p:nvSpPr>
          <p:spPr>
            <a:xfrm rot="16200000">
              <a:off x="1388976" y="3307758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€</a:t>
              </a:r>
              <a:endParaRPr lang="nl-NL" sz="2400" b="1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EC62D37-8E86-47AF-A00A-74F481A3D41F}"/>
              </a:ext>
            </a:extLst>
          </p:cNvPr>
          <p:cNvSpPr/>
          <p:nvPr/>
        </p:nvSpPr>
        <p:spPr>
          <a:xfrm>
            <a:off x="7354259" y="1389827"/>
            <a:ext cx="4554280" cy="14773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latin typeface="+mj-lt"/>
              </a:rPr>
              <a:t>Careful use of inversion model and reducing </a:t>
            </a:r>
            <a:r>
              <a:rPr lang="en-GB" dirty="0" err="1">
                <a:latin typeface="+mj-lt"/>
              </a:rPr>
              <a:t>flightline</a:t>
            </a:r>
            <a:r>
              <a:rPr lang="en-GB" dirty="0">
                <a:latin typeface="+mj-lt"/>
              </a:rPr>
              <a:t> spacing shows greatest improvement</a:t>
            </a: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Lithology not that important with high salinity contrasts!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23471B-E032-4878-B152-18AAF3D24EB6}"/>
              </a:ext>
            </a:extLst>
          </p:cNvPr>
          <p:cNvSpPr/>
          <p:nvPr/>
        </p:nvSpPr>
        <p:spPr>
          <a:xfrm>
            <a:off x="1463273" y="586283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i="1" dirty="0">
                <a:latin typeface="+mj-lt"/>
              </a:rPr>
              <a:t>Mean Absolute Error (MAE) of different </a:t>
            </a:r>
            <a:r>
              <a:rPr lang="en-GB" i="1" dirty="0" err="1">
                <a:latin typeface="+mj-lt"/>
              </a:rPr>
              <a:t>flightline</a:t>
            </a:r>
            <a:r>
              <a:rPr lang="en-GB" i="1" dirty="0">
                <a:latin typeface="+mj-lt"/>
              </a:rPr>
              <a:t> spacing and lithological information as vertical metres drilled/km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F976DE-08D9-6141-960E-7D51BF92BFDD}"/>
              </a:ext>
            </a:extLst>
          </p:cNvPr>
          <p:cNvSpPr txBox="1"/>
          <p:nvPr/>
        </p:nvSpPr>
        <p:spPr>
          <a:xfrm>
            <a:off x="8040028" y="4482791"/>
            <a:ext cx="3077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King et al., ERL (2020)</a:t>
            </a:r>
          </a:p>
        </p:txBody>
      </p:sp>
    </p:spTree>
    <p:extLst>
      <p:ext uri="{BB962C8B-B14F-4D97-AF65-F5344CB8AC3E}">
        <p14:creationId xmlns:p14="http://schemas.microsoft.com/office/powerpoint/2010/main" val="1357946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98198-121E-4B4E-8D80-C79866C18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52" y="84448"/>
            <a:ext cx="12192000" cy="616207"/>
          </a:xfrm>
        </p:spPr>
        <p:txBody>
          <a:bodyPr/>
          <a:lstStyle/>
          <a:p>
            <a:r>
              <a:rPr lang="en-US" dirty="0"/>
              <a:t>Modelling the fresh-salt-brackish groundwater distribution</a:t>
            </a:r>
            <a:endParaRPr lang="nl-N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F9F51D-1054-46C3-9E36-B70D9E23FDC1}"/>
              </a:ext>
            </a:extLst>
          </p:cNvPr>
          <p:cNvSpPr txBox="1"/>
          <p:nvPr/>
        </p:nvSpPr>
        <p:spPr>
          <a:xfrm>
            <a:off x="530086" y="619862"/>
            <a:ext cx="2266121" cy="38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 model experiment</a:t>
            </a:r>
            <a:endParaRPr lang="nl-NL" dirty="0">
              <a:latin typeface="+mj-lt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0C5C5DD-3381-4414-91F8-6B64F5A798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176222"/>
              </p:ext>
            </p:extLst>
          </p:nvPr>
        </p:nvGraphicFramePr>
        <p:xfrm>
          <a:off x="3081127" y="2544417"/>
          <a:ext cx="8825950" cy="38374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12975">
                  <a:extLst>
                    <a:ext uri="{9D8B030D-6E8A-4147-A177-3AD203B41FA5}">
                      <a16:colId xmlns:a16="http://schemas.microsoft.com/office/drawing/2014/main" val="1773900475"/>
                    </a:ext>
                  </a:extLst>
                </a:gridCol>
                <a:gridCol w="4412975">
                  <a:extLst>
                    <a:ext uri="{9D8B030D-6E8A-4147-A177-3AD203B41FA5}">
                      <a16:colId xmlns:a16="http://schemas.microsoft.com/office/drawing/2014/main" val="223354283"/>
                    </a:ext>
                  </a:extLst>
                </a:gridCol>
              </a:tblGrid>
              <a:tr h="1825806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+mj-lt"/>
                        </a:rPr>
                        <a:t>Homogenous Hydrogeology </a:t>
                      </a:r>
                    </a:p>
                    <a:p>
                      <a:endParaRPr lang="en-US" dirty="0">
                        <a:latin typeface="+mj-lt"/>
                      </a:endParaRPr>
                    </a:p>
                    <a:p>
                      <a:r>
                        <a:rPr lang="en-US" b="1" dirty="0">
                          <a:latin typeface="+mj-lt"/>
                        </a:rPr>
                        <a:t>Fixed boundary conditions</a:t>
                      </a:r>
                      <a:r>
                        <a:rPr lang="en-US" dirty="0">
                          <a:latin typeface="+mj-lt"/>
                        </a:rPr>
                        <a:t>: start fully salt and let it freshen up with fixed recharge and with boundary at current sea-level</a:t>
                      </a:r>
                      <a:endParaRPr lang="nl-NL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+mj-lt"/>
                        </a:rPr>
                        <a:t>Heterogenous Hydrogeology </a:t>
                      </a:r>
                    </a:p>
                    <a:p>
                      <a:endParaRPr lang="en-US" dirty="0">
                        <a:latin typeface="+mj-lt"/>
                      </a:endParaRPr>
                    </a:p>
                    <a:p>
                      <a:r>
                        <a:rPr lang="en-US" dirty="0">
                          <a:latin typeface="+mj-lt"/>
                        </a:rPr>
                        <a:t>Fixed boundary conditions: start fully salt and let it freshen up with fixed recharge and with boundary at current sea-level</a:t>
                      </a:r>
                      <a:endParaRPr lang="nl-NL" dirty="0">
                        <a:latin typeface="+mj-lt"/>
                      </a:endParaRPr>
                    </a:p>
                    <a:p>
                      <a:endParaRPr lang="nl-NL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3464043"/>
                  </a:ext>
                </a:extLst>
              </a:tr>
              <a:tr h="1248699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+mj-lt"/>
                        </a:rPr>
                        <a:t>Homogenous Hydrogeology </a:t>
                      </a:r>
                    </a:p>
                    <a:p>
                      <a:endParaRPr lang="en-US" dirty="0">
                        <a:latin typeface="+mj-lt"/>
                      </a:endParaRPr>
                    </a:p>
                    <a:p>
                      <a:r>
                        <a:rPr lang="en-US" b="1" dirty="0">
                          <a:latin typeface="+mj-lt"/>
                        </a:rPr>
                        <a:t>Variable boundary conditions</a:t>
                      </a:r>
                      <a:r>
                        <a:rPr lang="en-US" dirty="0">
                          <a:latin typeface="+mj-lt"/>
                        </a:rPr>
                        <a:t>: start fully salt and let it freshen up with fixed recharge. Next simulate a full glacial cycle for sea-level; recharge constant</a:t>
                      </a:r>
                      <a:endParaRPr lang="nl-NL" dirty="0">
                        <a:latin typeface="+mj-lt"/>
                      </a:endParaRPr>
                    </a:p>
                    <a:p>
                      <a:endParaRPr lang="nl-NL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+mj-lt"/>
                        </a:rPr>
                        <a:t>Heterogenous Hydrogeology </a:t>
                      </a:r>
                    </a:p>
                    <a:p>
                      <a:endParaRPr lang="en-US" dirty="0">
                        <a:latin typeface="+mj-lt"/>
                      </a:endParaRPr>
                    </a:p>
                    <a:p>
                      <a:r>
                        <a:rPr lang="en-US" b="1" dirty="0">
                          <a:latin typeface="+mj-lt"/>
                        </a:rPr>
                        <a:t>Variable boundary conditions</a:t>
                      </a:r>
                      <a:r>
                        <a:rPr lang="en-US" dirty="0">
                          <a:latin typeface="+mj-lt"/>
                        </a:rPr>
                        <a:t>: start fully salt and let it freshen up with fixed recharge. Next simulate a full glacial cycle for sea-level; recharge constant</a:t>
                      </a:r>
                      <a:endParaRPr lang="nl-NL" dirty="0">
                        <a:latin typeface="+mj-lt"/>
                      </a:endParaRPr>
                    </a:p>
                    <a:p>
                      <a:endParaRPr lang="nl-NL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530185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8B165AB-9927-42C4-8BA9-1A06803C7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152"/>
          <a:stretch/>
        </p:blipFill>
        <p:spPr>
          <a:xfrm>
            <a:off x="2948607" y="1199322"/>
            <a:ext cx="4670641" cy="1234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01AE56-F802-43DC-A3AE-E79F37E9D3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" t="1561" r="3098" b="45559"/>
          <a:stretch/>
        </p:blipFill>
        <p:spPr>
          <a:xfrm>
            <a:off x="7494102" y="1242056"/>
            <a:ext cx="4505739" cy="12468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E6C84C-6EBB-40E5-B89C-E3BCEFCA8F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6" t="87337" r="63479" b="2240"/>
          <a:stretch/>
        </p:blipFill>
        <p:spPr>
          <a:xfrm>
            <a:off x="6387547" y="741841"/>
            <a:ext cx="2325756" cy="3735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1F5C0E-310F-4860-8B64-F570487EFE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354" b="13622"/>
          <a:stretch/>
        </p:blipFill>
        <p:spPr>
          <a:xfrm>
            <a:off x="165652" y="4638261"/>
            <a:ext cx="2912879" cy="13450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904B19-94FE-4C01-8EFB-47B46F13D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0410" y="2560138"/>
            <a:ext cx="8727384" cy="3734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2BE00A-03CF-48EB-ACF9-3F2C659625C0}"/>
              </a:ext>
            </a:extLst>
          </p:cNvPr>
          <p:cNvSpPr txBox="1"/>
          <p:nvPr/>
        </p:nvSpPr>
        <p:spPr>
          <a:xfrm>
            <a:off x="192159" y="1778836"/>
            <a:ext cx="2634279" cy="1477328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So: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+mj-lt"/>
              </a:rPr>
              <a:t>Palaeo</a:t>
            </a:r>
            <a:r>
              <a:rPr lang="en-US" dirty="0">
                <a:latin typeface="+mj-lt"/>
              </a:rPr>
              <a:t>-modelling is necessary.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Sharp interface models cannot be used.</a:t>
            </a:r>
          </a:p>
        </p:txBody>
      </p:sp>
    </p:spTree>
    <p:extLst>
      <p:ext uri="{BB962C8B-B14F-4D97-AF65-F5344CB8AC3E}">
        <p14:creationId xmlns:p14="http://schemas.microsoft.com/office/powerpoint/2010/main" val="247589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026" y="135172"/>
            <a:ext cx="11656612" cy="616207"/>
          </a:xfrm>
        </p:spPr>
        <p:txBody>
          <a:bodyPr>
            <a:normAutofit/>
          </a:bodyPr>
          <a:lstStyle/>
          <a:p>
            <a:r>
              <a:rPr lang="en-US" dirty="0"/>
              <a:t>Modelling: global coast; unconsolidated deposits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9026" y="5911852"/>
            <a:ext cx="11658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Thickness and hydrogeological makeup of coastal aquifers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-&gt; Coastal typology (subsidence rate, sediment flux, sand/mud ratio)</a:t>
            </a:r>
          </a:p>
        </p:txBody>
      </p:sp>
      <p:pic>
        <p:nvPicPr>
          <p:cNvPr id="10" name="Picture 9" descr="C:\Users\Karss001\AppData\Local\Microsoft\Windows\INetCache\Content.Word\Maria_Maps_combi.tif">
            <a:extLst>
              <a:ext uri="{FF2B5EF4-FFF2-40B4-BE49-F238E27FC236}">
                <a16:creationId xmlns:a16="http://schemas.microsoft.com/office/drawing/2014/main" id="{5C834A9D-A63C-4536-B6BE-AF0E4F7C05C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" t="6402" r="993" b="9934"/>
          <a:stretch/>
        </p:blipFill>
        <p:spPr bwMode="auto">
          <a:xfrm>
            <a:off x="535388" y="1403890"/>
            <a:ext cx="5373425" cy="38639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61283" y="5359381"/>
            <a:ext cx="2610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PhD thesis Daniel Zamrsky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4141358"/>
            <a:ext cx="4991100" cy="2495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010" y="844952"/>
            <a:ext cx="4850860" cy="3228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044" y="891746"/>
            <a:ext cx="4874419" cy="32496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7C1428-C9B1-4879-BE2D-1A4DCB2C54E4}"/>
              </a:ext>
            </a:extLst>
          </p:cNvPr>
          <p:cNvSpPr txBox="1"/>
          <p:nvPr/>
        </p:nvSpPr>
        <p:spPr>
          <a:xfrm>
            <a:off x="283524" y="720351"/>
            <a:ext cx="5691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124 models for each for each COSCAT region</a:t>
            </a:r>
          </a:p>
          <a:p>
            <a:r>
              <a:rPr lang="en-US" dirty="0">
                <a:latin typeface="+mj-lt"/>
              </a:rPr>
              <a:t>Parallel SEAWAT</a:t>
            </a:r>
            <a:endParaRPr lang="nl-NL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7E48BC-80C3-42F7-B4AA-40AC23FDB2AF}"/>
              </a:ext>
            </a:extLst>
          </p:cNvPr>
          <p:cNvSpPr txBox="1"/>
          <p:nvPr/>
        </p:nvSpPr>
        <p:spPr>
          <a:xfrm>
            <a:off x="8119134" y="689282"/>
            <a:ext cx="3385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100 m horizontal and 10 m vertical 10</a:t>
            </a:r>
            <a:r>
              <a:rPr lang="en-US" sz="1200" baseline="30000" dirty="0"/>
              <a:t>3</a:t>
            </a:r>
            <a:r>
              <a:rPr lang="en-US" sz="1200" dirty="0"/>
              <a:t>-10</a:t>
            </a:r>
            <a:r>
              <a:rPr lang="en-US" sz="1200" baseline="30000" dirty="0"/>
              <a:t>4</a:t>
            </a:r>
            <a:r>
              <a:rPr lang="en-US" sz="1200" dirty="0"/>
              <a:t> cells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313973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979</Words>
  <Application>Microsoft Macintosh PowerPoint</Application>
  <PresentationFormat>Widescreen</PresentationFormat>
  <Paragraphs>161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1_Office Theme</vt:lpstr>
      <vt:lpstr> Estimating regional-scale  fresh-brackish-salt groundwater distributions: challenges and recent advancements</vt:lpstr>
      <vt:lpstr>Deltas and coasts under threat</vt:lpstr>
      <vt:lpstr>Threats to coastal and delta fresh groundwater resources</vt:lpstr>
      <vt:lpstr>Obtaining current fresh-brackish-salt water coasts and deltas</vt:lpstr>
      <vt:lpstr>Observations: airborne EM</vt:lpstr>
      <vt:lpstr>Observations; airborne EM: synthetic survey experiment</vt:lpstr>
      <vt:lpstr>Observations; airborne EM: synthetic survey experiment</vt:lpstr>
      <vt:lpstr>Modelling the fresh-salt-brackish groundwater distribution</vt:lpstr>
      <vt:lpstr>Modelling: global coast; unconsolidated deposits</vt:lpstr>
      <vt:lpstr>Modelling: global coast; unconsolidated deposits</vt:lpstr>
      <vt:lpstr>Modelling: Nile delta</vt:lpstr>
      <vt:lpstr>Modelling: All deltas (sensitivity analysis with 240 3D-models)</vt:lpstr>
      <vt:lpstr>Conclusions</vt:lpstr>
      <vt:lpstr>Thank you!</vt:lpstr>
      <vt:lpstr>Numerical issues regarding modelling</vt:lpstr>
      <vt:lpstr>Numerical issues regarding modelling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global hydrological and water resources model PCR-GLOBWB 2</dc:title>
  <dc:creator>Niko Wanders</dc:creator>
  <cp:lastModifiedBy>Bierkens, M.F.P. (Marc)</cp:lastModifiedBy>
  <cp:revision>153</cp:revision>
  <cp:lastPrinted>2019-12-04T14:57:29Z</cp:lastPrinted>
  <dcterms:created xsi:type="dcterms:W3CDTF">2018-05-03T09:57:58Z</dcterms:created>
  <dcterms:modified xsi:type="dcterms:W3CDTF">2020-04-29T13:19:55Z</dcterms:modified>
</cp:coreProperties>
</file>