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9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rush Script MT" panose="03060802040406070304" pitchFamily="66" charset="0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933FF"/>
    <a:srgbClr val="CC3300"/>
    <a:srgbClr val="6600FF"/>
    <a:srgbClr val="FFFF66"/>
    <a:srgbClr val="FFFF99"/>
    <a:srgbClr val="990000"/>
    <a:srgbClr val="976D6F"/>
    <a:srgbClr val="674745"/>
    <a:srgbClr val="725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47" autoAdjust="0"/>
    <p:restoredTop sz="94364" autoAdjust="0"/>
  </p:normalViewPr>
  <p:slideViewPr>
    <p:cSldViewPr snapToGrid="0">
      <p:cViewPr>
        <p:scale>
          <a:sx n="57" d="100"/>
          <a:sy n="57" d="100"/>
        </p:scale>
        <p:origin x="846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38"/>
    </p:cViewPr>
  </p:sorter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44F8B-D7D4-4C25-B13C-8009842A27D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57D6B-B727-41E2-969F-1F2A79004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57D6B-B727-41E2-969F-1F2A790046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8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57D6B-B727-41E2-969F-1F2A790046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6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57D6B-B727-41E2-969F-1F2A790046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57D6B-B727-41E2-969F-1F2A790046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0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you </a:t>
            </a:r>
            <a:r>
              <a:rPr lang="en-US" dirty="0" smtClean="0"/>
              <a:t>can </a:t>
            </a:r>
            <a:r>
              <a:rPr lang="en-US" dirty="0"/>
              <a:t>see some of the previous studies that has been done on the performance evaluation of BELA. In short, </a:t>
            </a:r>
            <a:r>
              <a:rPr lang="en-US" sz="1200" dirty="0">
                <a:solidFill>
                  <a:srgbClr val="0070C0"/>
                </a:solidFill>
              </a:rPr>
              <a:t>Gunderson et al. [2006] </a:t>
            </a:r>
            <a:r>
              <a:rPr lang="en-US" sz="1200" dirty="0"/>
              <a:t>presents an analytical performance model of the BELA. </a:t>
            </a:r>
            <a:r>
              <a:rPr lang="en-US" sz="1200" dirty="0">
                <a:solidFill>
                  <a:srgbClr val="0070C0"/>
                </a:solidFill>
              </a:rPr>
              <a:t>Gunderson and Thomas </a:t>
            </a:r>
            <a:r>
              <a:rPr lang="en-US" sz="1200" dirty="0"/>
              <a:t>extended the above model in 2010 to contain the time-varying orbital conditions and instrument degradation. </a:t>
            </a:r>
          </a:p>
          <a:p>
            <a:endParaRPr lang="en-US" dirty="0"/>
          </a:p>
          <a:p>
            <a:r>
              <a:rPr lang="en-US" sz="1200" dirty="0">
                <a:solidFill>
                  <a:srgbClr val="0070C0"/>
                </a:solidFill>
              </a:rPr>
              <a:t>The most recent one is </a:t>
            </a:r>
            <a:r>
              <a:rPr lang="en-US" sz="1200" dirty="0" err="1">
                <a:solidFill>
                  <a:srgbClr val="0070C0"/>
                </a:solidFill>
              </a:rPr>
              <a:t>Steinbrügge</a:t>
            </a:r>
            <a:r>
              <a:rPr lang="en-US" sz="1200" dirty="0">
                <a:solidFill>
                  <a:srgbClr val="0070C0"/>
                </a:solidFill>
              </a:rPr>
              <a:t> et al. [2018] </a:t>
            </a:r>
            <a:r>
              <a:rPr lang="en-US" sz="1200" dirty="0"/>
              <a:t>presents a semi-analytical instrument performance model. in which signal-to-noise ratio, single shot probability of false detection, range errors and the accuracy of pulse width reconstruction are estimated</a:t>
            </a:r>
          </a:p>
          <a:p>
            <a:endParaRPr lang="en-US" sz="1200" dirty="0"/>
          </a:p>
          <a:p>
            <a:r>
              <a:rPr lang="en-US" sz="1200" dirty="0"/>
              <a:t>In</a:t>
            </a:r>
            <a:r>
              <a:rPr lang="en-US" sz="1200" baseline="0" dirty="0"/>
              <a:t> this study we would like to do 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57D6B-B727-41E2-969F-1F2A790046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81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57D6B-B727-41E2-969F-1F2A790046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22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you can see some of the previous studies that has been done on the performance evaluation of BELA. In short, </a:t>
            </a:r>
            <a:r>
              <a:rPr lang="en-US" sz="1200" dirty="0">
                <a:solidFill>
                  <a:srgbClr val="0070C0"/>
                </a:solidFill>
              </a:rPr>
              <a:t>Gunderson et al. [2006] </a:t>
            </a:r>
            <a:r>
              <a:rPr lang="en-US" sz="1200" dirty="0"/>
              <a:t>presents an analytical performance model of the BELA. </a:t>
            </a:r>
            <a:r>
              <a:rPr lang="en-US" sz="1200" dirty="0">
                <a:solidFill>
                  <a:srgbClr val="0070C0"/>
                </a:solidFill>
              </a:rPr>
              <a:t>Gunderson and Thomas </a:t>
            </a:r>
            <a:r>
              <a:rPr lang="en-US" sz="1200" dirty="0"/>
              <a:t>extended the above model in 2010 to contain the time-varying orbital conditions and instrument degradation. </a:t>
            </a:r>
          </a:p>
          <a:p>
            <a:endParaRPr lang="en-US" dirty="0"/>
          </a:p>
          <a:p>
            <a:r>
              <a:rPr lang="en-US" sz="1200" dirty="0">
                <a:solidFill>
                  <a:srgbClr val="0070C0"/>
                </a:solidFill>
              </a:rPr>
              <a:t>The most recent one is </a:t>
            </a:r>
            <a:r>
              <a:rPr lang="en-US" sz="1200" dirty="0" err="1">
                <a:solidFill>
                  <a:srgbClr val="0070C0"/>
                </a:solidFill>
              </a:rPr>
              <a:t>Steinbrügge</a:t>
            </a:r>
            <a:r>
              <a:rPr lang="en-US" sz="1200" dirty="0">
                <a:solidFill>
                  <a:srgbClr val="0070C0"/>
                </a:solidFill>
              </a:rPr>
              <a:t> et al. [2018] </a:t>
            </a:r>
            <a:r>
              <a:rPr lang="en-US" sz="1200" dirty="0"/>
              <a:t>presents a semi-analytical instrument performance model. in which signal-to-noise ratio, single shot probability of false detection, range errors and the accuracy of pulse width reconstruction are estimated</a:t>
            </a:r>
          </a:p>
          <a:p>
            <a:endParaRPr lang="en-US" sz="1200" dirty="0"/>
          </a:p>
          <a:p>
            <a:r>
              <a:rPr lang="en-US" sz="1200" dirty="0"/>
              <a:t>In</a:t>
            </a:r>
            <a:r>
              <a:rPr lang="en-US" sz="1200" baseline="0" dirty="0"/>
              <a:t> this study we would like to do 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57D6B-B727-41E2-969F-1F2A790046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5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E76D-EDC2-47A4-B898-7639EA3D8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D17A6-7D65-4022-9217-F98519584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9CDF1-DC25-409D-954F-2707ED37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E3FD-0B0D-445B-9C1C-158C853A82DC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ACC46-6531-4298-82FA-55998B11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6064-CAE2-46DA-9BE3-539A951F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0B6-29AA-48CE-9D08-59EC4FEB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8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7BF5-F5ED-4CC9-A2B8-879AA13E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1F35F-F137-4E76-A0A8-017071220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E42E2-9E17-40AC-B4C9-40366CE4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202B-7944-4B12-8B89-CB491B082DF7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67031-C92C-4CB9-B33F-697A72BC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26CB-E238-4DCB-BBC2-412A3A36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0B6-29AA-48CE-9D08-59EC4FEB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9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331A8-B880-4D42-BDCE-4459FE4BC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25693-664D-4928-B3FF-69EC462C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F93E1-772C-44F7-98A0-8CF613BD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F812-93E0-4E92-B148-46763A2E82C6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8C861-FB79-4F18-8A49-84484AD9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16E90-18AD-4C1E-AFBF-A816146C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0B6-29AA-48CE-9D08-59EC4FEB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7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39B85-F8F7-4A26-8A38-A22BE252D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E9A6A-7E0B-4E34-8F85-8744634C6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3A262-0339-4065-8EE7-0ACD66B9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959E-3266-44DC-9A0B-9B43BB81BCD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A71F6-253E-48CF-80B5-10318A11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B29AA-21AE-44BE-B7C3-72CF5DFB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C875-06C2-425F-A046-5CBE9AB32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5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54F1-01BC-4309-85F6-D71BFC25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2C0EC-00B0-4B86-A35B-349835904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07B79-D9AA-4306-A632-685FA9C1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959E-3266-44DC-9A0B-9B43BB81BCD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32AF0-2683-4109-8809-1B201388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70F15-DED5-47F9-B030-CF087A1E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C875-06C2-425F-A046-5CBE9AB32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A3DF-C913-47EF-8FA6-F061C873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4972E-0B84-4648-9214-53629B799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F8268-D90D-412E-97E1-BA3235E2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959E-3266-44DC-9A0B-9B43BB81BCD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0157F-2691-475E-A9C5-ED67A052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6DE8E-C934-4D4F-BFBB-BD9D8BF2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C875-06C2-425F-A046-5CBE9AB32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4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5457-02C1-4DE4-89A5-F434D71D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B0F57-6A7F-430E-BA92-3B8C69387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371EA-F21E-4007-A9CE-24E08408F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9EDBE-D980-4061-BB96-EA071E95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959E-3266-44DC-9A0B-9B43BB81BCD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760D8-496A-4E4E-88A4-0A454B9E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268CC-8DD0-441B-BB3B-6D1A0F6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C875-06C2-425F-A046-5CBE9AB32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7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F26D-08CD-49B3-8315-C9BD2A35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8E83-B8D5-4502-8B89-3442121B5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D1B80-03A6-4775-AF0F-71493F271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A757F-5518-4851-AFC1-ECF4856EE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16DCA-290D-4C24-98BD-260C744A9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4CA7A-5B52-4C0A-937D-E6F935D6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959E-3266-44DC-9A0B-9B43BB81BCD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89C7E-A263-4196-AD96-DFD90D65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527C2-2C3A-47E0-87FC-A8274481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C875-06C2-425F-A046-5CBE9AB32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1EB4-014A-48A6-B719-71596213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61D1E-006C-4CFE-AC8A-271FF036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959E-3266-44DC-9A0B-9B43BB81BCD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FBC94-B4A2-44DD-93E1-7C52E273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71C77-B2EA-4D13-9749-F006B30C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C875-06C2-425F-A046-5CBE9AB32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39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3ABC8-5F2F-4CCF-A35E-D0AC6F05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959E-3266-44DC-9A0B-9B43BB81BCD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F3527-AD09-46FD-9B6D-41563FD6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E17B5-80C2-43BB-997D-6A9B78FB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C875-06C2-425F-A046-5CBE9AB32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93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21A4A-B4CD-4F86-8355-D2B35CCA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03CD5-AD81-4212-B1CD-F8730A325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C18C4-B746-4993-B151-BC046FAB0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E1180-0956-4408-ADB6-FE9998A4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959E-3266-44DC-9A0B-9B43BB81BCD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429C9-EF9A-4396-91BF-EEAEC46D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622E2-9352-49E5-A253-B669E2B9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C875-06C2-425F-A046-5CBE9AB32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7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8735-F295-4AAD-9AA3-9BD25EE3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3A92-B986-4488-ACAE-89ECE63C0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D12B7-5426-461F-84B5-136A00E7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96EB-D8E4-4316-90F6-24B36934EEC9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BD5CF-F46C-47C0-AD12-EFCA942C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C925C-C73A-45F9-8006-7FF1CFEC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0B6-29AA-48CE-9D08-59EC4FEB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34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6430-9CBB-4E6B-821E-E1832293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F5828-3A4B-4CEA-808D-24E60CDE6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229AB-759D-4644-AF80-8F4D1C31E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928AB-1078-4509-A023-D5504F4C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959E-3266-44DC-9A0B-9B43BB81BCD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982B5-A837-449E-8BDB-278E6FA3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443A9-7FA8-4EAC-B7F0-8B893373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C875-06C2-425F-A046-5CBE9AB32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5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B8E0-61F5-4F4F-89D0-F4D5C98D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729F8-235E-4D26-AEC0-7FB58A11B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405B5-8B72-429C-AF49-E17BCAD7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959E-3266-44DC-9A0B-9B43BB81BCD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1B50D-115F-46A7-828E-467D75C0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33F1A-4F06-4681-BFBD-D4FD509C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C875-06C2-425F-A046-5CBE9AB32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56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A6A82E-27FB-4FF2-90FD-EB1833CEA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E622B-3EEB-4032-8310-70DE7E1D3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3BAF6-750F-4215-8EFE-3D7D7017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959E-3266-44DC-9A0B-9B43BB81BCD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154F0-94F2-44DE-A2C1-D35E22A8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99C1-6C46-41AA-BE83-1D3270AA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C875-06C2-425F-A046-5CBE9AB32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5A5A9-9C04-49FD-82E8-E50F3AC9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E24FC-1D04-4CEA-B006-F5D915884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70147-F928-4793-A7AB-787AF05B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97E2-7AB8-491C-9E5F-70AA6132F10F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82A17-423E-4ACD-B6AE-76CC36A4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3482D-F668-4CF1-A680-31FA8A48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0B6-29AA-48CE-9D08-59EC4FEB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1705-F43D-4B07-BFD2-420E41C7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4CEC7-B9BF-4382-9E13-CDA80B990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8CC28-673A-4AB4-A049-D49A60678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1C27C-039E-463D-B32B-125742BB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DA5F-5C7B-4CAE-8D4B-B93C29A2E5B6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C0DAA-6232-4A7A-ADEE-A446B069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33327-5A60-4903-86A9-30DFC1C9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0B6-29AA-48CE-9D08-59EC4FEB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2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C797-A6FC-4AD2-9628-E11F78CC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018A8-3CD7-4135-92CE-8E6E3BA5E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5925B-56C4-4E59-B269-325867E59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19C6D-E64C-43E8-994C-BA167ADE0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DC051-25B8-48E9-A6A8-13CAC0FB6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437F4-4904-41CD-A3F3-2583635A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B042-E5A9-4A19-8971-466616367D1B}" type="datetime1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BA0F0-4B1C-4373-8809-1DB75568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66D05-D732-4FBE-ABD9-7684F6B2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0B6-29AA-48CE-9D08-59EC4FEB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9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8D2E-43BC-4F83-936C-40BF5FCA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FF6F6-59B7-42A2-85A5-3A920482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3D17-8879-4B7C-A1F6-CCF27C5F2248}" type="datetime1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2C0BB-569B-4AE1-9EC7-AB86F3A0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E4C6F-1953-483F-8BC9-939EADF8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0B6-29AA-48CE-9D08-59EC4FEB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FDAD6-8E3C-4D54-A58E-6BF5EEBD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E1DD-4A45-49EC-9F27-D289258D7777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7029D-F496-4697-8C90-D3B080DE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98B3-2B11-410B-97E8-D94E3C06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0B6-29AA-48CE-9D08-59EC4FEB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7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7915-3B3A-4031-BF27-AAB19BB37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DF8A5-2F8A-4D6D-8333-842C6E99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21E1D-93F7-4F88-8ACB-EEA79443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88FAF-2706-4FE8-B406-8C83BD92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6A4B-D49C-41E8-8AE7-C29D8437A1BD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9CD29-994E-4867-B3D0-4C2E7E66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AC420-5CA4-49D1-90D1-C7FAF011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0B6-29AA-48CE-9D08-59EC4FEB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5FBA-974F-4D98-BF06-7B2F03B4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481475-13C8-4C67-A649-E79BB3919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70829-F3B9-47EB-9918-5B3F08946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638AA-29BE-4C71-AD53-4E2C5009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75E-8469-4305-B749-24FAC6E12DA9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CFD99-2D6D-4F2E-8647-9B9541F8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33002-87E8-42E9-B23B-5A59BF94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0B6-29AA-48CE-9D08-59EC4FEB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4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4FB260-8F70-4F5C-A97A-A7592FDA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0C85E-AA92-4B69-B3F9-78EEEE86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1D6DF-5BC4-4024-8787-A8953AAD2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1EA4-3EFD-4E48-A1FF-0ED3573B329B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2C1BE-E2D7-418F-ACC8-FBF6CB974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E8AE3-124E-4C0A-8860-2F4B6F471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860B6-29AA-48CE-9D08-59EC4FEB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5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2EA9F7-6AB5-4272-84A4-BF63D36B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3DD51-543E-4EA9-BFD3-98655E2BB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9F7C7-74B5-4474-AD01-9D8A3A40E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59E-3266-44DC-9A0B-9B43BB81BCD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0924C-CED0-49E8-B089-3EC9CC5AD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6BBC9-ED7A-47DF-84E9-56AE01D52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0C875-06C2-425F-A046-5CBE9AB32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1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Image result for mercury">
            <a:extLst>
              <a:ext uri="{FF2B5EF4-FFF2-40B4-BE49-F238E27FC236}">
                <a16:creationId xmlns:a16="http://schemas.microsoft.com/office/drawing/2014/main" id="{D553FDEE-A074-4F14-B9EB-A644D7294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2"/>
          <a:stretch/>
        </p:blipFill>
        <p:spPr bwMode="auto">
          <a:xfrm>
            <a:off x="26827" y="205253"/>
            <a:ext cx="12138346" cy="659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587259-672A-4C17-A77F-C6F03640A730}"/>
              </a:ext>
            </a:extLst>
          </p:cNvPr>
          <p:cNvSpPr/>
          <p:nvPr/>
        </p:nvSpPr>
        <p:spPr>
          <a:xfrm>
            <a:off x="0" y="2112819"/>
            <a:ext cx="12192000" cy="17872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Image result for mercury">
            <a:extLst>
              <a:ext uri="{FF2B5EF4-FFF2-40B4-BE49-F238E27FC236}">
                <a16:creationId xmlns:a16="http://schemas.microsoft.com/office/drawing/2014/main" id="{74707AF1-EFE8-49C6-ABAC-C72E416A5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b="44604"/>
          <a:stretch/>
        </p:blipFill>
        <p:spPr bwMode="auto">
          <a:xfrm>
            <a:off x="5243" y="1708471"/>
            <a:ext cx="12178507" cy="383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73F3F-E85E-4E5D-B35A-936F223B4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292" y="-1"/>
            <a:ext cx="10093034" cy="356616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independent solution for the precise orbit determination</a:t>
            </a:r>
            <a:b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Mercury planetary orbiter (MPO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9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D016A-0121-43C1-BBCA-EE0CF7BDF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824" y="4225636"/>
            <a:ext cx="9448794" cy="2427111"/>
          </a:xfrm>
        </p:spPr>
        <p:txBody>
          <a:bodyPr>
            <a:normAutofit lnSpcReduction="10000"/>
          </a:bodyPr>
          <a:lstStyle/>
          <a:p>
            <a:r>
              <a:rPr lang="en-US" sz="19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Alireza </a:t>
            </a:r>
            <a:r>
              <a:rPr lang="en-US" sz="19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HosseiniArani</a:t>
            </a:r>
            <a:endParaRPr lang="en-US" sz="19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Stefano Bertone, </a:t>
            </a:r>
            <a:r>
              <a:rPr lang="en-US" sz="19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Daniel Arnold, Adrian </a:t>
            </a:r>
            <a:r>
              <a:rPr 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Jäggi</a:t>
            </a:r>
            <a:r>
              <a:rPr lang="en-US" sz="19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Nicolas Thomas</a:t>
            </a:r>
          </a:p>
          <a:p>
            <a:endParaRPr lang="en-US" sz="2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Bern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D1507C-00F8-45FF-B9F7-4B5B4B9DB7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55476" t="-1" b="6196"/>
          <a:stretch/>
        </p:blipFill>
        <p:spPr>
          <a:xfrm>
            <a:off x="10557175" y="180801"/>
            <a:ext cx="1302302" cy="6324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3DBFEC-6EFA-423F-AB92-143A0C6D08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83" r="38713" b="68179"/>
          <a:stretch/>
        </p:blipFill>
        <p:spPr>
          <a:xfrm>
            <a:off x="131618" y="156525"/>
            <a:ext cx="1430853" cy="63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57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48DF24-7514-4F12-9F9A-22D92A5C2FB9}"/>
              </a:ext>
            </a:extLst>
          </p:cNvPr>
          <p:cNvSpPr/>
          <p:nvPr/>
        </p:nvSpPr>
        <p:spPr>
          <a:xfrm>
            <a:off x="-76199" y="-76201"/>
            <a:ext cx="12406744" cy="623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Image result for mercury white background">
            <a:extLst>
              <a:ext uri="{FF2B5EF4-FFF2-40B4-BE49-F238E27FC236}">
                <a16:creationId xmlns:a16="http://schemas.microsoft.com/office/drawing/2014/main" id="{D2B9501E-A803-4905-A9EF-A136F5DA1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0333" l="1111" r="90000">
                        <a14:foregroundMark x1="45778" y1="7111" x2="45778" y2="7111"/>
                        <a14:foregroundMark x1="40556" y1="4778" x2="40556" y2="4778"/>
                        <a14:foregroundMark x1="51222" y1="3556" x2="51222" y2="3556"/>
                        <a14:foregroundMark x1="5444" y1="38556" x2="5444" y2="38556"/>
                        <a14:foregroundMark x1="7667" y1="52000" x2="7667" y2="52000"/>
                        <a14:foregroundMark x1="1889" y1="50778" x2="1889" y2="50778"/>
                        <a14:foregroundMark x1="1889" y1="50778" x2="1889" y2="50778"/>
                        <a14:foregroundMark x1="1444" y1="50333" x2="1444" y2="50333"/>
                        <a14:foregroundMark x1="1222" y1="50889" x2="1222" y2="50889"/>
                        <a14:foregroundMark x1="34333" y1="90333" x2="34333" y2="90333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56"/>
          <a:stretch/>
        </p:blipFill>
        <p:spPr bwMode="auto">
          <a:xfrm>
            <a:off x="628882" y="6123709"/>
            <a:ext cx="10934236" cy="7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CFF85A-D36E-4AD1-9999-20BF18FCCF6F}"/>
              </a:ext>
            </a:extLst>
          </p:cNvPr>
          <p:cNvSpPr txBox="1"/>
          <p:nvPr/>
        </p:nvSpPr>
        <p:spPr>
          <a:xfrm>
            <a:off x="994064" y="-1390"/>
            <a:ext cx="45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Introduction</a:t>
            </a:r>
            <a:endParaRPr lang="en-US" sz="2800" b="1" i="1" dirty="0"/>
          </a:p>
        </p:txBody>
      </p:sp>
      <p:sp>
        <p:nvSpPr>
          <p:cNvPr id="9" name="Rectangle 8"/>
          <p:cNvSpPr/>
          <p:nvPr/>
        </p:nvSpPr>
        <p:spPr>
          <a:xfrm>
            <a:off x="628882" y="1284461"/>
            <a:ext cx="43617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Mercury: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one of the least explored planets in the Solar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C00000"/>
                </a:solidFill>
              </a:rPr>
              <a:t>BepiColombo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 ESA/JAXA mission to Mercury which will arrive in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MPO:</a:t>
            </a:r>
            <a:r>
              <a:rPr lang="en-US" b="1" dirty="0" smtClean="0"/>
              <a:t> </a:t>
            </a:r>
            <a:r>
              <a:rPr lang="en-US" dirty="0" smtClean="0"/>
              <a:t>Mercury planetary orbiter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MORE: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Mercury radio science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187F5-2398-4F6F-B741-12C5893A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8" y="107543"/>
            <a:ext cx="2462151" cy="365125"/>
          </a:xfrm>
        </p:spPr>
        <p:txBody>
          <a:bodyPr/>
          <a:lstStyle/>
          <a:p>
            <a:pPr algn="l"/>
            <a:fld id="{2EB860B6-29AA-48CE-9D08-59EC4FEB2A98}" type="slidenum">
              <a:rPr lang="en-US" sz="2400" b="1" smtClean="0">
                <a:solidFill>
                  <a:srgbClr val="FF0000"/>
                </a:solidFill>
                <a:latin typeface="Brush Script MT" panose="03060802040406070304" pitchFamily="66" charset="0"/>
              </a:rPr>
              <a:pPr algn="l"/>
              <a:t>2</a:t>
            </a:fld>
            <a:endParaRPr lang="en-US" sz="24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4A93E518-377C-465C-AB15-A85873AC78AA}"/>
              </a:ext>
            </a:extLst>
          </p:cNvPr>
          <p:cNvSpPr txBox="1">
            <a:spLocks/>
          </p:cNvSpPr>
          <p:nvPr/>
        </p:nvSpPr>
        <p:spPr>
          <a:xfrm>
            <a:off x="3304309" y="6440916"/>
            <a:ext cx="5465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Bern</a:t>
            </a:r>
            <a:endParaRPr lang="en-US" sz="1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D1507C-00F8-45FF-B9F7-4B5B4B9DB7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</a:blip>
          <a:srcRect l="55476" t="-1" b="6196"/>
          <a:stretch/>
        </p:blipFill>
        <p:spPr>
          <a:xfrm>
            <a:off x="10200966" y="-64594"/>
            <a:ext cx="1023257" cy="6234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3DBFEC-6EFA-423F-AB92-143A0C6D08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83" r="38713" b="68179"/>
          <a:stretch/>
        </p:blipFill>
        <p:spPr>
          <a:xfrm>
            <a:off x="11224223" y="-64593"/>
            <a:ext cx="993527" cy="623455"/>
          </a:xfrm>
          <a:prstGeom prst="rect">
            <a:avLst/>
          </a:prstGeom>
        </p:spPr>
      </p:pic>
      <p:pic>
        <p:nvPicPr>
          <p:cNvPr id="16" name="Picture 6" descr="Image result for mercury white background">
            <a:extLst>
              <a:ext uri="{FF2B5EF4-FFF2-40B4-BE49-F238E27FC236}">
                <a16:creationId xmlns:a16="http://schemas.microsoft.com/office/drawing/2014/main" id="{17D65B74-694F-4C56-9063-F6D338D74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5778" l="1000" r="98111">
                        <a14:foregroundMark x1="45778" y1="7111" x2="45778" y2="7111"/>
                        <a14:foregroundMark x1="40556" y1="4778" x2="40556" y2="4778"/>
                        <a14:foregroundMark x1="51222" y1="3556" x2="51222" y2="3556"/>
                        <a14:foregroundMark x1="5444" y1="38556" x2="5444" y2="38556"/>
                        <a14:foregroundMark x1="7667" y1="52000" x2="7667" y2="52000"/>
                        <a14:foregroundMark x1="1889" y1="50778" x2="1889" y2="50778"/>
                        <a14:foregroundMark x1="1889" y1="50778" x2="1889" y2="50778"/>
                        <a14:foregroundMark x1="1444" y1="50333" x2="1444" y2="50333"/>
                        <a14:foregroundMark x1="1222" y1="50889" x2="1222" y2="50889"/>
                        <a14:foregroundMark x1="34333" y1="90333" x2="34333" y2="90333"/>
                        <a14:foregroundMark x1="90889" y1="37444" x2="90889" y2="37444"/>
                        <a14:foregroundMark x1="94333" y1="40889" x2="94333" y2="40889"/>
                        <a14:foregroundMark x1="98444" y1="42889" x2="98444" y2="42889"/>
                        <a14:foregroundMark x1="59111" y1="92000" x2="59111" y2="92556"/>
                        <a14:foregroundMark x1="59111" y1="92556" x2="59111" y2="93111"/>
                        <a14:foregroundMark x1="57667" y1="95778" x2="57667" y2="95778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16" b="61365"/>
          <a:stretch/>
        </p:blipFill>
        <p:spPr bwMode="auto">
          <a:xfrm>
            <a:off x="431273" y="3223571"/>
            <a:ext cx="11312236" cy="43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24986" y="1015112"/>
            <a:ext cx="58139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Goal of this study: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independent assessment of </a:t>
            </a:r>
            <a:r>
              <a:rPr lang="en-US" dirty="0"/>
              <a:t>the accuracy of MPO orbit determination and Mercury </a:t>
            </a:r>
            <a:r>
              <a:rPr lang="en-US" dirty="0" err="1"/>
              <a:t>gravimetry</a:t>
            </a:r>
            <a:r>
              <a:rPr lang="en-US" dirty="0"/>
              <a:t> using Doppler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Closed loop simulation based on </a:t>
            </a:r>
            <a:r>
              <a:rPr lang="en-US" dirty="0" smtClean="0"/>
              <a:t>previous </a:t>
            </a:r>
            <a:r>
              <a:rPr lang="en-US" dirty="0"/>
              <a:t>studies (Cicalo et </a:t>
            </a:r>
            <a:r>
              <a:rPr lang="en-US" dirty="0" smtClean="0"/>
              <a:t>al, </a:t>
            </a:r>
            <a:r>
              <a:rPr lang="en-US" dirty="0"/>
              <a:t>2016, </a:t>
            </a:r>
            <a:r>
              <a:rPr lang="en-US" dirty="0" err="1" smtClean="0"/>
              <a:t>Milani</a:t>
            </a:r>
            <a:r>
              <a:rPr lang="en-US" dirty="0" smtClean="0"/>
              <a:t> et al, 2001…)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3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0613F6A-F49E-484F-99F9-F10A4E819B1A}"/>
              </a:ext>
            </a:extLst>
          </p:cNvPr>
          <p:cNvSpPr/>
          <p:nvPr/>
        </p:nvSpPr>
        <p:spPr>
          <a:xfrm>
            <a:off x="536767" y="836024"/>
            <a:ext cx="6292039" cy="2864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613F6A-F49E-484F-99F9-F10A4E819B1A}"/>
              </a:ext>
            </a:extLst>
          </p:cNvPr>
          <p:cNvSpPr/>
          <p:nvPr/>
        </p:nvSpPr>
        <p:spPr>
          <a:xfrm>
            <a:off x="523154" y="3812600"/>
            <a:ext cx="4375418" cy="2091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8DF24-7514-4F12-9F9A-22D92A5C2FB9}"/>
              </a:ext>
            </a:extLst>
          </p:cNvPr>
          <p:cNvSpPr/>
          <p:nvPr/>
        </p:nvSpPr>
        <p:spPr>
          <a:xfrm>
            <a:off x="-76199" y="-76201"/>
            <a:ext cx="12406744" cy="623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Image result for mercury white background">
            <a:extLst>
              <a:ext uri="{FF2B5EF4-FFF2-40B4-BE49-F238E27FC236}">
                <a16:creationId xmlns:a16="http://schemas.microsoft.com/office/drawing/2014/main" id="{D2B9501E-A803-4905-A9EF-A136F5DA1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0333" l="1111" r="90000">
                        <a14:foregroundMark x1="45778" y1="7111" x2="45778" y2="7111"/>
                        <a14:foregroundMark x1="40556" y1="4778" x2="40556" y2="4778"/>
                        <a14:foregroundMark x1="51222" y1="3556" x2="51222" y2="3556"/>
                        <a14:foregroundMark x1="5444" y1="38556" x2="5444" y2="38556"/>
                        <a14:foregroundMark x1="7667" y1="52000" x2="7667" y2="52000"/>
                        <a14:foregroundMark x1="1889" y1="50778" x2="1889" y2="50778"/>
                        <a14:foregroundMark x1="1889" y1="50778" x2="1889" y2="50778"/>
                        <a14:foregroundMark x1="1444" y1="50333" x2="1444" y2="50333"/>
                        <a14:foregroundMark x1="1222" y1="50889" x2="1222" y2="50889"/>
                        <a14:foregroundMark x1="34333" y1="90333" x2="34333" y2="90333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56"/>
          <a:stretch/>
        </p:blipFill>
        <p:spPr bwMode="auto">
          <a:xfrm>
            <a:off x="628882" y="6123709"/>
            <a:ext cx="10934236" cy="7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CFF85A-D36E-4AD1-9999-20BF18FCCF6F}"/>
              </a:ext>
            </a:extLst>
          </p:cNvPr>
          <p:cNvSpPr txBox="1"/>
          <p:nvPr/>
        </p:nvSpPr>
        <p:spPr>
          <a:xfrm>
            <a:off x="994065" y="-8323"/>
            <a:ext cx="878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Model description</a:t>
            </a:r>
            <a:endParaRPr lang="en-US" sz="2800" b="1" i="1" dirty="0"/>
          </a:p>
        </p:txBody>
      </p:sp>
      <p:sp>
        <p:nvSpPr>
          <p:cNvPr id="9" name="Rectangle 8"/>
          <p:cNvSpPr/>
          <p:nvPr/>
        </p:nvSpPr>
        <p:spPr>
          <a:xfrm>
            <a:off x="994065" y="1375687"/>
            <a:ext cx="9926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GilliusADF-Regular"/>
            </a:endParaRPr>
          </a:p>
          <a:p>
            <a:endParaRPr lang="en-US" sz="1600" b="1" dirty="0" smtClean="0"/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187F5-2398-4F6F-B741-12C5893A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8" y="107543"/>
            <a:ext cx="2462151" cy="365125"/>
          </a:xfrm>
        </p:spPr>
        <p:txBody>
          <a:bodyPr/>
          <a:lstStyle/>
          <a:p>
            <a:pPr algn="l"/>
            <a:fld id="{2EB860B6-29AA-48CE-9D08-59EC4FEB2A98}" type="slidenum">
              <a:rPr lang="en-US" sz="2400" b="1" smtClean="0">
                <a:solidFill>
                  <a:srgbClr val="FF0000"/>
                </a:solidFill>
                <a:latin typeface="Brush Script MT" panose="03060802040406070304" pitchFamily="66" charset="0"/>
              </a:rPr>
              <a:pPr algn="l"/>
              <a:t>3</a:t>
            </a:fld>
            <a:endParaRPr lang="en-US" sz="24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623E16-F7E8-4FD0-A01A-561161021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242" y="586443"/>
            <a:ext cx="4450267" cy="39113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2806" y="1005303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Force </a:t>
            </a:r>
            <a:r>
              <a:rPr lang="de-DE" sz="2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model</a:t>
            </a:r>
            <a:r>
              <a:rPr lang="de-DE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cs typeface="Times New Roman" panose="02020603050405020304" pitchFamily="18" charset="0"/>
              </a:rPr>
              <a:t>Gravity </a:t>
            </a:r>
            <a:r>
              <a:rPr lang="de-DE" dirty="0" err="1" smtClean="0">
                <a:cs typeface="Times New Roman" panose="02020603050405020304" pitchFamily="18" charset="0"/>
              </a:rPr>
              <a:t>field</a:t>
            </a:r>
            <a:r>
              <a:rPr lang="de-DE" dirty="0" smtClean="0">
                <a:cs typeface="Times New Roman" panose="02020603050405020304" pitchFamily="18" charset="0"/>
              </a:rPr>
              <a:t> HGM050 d/o 50</a:t>
            </a:r>
            <a:endParaRPr lang="de-DE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Sun </a:t>
            </a:r>
            <a:r>
              <a:rPr lang="en-US" dirty="0">
                <a:cs typeface="Times New Roman" panose="02020603050405020304" pitchFamily="18" charset="0"/>
              </a:rPr>
              <a:t>and planets third body gravitational perturbation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cs typeface="Times New Roman" panose="02020603050405020304" pitchFamily="18" charset="0"/>
              </a:rPr>
              <a:t>Tidal</a:t>
            </a:r>
            <a:r>
              <a:rPr lang="de-DE" dirty="0" smtClean="0"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cs typeface="Times New Roman" panose="02020603050405020304" pitchFamily="18" charset="0"/>
              </a:rPr>
              <a:t>perturbations</a:t>
            </a:r>
            <a:r>
              <a:rPr lang="de-DE" dirty="0" smtClean="0">
                <a:cs typeface="Times New Roman" panose="02020603050405020304" pitchFamily="18" charset="0"/>
              </a:rPr>
              <a:t> (Sun)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cs typeface="Times New Roman" panose="02020603050405020304" pitchFamily="18" charset="0"/>
              </a:rPr>
              <a:t>Solar </a:t>
            </a:r>
            <a:r>
              <a:rPr lang="de-DE" dirty="0" err="1" smtClean="0">
                <a:cs typeface="Times New Roman" panose="02020603050405020304" pitchFamily="18" charset="0"/>
              </a:rPr>
              <a:t>and</a:t>
            </a:r>
            <a:r>
              <a:rPr lang="de-DE" dirty="0" smtClean="0"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cs typeface="Times New Roman" panose="02020603050405020304" pitchFamily="18" charset="0"/>
              </a:rPr>
              <a:t>planetary</a:t>
            </a:r>
            <a:r>
              <a:rPr lang="de-DE" dirty="0" smtClean="0"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cs typeface="Times New Roman" panose="02020603050405020304" pitchFamily="18" charset="0"/>
              </a:rPr>
              <a:t>radiation</a:t>
            </a:r>
            <a:r>
              <a:rPr lang="de-DE" dirty="0" smtClean="0"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cs typeface="Times New Roman" panose="02020603050405020304" pitchFamily="18" charset="0"/>
              </a:rPr>
              <a:t>pressure</a:t>
            </a:r>
            <a:r>
              <a:rPr lang="de-DE" dirty="0" smtClean="0">
                <a:cs typeface="Times New Roman" panose="02020603050405020304" pitchFamily="18" charset="0"/>
              </a:rPr>
              <a:t> </a:t>
            </a:r>
            <a:endParaRPr lang="de-DE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cs typeface="Times New Roman" panose="02020603050405020304" pitchFamily="18" charset="0"/>
            </a:endParaRPr>
          </a:p>
          <a:p>
            <a:r>
              <a:rPr lang="de-DE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The S/C </a:t>
            </a:r>
            <a:r>
              <a:rPr lang="de-DE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macromodel</a:t>
            </a:r>
            <a:endParaRPr lang="de-DE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33 surfaces with area and normal directions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Optical properties in visible and IR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100" dirty="0"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Simulation of Doppler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2-way X-band and K-band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White noise on the observations: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4 </a:t>
            </a:r>
            <a:r>
              <a:rPr lang="en-US" dirty="0" err="1"/>
              <a:t>mHz</a:t>
            </a:r>
            <a:r>
              <a:rPr lang="en-US" dirty="0"/>
              <a:t> on X-band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1.5 </a:t>
            </a:r>
            <a:r>
              <a:rPr lang="en-US" dirty="0" err="1"/>
              <a:t>mHz</a:t>
            </a:r>
            <a:r>
              <a:rPr lang="en-US" dirty="0"/>
              <a:t> on </a:t>
            </a:r>
            <a:r>
              <a:rPr lang="en-US" dirty="0" err="1"/>
              <a:t>Ka</a:t>
            </a:r>
            <a:r>
              <a:rPr lang="en-US" dirty="0"/>
              <a:t>-band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Station and planetary eclipses</a:t>
            </a:r>
          </a:p>
          <a:p>
            <a:pPr lvl="1"/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688EC-0503-495F-911C-D9B93EA4A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224" y="3883572"/>
            <a:ext cx="4835415" cy="293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080703" y="967356"/>
            <a:ext cx="1679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Solar system barycenter</a:t>
            </a:r>
            <a:endParaRPr lang="de-DE" sz="1200" dirty="0"/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4A93E518-377C-465C-AB15-A85873AC78AA}"/>
              </a:ext>
            </a:extLst>
          </p:cNvPr>
          <p:cNvSpPr txBox="1">
            <a:spLocks/>
          </p:cNvSpPr>
          <p:nvPr/>
        </p:nvSpPr>
        <p:spPr>
          <a:xfrm>
            <a:off x="3304309" y="6440916"/>
            <a:ext cx="5465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Bern</a:t>
            </a:r>
            <a:endParaRPr lang="en-US" sz="1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D1507C-00F8-45FF-B9F7-4B5B4B9DB7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70000"/>
          </a:blip>
          <a:srcRect l="55476" t="-1" b="6196"/>
          <a:stretch/>
        </p:blipFill>
        <p:spPr>
          <a:xfrm>
            <a:off x="10200966" y="-64594"/>
            <a:ext cx="1023257" cy="6234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3DBFEC-6EFA-423F-AB92-143A0C6D08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83" r="38713" b="68179"/>
          <a:stretch/>
        </p:blipFill>
        <p:spPr>
          <a:xfrm>
            <a:off x="11224223" y="-64593"/>
            <a:ext cx="993527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0613F6A-F49E-484F-99F9-F10A4E819B1A}"/>
              </a:ext>
            </a:extLst>
          </p:cNvPr>
          <p:cNvSpPr/>
          <p:nvPr/>
        </p:nvSpPr>
        <p:spPr>
          <a:xfrm>
            <a:off x="6834696" y="845147"/>
            <a:ext cx="4936093" cy="28124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613F6A-F49E-484F-99F9-F10A4E819B1A}"/>
              </a:ext>
            </a:extLst>
          </p:cNvPr>
          <p:cNvSpPr/>
          <p:nvPr/>
        </p:nvSpPr>
        <p:spPr>
          <a:xfrm>
            <a:off x="654334" y="849086"/>
            <a:ext cx="5924477" cy="527462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8DF24-7514-4F12-9F9A-22D92A5C2FB9}"/>
              </a:ext>
            </a:extLst>
          </p:cNvPr>
          <p:cNvSpPr/>
          <p:nvPr/>
        </p:nvSpPr>
        <p:spPr>
          <a:xfrm>
            <a:off x="0" y="-87042"/>
            <a:ext cx="12406744" cy="623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4065" y="1375687"/>
            <a:ext cx="9926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GilliusADF-Regular"/>
            </a:endParaRPr>
          </a:p>
          <a:p>
            <a:endParaRPr lang="en-US" sz="1600" b="1" dirty="0" smtClean="0"/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187F5-2398-4F6F-B741-12C5893A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8" y="107543"/>
            <a:ext cx="2462151" cy="365125"/>
          </a:xfrm>
        </p:spPr>
        <p:txBody>
          <a:bodyPr/>
          <a:lstStyle/>
          <a:p>
            <a:pPr algn="l"/>
            <a:fld id="{2EB860B6-29AA-48CE-9D08-59EC4FEB2A98}" type="slidenum">
              <a:rPr lang="en-US" sz="2400" b="1" smtClean="0">
                <a:solidFill>
                  <a:srgbClr val="FF0000"/>
                </a:solidFill>
                <a:latin typeface="Brush Script MT" panose="03060802040406070304" pitchFamily="66" charset="0"/>
              </a:rPr>
              <a:pPr algn="l"/>
              <a:t>4</a:t>
            </a:fld>
            <a:endParaRPr lang="en-US" sz="24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8958" y="1024503"/>
            <a:ext cx="5581697" cy="764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C00000"/>
                </a:solidFill>
              </a:rPr>
              <a:t>Orbit determination steps:</a:t>
            </a:r>
          </a:p>
          <a:p>
            <a:endParaRPr lang="en-US" sz="17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a full force model (gravity field d/o 50 + SRP) to produce synthetic Doppler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a degraded force model </a:t>
            </a:r>
            <a:r>
              <a:rPr lang="en-US" sz="1600" dirty="0"/>
              <a:t>(gravity field d/o </a:t>
            </a:r>
            <a:r>
              <a:rPr lang="en-US" sz="1600" dirty="0" smtClean="0"/>
              <a:t>30 </a:t>
            </a:r>
            <a:r>
              <a:rPr lang="en-US" sz="1600" dirty="0"/>
              <a:t>+ </a:t>
            </a:r>
            <a:r>
              <a:rPr lang="en-US" sz="1600" dirty="0" smtClean="0"/>
              <a:t>synthetic </a:t>
            </a:r>
            <a:r>
              <a:rPr lang="en-US" sz="1600" dirty="0" smtClean="0"/>
              <a:t>accelerometer </a:t>
            </a:r>
            <a:r>
              <a:rPr lang="en-US" sz="1600" dirty="0" smtClean="0"/>
              <a:t>measurements generated during the simulation) </a:t>
            </a:r>
            <a:r>
              <a:rPr lang="en-US" sz="1600" dirty="0" smtClean="0"/>
              <a:t>with errors on initial state vector </a:t>
            </a:r>
            <a:r>
              <a:rPr lang="en-US" sz="1600" dirty="0" smtClean="0"/>
              <a:t>(</a:t>
            </a:r>
            <a:r>
              <a:rPr lang="en-US" sz="1600" dirty="0" smtClean="0"/>
              <a:t>10 m RMS </a:t>
            </a:r>
            <a:r>
              <a:rPr lang="en-US" sz="1600" dirty="0"/>
              <a:t>for initial </a:t>
            </a:r>
            <a:r>
              <a:rPr lang="en-US" sz="1600" dirty="0" smtClean="0"/>
              <a:t>positions, </a:t>
            </a:r>
            <a:r>
              <a:rPr lang="en-US" sz="1600" dirty="0" smtClean="0"/>
              <a:t>0.01 m/s for initial velocities) as </a:t>
            </a:r>
            <a:r>
              <a:rPr lang="en-US" sz="1600" dirty="0" smtClean="0"/>
              <a:t>the “ a priori” knowledge of the orbit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Solve for the initial state vector of the arcs (pre-fit solution)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 </a:t>
            </a:r>
            <a:r>
              <a:rPr lang="en-US" sz="1600" dirty="0"/>
              <a:t>combine normal equations over </a:t>
            </a:r>
            <a:r>
              <a:rPr lang="en-US" sz="1600" dirty="0" smtClean="0"/>
              <a:t>1 year </a:t>
            </a:r>
            <a:r>
              <a:rPr lang="en-US" sz="1600" dirty="0"/>
              <a:t>of mission </a:t>
            </a:r>
            <a:r>
              <a:rPr lang="en-US" sz="1600" dirty="0" smtClean="0"/>
              <a:t>and solve for the coefficients of the gravity </a:t>
            </a:r>
            <a:r>
              <a:rPr lang="en-US" sz="1600" dirty="0" smtClean="0"/>
              <a:t>field. </a:t>
            </a:r>
            <a:r>
              <a:rPr lang="en-US" sz="1600" dirty="0"/>
              <a:t>A</a:t>
            </a:r>
            <a:r>
              <a:rPr lang="en-US" sz="1600" dirty="0" smtClean="0"/>
              <a:t>rc </a:t>
            </a:r>
            <a:r>
              <a:rPr lang="en-US" sz="1600" dirty="0"/>
              <a:t>parameters are </a:t>
            </a:r>
            <a:r>
              <a:rPr lang="en-US" sz="1600" dirty="0" smtClean="0"/>
              <a:t>pre-eliminated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 will use the recovered gravity field to solve for the orbit in the second iteration (post-fit orbit)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r>
              <a:rPr lang="en-US" sz="17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15" name="Rectangle 14"/>
          <p:cNvSpPr/>
          <p:nvPr/>
        </p:nvSpPr>
        <p:spPr>
          <a:xfrm>
            <a:off x="7089320" y="1024503"/>
            <a:ext cx="44737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Bernese GNSS software (BSW)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orbit </a:t>
            </a:r>
            <a:r>
              <a:rPr lang="en-US" dirty="0"/>
              <a:t>determination software </a:t>
            </a:r>
            <a:r>
              <a:rPr lang="en-US" dirty="0" smtClean="0"/>
              <a:t>developed </a:t>
            </a:r>
            <a:r>
              <a:rPr lang="en-US" dirty="0"/>
              <a:t>at </a:t>
            </a:r>
            <a:r>
              <a:rPr lang="en-US" dirty="0" smtClean="0"/>
              <a:t>AIUB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Planetary extension of Bernese software </a:t>
            </a:r>
            <a:r>
              <a:rPr lang="en-US" dirty="0"/>
              <a:t>also used, e.g., for lunar gravity field recovery based on GRAIL</a:t>
            </a:r>
            <a:endParaRPr lang="en-US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649" y="3744492"/>
            <a:ext cx="2615335" cy="2764782"/>
          </a:xfrm>
          <a:prstGeom prst="rect">
            <a:avLst/>
          </a:prstGeom>
        </p:spPr>
      </p:pic>
      <p:pic>
        <p:nvPicPr>
          <p:cNvPr id="23" name="Picture 6" descr="Image result for mercury white background">
            <a:extLst>
              <a:ext uri="{FF2B5EF4-FFF2-40B4-BE49-F238E27FC236}">
                <a16:creationId xmlns:a16="http://schemas.microsoft.com/office/drawing/2014/main" id="{17D65B74-694F-4C56-9063-F6D338D74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6" b="95778" l="1000" r="98111">
                        <a14:foregroundMark x1="45778" y1="7111" x2="45778" y2="7111"/>
                        <a14:foregroundMark x1="40556" y1="4778" x2="40556" y2="4778"/>
                        <a14:foregroundMark x1="51222" y1="3556" x2="51222" y2="3556"/>
                        <a14:foregroundMark x1="5444" y1="38556" x2="5444" y2="38556"/>
                        <a14:foregroundMark x1="7667" y1="52000" x2="7667" y2="52000"/>
                        <a14:foregroundMark x1="1889" y1="50778" x2="1889" y2="50778"/>
                        <a14:foregroundMark x1="1889" y1="50778" x2="1889" y2="50778"/>
                        <a14:foregroundMark x1="1444" y1="50333" x2="1444" y2="50333"/>
                        <a14:foregroundMark x1="1222" y1="50889" x2="1222" y2="50889"/>
                        <a14:foregroundMark x1="34333" y1="90333" x2="34333" y2="90333"/>
                        <a14:foregroundMark x1="90889" y1="37444" x2="90889" y2="37444"/>
                        <a14:foregroundMark x1="94333" y1="40889" x2="94333" y2="40889"/>
                        <a14:foregroundMark x1="98444" y1="42889" x2="98444" y2="42889"/>
                        <a14:foregroundMark x1="59111" y1="92000" x2="59111" y2="92556"/>
                        <a14:foregroundMark x1="59111" y1="92556" x2="59111" y2="93111"/>
                        <a14:foregroundMark x1="57667" y1="95778" x2="57667" y2="95778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16" b="-1126"/>
          <a:stretch/>
        </p:blipFill>
        <p:spPr bwMode="auto">
          <a:xfrm>
            <a:off x="9148649" y="4385572"/>
            <a:ext cx="1461064" cy="14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rcury white background">
            <a:extLst>
              <a:ext uri="{FF2B5EF4-FFF2-40B4-BE49-F238E27FC236}">
                <a16:creationId xmlns:a16="http://schemas.microsoft.com/office/drawing/2014/main" id="{D2B9501E-A803-4905-A9EF-A136F5DA1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90333" l="1111" r="90000">
                        <a14:foregroundMark x1="45778" y1="7111" x2="45778" y2="7111"/>
                        <a14:foregroundMark x1="40556" y1="4778" x2="40556" y2="4778"/>
                        <a14:foregroundMark x1="51222" y1="3556" x2="51222" y2="3556"/>
                        <a14:foregroundMark x1="5444" y1="38556" x2="5444" y2="38556"/>
                        <a14:foregroundMark x1="7667" y1="52000" x2="7667" y2="52000"/>
                        <a14:foregroundMark x1="1889" y1="50778" x2="1889" y2="50778"/>
                        <a14:foregroundMark x1="1889" y1="50778" x2="1889" y2="50778"/>
                        <a14:foregroundMark x1="1444" y1="50333" x2="1444" y2="50333"/>
                        <a14:foregroundMark x1="1222" y1="50889" x2="1222" y2="50889"/>
                        <a14:foregroundMark x1="34333" y1="90333" x2="34333" y2="90333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56"/>
          <a:stretch/>
        </p:blipFill>
        <p:spPr bwMode="auto">
          <a:xfrm>
            <a:off x="628882" y="6123709"/>
            <a:ext cx="10934236" cy="7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CFF85A-D36E-4AD1-9999-20BF18FCCF6F}"/>
              </a:ext>
            </a:extLst>
          </p:cNvPr>
          <p:cNvSpPr txBox="1"/>
          <p:nvPr/>
        </p:nvSpPr>
        <p:spPr>
          <a:xfrm>
            <a:off x="994064" y="-8323"/>
            <a:ext cx="748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Model description</a:t>
            </a:r>
            <a:endParaRPr lang="en-US" sz="2800" i="1" dirty="0"/>
          </a:p>
        </p:txBody>
      </p:sp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4A93E518-377C-465C-AB15-A85873AC78AA}"/>
              </a:ext>
            </a:extLst>
          </p:cNvPr>
          <p:cNvSpPr txBox="1">
            <a:spLocks/>
          </p:cNvSpPr>
          <p:nvPr/>
        </p:nvSpPr>
        <p:spPr>
          <a:xfrm>
            <a:off x="3304309" y="6440916"/>
            <a:ext cx="5465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Bern</a:t>
            </a:r>
            <a:endParaRPr lang="en-US" sz="1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8D1507C-00F8-45FF-B9F7-4B5B4B9DB77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</a:blip>
          <a:srcRect l="55476" t="-1" b="6196"/>
          <a:stretch/>
        </p:blipFill>
        <p:spPr>
          <a:xfrm>
            <a:off x="10200966" y="-64594"/>
            <a:ext cx="1023257" cy="6234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3DBFEC-6EFA-423F-AB92-143A0C6D08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83" r="38713" b="68179"/>
          <a:stretch/>
        </p:blipFill>
        <p:spPr>
          <a:xfrm>
            <a:off x="11224223" y="-64593"/>
            <a:ext cx="993527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9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mercury white background">
            <a:extLst>
              <a:ext uri="{FF2B5EF4-FFF2-40B4-BE49-F238E27FC236}">
                <a16:creationId xmlns:a16="http://schemas.microsoft.com/office/drawing/2014/main" id="{D2B9501E-A803-4905-A9EF-A136F5DA1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0333" l="1111" r="90000">
                        <a14:foregroundMark x1="45778" y1="7111" x2="45778" y2="7111"/>
                        <a14:foregroundMark x1="40556" y1="4778" x2="40556" y2="4778"/>
                        <a14:foregroundMark x1="51222" y1="3556" x2="51222" y2="3556"/>
                        <a14:foregroundMark x1="5444" y1="38556" x2="5444" y2="38556"/>
                        <a14:foregroundMark x1="7667" y1="52000" x2="7667" y2="52000"/>
                        <a14:foregroundMark x1="1889" y1="50778" x2="1889" y2="50778"/>
                        <a14:foregroundMark x1="1889" y1="50778" x2="1889" y2="50778"/>
                        <a14:foregroundMark x1="1444" y1="50333" x2="1444" y2="50333"/>
                        <a14:foregroundMark x1="1222" y1="50889" x2="1222" y2="50889"/>
                        <a14:foregroundMark x1="34333" y1="90333" x2="34333" y2="90333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56"/>
          <a:stretch/>
        </p:blipFill>
        <p:spPr bwMode="auto">
          <a:xfrm>
            <a:off x="628882" y="6123709"/>
            <a:ext cx="10934236" cy="7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0613F6A-F49E-484F-99F9-F10A4E819B1A}"/>
              </a:ext>
            </a:extLst>
          </p:cNvPr>
          <p:cNvSpPr/>
          <p:nvPr/>
        </p:nvSpPr>
        <p:spPr>
          <a:xfrm>
            <a:off x="6187441" y="849085"/>
            <a:ext cx="5756865" cy="565621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613F6A-F49E-484F-99F9-F10A4E819B1A}"/>
              </a:ext>
            </a:extLst>
          </p:cNvPr>
          <p:cNvSpPr/>
          <p:nvPr/>
        </p:nvSpPr>
        <p:spPr>
          <a:xfrm>
            <a:off x="285766" y="849086"/>
            <a:ext cx="5756865" cy="565621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8DF24-7514-4F12-9F9A-22D92A5C2FB9}"/>
              </a:ext>
            </a:extLst>
          </p:cNvPr>
          <p:cNvSpPr/>
          <p:nvPr/>
        </p:nvSpPr>
        <p:spPr>
          <a:xfrm>
            <a:off x="-76199" y="-76201"/>
            <a:ext cx="12406744" cy="623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CFF85A-D36E-4AD1-9999-20BF18FCCF6F}"/>
              </a:ext>
            </a:extLst>
          </p:cNvPr>
          <p:cNvSpPr txBox="1"/>
          <p:nvPr/>
        </p:nvSpPr>
        <p:spPr>
          <a:xfrm>
            <a:off x="1093322" y="980"/>
            <a:ext cx="45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Model verification</a:t>
            </a:r>
            <a:endParaRPr lang="en-US" sz="2800" b="1" i="1" dirty="0"/>
          </a:p>
        </p:txBody>
      </p:sp>
      <p:sp>
        <p:nvSpPr>
          <p:cNvPr id="9" name="Rectangle 8"/>
          <p:cNvSpPr/>
          <p:nvPr/>
        </p:nvSpPr>
        <p:spPr>
          <a:xfrm>
            <a:off x="994065" y="1375687"/>
            <a:ext cx="9926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GilliusADF-Regular"/>
            </a:endParaRPr>
          </a:p>
          <a:p>
            <a:endParaRPr lang="en-US" sz="1600" b="1" dirty="0" smtClean="0"/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187F5-2398-4F6F-B741-12C5893A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8" y="107543"/>
            <a:ext cx="2462151" cy="365125"/>
          </a:xfrm>
        </p:spPr>
        <p:txBody>
          <a:bodyPr/>
          <a:lstStyle/>
          <a:p>
            <a:pPr algn="l"/>
            <a:fld id="{2EB860B6-29AA-48CE-9D08-59EC4FEB2A98}" type="slidenum">
              <a:rPr lang="en-US" sz="2400" b="1" smtClean="0">
                <a:solidFill>
                  <a:srgbClr val="FF0000"/>
                </a:solidFill>
                <a:latin typeface="Brush Script MT" panose="03060802040406070304" pitchFamily="66" charset="0"/>
              </a:rPr>
              <a:pPr algn="l"/>
              <a:t>5</a:t>
            </a:fld>
            <a:endParaRPr lang="en-US" sz="24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9359" y="666262"/>
            <a:ext cx="5322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Zero test: </a:t>
            </a:r>
            <a:r>
              <a:rPr lang="en-US" dirty="0" smtClean="0"/>
              <a:t>A test for model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Doppler noise, No initial condition </a:t>
            </a:r>
            <a:r>
              <a:rPr lang="en-US" dirty="0" smtClean="0"/>
              <a:t>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use the same </a:t>
            </a:r>
            <a:r>
              <a:rPr lang="en-US" dirty="0"/>
              <a:t>force model </a:t>
            </a:r>
            <a:r>
              <a:rPr lang="en-US" dirty="0" smtClean="0"/>
              <a:t>in </a:t>
            </a:r>
            <a:r>
              <a:rPr lang="en-US" dirty="0"/>
              <a:t>simulation and </a:t>
            </a:r>
            <a:r>
              <a:rPr lang="en-US" dirty="0" smtClean="0"/>
              <a:t>parameter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K-band Doppler </a:t>
            </a:r>
            <a:r>
              <a:rPr lang="en-US" dirty="0" smtClean="0"/>
              <a:t>residuals are in the order of 1E-5 Hz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8115" r="1411" b="23455"/>
          <a:stretch/>
        </p:blipFill>
        <p:spPr>
          <a:xfrm>
            <a:off x="6320157" y="2687310"/>
            <a:ext cx="5501730" cy="3595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 rot="16200000">
            <a:off x="5576589" y="4104924"/>
            <a:ext cx="1794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Doppler </a:t>
            </a:r>
            <a:r>
              <a:rPr lang="en-US" sz="1400" dirty="0" smtClean="0"/>
              <a:t>residuals (Hz)</a:t>
            </a:r>
            <a:endParaRPr lang="de-DE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628214" y="5641923"/>
            <a:ext cx="1024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(days)</a:t>
            </a:r>
            <a:endParaRPr lang="de-DE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34" y="2700373"/>
            <a:ext cx="5471709" cy="3582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542256" y="1198196"/>
            <a:ext cx="364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Orbit verification</a:t>
            </a:r>
          </a:p>
          <a:p>
            <a:r>
              <a:rPr lang="en-US" dirty="0" smtClean="0"/>
              <a:t>Propagated </a:t>
            </a:r>
            <a:r>
              <a:rPr lang="en-US" dirty="0"/>
              <a:t>orbit has been verified </a:t>
            </a:r>
            <a:r>
              <a:rPr lang="en-US" dirty="0" smtClean="0"/>
              <a:t>against ESA’s </a:t>
            </a:r>
            <a:r>
              <a:rPr lang="en-US" dirty="0"/>
              <a:t>orbit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70948" y="5699599"/>
            <a:ext cx="4984864" cy="583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0               0.2            0.4</a:t>
            </a:r>
            <a:r>
              <a:rPr lang="en-US" dirty="0"/>
              <a:t>  </a:t>
            </a:r>
            <a:r>
              <a:rPr lang="en-US" dirty="0" smtClean="0"/>
              <a:t>          0.6            0.8              1</a:t>
            </a:r>
          </a:p>
          <a:p>
            <a:pPr algn="ctr"/>
            <a:r>
              <a:rPr lang="en-US" dirty="0" smtClean="0"/>
              <a:t>days</a:t>
            </a:r>
            <a:endParaRPr lang="de-DE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70948" y="5695408"/>
            <a:ext cx="49848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4A93E518-377C-465C-AB15-A85873AC78AA}"/>
              </a:ext>
            </a:extLst>
          </p:cNvPr>
          <p:cNvSpPr txBox="1">
            <a:spLocks/>
          </p:cNvSpPr>
          <p:nvPr/>
        </p:nvSpPr>
        <p:spPr>
          <a:xfrm>
            <a:off x="3304309" y="6440916"/>
            <a:ext cx="5465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Bern</a:t>
            </a:r>
            <a:endParaRPr lang="en-US" sz="1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8D1507C-00F8-45FF-B9F7-4B5B4B9DB7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70000"/>
          </a:blip>
          <a:srcRect l="55476" t="-1" b="6196"/>
          <a:stretch/>
        </p:blipFill>
        <p:spPr>
          <a:xfrm>
            <a:off x="10200966" y="-64594"/>
            <a:ext cx="1023257" cy="6234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63DBFEC-6EFA-423F-AB92-143A0C6D08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83" r="38713" b="68179"/>
          <a:stretch/>
        </p:blipFill>
        <p:spPr>
          <a:xfrm>
            <a:off x="11224223" y="-64593"/>
            <a:ext cx="993527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941"/>
          <a:stretch/>
        </p:blipFill>
        <p:spPr>
          <a:xfrm>
            <a:off x="6355061" y="676525"/>
            <a:ext cx="4790638" cy="34454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0613F6A-F49E-484F-99F9-F10A4E819B1A}"/>
              </a:ext>
            </a:extLst>
          </p:cNvPr>
          <p:cNvSpPr/>
          <p:nvPr/>
        </p:nvSpPr>
        <p:spPr>
          <a:xfrm>
            <a:off x="1913468" y="4046221"/>
            <a:ext cx="8383752" cy="261536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8DF24-7514-4F12-9F9A-22D92A5C2FB9}"/>
              </a:ext>
            </a:extLst>
          </p:cNvPr>
          <p:cNvSpPr/>
          <p:nvPr/>
        </p:nvSpPr>
        <p:spPr>
          <a:xfrm>
            <a:off x="-76199" y="-76201"/>
            <a:ext cx="12406744" cy="623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CFF85A-D36E-4AD1-9999-20BF18FCCF6F}"/>
              </a:ext>
            </a:extLst>
          </p:cNvPr>
          <p:cNvSpPr txBox="1"/>
          <p:nvPr/>
        </p:nvSpPr>
        <p:spPr>
          <a:xfrm>
            <a:off x="1093322" y="-12083"/>
            <a:ext cx="537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Recovery of Mercury gravity field</a:t>
            </a:r>
            <a:endParaRPr lang="en-US" sz="2800" b="1" i="1" dirty="0"/>
          </a:p>
        </p:txBody>
      </p:sp>
      <p:sp>
        <p:nvSpPr>
          <p:cNvPr id="9" name="Rectangle 8"/>
          <p:cNvSpPr/>
          <p:nvPr/>
        </p:nvSpPr>
        <p:spPr>
          <a:xfrm>
            <a:off x="994065" y="1375687"/>
            <a:ext cx="9926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GilliusADF-Regular"/>
            </a:endParaRPr>
          </a:p>
          <a:p>
            <a:endParaRPr lang="en-US" sz="1600" b="1" dirty="0" smtClean="0"/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187F5-2398-4F6F-B741-12C5893A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8" y="107543"/>
            <a:ext cx="2462151" cy="365125"/>
          </a:xfrm>
        </p:spPr>
        <p:txBody>
          <a:bodyPr/>
          <a:lstStyle/>
          <a:p>
            <a:pPr algn="l"/>
            <a:fld id="{2EB860B6-29AA-48CE-9D08-59EC4FEB2A98}" type="slidenum">
              <a:rPr lang="en-US" sz="2400" b="1" smtClean="0">
                <a:solidFill>
                  <a:srgbClr val="FF0000"/>
                </a:solidFill>
                <a:latin typeface="Brush Script MT" panose="03060802040406070304" pitchFamily="66" charset="0"/>
              </a:rPr>
              <a:pPr algn="l"/>
              <a:t>6</a:t>
            </a:fld>
            <a:endParaRPr lang="en-US" sz="24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4065" y="1255931"/>
            <a:ext cx="4963242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 smtClean="0"/>
              <a:t>use 1 </a:t>
            </a:r>
            <a:r>
              <a:rPr lang="en-US" dirty="0"/>
              <a:t>year </a:t>
            </a:r>
            <a:r>
              <a:rPr lang="en-US" dirty="0" smtClean="0"/>
              <a:t>of Doppler </a:t>
            </a:r>
            <a:r>
              <a:rPr lang="en-US" dirty="0" smtClean="0"/>
              <a:t>observations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solve for Mercury gravity field up to d/o </a:t>
            </a:r>
            <a:r>
              <a:rPr lang="en-US" dirty="0" smtClean="0"/>
              <a:t>30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posteriori RMS of unit weight 0.0013</a:t>
            </a:r>
            <a:r>
              <a:rPr lang="de-DE" dirty="0"/>
              <a:t> 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Consistent </a:t>
            </a:r>
            <a:r>
              <a:rPr lang="en-US" dirty="0"/>
              <a:t>with previous </a:t>
            </a:r>
            <a:r>
              <a:rPr lang="en-US" dirty="0" smtClean="0"/>
              <a:t>studies (Cicalo </a:t>
            </a:r>
            <a:r>
              <a:rPr lang="en-US" dirty="0"/>
              <a:t>et al, 2016, </a:t>
            </a:r>
            <a:r>
              <a:rPr lang="en-US" dirty="0" err="1"/>
              <a:t>Milani</a:t>
            </a:r>
            <a:r>
              <a:rPr lang="en-US" dirty="0"/>
              <a:t> et al, </a:t>
            </a:r>
            <a:r>
              <a:rPr lang="en-US" dirty="0" smtClean="0"/>
              <a:t>2001)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D1507C-00F8-45FF-B9F7-4B5B4B9DB7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55476" t="-1" b="6196"/>
          <a:stretch/>
        </p:blipFill>
        <p:spPr>
          <a:xfrm>
            <a:off x="10200966" y="-64594"/>
            <a:ext cx="1023257" cy="623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3DBFEC-6EFA-423F-AB92-143A0C6D08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83" r="38713" b="68179"/>
          <a:stretch/>
        </p:blipFill>
        <p:spPr>
          <a:xfrm>
            <a:off x="11224223" y="-64593"/>
            <a:ext cx="993527" cy="6234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7468" y="4181046"/>
            <a:ext cx="435636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 zero test </a:t>
            </a:r>
            <a:r>
              <a:rPr lang="en-US" b="1" dirty="0" smtClean="0"/>
              <a:t>gravity recovery solution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force model for simulation and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Solving </a:t>
            </a:r>
            <a:r>
              <a:rPr lang="en-US" dirty="0"/>
              <a:t>for up to d/o </a:t>
            </a:r>
            <a:r>
              <a:rPr lang="en-US" dirty="0" smtClean="0"/>
              <a:t>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Red: No </a:t>
            </a:r>
            <a:r>
              <a:rPr lang="en-US" dirty="0"/>
              <a:t>Doppler noise, No initial </a:t>
            </a:r>
            <a:r>
              <a:rPr lang="en-US" dirty="0" smtClean="0"/>
              <a:t>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Green: Doppler noise , initial state error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3836" y="4096801"/>
            <a:ext cx="3488971" cy="25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0613F6A-F49E-484F-99F9-F10A4E819B1A}"/>
              </a:ext>
            </a:extLst>
          </p:cNvPr>
          <p:cNvSpPr/>
          <p:nvPr/>
        </p:nvSpPr>
        <p:spPr>
          <a:xfrm>
            <a:off x="403981" y="3669768"/>
            <a:ext cx="11679161" cy="30960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0462" t="6525"/>
          <a:stretch/>
        </p:blipFill>
        <p:spPr>
          <a:xfrm>
            <a:off x="6856163" y="742605"/>
            <a:ext cx="4807132" cy="28357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48DF24-7514-4F12-9F9A-22D92A5C2FB9}"/>
              </a:ext>
            </a:extLst>
          </p:cNvPr>
          <p:cNvSpPr/>
          <p:nvPr/>
        </p:nvSpPr>
        <p:spPr>
          <a:xfrm>
            <a:off x="-76199" y="-76201"/>
            <a:ext cx="12406744" cy="623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CFF85A-D36E-4AD1-9999-20BF18FCCF6F}"/>
              </a:ext>
            </a:extLst>
          </p:cNvPr>
          <p:cNvSpPr txBox="1"/>
          <p:nvPr/>
        </p:nvSpPr>
        <p:spPr>
          <a:xfrm>
            <a:off x="1093322" y="27106"/>
            <a:ext cx="6248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An orbit solution…</a:t>
            </a:r>
            <a:endParaRPr lang="en-US" sz="2800" b="1" i="1" dirty="0"/>
          </a:p>
        </p:txBody>
      </p:sp>
      <p:sp>
        <p:nvSpPr>
          <p:cNvPr id="9" name="Rectangle 8"/>
          <p:cNvSpPr/>
          <p:nvPr/>
        </p:nvSpPr>
        <p:spPr>
          <a:xfrm>
            <a:off x="994065" y="1375687"/>
            <a:ext cx="9926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GilliusADF-Regular"/>
            </a:endParaRPr>
          </a:p>
          <a:p>
            <a:endParaRPr lang="en-US" sz="1600" b="1" dirty="0" smtClean="0"/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187F5-2398-4F6F-B741-12C5893A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358" y="107543"/>
            <a:ext cx="2462151" cy="365125"/>
          </a:xfrm>
        </p:spPr>
        <p:txBody>
          <a:bodyPr/>
          <a:lstStyle/>
          <a:p>
            <a:pPr algn="l"/>
            <a:fld id="{2EB860B6-29AA-48CE-9D08-59EC4FEB2A98}" type="slidenum">
              <a:rPr lang="en-US" sz="2400" b="1" smtClean="0">
                <a:solidFill>
                  <a:srgbClr val="FF0000"/>
                </a:solidFill>
                <a:latin typeface="Brush Script MT" panose="03060802040406070304" pitchFamily="66" charset="0"/>
              </a:rPr>
              <a:pPr algn="l"/>
              <a:t>7</a:t>
            </a:fld>
            <a:endParaRPr lang="en-US" sz="24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2088" y="3777937"/>
            <a:ext cx="5516838" cy="2880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285" y="3787571"/>
            <a:ext cx="5421717" cy="2856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Content Placeholder 4"/>
          <p:cNvPicPr>
            <a:picLocks noChangeAspect="1"/>
          </p:cNvPicPr>
          <p:nvPr/>
        </p:nvPicPr>
        <p:blipFill rotWithShape="1">
          <a:blip r:embed="rId5"/>
          <a:srcRect t="7684" r="1387" b="6759"/>
          <a:stretch/>
        </p:blipFill>
        <p:spPr>
          <a:xfrm>
            <a:off x="6429285" y="742605"/>
            <a:ext cx="5273198" cy="21814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134" t="19794" r="91817" b="24500"/>
          <a:stretch/>
        </p:blipFill>
        <p:spPr>
          <a:xfrm>
            <a:off x="6429285" y="663738"/>
            <a:ext cx="428977" cy="24554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50282" y="663738"/>
            <a:ext cx="5852647" cy="29146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D1507C-00F8-45FF-B9F7-4B5B4B9DB7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70000"/>
          </a:blip>
          <a:srcRect l="55476" t="-1" b="6196"/>
          <a:stretch/>
        </p:blipFill>
        <p:spPr>
          <a:xfrm>
            <a:off x="10200966" y="-64594"/>
            <a:ext cx="1023257" cy="6234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3DBFEC-6EFA-423F-AB92-143A0C6D08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83" r="38713" b="68179"/>
          <a:stretch/>
        </p:blipFill>
        <p:spPr>
          <a:xfrm>
            <a:off x="11224223" y="-64593"/>
            <a:ext cx="993527" cy="6234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9948" y="624132"/>
            <a:ext cx="551819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 </a:t>
            </a:r>
            <a:r>
              <a:rPr lang="en-US" dirty="0"/>
              <a:t>fit with a </a:t>
            </a:r>
            <a:r>
              <a:rPr lang="en-US" dirty="0" smtClean="0"/>
              <a:t>perturbed </a:t>
            </a:r>
            <a:r>
              <a:rPr lang="en-US" dirty="0"/>
              <a:t>field and starting from </a:t>
            </a:r>
            <a:r>
              <a:rPr lang="en-US" dirty="0" smtClean="0"/>
              <a:t>perturbed </a:t>
            </a:r>
            <a:r>
              <a:rPr lang="en-US" dirty="0"/>
              <a:t>initial </a:t>
            </a:r>
            <a:r>
              <a:rPr lang="en-US" dirty="0" smtClean="0"/>
              <a:t>conditions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9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Daily </a:t>
            </a:r>
            <a:r>
              <a:rPr lang="en-US" dirty="0"/>
              <a:t>RMS </a:t>
            </a:r>
            <a:r>
              <a:rPr lang="en-US" dirty="0" smtClean="0"/>
              <a:t>of position and velocity residuals are plotted in for 30 days of the mission.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9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RMS </a:t>
            </a:r>
            <a:r>
              <a:rPr lang="en-US" dirty="0" smtClean="0"/>
              <a:t>of position error: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Around </a:t>
            </a:r>
            <a:r>
              <a:rPr lang="en-US" dirty="0" smtClean="0"/>
              <a:t>0.5 </a:t>
            </a:r>
            <a:r>
              <a:rPr lang="en-US" dirty="0" smtClean="0"/>
              <a:t>m in the radial 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Around 10 meters in the </a:t>
            </a:r>
            <a:r>
              <a:rPr lang="en-US" dirty="0" smtClean="0"/>
              <a:t>other directions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Preliminary </a:t>
            </a:r>
            <a:r>
              <a:rPr lang="en-US" dirty="0"/>
              <a:t>results, ongoing validation of iterated orbits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5421781" y="1603472"/>
            <a:ext cx="182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Doppler residuals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7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Widescreen</PresentationFormat>
  <Paragraphs>134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Times New Roman</vt:lpstr>
      <vt:lpstr>Courier New</vt:lpstr>
      <vt:lpstr>Arial</vt:lpstr>
      <vt:lpstr>Calibri Light</vt:lpstr>
      <vt:lpstr>Calibri</vt:lpstr>
      <vt:lpstr>Wingdings</vt:lpstr>
      <vt:lpstr>Brush Script MT</vt:lpstr>
      <vt:lpstr>GilliusADF-Regular</vt:lpstr>
      <vt:lpstr>Office Theme</vt:lpstr>
      <vt:lpstr>Custom Design</vt:lpstr>
      <vt:lpstr> An independent solution for the precise orbit determination  of Mercury planetary orbiter (MPO)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Defense  BepiColombo laser altimeter (BELA) performance evaluation:  from laboratory tests to simulations of flight observations</dc:title>
  <dc:creator>Alireza Hosseini</dc:creator>
  <cp:lastModifiedBy>Hosseiniarani, Seyedalireza (SPACE)</cp:lastModifiedBy>
  <cp:revision>967</cp:revision>
  <dcterms:created xsi:type="dcterms:W3CDTF">2019-12-31T14:44:36Z</dcterms:created>
  <dcterms:modified xsi:type="dcterms:W3CDTF">2020-05-05T17:05:14Z</dcterms:modified>
</cp:coreProperties>
</file>