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1" r:id="rId3"/>
    <p:sldMasterId id="2147483664" r:id="rId4"/>
  </p:sldMasterIdLst>
  <p:notesMasterIdLst>
    <p:notesMasterId r:id="rId7"/>
  </p:notesMasterIdLst>
  <p:sldIdLst>
    <p:sldId id="281" r:id="rId5"/>
    <p:sldId id="277" r:id="rId6"/>
    <p:sldId id="293" r:id="rId8"/>
    <p:sldId id="295" r:id="rId9"/>
  </p:sldIdLst>
  <p:sldSz cx="12192000" cy="6858000"/>
  <p:notesSz cx="6858000" cy="12192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Froese" initials="RF"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108" y="252"/>
      </p:cViewPr>
      <p:guideLst>
        <p:guide orient="horz" pos="2140"/>
        <p:guide pos="294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3" Type="http://schemas.openxmlformats.org/officeDocument/2006/relationships/commentAuthors" Target="commentAuthors.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7FF8CD90-B8D8-4278-B7BD-FDEFFD089A3A}" type="datetimeFigureOut">
              <a:rPr lang="de-DE" smtClean="0"/>
            </a:fld>
            <a:endParaRPr lang="de-DE"/>
          </a:p>
        </p:txBody>
      </p:sp>
      <p:sp>
        <p:nvSpPr>
          <p:cNvPr id="4" name="Folienbildplatzhalt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de-DE"/>
              <a:t>Mastertextformat bearbeiten</a:t>
            </a:r>
            <a:endParaRPr lang="de-DE"/>
          </a:p>
          <a:p>
            <a:pPr lvl="1"/>
            <a:r>
              <a:rPr lang="de-DE"/>
              <a:t>Zweite Ebene</a:t>
            </a:r>
            <a:endParaRPr lang="de-DE"/>
          </a:p>
          <a:p>
            <a:pPr lvl="2"/>
            <a:r>
              <a:rPr lang="de-DE"/>
              <a:t>Dritte Ebene</a:t>
            </a:r>
            <a:endParaRPr lang="de-DE"/>
          </a:p>
          <a:p>
            <a:pPr lvl="3"/>
            <a:r>
              <a:rPr lang="de-DE"/>
              <a:t>Vierte Ebene</a:t>
            </a:r>
            <a:endParaRPr lang="de-DE"/>
          </a:p>
          <a:p>
            <a:pPr lvl="4"/>
            <a:r>
              <a:rPr lang="de-DE"/>
              <a:t>Fünfte Ebene</a:t>
            </a:r>
            <a:endParaRPr lang="de-DE"/>
          </a:p>
        </p:txBody>
      </p:sp>
      <p:sp>
        <p:nvSpPr>
          <p:cNvPr id="6" name="Fußzeilenplatzhalter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A035DEEB-6E37-4256-BD01-A93C4219B100}" type="slidenum">
              <a:rPr lang="de-DE" smtClean="0"/>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idx="2"/>
          </p:nvPr>
        </p:nvSpPr>
        <p:spPr/>
      </p:sp>
      <p:sp>
        <p:nvSpPr>
          <p:cNvPr id="3" name="Textplatzhalter 2"/>
          <p:cNvSpPr/>
          <p:nvPr>
            <p:ph type="body" idx="3"/>
          </p:nvPr>
        </p:nvSpPr>
        <p:spPr/>
        <p:txBody>
          <a:bodyPr/>
          <a:p>
            <a:r>
              <a:rPr lang="de-DE" altLang="en-US">
                <a:sym typeface="+mn-ea"/>
              </a:rPr>
              <a:t>tipping element: soil ecosystem // crucial system feature: soil functions // control: funcional biodiversity // critical control value : citical diversity of functional genes // driving forces: above-ground biodiversity</a:t>
            </a:r>
            <a:endParaRPr lang="de-DE" altLang="en-US"/>
          </a:p>
          <a:p>
            <a:endParaRPr lang="de-DE"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Folienbildplatzhalter 1"/>
          <p:cNvSpPr/>
          <p:nvPr>
            <p:ph type="sldImg" idx="2"/>
          </p:nvPr>
        </p:nvSpPr>
        <p:spPr/>
      </p:sp>
      <p:sp>
        <p:nvSpPr>
          <p:cNvPr id="3" name="Textplatzhalter 2"/>
          <p:cNvSpPr/>
          <p:nvPr>
            <p:ph type="body" idx="3"/>
          </p:nvPr>
        </p:nvSpPr>
        <p:spPr/>
        <p:txBody>
          <a:bodyPr/>
          <a:p>
            <a:r>
              <a:rPr lang="de-DE" altLang="en-US"/>
              <a:t>zu1. </a:t>
            </a:r>
            <a:r>
              <a:rPr lang="de-DE" altLang="en-US">
                <a:sym typeface="+mn-ea"/>
              </a:rPr>
              <a:t>(measured values are lower than modelled ones</a:t>
            </a:r>
            <a:endParaRPr lang="de-DE"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PhAnim="0" userDrawn="1">
  <p:cSld name="Titelfolie">
    <p:spTree>
      <p:nvGrpSpPr>
        <p:cNvPr id="1" name=""/>
        <p:cNvGrpSpPr/>
        <p:nvPr/>
      </p:nvGrpSpPr>
      <p:grpSpPr bwMode="auto">
        <a:xfrm>
          <a:off x="0" y="0"/>
          <a:ext cx="0" cy="0"/>
          <a:chOff x="0" y="0"/>
          <a:chExt cx="0" cy="0"/>
        </a:xfrm>
      </p:grpSpPr>
      <p:sp>
        <p:nvSpPr>
          <p:cNvPr id="4" name="Titel 1"/>
          <p:cNvSpPr>
            <a:spLocks noGrp="1"/>
          </p:cNvSpPr>
          <p:nvPr>
            <p:ph type="ctrTitle"/>
          </p:nvPr>
        </p:nvSpPr>
        <p:spPr bwMode="auto">
          <a:xfrm>
            <a:off x="1524000" y="1858963"/>
            <a:ext cx="9144000" cy="2387600"/>
          </a:xfrm>
        </p:spPr>
        <p:txBody>
          <a:bodyPr anchor="b"/>
          <a:lstStyle>
            <a:lvl1pPr algn="ctr">
              <a:defRPr sz="6000"/>
            </a:lvl1pPr>
          </a:lstStyle>
          <a:p>
            <a:pPr>
              <a:defRPr/>
            </a:pPr>
            <a:r>
              <a:rPr lang="de-DE"/>
              <a:t>Titelmasterformat durch Klicken bearbeiten</a:t>
            </a:r>
            <a:endParaRPr lang="de-DE"/>
          </a:p>
        </p:txBody>
      </p:sp>
      <p:sp>
        <p:nvSpPr>
          <p:cNvPr id="5" name="Untertitel 2"/>
          <p:cNvSpPr>
            <a:spLocks noGrp="1"/>
          </p:cNvSpPr>
          <p:nvPr>
            <p:ph type="subTitle" idx="1"/>
          </p:nvPr>
        </p:nvSpPr>
        <p:spPr bwMode="auto">
          <a:xfrm>
            <a:off x="1524000" y="44021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de-DE"/>
              <a:t>Formatvorlage des Untertitelmasters durch Klicken bearbeiten</a:t>
            </a:r>
            <a:endParaRPr lang="de-DE"/>
          </a:p>
        </p:txBody>
      </p:sp>
      <p:sp>
        <p:nvSpPr>
          <p:cNvPr id="6" name="Foliennummernplatzhalter 5"/>
          <p:cNvSpPr>
            <a:spLocks noGrp="1"/>
          </p:cNvSpPr>
          <p:nvPr>
            <p:ph type="sldNum" sz="quarter" idx="12"/>
          </p:nvPr>
        </p:nvSpPr>
        <p:spPr bwMode="auto"/>
        <p:txBody>
          <a:bodyPr/>
          <a:lstStyle/>
          <a:p>
            <a:pPr>
              <a:defRPr/>
            </a:pPr>
            <a:fld id="{EB8DDE25-60EA-4181-8715-BA01E9748756}" type="slidenum">
              <a:rPr lang="de-DE"/>
            </a:fld>
            <a:endParaRPr lang="de-DE"/>
          </a:p>
        </p:txBody>
      </p:sp>
    </p:spTree>
  </p:cSld>
  <p:clrMapOvr>
    <a:masterClrMapping/>
  </p:clrMapOvr>
  <p:hf/>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3A1C593-65D0-4073-BCC9-577B9352EA97}" type="datetimeFigureOut">
              <a:rPr lang="en-US" smtClean="0"/>
            </a:fld>
            <a:endParaRPr lang="en-US"/>
          </a:p>
        </p:txBody>
      </p:sp>
      <p:sp>
        <p:nvSpPr>
          <p:cNvPr id="4" name="Fußzeilenplatzhalter 3"/>
          <p:cNvSpPr>
            <a:spLocks noGrp="1"/>
          </p:cNvSpPr>
          <p:nvPr>
            <p:ph type="ftr" sz="quarter" idx="11"/>
          </p:nvPr>
        </p:nvSpPr>
        <p:spPr/>
        <p:txBody>
          <a:bodyPr/>
          <a:lstStyle/>
          <a:p>
            <a:endParaRPr lang="en-US"/>
          </a:p>
        </p:txBody>
      </p:sp>
      <p:sp>
        <p:nvSpPr>
          <p:cNvPr id="5" name="Foliennummernplatzhalt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PhAnim="0" userDrawn="1">
  <p:cSld name="Titel und Inhalt">
    <p:spTree>
      <p:nvGrpSpPr>
        <p:cNvPr id="1" name=""/>
        <p:cNvGrpSpPr/>
        <p:nvPr/>
      </p:nvGrpSpPr>
      <p:grpSpPr bwMode="auto">
        <a:xfrm>
          <a:off x="0" y="0"/>
          <a:ext cx="0" cy="0"/>
          <a:chOff x="0" y="0"/>
          <a:chExt cx="0" cy="0"/>
        </a:xfrm>
      </p:grpSpPr>
      <p:sp>
        <p:nvSpPr>
          <p:cNvPr id="4" name="Titel 1"/>
          <p:cNvSpPr>
            <a:spLocks noGrp="1"/>
          </p:cNvSpPr>
          <p:nvPr>
            <p:ph type="title" hasCustomPrompt="1"/>
          </p:nvPr>
        </p:nvSpPr>
        <p:spPr bwMode="auto"/>
        <p:txBody>
          <a:bodyPr>
            <a:normAutofit/>
          </a:bodyPr>
          <a:lstStyle>
            <a:lvl1pPr>
              <a:defRPr sz="3600">
                <a:solidFill>
                  <a:srgbClr val="366D01"/>
                </a:solidFill>
                <a:latin typeface="+mj-lt"/>
                <a:cs typeface="Arial" panose="020B0604020202020204"/>
              </a:defRPr>
            </a:lvl1pPr>
          </a:lstStyle>
          <a:p>
            <a:pPr>
              <a:defRPr/>
            </a:pPr>
            <a:r>
              <a:rPr lang="de-DE"/>
              <a:t>Title</a:t>
            </a:r>
            <a:endParaRPr lang="de-DE"/>
          </a:p>
        </p:txBody>
      </p:sp>
      <p:sp>
        <p:nvSpPr>
          <p:cNvPr id="5" name="Inhaltsplatzhalter 2"/>
          <p:cNvSpPr>
            <a:spLocks noGrp="1"/>
          </p:cNvSpPr>
          <p:nvPr>
            <p:ph idx="1" hasCustomPrompt="1"/>
          </p:nvPr>
        </p:nvSpPr>
        <p:spPr bwMode="auto"/>
        <p:txBody>
          <a:bodyPr/>
          <a:lstStyle>
            <a:lvl1pPr>
              <a:defRPr>
                <a:solidFill>
                  <a:srgbClr val="366D01"/>
                </a:solidFill>
                <a:latin typeface="+mn-lt"/>
                <a:cs typeface="Arial" panose="020B0604020202020204"/>
              </a:defRPr>
            </a:lvl1pPr>
            <a:lvl2pPr>
              <a:defRPr>
                <a:solidFill>
                  <a:srgbClr val="366D01"/>
                </a:solidFill>
                <a:latin typeface="+mn-lt"/>
                <a:cs typeface="Arial" panose="020B0604020202020204"/>
              </a:defRPr>
            </a:lvl2pPr>
            <a:lvl3pPr>
              <a:defRPr>
                <a:solidFill>
                  <a:srgbClr val="366D01"/>
                </a:solidFill>
                <a:latin typeface="+mn-lt"/>
                <a:cs typeface="Arial" panose="020B0604020202020204"/>
              </a:defRPr>
            </a:lvl3pPr>
            <a:lvl4pPr>
              <a:defRPr>
                <a:solidFill>
                  <a:srgbClr val="366D01"/>
                </a:solidFill>
                <a:latin typeface="+mn-lt"/>
                <a:cs typeface="Arial" panose="020B0604020202020204"/>
              </a:defRPr>
            </a:lvl4pPr>
            <a:lvl5pPr>
              <a:defRPr>
                <a:solidFill>
                  <a:srgbClr val="366D01"/>
                </a:solidFill>
                <a:latin typeface="+mn-lt"/>
                <a:cs typeface="Arial" panose="020B0604020202020204"/>
              </a:defRPr>
            </a:lvl5pPr>
          </a:lstStyle>
          <a:p>
            <a:pPr lvl="0">
              <a:defRPr/>
            </a:pPr>
            <a:r>
              <a:rPr lang="de-DE"/>
              <a:t>This is the font and the font color I would propose</a:t>
            </a:r>
            <a:endParaRPr lang="de-DE"/>
          </a:p>
          <a:p>
            <a:pPr lvl="1">
              <a:defRPr/>
            </a:pPr>
            <a:r>
              <a:rPr lang="de-DE"/>
              <a:t>Zweite Ebene</a:t>
            </a:r>
            <a:endParaRPr lang="de-DE"/>
          </a:p>
          <a:p>
            <a:pPr lvl="2">
              <a:defRPr/>
            </a:pPr>
            <a:r>
              <a:rPr lang="de-DE"/>
              <a:t>Dritte Ebene</a:t>
            </a:r>
            <a:endParaRPr lang="de-DE"/>
          </a:p>
          <a:p>
            <a:pPr lvl="3">
              <a:defRPr/>
            </a:pPr>
            <a:r>
              <a:rPr lang="de-DE"/>
              <a:t>Vierte Ebene</a:t>
            </a:r>
            <a:endParaRPr lang="de-DE"/>
          </a:p>
          <a:p>
            <a:pPr lvl="4">
              <a:defRPr/>
            </a:pPr>
            <a:r>
              <a:rPr lang="de-DE"/>
              <a:t>Fünfte Ebene</a:t>
            </a:r>
            <a:endParaRPr lang="de-DE"/>
          </a:p>
        </p:txBody>
      </p:sp>
      <p:sp>
        <p:nvSpPr>
          <p:cNvPr id="6" name="Foliennummernplatzhalter 5"/>
          <p:cNvSpPr>
            <a:spLocks noGrp="1"/>
          </p:cNvSpPr>
          <p:nvPr>
            <p:ph type="sldNum" sz="quarter" idx="12"/>
          </p:nvPr>
        </p:nvSpPr>
        <p:spPr bwMode="auto"/>
        <p:txBody>
          <a:bodyPr/>
          <a:lstStyle>
            <a:lvl1pPr algn="l">
              <a:defRPr/>
            </a:lvl1pPr>
          </a:lstStyle>
          <a:p>
            <a:pPr>
              <a:defRPr/>
            </a:pPr>
            <a:fld id="{EB8DDE25-60EA-4181-8715-BA01E9748756}" type="slidenum">
              <a:rPr lang="de-DE"/>
            </a:fld>
            <a:endParaRPr lang="de-DE"/>
          </a:p>
        </p:txBody>
      </p:sp>
    </p:spTree>
  </p:cSld>
  <p:clrMapOvr>
    <a:masterClrMapping/>
  </p:clrMapOvr>
  <p:hf/>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1.xml"/><Relationship Id="rId8" Type="http://schemas.openxmlformats.org/officeDocument/2006/relationships/slideLayout" Target="../slideLayouts/slideLayout10.xml"/><Relationship Id="rId7" Type="http://schemas.openxmlformats.org/officeDocument/2006/relationships/slideLayout" Target="../slideLayouts/slideLayout9.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3" Type="http://schemas.openxmlformats.org/officeDocument/2006/relationships/slideLayout" Target="../slideLayouts/slideLayout5.xml"/><Relationship Id="rId2" Type="http://schemas.openxmlformats.org/officeDocument/2006/relationships/slideLayout" Target="../slideLayouts/slideLayout4.xml"/><Relationship Id="rId13" Type="http://schemas.openxmlformats.org/officeDocument/2006/relationships/theme" Target="../theme/theme2.xml"/><Relationship Id="rId12" Type="http://schemas.openxmlformats.org/officeDocument/2006/relationships/slideLayout" Target="../slideLayouts/slideLayout14.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3.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4" name="Rechteck 9"/>
          <p:cNvSpPr/>
          <p:nvPr userDrawn="1"/>
        </p:nvSpPr>
        <p:spPr bwMode="auto">
          <a:xfrm>
            <a:off x="0" y="6419850"/>
            <a:ext cx="9972000" cy="438149"/>
          </a:xfrm>
          <a:prstGeom prst="rect">
            <a:avLst/>
          </a:prstGeom>
          <a:solidFill>
            <a:srgbClr val="DA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5" name="Rechteck 8"/>
          <p:cNvSpPr/>
          <p:nvPr userDrawn="1"/>
        </p:nvSpPr>
        <p:spPr bwMode="auto">
          <a:xfrm>
            <a:off x="-1" y="6477000"/>
            <a:ext cx="8515351" cy="381000"/>
          </a:xfrm>
          <a:prstGeom prst="rect">
            <a:avLst/>
          </a:prstGeom>
          <a:solidFill>
            <a:srgbClr val="36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itelplatzhalter 1"/>
          <p:cNvSpPr>
            <a:spLocks noGrp="1"/>
          </p:cNvSpPr>
          <p:nvPr>
            <p:ph type="title"/>
          </p:nvPr>
        </p:nvSpPr>
        <p:spPr bwMode="auto">
          <a:xfrm>
            <a:off x="827773" y="107825"/>
            <a:ext cx="9692640" cy="682716"/>
          </a:xfrm>
          <a:prstGeom prst="rect">
            <a:avLst/>
          </a:prstGeom>
        </p:spPr>
        <p:txBody>
          <a:bodyPr vert="horz" lIns="91440" tIns="45720" rIns="91440" bIns="45720" rtlCol="0" anchor="ctr">
            <a:normAutofit/>
          </a:bodyPr>
          <a:lstStyle/>
          <a:p>
            <a:pPr>
              <a:defRPr/>
            </a:pPr>
            <a:r>
              <a:rPr lang="de-DE"/>
              <a:t>Title</a:t>
            </a:r>
            <a:endParaRPr lang="de-DE"/>
          </a:p>
        </p:txBody>
      </p:sp>
      <p:sp>
        <p:nvSpPr>
          <p:cNvPr id="7" name="Textplatzhalter 2"/>
          <p:cNvSpPr>
            <a:spLocks noGrp="1"/>
          </p:cNvSpPr>
          <p:nvPr>
            <p:ph type="body" idx="1"/>
          </p:nvPr>
        </p:nvSpPr>
        <p:spPr bwMode="auto">
          <a:xfrm>
            <a:off x="827773" y="960961"/>
            <a:ext cx="10526027" cy="5417153"/>
          </a:xfrm>
          <a:prstGeom prst="rect">
            <a:avLst/>
          </a:prstGeom>
        </p:spPr>
        <p:txBody>
          <a:bodyPr vert="horz" lIns="91440" tIns="45720" rIns="91440" bIns="45720" rtlCol="0">
            <a:normAutofit/>
          </a:bodyPr>
          <a:lstStyle/>
          <a:p>
            <a:pPr lvl="0">
              <a:defRPr/>
            </a:pPr>
            <a:r>
              <a:rPr lang="de-DE"/>
              <a:t>Textmasterformat bearbeiten</a:t>
            </a:r>
            <a:endParaRPr lang="de-DE"/>
          </a:p>
          <a:p>
            <a:pPr lvl="1">
              <a:defRPr/>
            </a:pPr>
            <a:r>
              <a:rPr lang="de-DE"/>
              <a:t>Zweite Ebene</a:t>
            </a:r>
            <a:endParaRPr lang="de-DE"/>
          </a:p>
          <a:p>
            <a:pPr lvl="2">
              <a:defRPr/>
            </a:pPr>
            <a:r>
              <a:rPr lang="de-DE"/>
              <a:t>Dritte Ebene</a:t>
            </a:r>
            <a:endParaRPr lang="de-DE"/>
          </a:p>
          <a:p>
            <a:pPr lvl="3">
              <a:defRPr/>
            </a:pPr>
            <a:r>
              <a:rPr lang="de-DE"/>
              <a:t>Vierte Ebene</a:t>
            </a:r>
            <a:endParaRPr lang="de-DE"/>
          </a:p>
          <a:p>
            <a:pPr lvl="4">
              <a:defRPr/>
            </a:pPr>
            <a:r>
              <a:rPr lang="de-DE"/>
              <a:t>Fünfte Ebene</a:t>
            </a:r>
            <a:endParaRPr lang="de-DE"/>
          </a:p>
        </p:txBody>
      </p:sp>
      <p:sp>
        <p:nvSpPr>
          <p:cNvPr id="8" name="Datumsplatzhalter 3"/>
          <p:cNvSpPr>
            <a:spLocks noGrp="1"/>
          </p:cNvSpPr>
          <p:nvPr>
            <p:ph type="dt" sz="half" idx="2"/>
          </p:nvPr>
        </p:nvSpPr>
        <p:spPr bwMode="auto">
          <a:xfrm>
            <a:off x="838200" y="6531866"/>
            <a:ext cx="2743200" cy="30961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de-DE"/>
          </a:p>
        </p:txBody>
      </p:sp>
      <p:sp>
        <p:nvSpPr>
          <p:cNvPr id="9" name="Foliennummernplatzhalter 5"/>
          <p:cNvSpPr>
            <a:spLocks noGrp="1"/>
          </p:cNvSpPr>
          <p:nvPr>
            <p:ph type="sldNum" sz="quarter" idx="4"/>
          </p:nvPr>
        </p:nvSpPr>
        <p:spPr bwMode="auto">
          <a:xfrm>
            <a:off x="10232288" y="6427028"/>
            <a:ext cx="8858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B8DDE25-60EA-4181-8715-BA01E9748756}" type="slidenum">
              <a:rPr lang="de-DE"/>
            </a:fld>
            <a:endParaRPr lang="de-DE"/>
          </a:p>
        </p:txBody>
      </p:sp>
      <p:sp>
        <p:nvSpPr>
          <p:cNvPr id="11" name="Rechteck 7"/>
          <p:cNvSpPr/>
          <p:nvPr userDrawn="1"/>
        </p:nvSpPr>
        <p:spPr bwMode="auto">
          <a:xfrm>
            <a:off x="0" y="6531867"/>
            <a:ext cx="7048500" cy="326132"/>
          </a:xfrm>
          <a:prstGeom prst="rect">
            <a:avLst/>
          </a:prstGeom>
          <a:solidFill>
            <a:srgbClr val="509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2" name="Rechteck 10"/>
          <p:cNvSpPr/>
          <p:nvPr userDrawn="1"/>
        </p:nvSpPr>
        <p:spPr bwMode="auto">
          <a:xfrm>
            <a:off x="11378402" y="6419850"/>
            <a:ext cx="813598" cy="438149"/>
          </a:xfrm>
          <a:prstGeom prst="rect">
            <a:avLst/>
          </a:prstGeom>
          <a:solidFill>
            <a:srgbClr val="DA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13" name="Grafik 12"/>
          <p:cNvPicPr>
            <a:picLocks noChangeAspect="1"/>
          </p:cNvPicPr>
          <p:nvPr userDrawn="1"/>
        </p:nvPicPr>
        <p:blipFill>
          <a:blip r:embed="rId3"/>
          <a:stretch>
            <a:fillRect/>
          </a:stretch>
        </p:blipFill>
        <p:spPr bwMode="auto">
          <a:xfrm>
            <a:off x="827773" y="6568677"/>
            <a:ext cx="1290613" cy="252512"/>
          </a:xfrm>
          <a:prstGeom prst="rect">
            <a:avLst/>
          </a:prstGeom>
        </p:spPr>
      </p:pic>
      <p:sp>
        <p:nvSpPr>
          <p:cNvPr id="14" name="Rechteck 13"/>
          <p:cNvSpPr/>
          <p:nvPr userDrawn="1"/>
        </p:nvSpPr>
        <p:spPr bwMode="auto">
          <a:xfrm>
            <a:off x="-1" y="852096"/>
            <a:ext cx="12192001" cy="54000"/>
          </a:xfrm>
          <a:prstGeom prst="rect">
            <a:avLst/>
          </a:prstGeom>
          <a:solidFill>
            <a:srgbClr val="DAD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 name="Rechteck 14"/>
          <p:cNvSpPr/>
          <p:nvPr userDrawn="1"/>
        </p:nvSpPr>
        <p:spPr bwMode="auto">
          <a:xfrm>
            <a:off x="0" y="852096"/>
            <a:ext cx="11353800" cy="54000"/>
          </a:xfrm>
          <a:prstGeom prst="rect">
            <a:avLst/>
          </a:prstGeom>
          <a:solidFill>
            <a:srgbClr val="366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 name="Textfeld 16"/>
          <p:cNvSpPr>
            <a:spLocks noAdjustHandles="1"/>
          </p:cNvSpPr>
          <p:nvPr userDrawn="1"/>
        </p:nvSpPr>
        <p:spPr bwMode="auto">
          <a:xfrm>
            <a:off x="2143125" y="6550222"/>
            <a:ext cx="2476500" cy="338554"/>
          </a:xfrm>
          <a:prstGeom prst="rect">
            <a:avLst/>
          </a:prstGeom>
          <a:noFill/>
        </p:spPr>
        <p:txBody>
          <a:bodyPr wrap="square" rtlCol="0">
            <a:spAutoFit/>
          </a:bodyPr>
          <a:lstStyle/>
          <a:p>
            <a:pPr>
              <a:defRPr/>
            </a:pPr>
            <a:r>
              <a:rPr lang="de-DE" sz="1600" b="1">
                <a:solidFill>
                  <a:srgbClr val="DADADA"/>
                </a:solidFill>
                <a:latin typeface="+mj-lt"/>
                <a:cs typeface="Arial" panose="020B0604020202020204"/>
              </a:rPr>
              <a:t>BMBF BioTip project</a:t>
            </a:r>
            <a:endParaRPr lang="de-DE" sz="1600" b="1">
              <a:solidFill>
                <a:srgbClr val="DADADA"/>
              </a:solidFill>
              <a:latin typeface="+mj-lt"/>
              <a:cs typeface="Arial" panose="020B0604020202020204"/>
            </a:endParaRPr>
          </a:p>
        </p:txBody>
      </p:sp>
      <p:pic>
        <p:nvPicPr>
          <p:cNvPr id="2" name="Grafik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4248" y="0"/>
            <a:ext cx="1192628" cy="89403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a:lnSpc>
          <a:spcPct val="90000"/>
        </a:lnSpc>
        <a:spcBef>
          <a:spcPts val="0"/>
        </a:spcBef>
        <a:buNone/>
        <a:defRPr sz="3600" b="1">
          <a:solidFill>
            <a:srgbClr val="366D01"/>
          </a:solidFill>
          <a:latin typeface="+mj-lt"/>
          <a:ea typeface="+mj-ea"/>
          <a:cs typeface="+mj-cs"/>
        </a:defRPr>
      </a:lvl1pPr>
    </p:titleStyle>
    <p:bodyStyle>
      <a:lvl1pPr marL="228600" indent="-228600" algn="l" defTabSz="914400">
        <a:lnSpc>
          <a:spcPct val="90000"/>
        </a:lnSpc>
        <a:spcBef>
          <a:spcPts val="1000"/>
        </a:spcBef>
        <a:buFont typeface="Arial" panose="020B0604020202020204"/>
        <a:buChar char="•"/>
        <a:defRPr sz="2800">
          <a:solidFill>
            <a:srgbClr val="366D01"/>
          </a:solidFill>
          <a:latin typeface="+mn-lt"/>
          <a:ea typeface="+mn-ea"/>
          <a:cs typeface="+mn-cs"/>
        </a:defRPr>
      </a:lvl1pPr>
      <a:lvl2pPr marL="685800" indent="-228600" algn="l" defTabSz="914400">
        <a:lnSpc>
          <a:spcPct val="90000"/>
        </a:lnSpc>
        <a:spcBef>
          <a:spcPts val="500"/>
        </a:spcBef>
        <a:buFont typeface="Arial" panose="020B0604020202020204"/>
        <a:buChar char="•"/>
        <a:defRPr sz="2400">
          <a:solidFill>
            <a:srgbClr val="366D01"/>
          </a:solidFill>
          <a:latin typeface="+mn-lt"/>
          <a:ea typeface="+mn-ea"/>
          <a:cs typeface="+mn-cs"/>
        </a:defRPr>
      </a:lvl2pPr>
      <a:lvl3pPr marL="1143000" indent="-228600" algn="l" defTabSz="914400">
        <a:lnSpc>
          <a:spcPct val="90000"/>
        </a:lnSpc>
        <a:spcBef>
          <a:spcPts val="500"/>
        </a:spcBef>
        <a:buFont typeface="Arial" panose="020B0604020202020204"/>
        <a:buChar char="•"/>
        <a:defRPr sz="2000">
          <a:solidFill>
            <a:srgbClr val="366D01"/>
          </a:solidFill>
          <a:latin typeface="+mn-lt"/>
          <a:ea typeface="+mn-ea"/>
          <a:cs typeface="+mn-cs"/>
        </a:defRPr>
      </a:lvl3pPr>
      <a:lvl4pPr marL="1600200" indent="-228600" algn="l" defTabSz="914400">
        <a:lnSpc>
          <a:spcPct val="90000"/>
        </a:lnSpc>
        <a:spcBef>
          <a:spcPts val="500"/>
        </a:spcBef>
        <a:buFont typeface="Arial" panose="020B0604020202020204"/>
        <a:buChar char="•"/>
        <a:defRPr sz="1800">
          <a:solidFill>
            <a:srgbClr val="366D01"/>
          </a:solidFill>
          <a:latin typeface="+mn-lt"/>
          <a:ea typeface="+mn-ea"/>
          <a:cs typeface="+mn-cs"/>
        </a:defRPr>
      </a:lvl4pPr>
      <a:lvl5pPr marL="2057400" indent="-228600" algn="l" defTabSz="914400">
        <a:lnSpc>
          <a:spcPct val="90000"/>
        </a:lnSpc>
        <a:spcBef>
          <a:spcPts val="500"/>
        </a:spcBef>
        <a:buFont typeface="Arial" panose="020B0604020202020204"/>
        <a:buChar char="•"/>
        <a:defRPr sz="1800">
          <a:solidFill>
            <a:srgbClr val="366D01"/>
          </a:solidFill>
          <a:latin typeface="+mn-lt"/>
          <a:ea typeface="+mn-ea"/>
          <a:cs typeface="+mn-cs"/>
        </a:defRPr>
      </a:lvl5pPr>
      <a:lvl6pPr marL="25146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6pPr>
      <a:lvl7pPr marL="29718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7pPr>
      <a:lvl8pPr marL="34290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8pPr>
      <a:lvl9pPr marL="3886200" indent="-228600" algn="l" defTabSz="914400">
        <a:lnSpc>
          <a:spcPct val="90000"/>
        </a:lnSpc>
        <a:spcBef>
          <a:spcPts val="500"/>
        </a:spcBef>
        <a:buFont typeface="Arial" panose="020B0604020202020204"/>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jpe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8" Type="http://schemas.openxmlformats.org/officeDocument/2006/relationships/slideLayout" Target="../slideLayouts/slideLayout15.xml"/><Relationship Id="rId17" Type="http://schemas.openxmlformats.org/officeDocument/2006/relationships/image" Target="../media/image19.png"/><Relationship Id="rId16" Type="http://schemas.openxmlformats.org/officeDocument/2006/relationships/image" Target="../media/image18.jpeg"/><Relationship Id="rId15" Type="http://schemas.openxmlformats.org/officeDocument/2006/relationships/image" Target="../media/image17.png"/><Relationship Id="rId14" Type="http://schemas.openxmlformats.org/officeDocument/2006/relationships/image" Target="../media/image16.png"/><Relationship Id="rId13" Type="http://schemas.openxmlformats.org/officeDocument/2006/relationships/image" Target="../media/image15.jpeg"/><Relationship Id="rId12" Type="http://schemas.openxmlformats.org/officeDocument/2006/relationships/image" Target="../media/image14.jpeg"/><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image" Target="../media/image25.jpeg"/><Relationship Id="rId7" Type="http://schemas.openxmlformats.org/officeDocument/2006/relationships/image" Target="../media/image1.svg"/><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png"/><Relationship Id="rId11" Type="http://schemas.openxmlformats.org/officeDocument/2006/relationships/notesSlide" Target="../notesSlides/notesSlide1.xml"/><Relationship Id="rId10" Type="http://schemas.openxmlformats.org/officeDocument/2006/relationships/slideLayout" Target="../slideLayouts/slideLayout2.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bwMode="auto">
          <a:xfrm>
            <a:off x="1012825" y="779145"/>
            <a:ext cx="9876790" cy="2539365"/>
          </a:xfrm>
          <a:ln>
            <a:no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algn="ctr">
              <a:lnSpc>
                <a:spcPct val="100000"/>
              </a:lnSpc>
              <a:buClrTx/>
              <a:buSzTx/>
              <a:buFontTx/>
              <a:defRPr/>
            </a:pPr>
            <a:r>
              <a:rPr lang="de-DE" sz="4400" b="1">
                <a:sym typeface="+mn-ea"/>
              </a:rPr>
              <a:t>Using N</a:t>
            </a:r>
            <a:r>
              <a:rPr lang="de-DE" sz="4400" b="1" baseline="-25000">
                <a:sym typeface="+mn-ea"/>
              </a:rPr>
              <a:t>2</a:t>
            </a:r>
            <a:r>
              <a:rPr lang="de-DE" sz="4400" b="1">
                <a:sym typeface="+mn-ea"/>
              </a:rPr>
              <a:t>O to detect </a:t>
            </a:r>
            <a:br>
              <a:rPr lang="de-DE" sz="4400" b="1">
                <a:sym typeface="+mn-ea"/>
              </a:rPr>
            </a:br>
            <a:r>
              <a:rPr lang="de-DE" sz="4400" b="1">
                <a:sym typeface="+mn-ea"/>
              </a:rPr>
              <a:t>if a tipping point has been crossed </a:t>
            </a:r>
            <a:br>
              <a:rPr lang="de-DE" sz="4400" b="1">
                <a:sym typeface="+mn-ea"/>
              </a:rPr>
            </a:br>
            <a:r>
              <a:rPr lang="de-DE" sz="4400" b="1">
                <a:sym typeface="+mn-ea"/>
              </a:rPr>
              <a:t>in tropical soils after droughts</a:t>
            </a:r>
            <a:br>
              <a:rPr lang="de-DE" sz="1800">
                <a:sym typeface="+mn-ea"/>
              </a:rPr>
            </a:br>
            <a:endParaRPr lang="de-DE" sz="900">
              <a:sym typeface="+mn-ea"/>
            </a:endParaRPr>
          </a:p>
        </p:txBody>
      </p:sp>
      <p:sp>
        <p:nvSpPr>
          <p:cNvPr id="3" name="Subtitle 2"/>
          <p:cNvSpPr>
            <a:spLocks noGrp="1"/>
          </p:cNvSpPr>
          <p:nvPr>
            <p:ph type="subTitle" idx="1"/>
          </p:nvPr>
        </p:nvSpPr>
        <p:spPr>
          <a:xfrm>
            <a:off x="2440305" y="3441065"/>
            <a:ext cx="9103360" cy="1083310"/>
          </a:xfrm>
        </p:spPr>
        <p:txBody>
          <a:bodyPr>
            <a:normAutofit/>
          </a:bodyPr>
          <a:lstStyle/>
          <a:p>
            <a:pPr algn="l">
              <a:lnSpc>
                <a:spcPct val="130000"/>
              </a:lnSpc>
            </a:pPr>
            <a:r>
              <a:rPr lang="en-US" sz="2000"/>
              <a:t>Simone Kilian Salas</a:t>
            </a:r>
            <a:r>
              <a:rPr lang="de-DE" altLang="en-US" sz="2000" baseline="30000"/>
              <a:t>1*</a:t>
            </a:r>
            <a:r>
              <a:rPr lang="en-US" sz="2000"/>
              <a:t>, Elisa Díaz García</a:t>
            </a:r>
            <a:r>
              <a:rPr lang="de-DE" altLang="en-US" sz="2000" baseline="30000"/>
              <a:t>2</a:t>
            </a:r>
            <a:r>
              <a:rPr lang="en-US" sz="2000"/>
              <a:t>, Alberto Andrino</a:t>
            </a:r>
            <a:r>
              <a:rPr lang="de-DE" altLang="en-US" sz="2000" baseline="30000"/>
              <a:t>2</a:t>
            </a:r>
            <a:r>
              <a:rPr lang="en-US" sz="2000"/>
              <a:t>, Katharina H. E. Meurer</a:t>
            </a:r>
            <a:r>
              <a:rPr lang="de-DE" altLang="en-US" sz="2000" baseline="30000"/>
              <a:t>3</a:t>
            </a:r>
            <a:r>
              <a:rPr lang="en-US" sz="2000"/>
              <a:t>, Diana Boy</a:t>
            </a:r>
            <a:r>
              <a:rPr lang="de-DE" altLang="en-US" sz="2000" baseline="30000"/>
              <a:t>4</a:t>
            </a:r>
            <a:r>
              <a:rPr lang="en-US" sz="2000"/>
              <a:t>, Ma</a:t>
            </a:r>
            <a:r>
              <a:rPr lang="en-US" sz="2000">
                <a:solidFill>
                  <a:schemeClr val="tx1"/>
                </a:solidFill>
              </a:rPr>
              <a:t>rcus </a:t>
            </a:r>
            <a:r>
              <a:rPr lang="de-DE" altLang="en-US" sz="2000">
                <a:solidFill>
                  <a:schemeClr val="tx1"/>
                </a:solidFill>
              </a:rPr>
              <a:t>A. </a:t>
            </a:r>
            <a:r>
              <a:rPr lang="en-US" sz="2000">
                <a:solidFill>
                  <a:schemeClr val="tx1"/>
                </a:solidFill>
              </a:rPr>
              <a:t>Ho</a:t>
            </a:r>
            <a:r>
              <a:rPr lang="en-US" sz="2000"/>
              <a:t>rn</a:t>
            </a:r>
            <a:r>
              <a:rPr lang="de-DE" altLang="en-US" sz="2000" baseline="30000"/>
              <a:t>4</a:t>
            </a:r>
            <a:r>
              <a:rPr lang="en-US" sz="2000"/>
              <a:t>, Jens Boy</a:t>
            </a:r>
            <a:r>
              <a:rPr lang="de-DE" altLang="en-US" sz="2000" baseline="30000"/>
              <a:t>2</a:t>
            </a:r>
            <a:r>
              <a:rPr lang="en-US" sz="2000"/>
              <a:t>, and Hermann </a:t>
            </a:r>
            <a:r>
              <a:rPr lang="de-DE" altLang="en-US" sz="2000"/>
              <a:t>F.</a:t>
            </a:r>
            <a:r>
              <a:rPr lang="en-US" sz="2000"/>
              <a:t> Jungkunst</a:t>
            </a:r>
            <a:r>
              <a:rPr lang="de-DE" altLang="en-US" sz="2000" baseline="30000"/>
              <a:t>1</a:t>
            </a:r>
            <a:endParaRPr lang="en-US"/>
          </a:p>
        </p:txBody>
      </p:sp>
      <p:pic>
        <p:nvPicPr>
          <p:cNvPr id="4" name="Bild 3" descr="cc_by_logo_png"/>
          <p:cNvPicPr>
            <a:picLocks noChangeAspect="1"/>
          </p:cNvPicPr>
          <p:nvPr/>
        </p:nvPicPr>
        <p:blipFill>
          <a:blip r:embed="rId1"/>
          <a:stretch>
            <a:fillRect/>
          </a:stretch>
        </p:blipFill>
        <p:spPr>
          <a:xfrm>
            <a:off x="10963910" y="0"/>
            <a:ext cx="1228090" cy="429895"/>
          </a:xfrm>
          <a:prstGeom prst="rect">
            <a:avLst/>
          </a:prstGeom>
        </p:spPr>
      </p:pic>
      <p:sp>
        <p:nvSpPr>
          <p:cNvPr id="5" name="Textfeld 4"/>
          <p:cNvSpPr txBox="1"/>
          <p:nvPr/>
        </p:nvSpPr>
        <p:spPr>
          <a:xfrm>
            <a:off x="72390" y="61595"/>
            <a:ext cx="10831195" cy="368300"/>
          </a:xfrm>
          <a:prstGeom prst="rect">
            <a:avLst/>
          </a:prstGeom>
          <a:noFill/>
        </p:spPr>
        <p:txBody>
          <a:bodyPr wrap="square" rtlCol="0" anchor="t">
            <a:spAutoFit/>
          </a:bodyPr>
          <a:p>
            <a:r>
              <a:rPr lang="de-DE" altLang="en-US">
                <a:sym typeface="+mn-ea"/>
              </a:rPr>
              <a:t>EGU2020		</a:t>
            </a:r>
            <a:r>
              <a:rPr lang="en-US">
                <a:sym typeface="+mn-ea"/>
              </a:rPr>
              <a:t>SSS4.</a:t>
            </a:r>
            <a:r>
              <a:rPr lang="de-DE" altLang="en-US">
                <a:sym typeface="+mn-ea"/>
              </a:rPr>
              <a:t>11</a:t>
            </a:r>
            <a:r>
              <a:rPr lang="en-US">
                <a:sym typeface="+mn-ea"/>
              </a:rPr>
              <a:t> – Responses of terrestrial biogeochemical cycles to climate change</a:t>
            </a:r>
            <a:r>
              <a:rPr lang="de-DE" altLang="en-US">
                <a:sym typeface="+mn-ea"/>
              </a:rPr>
              <a:t>	#shareEGU20</a:t>
            </a:r>
            <a:endParaRPr lang="de-DE" altLang="en-US">
              <a:sym typeface="+mn-ea"/>
            </a:endParaRPr>
          </a:p>
        </p:txBody>
      </p:sp>
      <p:pic>
        <p:nvPicPr>
          <p:cNvPr id="6"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750" y="3001645"/>
            <a:ext cx="2832735" cy="2123440"/>
          </a:xfrm>
          <a:prstGeom prst="rect">
            <a:avLst/>
          </a:prstGeom>
        </p:spPr>
      </p:pic>
      <p:pic>
        <p:nvPicPr>
          <p:cNvPr id="8" name="Grafik 11"/>
          <p:cNvPicPr>
            <a:picLocks noChangeAspect="1"/>
          </p:cNvPicPr>
          <p:nvPr userDrawn="1"/>
        </p:nvPicPr>
        <p:blipFill>
          <a:blip r:embed="rId3"/>
          <a:stretch>
            <a:fillRect/>
          </a:stretch>
        </p:blipFill>
        <p:spPr bwMode="auto">
          <a:xfrm>
            <a:off x="5597660" y="6378442"/>
            <a:ext cx="800100" cy="308705"/>
          </a:xfrm>
          <a:prstGeom prst="rect">
            <a:avLst/>
          </a:prstGeom>
        </p:spPr>
      </p:pic>
      <p:pic>
        <p:nvPicPr>
          <p:cNvPr id="9" name="Grafik 12"/>
          <p:cNvPicPr>
            <a:picLocks noChangeAspect="1"/>
          </p:cNvPicPr>
          <p:nvPr userDrawn="1"/>
        </p:nvPicPr>
        <p:blipFill>
          <a:blip r:embed="rId4"/>
          <a:stretch>
            <a:fillRect/>
          </a:stretch>
        </p:blipFill>
        <p:spPr bwMode="auto">
          <a:xfrm>
            <a:off x="1653561" y="6273717"/>
            <a:ext cx="457200" cy="457200"/>
          </a:xfrm>
          <a:prstGeom prst="rect">
            <a:avLst/>
          </a:prstGeom>
        </p:spPr>
      </p:pic>
      <p:pic>
        <p:nvPicPr>
          <p:cNvPr id="10" name="Grafik 13"/>
          <p:cNvPicPr>
            <a:picLocks noChangeAspect="1"/>
          </p:cNvPicPr>
          <p:nvPr userDrawn="1"/>
        </p:nvPicPr>
        <p:blipFill>
          <a:blip r:embed="rId5"/>
          <a:srcRect l="20302" t="16242" r="15629" b="8159"/>
          <a:stretch>
            <a:fillRect/>
          </a:stretch>
        </p:blipFill>
        <p:spPr bwMode="auto">
          <a:xfrm>
            <a:off x="4822399" y="6316772"/>
            <a:ext cx="720080" cy="432049"/>
          </a:xfrm>
          <a:prstGeom prst="rect">
            <a:avLst/>
          </a:prstGeom>
        </p:spPr>
      </p:pic>
      <p:pic>
        <p:nvPicPr>
          <p:cNvPr id="11" name="Grafik 14"/>
          <p:cNvPicPr>
            <a:picLocks noChangeAspect="1"/>
          </p:cNvPicPr>
          <p:nvPr userDrawn="1"/>
        </p:nvPicPr>
        <p:blipFill>
          <a:blip r:embed="rId6"/>
          <a:stretch>
            <a:fillRect/>
          </a:stretch>
        </p:blipFill>
        <p:spPr bwMode="auto">
          <a:xfrm>
            <a:off x="3572783" y="6361347"/>
            <a:ext cx="1194435" cy="342900"/>
          </a:xfrm>
          <a:prstGeom prst="rect">
            <a:avLst/>
          </a:prstGeom>
        </p:spPr>
      </p:pic>
      <p:pic>
        <p:nvPicPr>
          <p:cNvPr id="12" name="Grafik 15"/>
          <p:cNvPicPr>
            <a:picLocks noChangeAspect="1"/>
          </p:cNvPicPr>
          <p:nvPr userDrawn="1"/>
        </p:nvPicPr>
        <p:blipFill>
          <a:blip r:embed="rId7"/>
          <a:stretch>
            <a:fillRect/>
          </a:stretch>
        </p:blipFill>
        <p:spPr bwMode="auto">
          <a:xfrm>
            <a:off x="2191175" y="6340868"/>
            <a:ext cx="1219200" cy="322898"/>
          </a:xfrm>
          <a:prstGeom prst="rect">
            <a:avLst/>
          </a:prstGeom>
        </p:spPr>
      </p:pic>
      <p:pic>
        <p:nvPicPr>
          <p:cNvPr id="13" name="Grafik 16"/>
          <p:cNvPicPr>
            <a:picLocks noChangeAspect="1"/>
          </p:cNvPicPr>
          <p:nvPr userDrawn="1"/>
        </p:nvPicPr>
        <p:blipFill>
          <a:blip r:embed="rId8"/>
          <a:stretch>
            <a:fillRect/>
          </a:stretch>
        </p:blipFill>
        <p:spPr bwMode="auto">
          <a:xfrm>
            <a:off x="72109" y="6408963"/>
            <a:ext cx="1372847" cy="220079"/>
          </a:xfrm>
          <a:prstGeom prst="rect">
            <a:avLst/>
          </a:prstGeom>
        </p:spPr>
      </p:pic>
      <p:pic>
        <p:nvPicPr>
          <p:cNvPr id="14" name="Grafik 19"/>
          <p:cNvPicPr>
            <a:picLocks noChangeAspect="1"/>
          </p:cNvPicPr>
          <p:nvPr userDrawn="1"/>
        </p:nvPicPr>
        <p:blipFill>
          <a:blip r:embed="rId9"/>
          <a:stretch>
            <a:fillRect/>
          </a:stretch>
        </p:blipFill>
        <p:spPr bwMode="auto">
          <a:xfrm>
            <a:off x="9676772" y="6230102"/>
            <a:ext cx="544431" cy="518719"/>
          </a:xfrm>
          <a:prstGeom prst="rect">
            <a:avLst/>
          </a:prstGeom>
        </p:spPr>
      </p:pic>
      <p:pic>
        <p:nvPicPr>
          <p:cNvPr id="16" name="Grafik 18"/>
          <p:cNvPicPr>
            <a:picLocks noChangeAspect="1"/>
          </p:cNvPicPr>
          <p:nvPr userDrawn="1"/>
        </p:nvPicPr>
        <p:blipFill>
          <a:blip r:embed="rId10"/>
          <a:stretch>
            <a:fillRect/>
          </a:stretch>
        </p:blipFill>
        <p:spPr bwMode="auto">
          <a:xfrm>
            <a:off x="11322856" y="6271081"/>
            <a:ext cx="716601" cy="537397"/>
          </a:xfrm>
          <a:prstGeom prst="rect">
            <a:avLst/>
          </a:prstGeom>
        </p:spPr>
      </p:pic>
      <p:pic>
        <p:nvPicPr>
          <p:cNvPr id="17" name="Grafik 20"/>
          <p:cNvPicPr>
            <a:picLocks noChangeAspect="1"/>
          </p:cNvPicPr>
          <p:nvPr userDrawn="1"/>
        </p:nvPicPr>
        <p:blipFill>
          <a:blip r:embed="rId11"/>
          <a:stretch>
            <a:fillRect/>
          </a:stretch>
        </p:blipFill>
        <p:spPr bwMode="auto">
          <a:xfrm>
            <a:off x="7874951" y="6376475"/>
            <a:ext cx="1263015" cy="325755"/>
          </a:xfrm>
          <a:prstGeom prst="rect">
            <a:avLst/>
          </a:prstGeom>
        </p:spPr>
      </p:pic>
      <p:pic>
        <p:nvPicPr>
          <p:cNvPr id="18" name="Grafik 21"/>
          <p:cNvPicPr>
            <a:picLocks noChangeAspect="1"/>
          </p:cNvPicPr>
          <p:nvPr userDrawn="1"/>
        </p:nvPicPr>
        <p:blipFill>
          <a:blip r:embed="rId12"/>
          <a:stretch>
            <a:fillRect/>
          </a:stretch>
        </p:blipFill>
        <p:spPr bwMode="auto">
          <a:xfrm>
            <a:off x="10321975" y="6352989"/>
            <a:ext cx="658368" cy="276149"/>
          </a:xfrm>
          <a:prstGeom prst="rect">
            <a:avLst/>
          </a:prstGeom>
        </p:spPr>
      </p:pic>
      <p:pic>
        <p:nvPicPr>
          <p:cNvPr id="19" name="Grafik 22"/>
          <p:cNvPicPr>
            <a:picLocks noChangeAspect="1"/>
          </p:cNvPicPr>
          <p:nvPr userDrawn="1"/>
        </p:nvPicPr>
        <p:blipFill>
          <a:blip r:embed="rId13"/>
          <a:stretch>
            <a:fillRect/>
          </a:stretch>
        </p:blipFill>
        <p:spPr bwMode="auto">
          <a:xfrm>
            <a:off x="9200475" y="6273717"/>
            <a:ext cx="360883" cy="475104"/>
          </a:xfrm>
          <a:prstGeom prst="rect">
            <a:avLst/>
          </a:prstGeom>
        </p:spPr>
      </p:pic>
      <p:pic>
        <p:nvPicPr>
          <p:cNvPr id="15" name="Grafik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95916" y="6273717"/>
            <a:ext cx="1303202" cy="480127"/>
          </a:xfrm>
          <a:prstGeom prst="rect">
            <a:avLst/>
          </a:prstGeom>
        </p:spPr>
      </p:pic>
      <p:pic>
        <p:nvPicPr>
          <p:cNvPr id="22" name="Picture 5"/>
          <p:cNvPicPr>
            <a:picLocks noChangeAspect="1"/>
          </p:cNvPicPr>
          <p:nvPr userDrawn="1"/>
        </p:nvPicPr>
        <p:blipFill>
          <a:blip r:embed="rId15"/>
          <a:srcRect l="5485" t="8826" r="14923" b="14027"/>
          <a:stretch>
            <a:fillRect/>
          </a:stretch>
        </p:blipFill>
        <p:spPr bwMode="auto">
          <a:xfrm>
            <a:off x="443865" y="5069205"/>
            <a:ext cx="1747520" cy="1202055"/>
          </a:xfrm>
          <a:prstGeom prst="rect">
            <a:avLst/>
          </a:prstGeom>
          <a:ln>
            <a:noFill/>
          </a:ln>
        </p:spPr>
      </p:pic>
      <p:pic>
        <p:nvPicPr>
          <p:cNvPr id="7" name="Picture 4" descr="Bildergebnis für bilder instagram"/>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80800" y="5511800"/>
            <a:ext cx="589280" cy="3168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Bildergebnis für bilder twitte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236325" y="5511800"/>
            <a:ext cx="306705" cy="2819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feld 20"/>
          <p:cNvSpPr txBox="1"/>
          <p:nvPr/>
        </p:nvSpPr>
        <p:spPr>
          <a:xfrm>
            <a:off x="10422255" y="5861685"/>
            <a:ext cx="1504950" cy="337185"/>
          </a:xfrm>
          <a:prstGeom prst="rect">
            <a:avLst/>
          </a:prstGeom>
          <a:noFill/>
        </p:spPr>
        <p:txBody>
          <a:bodyPr wrap="none" rtlCol="0" anchor="t">
            <a:spAutoFit/>
          </a:bodyPr>
          <a:p>
            <a:r>
              <a:rPr lang="en-US" sz="1600" dirty="0">
                <a:latin typeface="Calibri" panose="020F0502020204030204"/>
                <a:cs typeface="Calibri" panose="020F0502020204030204"/>
                <a:sym typeface="+mn-ea"/>
              </a:rPr>
              <a:t>@</a:t>
            </a:r>
            <a:r>
              <a:rPr lang="en-US" sz="1600" dirty="0" err="1">
                <a:latin typeface="Calibri" panose="020F0502020204030204"/>
                <a:cs typeface="Calibri" panose="020F0502020204030204"/>
                <a:sym typeface="+mn-ea"/>
              </a:rPr>
              <a:t>ProdigyBioTip</a:t>
            </a:r>
            <a:endParaRPr lang="en-US" altLang="en-US" sz="1600" dirty="0" err="1">
              <a:latin typeface="Calibri" panose="020F0502020204030204"/>
              <a:cs typeface="Calibri" panose="020F0502020204030204"/>
              <a:sym typeface="+mn-ea"/>
            </a:endParaRPr>
          </a:p>
        </p:txBody>
      </p:sp>
      <p:sp>
        <p:nvSpPr>
          <p:cNvPr id="24" name="Textfeld 23"/>
          <p:cNvSpPr txBox="1"/>
          <p:nvPr/>
        </p:nvSpPr>
        <p:spPr>
          <a:xfrm>
            <a:off x="2655570" y="4567555"/>
            <a:ext cx="8377555" cy="1261110"/>
          </a:xfrm>
          <a:prstGeom prst="rect">
            <a:avLst/>
          </a:prstGeom>
          <a:noFill/>
        </p:spPr>
        <p:txBody>
          <a:bodyPr wrap="square" rtlCol="0" anchor="t">
            <a:spAutoFit/>
          </a:bodyPr>
          <a:p>
            <a:pPr algn="l">
              <a:lnSpc>
                <a:spcPct val="130000"/>
              </a:lnSpc>
            </a:pPr>
            <a:r>
              <a:rPr lang="de-DE" altLang="en-US" baseline="30000">
                <a:sym typeface="+mn-ea"/>
              </a:rPr>
              <a:t>1 University of Koblenz-Landau, iES Landau, Landau, Germany</a:t>
            </a:r>
            <a:endParaRPr lang="de-DE" altLang="en-US" baseline="30000">
              <a:sym typeface="+mn-ea"/>
            </a:endParaRPr>
          </a:p>
          <a:p>
            <a:pPr algn="l">
              <a:lnSpc>
                <a:spcPct val="130000"/>
              </a:lnSpc>
            </a:pPr>
            <a:r>
              <a:rPr lang="de-DE" altLang="en-US" baseline="30000">
                <a:sym typeface="+mn-ea"/>
              </a:rPr>
              <a:t>* simone.kilian@uni-landau.de</a:t>
            </a:r>
            <a:endParaRPr lang="de-DE" altLang="en-US" baseline="30000">
              <a:sym typeface="+mn-ea"/>
            </a:endParaRPr>
          </a:p>
          <a:p>
            <a:pPr algn="l">
              <a:lnSpc>
                <a:spcPct val="130000"/>
              </a:lnSpc>
            </a:pPr>
            <a:r>
              <a:rPr lang="de-DE" altLang="en-US" baseline="30000">
                <a:sym typeface="+mn-ea"/>
              </a:rPr>
              <a:t>2 Leibniz Universität Hannover, Institute of Soil Science, Hannover, Germany</a:t>
            </a:r>
            <a:endParaRPr lang="de-DE" altLang="en-US" baseline="30000">
              <a:sym typeface="+mn-ea"/>
            </a:endParaRPr>
          </a:p>
          <a:p>
            <a:pPr algn="l">
              <a:lnSpc>
                <a:spcPct val="130000"/>
              </a:lnSpc>
            </a:pPr>
            <a:r>
              <a:rPr lang="de-DE" altLang="en-US" baseline="30000">
                <a:sym typeface="+mn-ea"/>
              </a:rPr>
              <a:t>3 Swedish University of Agricultural Sciences, Department of Ecology, Uppsala, Sweden</a:t>
            </a:r>
            <a:endParaRPr lang="de-DE" altLang="en-US" baseline="30000">
              <a:sym typeface="+mn-ea"/>
            </a:endParaRPr>
          </a:p>
          <a:p>
            <a:pPr algn="l">
              <a:lnSpc>
                <a:spcPct val="130000"/>
              </a:lnSpc>
            </a:pPr>
            <a:r>
              <a:rPr lang="de-DE" altLang="en-US" baseline="30000">
                <a:sym typeface="+mn-ea"/>
              </a:rPr>
              <a:t>4 Leibniz University Hannover, Institute of Microbiology, Hannover, Germany</a:t>
            </a:r>
            <a:endParaRPr lang="de-DE"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el 1"/>
          <p:cNvSpPr>
            <a:spLocks noGrp="1"/>
          </p:cNvSpPr>
          <p:nvPr>
            <p:ph type="title"/>
          </p:nvPr>
        </p:nvSpPr>
        <p:spPr/>
        <p:txBody>
          <a:bodyPr/>
          <a:p>
            <a:r>
              <a:rPr lang="de-DE" altLang="en-US"/>
              <a:t>Introduction</a:t>
            </a:r>
            <a:endParaRPr lang="de-DE" altLang="en-US"/>
          </a:p>
        </p:txBody>
      </p:sp>
      <p:sp>
        <p:nvSpPr>
          <p:cNvPr id="4" name="Foliennummernplatzhalter 3"/>
          <p:cNvSpPr>
            <a:spLocks noGrp="1"/>
          </p:cNvSpPr>
          <p:nvPr>
            <p:ph type="sldNum" sz="quarter" idx="12"/>
          </p:nvPr>
        </p:nvSpPr>
        <p:spPr/>
        <p:txBody>
          <a:bodyPr/>
          <a:p>
            <a:pPr>
              <a:defRPr/>
            </a:pPr>
            <a:fld id="{EB8DDE25-60EA-4181-8715-BA01E9748756}" type="slidenum">
              <a:rPr lang="de-DE"/>
            </a:fld>
            <a:endParaRPr lang="de-DE"/>
          </a:p>
        </p:txBody>
      </p:sp>
      <p:sp>
        <p:nvSpPr>
          <p:cNvPr id="6" name="Textfeld 5"/>
          <p:cNvSpPr txBox="1"/>
          <p:nvPr/>
        </p:nvSpPr>
        <p:spPr>
          <a:xfrm>
            <a:off x="4461510" y="6488430"/>
            <a:ext cx="6135370" cy="368300"/>
          </a:xfrm>
          <a:prstGeom prst="rect">
            <a:avLst/>
          </a:prstGeom>
          <a:noFill/>
        </p:spPr>
        <p:txBody>
          <a:bodyPr wrap="square" rtlCol="0" anchor="t">
            <a:spAutoFit/>
          </a:bodyPr>
          <a:p>
            <a:pPr algn="l"/>
            <a:r>
              <a:rPr lang="de-DE" altLang="en-US">
                <a:solidFill>
                  <a:schemeClr val="bg2"/>
                </a:solidFill>
                <a:sym typeface="+mn-ea"/>
              </a:rPr>
              <a:t>EGU2020			</a:t>
            </a:r>
            <a:r>
              <a:rPr lang="en-US">
                <a:solidFill>
                  <a:schemeClr val="bg2"/>
                </a:solidFill>
                <a:sym typeface="+mn-ea"/>
              </a:rPr>
              <a:t>SSS4.</a:t>
            </a:r>
            <a:r>
              <a:rPr lang="de-DE" altLang="en-US">
                <a:solidFill>
                  <a:schemeClr val="bg2"/>
                </a:solidFill>
                <a:sym typeface="+mn-ea"/>
              </a:rPr>
              <a:t>11</a:t>
            </a:r>
            <a:r>
              <a:rPr lang="de-DE" altLang="en-US">
                <a:solidFill>
                  <a:schemeClr val="bg2"/>
                </a:solidFill>
                <a:sym typeface="+mn-ea"/>
              </a:rPr>
              <a:t>	     </a:t>
            </a:r>
            <a:r>
              <a:rPr lang="de-DE" altLang="en-US">
                <a:solidFill>
                  <a:schemeClr val="tx1"/>
                </a:solidFill>
                <a:sym typeface="+mn-ea"/>
              </a:rPr>
              <a:t>   #shareEGU20</a:t>
            </a:r>
            <a:endParaRPr lang="de-DE" altLang="en-US">
              <a:solidFill>
                <a:schemeClr val="tx1"/>
              </a:solidFill>
              <a:sym typeface="+mn-ea"/>
            </a:endParaRPr>
          </a:p>
        </p:txBody>
      </p:sp>
      <p:pic>
        <p:nvPicPr>
          <p:cNvPr id="22" name="Inhaltsplatzhalter 4" descr="cc_by_logo_png"/>
          <p:cNvPicPr>
            <a:picLocks noChangeAspect="1"/>
          </p:cNvPicPr>
          <p:nvPr>
            <p:ph idx="1"/>
          </p:nvPr>
        </p:nvPicPr>
        <p:blipFill>
          <a:blip r:embed="rId1"/>
          <a:stretch>
            <a:fillRect/>
          </a:stretch>
        </p:blipFill>
        <p:spPr>
          <a:xfrm>
            <a:off x="10972165" y="6426835"/>
            <a:ext cx="1228090" cy="429895"/>
          </a:xfrm>
          <a:prstGeom prst="rect">
            <a:avLst/>
          </a:prstGeom>
        </p:spPr>
      </p:pic>
      <p:pic>
        <p:nvPicPr>
          <p:cNvPr id="5" name="Bild 4"/>
          <p:cNvPicPr>
            <a:picLocks noChangeAspect="1"/>
          </p:cNvPicPr>
          <p:nvPr/>
        </p:nvPicPr>
        <p:blipFill>
          <a:blip r:embed="rId2"/>
          <a:stretch>
            <a:fillRect/>
          </a:stretch>
        </p:blipFill>
        <p:spPr>
          <a:xfrm>
            <a:off x="1997710" y="2045335"/>
            <a:ext cx="4798695" cy="3543935"/>
          </a:xfrm>
          <a:prstGeom prst="rect">
            <a:avLst/>
          </a:prstGeom>
        </p:spPr>
      </p:pic>
      <p:sp>
        <p:nvSpPr>
          <p:cNvPr id="3" name="Textfeld 2"/>
          <p:cNvSpPr txBox="1"/>
          <p:nvPr/>
        </p:nvSpPr>
        <p:spPr>
          <a:xfrm>
            <a:off x="2077720" y="5643880"/>
            <a:ext cx="4466590" cy="521970"/>
          </a:xfrm>
          <a:prstGeom prst="rect">
            <a:avLst/>
          </a:prstGeom>
          <a:noFill/>
        </p:spPr>
        <p:txBody>
          <a:bodyPr wrap="square" rtlCol="0" anchor="t">
            <a:spAutoFit/>
          </a:bodyPr>
          <a:p>
            <a:r>
              <a:rPr lang="de-DE" altLang="en-US" sz="1400"/>
              <a:t>from Lenton, T. M. (2013). Environmental tipping points. Annual Review of Environment and Resources, 38, 1-29.</a:t>
            </a:r>
            <a:endParaRPr lang="de-DE" altLang="en-US" sz="1400"/>
          </a:p>
        </p:txBody>
      </p:sp>
      <p:sp>
        <p:nvSpPr>
          <p:cNvPr id="11" name="Textfeld 10"/>
          <p:cNvSpPr txBox="1"/>
          <p:nvPr/>
        </p:nvSpPr>
        <p:spPr>
          <a:xfrm>
            <a:off x="1283335" y="4772025"/>
            <a:ext cx="960755" cy="198755"/>
          </a:xfrm>
          <a:prstGeom prst="rect">
            <a:avLst/>
          </a:prstGeom>
          <a:noFill/>
        </p:spPr>
        <p:txBody>
          <a:bodyPr wrap="square" rtlCol="0" anchor="t">
            <a:spAutoFit/>
          </a:bodyPr>
          <a:p>
            <a:r>
              <a:rPr lang="de-DE" altLang="en-US" sz="700">
                <a:solidFill>
                  <a:schemeClr val="bg2"/>
                </a:solidFill>
              </a:rPr>
              <a:t>(c) Simon Scheiter </a:t>
            </a:r>
            <a:endParaRPr lang="de-DE" altLang="en-US" sz="700">
              <a:solidFill>
                <a:schemeClr val="bg2"/>
              </a:solidFill>
            </a:endParaRPr>
          </a:p>
        </p:txBody>
      </p:sp>
      <p:pic>
        <p:nvPicPr>
          <p:cNvPr id="12" name="Bild 11" descr="BO2-4-R2-env3"/>
          <p:cNvPicPr>
            <a:picLocks noChangeAspect="1"/>
          </p:cNvPicPr>
          <p:nvPr/>
        </p:nvPicPr>
        <p:blipFill>
          <a:blip r:embed="rId3"/>
          <a:srcRect l="35607" t="4842" r="1283"/>
          <a:stretch>
            <a:fillRect/>
          </a:stretch>
        </p:blipFill>
        <p:spPr>
          <a:xfrm>
            <a:off x="371475" y="1033780"/>
            <a:ext cx="1634490" cy="1848485"/>
          </a:xfrm>
          <a:prstGeom prst="rect">
            <a:avLst/>
          </a:prstGeom>
        </p:spPr>
      </p:pic>
      <p:pic>
        <p:nvPicPr>
          <p:cNvPr id="20" name="Bild 19" descr="BO2-4-R3-H0-2"/>
          <p:cNvPicPr>
            <a:picLocks noChangeAspect="1"/>
          </p:cNvPicPr>
          <p:nvPr/>
        </p:nvPicPr>
        <p:blipFill>
          <a:blip r:embed="rId4"/>
          <a:srcRect l="13744" t="20578" r="4770" b="22201"/>
          <a:stretch>
            <a:fillRect/>
          </a:stretch>
        </p:blipFill>
        <p:spPr>
          <a:xfrm rot="5400000">
            <a:off x="-362585" y="3679825"/>
            <a:ext cx="3102610" cy="1634490"/>
          </a:xfrm>
          <a:prstGeom prst="rect">
            <a:avLst/>
          </a:prstGeom>
        </p:spPr>
      </p:pic>
      <p:sp>
        <p:nvSpPr>
          <p:cNvPr id="31" name="Textfeld 30"/>
          <p:cNvSpPr txBox="1"/>
          <p:nvPr/>
        </p:nvSpPr>
        <p:spPr>
          <a:xfrm>
            <a:off x="2005965" y="1109345"/>
            <a:ext cx="4466590" cy="829945"/>
          </a:xfrm>
          <a:prstGeom prst="rect">
            <a:avLst/>
          </a:prstGeom>
          <a:noFill/>
        </p:spPr>
        <p:txBody>
          <a:bodyPr vert="horz" wrap="square" rtlCol="0" anchor="t">
            <a:spAutoFit/>
          </a:bodyPr>
          <a:p>
            <a:pPr algn="ctr"/>
            <a:r>
              <a:rPr lang="de-DE" altLang="en-US" sz="2400">
                <a:sym typeface="+mn-ea"/>
              </a:rPr>
              <a:t>Tipping elements </a:t>
            </a:r>
            <a:br>
              <a:rPr lang="de-DE" altLang="en-US" sz="2400">
                <a:sym typeface="+mn-ea"/>
              </a:rPr>
            </a:br>
            <a:r>
              <a:rPr lang="de-DE" altLang="en-US" sz="2400">
                <a:sym typeface="+mn-ea"/>
              </a:rPr>
              <a:t>and driving forces</a:t>
            </a:r>
            <a:endParaRPr lang="de-DE" altLang="en-US" sz="2400">
              <a:sym typeface="+mn-ea"/>
            </a:endParaRPr>
          </a:p>
        </p:txBody>
      </p:sp>
      <p:pic>
        <p:nvPicPr>
          <p:cNvPr id="17" name="Bild 16" descr="bacteria-and-microbes-vector-18738920"/>
          <p:cNvPicPr>
            <a:picLocks noChangeAspect="1"/>
          </p:cNvPicPr>
          <p:nvPr/>
        </p:nvPicPr>
        <p:blipFill>
          <a:blip r:embed="rId5"/>
          <a:srcRect b="8884"/>
          <a:stretch>
            <a:fillRect/>
          </a:stretch>
        </p:blipFill>
        <p:spPr>
          <a:xfrm>
            <a:off x="8265160" y="1939290"/>
            <a:ext cx="1851025" cy="1791970"/>
          </a:xfrm>
          <a:prstGeom prst="rect">
            <a:avLst/>
          </a:prstGeom>
        </p:spPr>
      </p:pic>
      <p:pic>
        <p:nvPicPr>
          <p:cNvPr id="24" name="Bild 23" descr="DNA-RNA-Extraction"/>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525" y="3859530"/>
            <a:ext cx="2146935" cy="2146935"/>
          </a:xfrm>
          <a:prstGeom prst="rect">
            <a:avLst/>
          </a:prstGeom>
        </p:spPr>
      </p:pic>
      <p:sp>
        <p:nvSpPr>
          <p:cNvPr id="25" name="Textfeld 24"/>
          <p:cNvSpPr txBox="1"/>
          <p:nvPr/>
        </p:nvSpPr>
        <p:spPr>
          <a:xfrm>
            <a:off x="7985760" y="6184265"/>
            <a:ext cx="4214495" cy="275590"/>
          </a:xfrm>
          <a:prstGeom prst="rect">
            <a:avLst/>
          </a:prstGeom>
          <a:noFill/>
        </p:spPr>
        <p:txBody>
          <a:bodyPr wrap="square" rtlCol="0" anchor="t">
            <a:spAutoFit/>
          </a:bodyPr>
          <a:p>
            <a:pPr algn="r"/>
            <a:r>
              <a:rPr lang="de-DE" altLang="en-US" sz="600"/>
              <a:t>https://www.minerva-biolabs.com/produkt-kategorie/dna-rna-extraktion/ ; https://www.vectorstock.com/royalty-free-vector/bacteria-and-microbes-vector-18738920</a:t>
            </a:r>
            <a:endParaRPr lang="de-DE" altLang="en-US" sz="600"/>
          </a:p>
        </p:txBody>
      </p:sp>
      <p:sp>
        <p:nvSpPr>
          <p:cNvPr id="26" name="Textfeld 25"/>
          <p:cNvSpPr txBox="1"/>
          <p:nvPr/>
        </p:nvSpPr>
        <p:spPr>
          <a:xfrm>
            <a:off x="8507095" y="974725"/>
            <a:ext cx="3171825" cy="829945"/>
          </a:xfrm>
          <a:prstGeom prst="rect">
            <a:avLst/>
          </a:prstGeom>
          <a:noFill/>
        </p:spPr>
        <p:txBody>
          <a:bodyPr wrap="square" rtlCol="0" anchor="t">
            <a:spAutoFit/>
          </a:bodyPr>
          <a:p>
            <a:pPr algn="ctr"/>
            <a:r>
              <a:rPr lang="de-DE" altLang="en-US" sz="2400">
                <a:sym typeface="+mn-ea"/>
              </a:rPr>
              <a:t>Crucial system feature and control</a:t>
            </a:r>
            <a:endParaRPr lang="de-DE" altLang="en-US" sz="2400">
              <a:sym typeface="+mn-ea"/>
            </a:endParaRPr>
          </a:p>
        </p:txBody>
      </p:sp>
      <p:grpSp>
        <p:nvGrpSpPr>
          <p:cNvPr id="7" name="Gruppe 6"/>
          <p:cNvGrpSpPr/>
          <p:nvPr/>
        </p:nvGrpSpPr>
        <p:grpSpPr>
          <a:xfrm>
            <a:off x="6111875" y="1109345"/>
            <a:ext cx="2985135" cy="5137785"/>
            <a:chOff x="378" y="1634"/>
            <a:chExt cx="4701" cy="8091"/>
          </a:xfrm>
        </p:grpSpPr>
        <p:pic>
          <p:nvPicPr>
            <p:cNvPr id="15" name="Bild 14" descr="BO1-1-R3-env4"/>
            <p:cNvPicPr>
              <a:picLocks noChangeAspect="1"/>
            </p:cNvPicPr>
            <p:nvPr/>
          </p:nvPicPr>
          <p:blipFill>
            <a:blip r:embed="rId8"/>
            <a:srcRect l="37504" t="242" r="-538" b="38479"/>
            <a:stretch>
              <a:fillRect/>
            </a:stretch>
          </p:blipFill>
          <p:spPr>
            <a:xfrm flipV="1">
              <a:off x="573" y="6739"/>
              <a:ext cx="2587" cy="2986"/>
            </a:xfrm>
            <a:prstGeom prst="rect">
              <a:avLst/>
            </a:prstGeom>
          </p:spPr>
        </p:pic>
        <p:pic>
          <p:nvPicPr>
            <p:cNvPr id="10" name="Bild 9" descr="BO1-1-R1-H1"/>
            <p:cNvPicPr>
              <a:picLocks noChangeAspect="1"/>
            </p:cNvPicPr>
            <p:nvPr/>
          </p:nvPicPr>
          <p:blipFill>
            <a:blip r:embed="rId9"/>
            <a:srcRect l="8175" t="10445" b="25544"/>
            <a:stretch>
              <a:fillRect/>
            </a:stretch>
          </p:blipFill>
          <p:spPr>
            <a:xfrm rot="5400000">
              <a:off x="-602" y="2808"/>
              <a:ext cx="4922" cy="2574"/>
            </a:xfrm>
            <a:prstGeom prst="rect">
              <a:avLst/>
            </a:prstGeom>
          </p:spPr>
        </p:pic>
        <p:sp>
          <p:nvSpPr>
            <p:cNvPr id="14" name="Textfeld 13"/>
            <p:cNvSpPr txBox="1"/>
            <p:nvPr/>
          </p:nvSpPr>
          <p:spPr>
            <a:xfrm>
              <a:off x="391" y="9366"/>
              <a:ext cx="4688" cy="337"/>
            </a:xfrm>
            <a:prstGeom prst="rect">
              <a:avLst/>
            </a:prstGeom>
            <a:noFill/>
          </p:spPr>
          <p:txBody>
            <a:bodyPr wrap="square" rtlCol="0" anchor="t">
              <a:spAutoFit/>
            </a:bodyPr>
            <a:p>
              <a:r>
                <a:rPr lang="de-DE" altLang="en-US" sz="800"/>
                <a:t> © SimoneKilian Salas. All rights reserved</a:t>
              </a:r>
              <a:endParaRPr lang="de-DE" altLang="en-US" sz="800"/>
            </a:p>
          </p:txBody>
        </p:sp>
        <p:sp>
          <p:nvSpPr>
            <p:cNvPr id="28" name="Textfeld 27"/>
            <p:cNvSpPr txBox="1"/>
            <p:nvPr/>
          </p:nvSpPr>
          <p:spPr>
            <a:xfrm>
              <a:off x="378" y="6236"/>
              <a:ext cx="4688" cy="337"/>
            </a:xfrm>
            <a:prstGeom prst="rect">
              <a:avLst/>
            </a:prstGeom>
            <a:noFill/>
          </p:spPr>
          <p:txBody>
            <a:bodyPr wrap="square" rtlCol="0" anchor="t">
              <a:spAutoFit/>
            </a:bodyPr>
            <a:p>
              <a:r>
                <a:rPr lang="de-DE" altLang="en-US" sz="800"/>
                <a:t> © SimoneKilian Salas. All rights reserved</a:t>
              </a:r>
              <a:endParaRPr lang="de-DE" altLang="en-US" sz="800"/>
            </a:p>
          </p:txBody>
        </p:sp>
      </p:grpSp>
      <p:sp>
        <p:nvSpPr>
          <p:cNvPr id="30" name="Textfeld 29"/>
          <p:cNvSpPr txBox="1"/>
          <p:nvPr/>
        </p:nvSpPr>
        <p:spPr>
          <a:xfrm>
            <a:off x="288925" y="2660015"/>
            <a:ext cx="2976880" cy="213995"/>
          </a:xfrm>
          <a:prstGeom prst="rect">
            <a:avLst/>
          </a:prstGeom>
          <a:noFill/>
        </p:spPr>
        <p:txBody>
          <a:bodyPr wrap="square" rtlCol="0" anchor="t">
            <a:spAutoFit/>
          </a:bodyPr>
          <a:p>
            <a:r>
              <a:rPr lang="de-DE" altLang="en-US" sz="800">
                <a:solidFill>
                  <a:schemeClr val="bg1"/>
                </a:solidFill>
              </a:rPr>
              <a:t> © SimoneKilian Salas. All rights reserved</a:t>
            </a:r>
            <a:endParaRPr lang="de-DE" altLang="en-US" sz="800">
              <a:solidFill>
                <a:schemeClr val="bg1"/>
              </a:solidFill>
            </a:endParaRPr>
          </a:p>
        </p:txBody>
      </p:sp>
      <p:sp>
        <p:nvSpPr>
          <p:cNvPr id="33" name="Textfeld 32"/>
          <p:cNvSpPr txBox="1"/>
          <p:nvPr/>
        </p:nvSpPr>
        <p:spPr>
          <a:xfrm>
            <a:off x="285115" y="5821680"/>
            <a:ext cx="2976880" cy="213995"/>
          </a:xfrm>
          <a:prstGeom prst="rect">
            <a:avLst/>
          </a:prstGeom>
          <a:noFill/>
        </p:spPr>
        <p:txBody>
          <a:bodyPr wrap="square" rtlCol="0" anchor="t">
            <a:spAutoFit/>
          </a:bodyPr>
          <a:p>
            <a:r>
              <a:rPr lang="de-DE" altLang="en-US" sz="800">
                <a:solidFill>
                  <a:schemeClr val="bg1"/>
                </a:solidFill>
              </a:rPr>
              <a:t> © SimoneKilian Salas. All rights reserved</a:t>
            </a:r>
            <a:endParaRPr lang="de-DE" altLang="en-US" sz="800">
              <a:solidFill>
                <a:schemeClr val="bg1"/>
              </a:solidFill>
            </a:endParaRPr>
          </a:p>
        </p:txBody>
      </p:sp>
      <p:sp>
        <p:nvSpPr>
          <p:cNvPr id="8" name="Textfeld 7"/>
          <p:cNvSpPr txBox="1"/>
          <p:nvPr/>
        </p:nvSpPr>
        <p:spPr>
          <a:xfrm>
            <a:off x="10187940" y="3152775"/>
            <a:ext cx="1878330" cy="706755"/>
          </a:xfrm>
          <a:prstGeom prst="rect">
            <a:avLst/>
          </a:prstGeom>
          <a:noFill/>
        </p:spPr>
        <p:txBody>
          <a:bodyPr wrap="square" rtlCol="0" anchor="t">
            <a:spAutoFit/>
          </a:bodyPr>
          <a:p>
            <a:r>
              <a:rPr lang="de-DE" altLang="en-US" sz="2000" spc="150">
                <a:ln w="22225">
                  <a:solidFill>
                    <a:schemeClr val="accent1"/>
                  </a:solidFill>
                  <a:prstDash val="solid"/>
                </a:ln>
                <a:solidFill>
                  <a:schemeClr val="accent1"/>
                </a:solidFill>
                <a:effectLst/>
                <a:sym typeface="+mn-ea"/>
              </a:rPr>
              <a:t>f</a:t>
            </a:r>
            <a:r>
              <a:rPr lang="de-DE" altLang="en-US" sz="2000" spc="150">
                <a:ln w="22225">
                  <a:solidFill>
                    <a:schemeClr val="accent4"/>
                  </a:solidFill>
                  <a:prstDash val="solid"/>
                </a:ln>
                <a:solidFill>
                  <a:schemeClr val="accent2">
                    <a:lumMod val="40000"/>
                    <a:lumOff val="60000"/>
                  </a:schemeClr>
                </a:solidFill>
                <a:effectLst/>
                <a:sym typeface="+mn-ea"/>
              </a:rPr>
              <a:t>u</a:t>
            </a:r>
            <a:r>
              <a:rPr lang="de-DE" altLang="en-US" sz="2000" spc="150">
                <a:ln w="22225">
                  <a:solidFill>
                    <a:schemeClr val="accent6"/>
                  </a:solidFill>
                  <a:prstDash val="solid"/>
                </a:ln>
                <a:solidFill>
                  <a:schemeClr val="accent2">
                    <a:lumMod val="40000"/>
                    <a:lumOff val="60000"/>
                  </a:schemeClr>
                </a:solidFill>
                <a:effectLst/>
                <a:sym typeface="+mn-ea"/>
              </a:rPr>
              <a:t>n</a:t>
            </a:r>
            <a:r>
              <a:rPr lang="de-DE" altLang="en-US" sz="2000" spc="150">
                <a:ln w="22225">
                  <a:solidFill>
                    <a:schemeClr val="accent2"/>
                  </a:solidFill>
                  <a:prstDash val="solid"/>
                </a:ln>
                <a:solidFill>
                  <a:schemeClr val="accent2">
                    <a:lumMod val="40000"/>
                    <a:lumOff val="60000"/>
                  </a:schemeClr>
                </a:solidFill>
                <a:effectLst/>
                <a:sym typeface="+mn-ea"/>
              </a:rPr>
              <a:t>c</a:t>
            </a:r>
            <a:r>
              <a:rPr lang="de-DE" altLang="en-US" sz="2000" spc="150">
                <a:ln w="22225">
                  <a:solidFill>
                    <a:schemeClr val="accent1">
                      <a:lumMod val="50000"/>
                    </a:schemeClr>
                  </a:solidFill>
                  <a:prstDash val="solid"/>
                </a:ln>
                <a:solidFill>
                  <a:schemeClr val="accent2">
                    <a:lumMod val="40000"/>
                    <a:lumOff val="60000"/>
                  </a:schemeClr>
                </a:solidFill>
                <a:effectLst/>
                <a:sym typeface="+mn-ea"/>
              </a:rPr>
              <a:t>i</a:t>
            </a:r>
            <a:r>
              <a:rPr lang="de-DE" altLang="en-US" sz="2000" spc="150">
                <a:ln w="22225">
                  <a:solidFill>
                    <a:srgbClr val="C00000"/>
                  </a:solidFill>
                  <a:prstDash val="solid"/>
                </a:ln>
                <a:solidFill>
                  <a:schemeClr val="accent2">
                    <a:lumMod val="40000"/>
                    <a:lumOff val="60000"/>
                  </a:schemeClr>
                </a:solidFill>
                <a:effectLst/>
                <a:sym typeface="+mn-ea"/>
              </a:rPr>
              <a:t>o</a:t>
            </a:r>
            <a:r>
              <a:rPr lang="de-DE" altLang="en-US" sz="2000" spc="150">
                <a:ln w="22225">
                  <a:solidFill>
                    <a:schemeClr val="accent2"/>
                  </a:solidFill>
                  <a:prstDash val="solid"/>
                </a:ln>
                <a:solidFill>
                  <a:schemeClr val="accent2">
                    <a:lumMod val="40000"/>
                    <a:lumOff val="60000"/>
                  </a:schemeClr>
                </a:solidFill>
                <a:effectLst/>
                <a:sym typeface="+mn-ea"/>
              </a:rPr>
              <a:t>n</a:t>
            </a:r>
            <a:r>
              <a:rPr lang="de-DE" altLang="en-US" sz="2000" spc="150">
                <a:ln w="22225">
                  <a:solidFill>
                    <a:schemeClr val="accent4"/>
                  </a:solidFill>
                  <a:prstDash val="solid"/>
                </a:ln>
                <a:solidFill>
                  <a:schemeClr val="accent2">
                    <a:lumMod val="40000"/>
                    <a:lumOff val="60000"/>
                  </a:schemeClr>
                </a:solidFill>
                <a:effectLst/>
                <a:sym typeface="+mn-ea"/>
              </a:rPr>
              <a:t>a</a:t>
            </a:r>
            <a:r>
              <a:rPr lang="de-DE" altLang="en-US" sz="2000" spc="150">
                <a:ln w="22225">
                  <a:solidFill>
                    <a:srgbClr val="7030A0"/>
                  </a:solidFill>
                  <a:prstDash val="solid"/>
                </a:ln>
                <a:solidFill>
                  <a:schemeClr val="accent2">
                    <a:lumMod val="40000"/>
                    <a:lumOff val="60000"/>
                  </a:schemeClr>
                </a:solidFill>
                <a:effectLst/>
                <a:sym typeface="+mn-ea"/>
              </a:rPr>
              <a:t>l </a:t>
            </a:r>
            <a:r>
              <a:rPr lang="de-DE" altLang="en-US" sz="2000" spc="150">
                <a:ln w="22225">
                  <a:solidFill>
                    <a:schemeClr val="accent6">
                      <a:lumMod val="75000"/>
                    </a:schemeClr>
                  </a:solidFill>
                  <a:prstDash val="solid"/>
                </a:ln>
                <a:solidFill>
                  <a:schemeClr val="accent2">
                    <a:lumMod val="40000"/>
                    <a:lumOff val="60000"/>
                  </a:schemeClr>
                </a:solidFill>
                <a:effectLst/>
                <a:sym typeface="+mn-ea"/>
              </a:rPr>
              <a:t>b</a:t>
            </a:r>
            <a:r>
              <a:rPr lang="de-DE" altLang="en-US" sz="2000" spc="150">
                <a:ln w="22225">
                  <a:solidFill>
                    <a:schemeClr val="accent4"/>
                  </a:solidFill>
                  <a:prstDash val="solid"/>
                </a:ln>
                <a:solidFill>
                  <a:schemeClr val="accent2">
                    <a:lumMod val="40000"/>
                    <a:lumOff val="60000"/>
                  </a:schemeClr>
                </a:solidFill>
                <a:effectLst/>
                <a:sym typeface="+mn-ea"/>
              </a:rPr>
              <a:t>i</a:t>
            </a:r>
            <a:r>
              <a:rPr lang="de-DE" altLang="en-US" sz="2000" spc="150">
                <a:ln w="22225">
                  <a:solidFill>
                    <a:schemeClr val="accent2"/>
                  </a:solidFill>
                  <a:prstDash val="solid"/>
                </a:ln>
                <a:solidFill>
                  <a:schemeClr val="accent2">
                    <a:lumMod val="40000"/>
                    <a:lumOff val="60000"/>
                  </a:schemeClr>
                </a:solidFill>
                <a:effectLst/>
                <a:sym typeface="+mn-ea"/>
              </a:rPr>
              <a:t>o</a:t>
            </a:r>
            <a:r>
              <a:rPr lang="de-DE" altLang="en-US" sz="2000" spc="150">
                <a:ln w="22225">
                  <a:solidFill>
                    <a:schemeClr val="accent1"/>
                  </a:solidFill>
                  <a:prstDash val="solid"/>
                </a:ln>
                <a:solidFill>
                  <a:schemeClr val="accent2">
                    <a:lumMod val="40000"/>
                    <a:lumOff val="60000"/>
                  </a:schemeClr>
                </a:solidFill>
                <a:effectLst/>
                <a:sym typeface="+mn-ea"/>
              </a:rPr>
              <a:t>d</a:t>
            </a:r>
            <a:r>
              <a:rPr lang="de-DE" altLang="en-US" sz="2000" spc="150">
                <a:ln w="22225">
                  <a:solidFill>
                    <a:srgbClr val="7030A0"/>
                  </a:solidFill>
                  <a:prstDash val="solid"/>
                </a:ln>
                <a:solidFill>
                  <a:schemeClr val="accent2">
                    <a:lumMod val="40000"/>
                    <a:lumOff val="60000"/>
                  </a:schemeClr>
                </a:solidFill>
                <a:effectLst/>
                <a:sym typeface="+mn-ea"/>
              </a:rPr>
              <a:t>i</a:t>
            </a:r>
            <a:r>
              <a:rPr lang="de-DE" altLang="en-US" sz="2000" spc="150">
                <a:ln w="22225">
                  <a:solidFill>
                    <a:schemeClr val="accent6"/>
                  </a:solidFill>
                  <a:prstDash val="solid"/>
                </a:ln>
                <a:solidFill>
                  <a:schemeClr val="accent2">
                    <a:lumMod val="40000"/>
                    <a:lumOff val="60000"/>
                  </a:schemeClr>
                </a:solidFill>
                <a:effectLst/>
                <a:sym typeface="+mn-ea"/>
              </a:rPr>
              <a:t>v</a:t>
            </a:r>
            <a:r>
              <a:rPr lang="de-DE" altLang="en-US" sz="2000" spc="150">
                <a:ln w="22225">
                  <a:solidFill>
                    <a:schemeClr val="accent4"/>
                  </a:solidFill>
                  <a:prstDash val="solid"/>
                </a:ln>
                <a:solidFill>
                  <a:schemeClr val="accent2">
                    <a:lumMod val="40000"/>
                    <a:lumOff val="60000"/>
                  </a:schemeClr>
                </a:solidFill>
                <a:effectLst/>
                <a:sym typeface="+mn-ea"/>
              </a:rPr>
              <a:t>e</a:t>
            </a:r>
            <a:r>
              <a:rPr lang="de-DE" altLang="en-US" sz="2000" spc="150">
                <a:ln w="22225">
                  <a:solidFill>
                    <a:schemeClr val="accent1"/>
                  </a:solidFill>
                  <a:prstDash val="solid"/>
                </a:ln>
                <a:solidFill>
                  <a:schemeClr val="accent2">
                    <a:lumMod val="40000"/>
                    <a:lumOff val="60000"/>
                  </a:schemeClr>
                </a:solidFill>
                <a:effectLst/>
                <a:sym typeface="+mn-ea"/>
              </a:rPr>
              <a:t>r</a:t>
            </a:r>
            <a:r>
              <a:rPr lang="de-DE" altLang="en-US" sz="2000" spc="150">
                <a:ln w="22225">
                  <a:solidFill>
                    <a:srgbClr val="7030A0"/>
                  </a:solidFill>
                  <a:prstDash val="solid"/>
                </a:ln>
                <a:solidFill>
                  <a:schemeClr val="accent2">
                    <a:lumMod val="40000"/>
                    <a:lumOff val="60000"/>
                  </a:schemeClr>
                </a:solidFill>
                <a:effectLst/>
                <a:sym typeface="+mn-ea"/>
              </a:rPr>
              <a:t>s</a:t>
            </a:r>
            <a:r>
              <a:rPr lang="de-DE" altLang="en-US" sz="2000" spc="150">
                <a:ln w="22225">
                  <a:solidFill>
                    <a:srgbClr val="C00000"/>
                  </a:solidFill>
                  <a:prstDash val="solid"/>
                </a:ln>
                <a:solidFill>
                  <a:schemeClr val="accent2">
                    <a:lumMod val="40000"/>
                    <a:lumOff val="60000"/>
                  </a:schemeClr>
                </a:solidFill>
                <a:effectLst/>
                <a:sym typeface="+mn-ea"/>
              </a:rPr>
              <a:t>i</a:t>
            </a:r>
            <a:r>
              <a:rPr lang="de-DE" altLang="en-US" sz="2000" spc="150">
                <a:ln w="22225">
                  <a:solidFill>
                    <a:schemeClr val="accent2"/>
                  </a:solidFill>
                  <a:prstDash val="solid"/>
                </a:ln>
                <a:solidFill>
                  <a:schemeClr val="accent2">
                    <a:lumMod val="40000"/>
                    <a:lumOff val="60000"/>
                  </a:schemeClr>
                </a:solidFill>
                <a:effectLst/>
                <a:sym typeface="+mn-ea"/>
              </a:rPr>
              <a:t>t</a:t>
            </a:r>
            <a:r>
              <a:rPr lang="de-DE" altLang="en-US" sz="2000" spc="150">
                <a:ln w="22225">
                  <a:solidFill>
                    <a:schemeClr val="tx2"/>
                  </a:solidFill>
                  <a:prstDash val="solid"/>
                </a:ln>
                <a:solidFill>
                  <a:schemeClr val="accent2">
                    <a:lumMod val="40000"/>
                    <a:lumOff val="60000"/>
                  </a:schemeClr>
                </a:solidFill>
                <a:effectLst/>
                <a:sym typeface="+mn-ea"/>
              </a:rPr>
              <a:t>y</a:t>
            </a:r>
            <a:r>
              <a:rPr lang="de-DE" altLang="en-US" sz="2000" spc="150">
                <a:ln w="22225">
                  <a:solidFill>
                    <a:schemeClr val="tx1"/>
                  </a:solidFill>
                  <a:prstDash val="solid"/>
                </a:ln>
                <a:solidFill>
                  <a:schemeClr val="accent2">
                    <a:lumMod val="40000"/>
                    <a:lumOff val="60000"/>
                  </a:schemeClr>
                </a:solidFill>
                <a:effectLst/>
                <a:sym typeface="+mn-ea"/>
              </a:rPr>
              <a:t> </a:t>
            </a:r>
            <a:endParaRPr lang="de-DE" altLang="en-US" sz="2000" spc="150">
              <a:ln w="22225">
                <a:solidFill>
                  <a:schemeClr val="tx1"/>
                </a:solidFill>
                <a:prstDash val="solid"/>
              </a:ln>
              <a:solidFill>
                <a:schemeClr val="accent2">
                  <a:lumMod val="40000"/>
                  <a:lumOff val="60000"/>
                </a:schemeClr>
              </a:solidFill>
              <a:effectLst/>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el 1"/>
          <p:cNvSpPr>
            <a:spLocks noGrp="1"/>
          </p:cNvSpPr>
          <p:nvPr>
            <p:ph type="title"/>
          </p:nvPr>
        </p:nvSpPr>
        <p:spPr/>
        <p:txBody>
          <a:bodyPr/>
          <a:p>
            <a:r>
              <a:rPr lang="de-DE" altLang="en-US"/>
              <a:t>Material</a:t>
            </a:r>
            <a:endParaRPr lang="de-DE" altLang="en-US"/>
          </a:p>
        </p:txBody>
      </p:sp>
      <p:sp>
        <p:nvSpPr>
          <p:cNvPr id="4" name="Foliennummernplatzhalter 3"/>
          <p:cNvSpPr>
            <a:spLocks noGrp="1"/>
          </p:cNvSpPr>
          <p:nvPr>
            <p:ph type="sldNum" sz="quarter" idx="12"/>
          </p:nvPr>
        </p:nvSpPr>
        <p:spPr/>
        <p:txBody>
          <a:bodyPr/>
          <a:p>
            <a:pPr>
              <a:defRPr/>
            </a:pPr>
            <a:fld id="{EB8DDE25-60EA-4181-8715-BA01E9748756}" type="slidenum">
              <a:rPr lang="de-DE"/>
            </a:fld>
            <a:endParaRPr lang="de-DE"/>
          </a:p>
        </p:txBody>
      </p:sp>
      <p:sp>
        <p:nvSpPr>
          <p:cNvPr id="6" name="Textfeld 5"/>
          <p:cNvSpPr txBox="1"/>
          <p:nvPr/>
        </p:nvSpPr>
        <p:spPr>
          <a:xfrm>
            <a:off x="4461510" y="6488430"/>
            <a:ext cx="6135370" cy="368300"/>
          </a:xfrm>
          <a:prstGeom prst="rect">
            <a:avLst/>
          </a:prstGeom>
          <a:noFill/>
        </p:spPr>
        <p:txBody>
          <a:bodyPr wrap="square" rtlCol="0" anchor="t">
            <a:spAutoFit/>
          </a:bodyPr>
          <a:p>
            <a:pPr algn="l"/>
            <a:r>
              <a:rPr lang="de-DE" altLang="en-US">
                <a:solidFill>
                  <a:schemeClr val="bg2"/>
                </a:solidFill>
                <a:sym typeface="+mn-ea"/>
              </a:rPr>
              <a:t>EGU2020			</a:t>
            </a:r>
            <a:r>
              <a:rPr lang="en-US">
                <a:solidFill>
                  <a:schemeClr val="bg2"/>
                </a:solidFill>
                <a:sym typeface="+mn-ea"/>
              </a:rPr>
              <a:t>SSS4.</a:t>
            </a:r>
            <a:r>
              <a:rPr lang="de-DE" altLang="en-US">
                <a:solidFill>
                  <a:schemeClr val="bg2"/>
                </a:solidFill>
                <a:sym typeface="+mn-ea"/>
              </a:rPr>
              <a:t>11</a:t>
            </a:r>
            <a:r>
              <a:rPr lang="de-DE" altLang="en-US">
                <a:solidFill>
                  <a:schemeClr val="bg2"/>
                </a:solidFill>
                <a:sym typeface="+mn-ea"/>
              </a:rPr>
              <a:t>	     </a:t>
            </a:r>
            <a:r>
              <a:rPr lang="de-DE" altLang="en-US">
                <a:solidFill>
                  <a:schemeClr val="tx1"/>
                </a:solidFill>
                <a:sym typeface="+mn-ea"/>
              </a:rPr>
              <a:t>   #shareEGU20</a:t>
            </a:r>
            <a:endParaRPr lang="de-DE" altLang="en-US">
              <a:solidFill>
                <a:schemeClr val="tx1"/>
              </a:solidFill>
              <a:sym typeface="+mn-ea"/>
            </a:endParaRPr>
          </a:p>
        </p:txBody>
      </p:sp>
      <p:pic>
        <p:nvPicPr>
          <p:cNvPr id="7" name="Bild 4" descr="WhatsApp Image 2020-04-04 at 02.35.07(3)"/>
          <p:cNvPicPr>
            <a:picLocks noChangeAspect="1"/>
          </p:cNvPicPr>
          <p:nvPr/>
        </p:nvPicPr>
        <p:blipFill>
          <a:blip r:embed="rId1"/>
          <a:srcRect t="17819" r="23672"/>
          <a:stretch>
            <a:fillRect/>
          </a:stretch>
        </p:blipFill>
        <p:spPr>
          <a:xfrm>
            <a:off x="3509010" y="2424430"/>
            <a:ext cx="2484000" cy="2005576"/>
          </a:xfrm>
          <a:prstGeom prst="rect">
            <a:avLst/>
          </a:prstGeom>
        </p:spPr>
      </p:pic>
      <p:sp>
        <p:nvSpPr>
          <p:cNvPr id="8" name="Textfeld 7"/>
          <p:cNvSpPr txBox="1"/>
          <p:nvPr/>
        </p:nvSpPr>
        <p:spPr>
          <a:xfrm>
            <a:off x="193040" y="1978660"/>
            <a:ext cx="3442970" cy="460375"/>
          </a:xfrm>
          <a:prstGeom prst="rect">
            <a:avLst/>
          </a:prstGeom>
          <a:noFill/>
        </p:spPr>
        <p:txBody>
          <a:bodyPr wrap="square" rtlCol="0">
            <a:spAutoFit/>
          </a:bodyPr>
          <a:p>
            <a:r>
              <a:rPr lang="de-DE" altLang="en-US" sz="2400" b="1">
                <a:solidFill>
                  <a:srgbClr val="366D01"/>
                </a:solidFill>
                <a:latin typeface="+mj-lt"/>
                <a:ea typeface="+mj-ea"/>
                <a:cs typeface="Arial" panose="020B0604020202020204"/>
              </a:rPr>
              <a:t>Field experiment</a:t>
            </a:r>
            <a:endParaRPr lang="de-DE" altLang="en-US" sz="2400" b="1">
              <a:solidFill>
                <a:srgbClr val="366D01"/>
              </a:solidFill>
              <a:latin typeface="+mj-lt"/>
              <a:ea typeface="+mj-ea"/>
              <a:cs typeface="Arial" panose="020B0604020202020204"/>
            </a:endParaRPr>
          </a:p>
        </p:txBody>
      </p:sp>
      <p:pic>
        <p:nvPicPr>
          <p:cNvPr id="16" name="Bild 16" descr="WhatsApp Image 2020-04-04 at 02.52.57"/>
          <p:cNvPicPr>
            <a:picLocks noChangeAspect="1"/>
          </p:cNvPicPr>
          <p:nvPr/>
        </p:nvPicPr>
        <p:blipFill>
          <a:blip r:embed="rId2"/>
          <a:stretch>
            <a:fillRect/>
          </a:stretch>
        </p:blipFill>
        <p:spPr>
          <a:xfrm>
            <a:off x="3509010" y="4464685"/>
            <a:ext cx="2484000" cy="1863319"/>
          </a:xfrm>
          <a:prstGeom prst="rect">
            <a:avLst/>
          </a:prstGeom>
        </p:spPr>
      </p:pic>
      <p:sp>
        <p:nvSpPr>
          <p:cNvPr id="9" name="Textfeld 8"/>
          <p:cNvSpPr txBox="1"/>
          <p:nvPr/>
        </p:nvSpPr>
        <p:spPr>
          <a:xfrm>
            <a:off x="6710680" y="3397250"/>
            <a:ext cx="5226685" cy="3046095"/>
          </a:xfrm>
          <a:prstGeom prst="rect">
            <a:avLst/>
          </a:prstGeom>
          <a:noFill/>
        </p:spPr>
        <p:txBody>
          <a:bodyPr wrap="square" rtlCol="0">
            <a:spAutoFit/>
          </a:bodyPr>
          <a:p>
            <a:pPr algn="l">
              <a:buClrTx/>
              <a:buSzTx/>
              <a:buFontTx/>
            </a:pPr>
            <a:r>
              <a:rPr lang="de-DE" altLang="en-US" sz="2400" b="1">
                <a:solidFill>
                  <a:srgbClr val="366D01"/>
                </a:solidFill>
                <a:latin typeface="+mj-lt"/>
                <a:ea typeface="+mj-ea"/>
                <a:cs typeface="Arial" panose="020B0604020202020204"/>
              </a:rPr>
              <a:t>Lab experiment</a:t>
            </a:r>
            <a:endParaRPr lang="de-DE" altLang="en-US" sz="2000" b="1">
              <a:solidFill>
                <a:srgbClr val="366D01"/>
              </a:solidFill>
              <a:latin typeface="+mj-lt"/>
              <a:ea typeface="+mj-ea"/>
              <a:cs typeface="Arial" panose="020B0604020202020204"/>
            </a:endParaRPr>
          </a:p>
          <a:p>
            <a:r>
              <a:rPr lang="de-DE" altLang="en-US" sz="2400">
                <a:sym typeface="+mn-ea"/>
              </a:rPr>
              <a:t>Hypothesis:</a:t>
            </a:r>
            <a:endParaRPr lang="de-DE" altLang="en-US" sz="2400">
              <a:sym typeface="+mn-ea"/>
            </a:endParaRPr>
          </a:p>
          <a:p>
            <a:r>
              <a:rPr lang="de-DE" altLang="en-US" sz="2400">
                <a:sym typeface="+mn-ea"/>
              </a:rPr>
              <a:t>Soil ecosystem of pastures are very likely to cross a TP when drought stress increases in comparison with forest ecosystems that have a greater safety net due to higher functional biodiversity</a:t>
            </a:r>
            <a:endParaRPr lang="de-DE" altLang="en-US" sz="2400">
              <a:sym typeface="+mn-ea"/>
            </a:endParaRPr>
          </a:p>
          <a:p>
            <a:endParaRPr lang="de-DE" altLang="en-US" sz="2400">
              <a:sym typeface="+mn-ea"/>
            </a:endParaRPr>
          </a:p>
        </p:txBody>
      </p:sp>
      <p:pic>
        <p:nvPicPr>
          <p:cNvPr id="18" name="Bild 17"/>
          <p:cNvPicPr>
            <a:picLocks noChangeAspect="1"/>
          </p:cNvPicPr>
          <p:nvPr/>
        </p:nvPicPr>
        <p:blipFill>
          <a:blip r:embed="rId3"/>
          <a:srcRect b="20533"/>
          <a:stretch>
            <a:fillRect/>
          </a:stretch>
        </p:blipFill>
        <p:spPr>
          <a:xfrm>
            <a:off x="193040" y="2424430"/>
            <a:ext cx="3240000" cy="1429336"/>
          </a:xfrm>
          <a:prstGeom prst="rect">
            <a:avLst/>
          </a:prstGeom>
        </p:spPr>
      </p:pic>
      <p:pic>
        <p:nvPicPr>
          <p:cNvPr id="19" name="Bild 18"/>
          <p:cNvPicPr>
            <a:picLocks noChangeAspect="1"/>
          </p:cNvPicPr>
          <p:nvPr/>
        </p:nvPicPr>
        <p:blipFill>
          <a:blip r:embed="rId4"/>
          <a:stretch>
            <a:fillRect/>
          </a:stretch>
        </p:blipFill>
        <p:spPr>
          <a:xfrm>
            <a:off x="193040" y="3914775"/>
            <a:ext cx="3240000" cy="2413115"/>
          </a:xfrm>
          <a:prstGeom prst="rect">
            <a:avLst/>
          </a:prstGeom>
        </p:spPr>
      </p:pic>
      <p:pic>
        <p:nvPicPr>
          <p:cNvPr id="22" name="Inhaltsplatzhalter 4" descr="cc_by_logo_png"/>
          <p:cNvPicPr>
            <a:picLocks noChangeAspect="1"/>
          </p:cNvPicPr>
          <p:nvPr>
            <p:ph idx="1"/>
          </p:nvPr>
        </p:nvPicPr>
        <p:blipFill>
          <a:blip r:embed="rId5"/>
          <a:stretch>
            <a:fillRect/>
          </a:stretch>
        </p:blipFill>
        <p:spPr>
          <a:xfrm>
            <a:off x="10972165" y="6426835"/>
            <a:ext cx="1228090" cy="429895"/>
          </a:xfrm>
          <a:prstGeom prst="rect">
            <a:avLst/>
          </a:prstGeom>
        </p:spPr>
      </p:pic>
      <p:sp>
        <p:nvSpPr>
          <p:cNvPr id="23" name="Textfeld 22"/>
          <p:cNvSpPr txBox="1"/>
          <p:nvPr/>
        </p:nvSpPr>
        <p:spPr>
          <a:xfrm>
            <a:off x="3016250" y="6097905"/>
            <a:ext cx="2976880" cy="229870"/>
          </a:xfrm>
          <a:prstGeom prst="rect">
            <a:avLst/>
          </a:prstGeom>
          <a:noFill/>
        </p:spPr>
        <p:txBody>
          <a:bodyPr wrap="square" rtlCol="0" anchor="t">
            <a:spAutoFit/>
          </a:bodyPr>
          <a:p>
            <a:pPr algn="r"/>
            <a:r>
              <a:rPr lang="de-DE" altLang="en-US" sz="900">
                <a:solidFill>
                  <a:schemeClr val="bg1"/>
                </a:solidFill>
              </a:rPr>
              <a:t> © SimoneKilian Salas. All rights reserved</a:t>
            </a:r>
            <a:endParaRPr lang="de-DE" altLang="en-US" sz="900">
              <a:solidFill>
                <a:schemeClr val="bg1"/>
              </a:solidFill>
            </a:endParaRPr>
          </a:p>
        </p:txBody>
      </p:sp>
      <p:grpSp>
        <p:nvGrpSpPr>
          <p:cNvPr id="25" name="Gruppe 24"/>
          <p:cNvGrpSpPr/>
          <p:nvPr/>
        </p:nvGrpSpPr>
        <p:grpSpPr>
          <a:xfrm>
            <a:off x="2113844" y="1110615"/>
            <a:ext cx="8031033" cy="896636"/>
            <a:chOff x="18327" y="8218"/>
            <a:chExt cx="7222" cy="2803"/>
          </a:xfrm>
        </p:grpSpPr>
        <p:sp>
          <p:nvSpPr>
            <p:cNvPr id="3" name="Textfeld 2"/>
            <p:cNvSpPr txBox="1"/>
            <p:nvPr/>
          </p:nvSpPr>
          <p:spPr>
            <a:xfrm>
              <a:off x="18398" y="8375"/>
              <a:ext cx="7149" cy="2595"/>
            </a:xfrm>
            <a:prstGeom prst="rect">
              <a:avLst/>
            </a:prstGeom>
            <a:noFill/>
          </p:spPr>
          <p:txBody>
            <a:bodyPr wrap="square" rtlCol="0" anchor="t">
              <a:spAutoFit/>
            </a:bodyPr>
            <a:p>
              <a:pPr algn="ctr"/>
              <a:r>
                <a:rPr lang="de-DE" altLang="en-US" sz="2400">
                  <a:sym typeface="+mn-ea"/>
                </a:rPr>
                <a:t>1) Improve N</a:t>
              </a:r>
              <a:r>
                <a:rPr lang="de-DE" altLang="en-US" sz="2400" baseline="-25000">
                  <a:sym typeface="+mn-ea"/>
                </a:rPr>
                <a:t>2</a:t>
              </a:r>
              <a:r>
                <a:rPr lang="de-DE" altLang="en-US" sz="2400">
                  <a:sym typeface="+mn-ea"/>
                </a:rPr>
                <a:t>O models for tropical ecosystems</a:t>
              </a:r>
              <a:endParaRPr lang="de-DE" altLang="en-US" sz="2400"/>
            </a:p>
            <a:p>
              <a:pPr algn="ctr"/>
              <a:r>
                <a:rPr lang="de-DE" altLang="en-US" sz="2400">
                  <a:sym typeface="+mn-ea"/>
                </a:rPr>
                <a:t>2) N</a:t>
              </a:r>
              <a:r>
                <a:rPr lang="de-DE" altLang="en-US" sz="2400" baseline="-25000">
                  <a:sym typeface="+mn-ea"/>
                </a:rPr>
                <a:t>2</a:t>
              </a:r>
              <a:r>
                <a:rPr lang="de-DE" altLang="en-US" sz="2400">
                  <a:sym typeface="+mn-ea"/>
                </a:rPr>
                <a:t>O as an indicator of tipping points (TP) and early warning </a:t>
              </a:r>
              <a:endParaRPr lang="de-DE" altLang="en-US" sz="2400">
                <a:sym typeface="+mn-ea"/>
              </a:endParaRPr>
            </a:p>
          </p:txBody>
        </p:sp>
        <p:sp>
          <p:nvSpPr>
            <p:cNvPr id="24" name="Rechteck 23"/>
            <p:cNvSpPr/>
            <p:nvPr/>
          </p:nvSpPr>
          <p:spPr>
            <a:xfrm>
              <a:off x="18327" y="8218"/>
              <a:ext cx="7222" cy="2803"/>
            </a:xfrm>
            <a:prstGeom prst="rect">
              <a:avLst/>
            </a:prstGeom>
            <a:noFill/>
            <a:ln>
              <a:solidFill>
                <a:schemeClr val="accent6">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de-DE" altLang="en-US"/>
            </a:p>
          </p:txBody>
        </p:sp>
      </p:grpSp>
      <p:sp>
        <p:nvSpPr>
          <p:cNvPr id="5" name="Textfeld 4"/>
          <p:cNvSpPr txBox="1"/>
          <p:nvPr/>
        </p:nvSpPr>
        <p:spPr>
          <a:xfrm>
            <a:off x="8891270" y="2498725"/>
            <a:ext cx="3046095" cy="460375"/>
          </a:xfrm>
          <a:prstGeom prst="rect">
            <a:avLst/>
          </a:prstGeom>
          <a:noFill/>
        </p:spPr>
        <p:txBody>
          <a:bodyPr wrap="square" rtlCol="0">
            <a:spAutoFit/>
          </a:bodyPr>
          <a:p>
            <a:r>
              <a:rPr lang="de-DE" altLang="en-US" sz="2400" b="1">
                <a:solidFill>
                  <a:srgbClr val="366D01"/>
                </a:solidFill>
                <a:latin typeface="+mj-lt"/>
                <a:ea typeface="+mj-ea"/>
                <a:cs typeface="Arial" panose="020B0604020202020204"/>
              </a:rPr>
              <a:t>Modeling</a:t>
            </a:r>
            <a:r>
              <a:rPr lang="de-DE" altLang="en-US" sz="2400">
                <a:solidFill>
                  <a:schemeClr val="accent6"/>
                </a:solidFill>
              </a:rPr>
              <a:t> </a:t>
            </a:r>
            <a:r>
              <a:rPr lang="de-DE" altLang="en-US" sz="2400"/>
              <a:t>with CANDY </a:t>
            </a:r>
            <a:endParaRPr lang="de-DE" altLang="en-US" sz="2400"/>
          </a:p>
        </p:txBody>
      </p:sp>
      <p:sp>
        <p:nvSpPr>
          <p:cNvPr id="13" name="Nach oben gebogener Pfeil 12"/>
          <p:cNvSpPr/>
          <p:nvPr/>
        </p:nvSpPr>
        <p:spPr>
          <a:xfrm flipH="1" flipV="1">
            <a:off x="291465" y="1310005"/>
            <a:ext cx="1757680" cy="481965"/>
          </a:xfrm>
          <a:prstGeom prst="bentUpArrow">
            <a:avLst>
              <a:gd name="adj1" fmla="val 0"/>
              <a:gd name="adj2" fmla="val 25000"/>
              <a:gd name="adj3" fmla="val 25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de-DE" altLang="en-US"/>
          </a:p>
        </p:txBody>
      </p:sp>
      <p:sp>
        <p:nvSpPr>
          <p:cNvPr id="15" name="Pfeil nach unten 14"/>
          <p:cNvSpPr/>
          <p:nvPr/>
        </p:nvSpPr>
        <p:spPr>
          <a:xfrm>
            <a:off x="6814185" y="2085340"/>
            <a:ext cx="295910" cy="1233805"/>
          </a:xfrm>
          <a:prstGeom prst="downArrow">
            <a:avLst>
              <a:gd name="adj1" fmla="val 0"/>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de-DE" altLang="en-US"/>
          </a:p>
        </p:txBody>
      </p:sp>
      <p:sp>
        <p:nvSpPr>
          <p:cNvPr id="10" name="Nach oben gebogener Pfeil 9"/>
          <p:cNvSpPr/>
          <p:nvPr/>
        </p:nvSpPr>
        <p:spPr>
          <a:xfrm flipV="1">
            <a:off x="10232390" y="1417955"/>
            <a:ext cx="1264920" cy="1132205"/>
          </a:xfrm>
          <a:prstGeom prst="bentUpArrow">
            <a:avLst>
              <a:gd name="adj1" fmla="val 0"/>
              <a:gd name="adj2" fmla="val 13236"/>
              <a:gd name="adj3" fmla="val 1559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de-DE"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el 1"/>
          <p:cNvSpPr>
            <a:spLocks noGrp="1"/>
          </p:cNvSpPr>
          <p:nvPr>
            <p:ph type="title"/>
          </p:nvPr>
        </p:nvSpPr>
        <p:spPr/>
        <p:txBody>
          <a:bodyPr/>
          <a:p>
            <a:r>
              <a:rPr lang="de-DE" altLang="en-US"/>
              <a:t>Discussion</a:t>
            </a:r>
            <a:endParaRPr lang="de-DE" altLang="en-US"/>
          </a:p>
        </p:txBody>
      </p:sp>
      <p:sp>
        <p:nvSpPr>
          <p:cNvPr id="3" name="Inhaltsplatzhalter 2"/>
          <p:cNvSpPr>
            <a:spLocks noGrp="1"/>
          </p:cNvSpPr>
          <p:nvPr>
            <p:ph idx="1"/>
          </p:nvPr>
        </p:nvSpPr>
        <p:spPr>
          <a:xfrm>
            <a:off x="828040" y="1200150"/>
            <a:ext cx="10525760" cy="2077720"/>
          </a:xfrm>
        </p:spPr>
        <p:txBody>
          <a:bodyPr>
            <a:normAutofit fontScale="90000"/>
          </a:bodyPr>
          <a:p>
            <a:pPr>
              <a:lnSpc>
                <a:spcPct val="120000"/>
              </a:lnSpc>
            </a:pPr>
            <a:r>
              <a:rPr lang="de-DE" altLang="en-US" sz="2800">
                <a:solidFill>
                  <a:schemeClr val="tx1"/>
                </a:solidFill>
                <a:sym typeface="+mn-ea"/>
              </a:rPr>
              <a:t>N</a:t>
            </a:r>
            <a:r>
              <a:rPr lang="de-DE" altLang="en-US" sz="2800" baseline="-25000">
                <a:solidFill>
                  <a:schemeClr val="tx1"/>
                </a:solidFill>
                <a:sym typeface="+mn-ea"/>
              </a:rPr>
              <a:t>2</a:t>
            </a:r>
            <a:r>
              <a:rPr lang="de-DE" altLang="en-US" sz="2800">
                <a:solidFill>
                  <a:schemeClr val="tx1"/>
                </a:solidFill>
                <a:sym typeface="+mn-ea"/>
              </a:rPr>
              <a:t>O has already been proved to be an indicator of the impact of land use change in the tropics (Meurer et al. 2016)</a:t>
            </a:r>
            <a:endParaRPr lang="de-DE" altLang="en-US" sz="2800">
              <a:solidFill>
                <a:schemeClr val="tx1"/>
              </a:solidFill>
              <a:sym typeface="+mn-ea"/>
            </a:endParaRPr>
          </a:p>
          <a:p>
            <a:pPr>
              <a:lnSpc>
                <a:spcPct val="120000"/>
              </a:lnSpc>
            </a:pPr>
            <a:r>
              <a:rPr lang="de-DE" altLang="en-US" sz="2800">
                <a:solidFill>
                  <a:schemeClr val="tx1"/>
                </a:solidFill>
                <a:sym typeface="+mn-ea"/>
              </a:rPr>
              <a:t>N</a:t>
            </a:r>
            <a:r>
              <a:rPr lang="de-DE" altLang="en-US" sz="2800" baseline="-25000">
                <a:solidFill>
                  <a:schemeClr val="tx1"/>
                </a:solidFill>
                <a:sym typeface="+mn-ea"/>
              </a:rPr>
              <a:t>2</a:t>
            </a:r>
            <a:r>
              <a:rPr lang="de-DE" altLang="en-US" sz="2800">
                <a:solidFill>
                  <a:schemeClr val="tx1"/>
                </a:solidFill>
                <a:sym typeface="+mn-ea"/>
              </a:rPr>
              <a:t>O </a:t>
            </a:r>
            <a:r>
              <a:rPr lang="de-DE" altLang="en-US">
                <a:solidFill>
                  <a:schemeClr val="tx1"/>
                </a:solidFill>
                <a:sym typeface="+mn-ea"/>
              </a:rPr>
              <a:t>emissions in a </a:t>
            </a:r>
            <a:r>
              <a:rPr lang="de-DE" altLang="en-US" sz="2800">
                <a:solidFill>
                  <a:schemeClr val="tx1"/>
                </a:solidFill>
                <a:sym typeface="+mn-ea"/>
              </a:rPr>
              <a:t>chronosequence (Davidson et al. 2001):</a:t>
            </a:r>
            <a:br>
              <a:rPr lang="de-DE" altLang="en-US" sz="2800">
                <a:solidFill>
                  <a:schemeClr val="tx1"/>
                </a:solidFill>
                <a:sym typeface="+mn-ea"/>
              </a:rPr>
            </a:br>
            <a:r>
              <a:rPr lang="de-DE" altLang="en-US" sz="2800">
                <a:solidFill>
                  <a:schemeClr val="tx1"/>
                </a:solidFill>
                <a:sym typeface="+mn-ea"/>
              </a:rPr>
              <a:t>young pasture </a:t>
            </a:r>
            <a:r>
              <a:rPr lang="de-DE" altLang="en-US">
                <a:solidFill>
                  <a:schemeClr val="tx1"/>
                </a:solidFill>
                <a:sym typeface="+mn-ea"/>
              </a:rPr>
              <a:t>(2yrs)</a:t>
            </a:r>
            <a:r>
              <a:rPr lang="de-DE" altLang="en-US" sz="2800">
                <a:solidFill>
                  <a:schemeClr val="tx1"/>
                </a:solidFill>
                <a:sym typeface="+mn-ea"/>
              </a:rPr>
              <a:t> &gt; se</a:t>
            </a:r>
            <a:r>
              <a:rPr lang="de-DE" altLang="en-US" sz="2800">
                <a:solidFill>
                  <a:schemeClr val="tx1"/>
                </a:solidFill>
                <a:sym typeface="+mn-ea"/>
              </a:rPr>
              <a:t>condary forest &gt; primary forest </a:t>
            </a:r>
            <a:r>
              <a:rPr lang="de-DE" altLang="en-US" sz="2800" i="1">
                <a:solidFill>
                  <a:schemeClr val="tx1"/>
                </a:solidFill>
                <a:sym typeface="+mn-ea"/>
              </a:rPr>
              <a:t>&gt; old pasture (20yrs)</a:t>
            </a:r>
            <a:endParaRPr lang="de-DE" altLang="en-US" sz="2800" i="1">
              <a:solidFill>
                <a:schemeClr val="tx1"/>
              </a:solidFill>
              <a:sym typeface="+mn-ea"/>
            </a:endParaRPr>
          </a:p>
          <a:p>
            <a:pPr>
              <a:lnSpc>
                <a:spcPct val="120000"/>
              </a:lnSpc>
            </a:pPr>
            <a:endParaRPr lang="de-DE" altLang="en-US" sz="2800" i="1">
              <a:solidFill>
                <a:schemeClr val="tx1"/>
              </a:solidFill>
              <a:sym typeface="+mn-ea"/>
            </a:endParaRPr>
          </a:p>
        </p:txBody>
      </p:sp>
      <p:sp>
        <p:nvSpPr>
          <p:cNvPr id="4" name="Foliennummernplatzhalter 3"/>
          <p:cNvSpPr>
            <a:spLocks noGrp="1"/>
          </p:cNvSpPr>
          <p:nvPr>
            <p:ph type="sldNum" sz="quarter" idx="12"/>
          </p:nvPr>
        </p:nvSpPr>
        <p:spPr/>
        <p:txBody>
          <a:bodyPr/>
          <a:p>
            <a:pPr>
              <a:defRPr/>
            </a:pPr>
            <a:fld id="{EB8DDE25-60EA-4181-8715-BA01E9748756}" type="slidenum">
              <a:rPr lang="de-DE"/>
            </a:fld>
            <a:endParaRPr lang="de-DE"/>
          </a:p>
        </p:txBody>
      </p:sp>
      <p:sp>
        <p:nvSpPr>
          <p:cNvPr id="5" name="Textfeld 4"/>
          <p:cNvSpPr txBox="1"/>
          <p:nvPr/>
        </p:nvSpPr>
        <p:spPr>
          <a:xfrm>
            <a:off x="36830" y="5781675"/>
            <a:ext cx="12298680" cy="553085"/>
          </a:xfrm>
          <a:prstGeom prst="rect">
            <a:avLst/>
          </a:prstGeom>
          <a:noFill/>
        </p:spPr>
        <p:txBody>
          <a:bodyPr wrap="square" rtlCol="0" anchor="t">
            <a:spAutoFit/>
          </a:bodyPr>
          <a:p>
            <a:r>
              <a:rPr lang="de-DE" altLang="en-US" sz="1000"/>
              <a:t>Davidson, E. A., Bustamante, M., &amp; de Siqueira Pinto, A. (2001). Emissions of nitrous oxide and nitric oxide from soils of native and exotic ecosystems of the Amazon and Cerrado regions of Brazil. The Scientific World Journal, 1, 312-319.</a:t>
            </a:r>
            <a:endParaRPr lang="de-DE" altLang="en-US" sz="1000"/>
          </a:p>
          <a:p>
            <a:r>
              <a:rPr lang="de-DE" altLang="en-US" sz="1000"/>
              <a:t>Homyak, P. M., Allison, S. D., Huxman, T. E., Goulden, M. L., &amp; Treseder, K. K. (2017). Effects of drought manipulation on soil nitrogen cycling: A meta‐analysis. Journal of Geophysical Research: Biogeosciences, 122(12)</a:t>
            </a:r>
            <a:br>
              <a:rPr lang="de-DE" altLang="en-US" sz="1000"/>
            </a:br>
            <a:r>
              <a:rPr lang="de-DE" altLang="en-US" sz="1000"/>
              <a:t>Meurer, K. H., Franko, U., Stange, C. F., Dalla Rosa, J., Madari, B. E., &amp; Jungkunst, H. F. (2016). Direct nitrous oxide (N2O) fluxes from soils under different land use in Brazil—a critical review. Environmental Research Letters, 11(2)</a:t>
            </a:r>
            <a:endParaRPr lang="de-DE" altLang="en-US" sz="1000"/>
          </a:p>
        </p:txBody>
      </p:sp>
      <p:sp>
        <p:nvSpPr>
          <p:cNvPr id="7" name="Textfeld 6"/>
          <p:cNvSpPr txBox="1"/>
          <p:nvPr/>
        </p:nvSpPr>
        <p:spPr>
          <a:xfrm>
            <a:off x="4461510" y="6488430"/>
            <a:ext cx="6135370" cy="368300"/>
          </a:xfrm>
          <a:prstGeom prst="rect">
            <a:avLst/>
          </a:prstGeom>
          <a:noFill/>
        </p:spPr>
        <p:txBody>
          <a:bodyPr wrap="square" rtlCol="0" anchor="t">
            <a:spAutoFit/>
          </a:bodyPr>
          <a:p>
            <a:pPr algn="l"/>
            <a:r>
              <a:rPr lang="de-DE" altLang="en-US">
                <a:solidFill>
                  <a:schemeClr val="bg2"/>
                </a:solidFill>
                <a:sym typeface="+mn-ea"/>
              </a:rPr>
              <a:t>EGU2020			</a:t>
            </a:r>
            <a:r>
              <a:rPr lang="en-US">
                <a:solidFill>
                  <a:schemeClr val="bg2"/>
                </a:solidFill>
                <a:sym typeface="+mn-ea"/>
              </a:rPr>
              <a:t>SSS4.</a:t>
            </a:r>
            <a:r>
              <a:rPr lang="de-DE" altLang="en-US">
                <a:solidFill>
                  <a:schemeClr val="bg2"/>
                </a:solidFill>
                <a:sym typeface="+mn-ea"/>
              </a:rPr>
              <a:t>11</a:t>
            </a:r>
            <a:r>
              <a:rPr lang="de-DE" altLang="en-US">
                <a:solidFill>
                  <a:schemeClr val="bg2"/>
                </a:solidFill>
                <a:sym typeface="+mn-ea"/>
              </a:rPr>
              <a:t>	     </a:t>
            </a:r>
            <a:r>
              <a:rPr lang="de-DE" altLang="en-US">
                <a:solidFill>
                  <a:schemeClr val="tx1"/>
                </a:solidFill>
                <a:sym typeface="+mn-ea"/>
              </a:rPr>
              <a:t>   #shareEGU20</a:t>
            </a:r>
            <a:endParaRPr lang="de-DE" altLang="en-US">
              <a:solidFill>
                <a:schemeClr val="tx1"/>
              </a:solidFill>
              <a:sym typeface="+mn-ea"/>
            </a:endParaRPr>
          </a:p>
        </p:txBody>
      </p:sp>
      <p:sp>
        <p:nvSpPr>
          <p:cNvPr id="6" name="Pfeil nach unten 5"/>
          <p:cNvSpPr/>
          <p:nvPr/>
        </p:nvSpPr>
        <p:spPr>
          <a:xfrm>
            <a:off x="525145" y="3703320"/>
            <a:ext cx="720000" cy="1368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de-DE" altLang="en-US"/>
          </a:p>
        </p:txBody>
      </p:sp>
      <p:sp>
        <p:nvSpPr>
          <p:cNvPr id="8" name="Textfeld 7"/>
          <p:cNvSpPr txBox="1"/>
          <p:nvPr/>
        </p:nvSpPr>
        <p:spPr>
          <a:xfrm>
            <a:off x="989965" y="3703320"/>
            <a:ext cx="2916000" cy="1383665"/>
          </a:xfrm>
          <a:prstGeom prst="rect">
            <a:avLst/>
          </a:prstGeom>
          <a:noFill/>
        </p:spPr>
        <p:txBody>
          <a:bodyPr wrap="square" rtlCol="0" anchor="t">
            <a:spAutoFit/>
          </a:bodyPr>
          <a:p>
            <a:pPr algn="ctr"/>
            <a:r>
              <a:rPr lang="de-DE" altLang="en-US" sz="2800">
                <a:sym typeface="+mn-ea"/>
              </a:rPr>
              <a:t>precipitation </a:t>
            </a:r>
            <a:endParaRPr lang="de-DE" altLang="en-US" sz="2800">
              <a:sym typeface="+mn-ea"/>
            </a:endParaRPr>
          </a:p>
          <a:p>
            <a:pPr algn="ctr"/>
            <a:r>
              <a:rPr lang="de-DE" altLang="en-US" sz="2800" b="1">
                <a:sym typeface="+mn-ea"/>
              </a:rPr>
              <a:t>[magnitude and intensity]</a:t>
            </a:r>
            <a:endParaRPr lang="de-DE" altLang="en-US" sz="2800">
              <a:sym typeface="+mn-ea"/>
            </a:endParaRPr>
          </a:p>
        </p:txBody>
      </p:sp>
      <p:sp>
        <p:nvSpPr>
          <p:cNvPr id="9" name="Gleich 8"/>
          <p:cNvSpPr/>
          <p:nvPr/>
        </p:nvSpPr>
        <p:spPr>
          <a:xfrm>
            <a:off x="3662045" y="4046855"/>
            <a:ext cx="1008380" cy="648335"/>
          </a:xfrm>
          <a:prstGeom prst="mathEqual">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de-DE" altLang="en-US">
              <a:solidFill>
                <a:schemeClr val="tx1"/>
              </a:solidFill>
            </a:endParaRPr>
          </a:p>
        </p:txBody>
      </p:sp>
      <p:sp>
        <p:nvSpPr>
          <p:cNvPr id="10" name="Pfeil nach unten 9"/>
          <p:cNvSpPr/>
          <p:nvPr/>
        </p:nvSpPr>
        <p:spPr>
          <a:xfrm>
            <a:off x="4742180" y="3686810"/>
            <a:ext cx="720000" cy="136800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de-DE" altLang="en-US"/>
          </a:p>
        </p:txBody>
      </p:sp>
      <p:sp>
        <p:nvSpPr>
          <p:cNvPr id="11" name="Textfeld 10"/>
          <p:cNvSpPr txBox="1"/>
          <p:nvPr/>
        </p:nvSpPr>
        <p:spPr>
          <a:xfrm>
            <a:off x="5339715" y="3703320"/>
            <a:ext cx="2916000" cy="1814830"/>
          </a:xfrm>
          <a:prstGeom prst="rect">
            <a:avLst/>
          </a:prstGeom>
          <a:noFill/>
        </p:spPr>
        <p:txBody>
          <a:bodyPr wrap="square" rtlCol="0" anchor="t">
            <a:spAutoFit/>
          </a:bodyPr>
          <a:p>
            <a:pPr algn="ctr"/>
            <a:r>
              <a:rPr lang="de-DE" altLang="en-US" sz="2800">
                <a:sym typeface="+mn-ea"/>
              </a:rPr>
              <a:t>microbial biomass</a:t>
            </a:r>
            <a:endParaRPr lang="de-DE" altLang="en-US" sz="2800">
              <a:sym typeface="+mn-ea"/>
            </a:endParaRPr>
          </a:p>
          <a:p>
            <a:pPr algn="ctr">
              <a:buClrTx/>
              <a:buSzTx/>
              <a:buFontTx/>
            </a:pPr>
            <a:r>
              <a:rPr lang="de-DE" altLang="en-US" sz="2800" b="1">
                <a:solidFill>
                  <a:srgbClr val="366D01"/>
                </a:solidFill>
                <a:cs typeface="Arial" panose="020B0604020202020204"/>
                <a:sym typeface="+mn-ea"/>
              </a:rPr>
              <a:t>= species?</a:t>
            </a:r>
            <a:endParaRPr lang="de-DE" altLang="en-US" sz="2800" b="1">
              <a:solidFill>
                <a:srgbClr val="366D01"/>
              </a:solidFill>
              <a:cs typeface="Arial" panose="020B0604020202020204"/>
              <a:sym typeface="+mn-ea"/>
            </a:endParaRPr>
          </a:p>
          <a:p>
            <a:pPr algn="ctr">
              <a:buClrTx/>
              <a:buSzTx/>
              <a:buFontTx/>
            </a:pPr>
            <a:r>
              <a:rPr lang="de-DE" altLang="en-US" sz="2800" b="1">
                <a:solidFill>
                  <a:srgbClr val="366D01"/>
                </a:solidFill>
                <a:cs typeface="Arial" panose="020B0604020202020204"/>
                <a:sym typeface="+mn-ea"/>
              </a:rPr>
              <a:t>= functions?</a:t>
            </a:r>
            <a:endParaRPr lang="de-DE" altLang="en-US" sz="2800">
              <a:sym typeface="+mn-ea"/>
            </a:endParaRPr>
          </a:p>
          <a:p>
            <a:pPr algn="ctr"/>
            <a:r>
              <a:rPr lang="de-DE" altLang="en-US" sz="2800">
                <a:sym typeface="+mn-ea"/>
              </a:rPr>
              <a:t> </a:t>
            </a:r>
            <a:r>
              <a:rPr lang="de-DE" altLang="en-US" sz="2800">
                <a:sym typeface="+mn-ea"/>
              </a:rPr>
              <a:t> </a:t>
            </a:r>
            <a:endParaRPr lang="de-DE" altLang="en-US" sz="2800">
              <a:sym typeface="+mn-ea"/>
            </a:endParaRPr>
          </a:p>
        </p:txBody>
      </p:sp>
      <p:sp>
        <p:nvSpPr>
          <p:cNvPr id="12" name="Gleich 11"/>
          <p:cNvSpPr/>
          <p:nvPr/>
        </p:nvSpPr>
        <p:spPr>
          <a:xfrm>
            <a:off x="8106410" y="4046855"/>
            <a:ext cx="1008380" cy="648335"/>
          </a:xfrm>
          <a:prstGeom prst="mathEqual">
            <a:avLst/>
          </a:prstGeom>
          <a:solidFill>
            <a:schemeClr val="accent3"/>
          </a:solidFill>
        </p:spPr>
        <p:style>
          <a:lnRef idx="2">
            <a:schemeClr val="dk1">
              <a:shade val="50000"/>
            </a:schemeClr>
          </a:lnRef>
          <a:fillRef idx="1">
            <a:schemeClr val="dk1"/>
          </a:fillRef>
          <a:effectRef idx="0">
            <a:schemeClr val="dk1"/>
          </a:effectRef>
          <a:fontRef idx="minor">
            <a:schemeClr val="lt1"/>
          </a:fontRef>
        </p:style>
        <p:txBody>
          <a:bodyPr rtlCol="0" anchor="ctr"/>
          <a:p>
            <a:pPr algn="ctr"/>
            <a:endParaRPr lang="de-DE" altLang="en-US">
              <a:solidFill>
                <a:schemeClr val="tx1"/>
              </a:solidFill>
            </a:endParaRPr>
          </a:p>
        </p:txBody>
      </p:sp>
      <p:sp>
        <p:nvSpPr>
          <p:cNvPr id="13" name="Pfeil nach unten 12"/>
          <p:cNvSpPr/>
          <p:nvPr/>
        </p:nvSpPr>
        <p:spPr>
          <a:xfrm>
            <a:off x="9174480" y="3670300"/>
            <a:ext cx="720000" cy="136800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de-DE" altLang="en-US"/>
          </a:p>
        </p:txBody>
      </p:sp>
      <p:sp>
        <p:nvSpPr>
          <p:cNvPr id="14" name="Textfeld 13"/>
          <p:cNvSpPr txBox="1"/>
          <p:nvPr/>
        </p:nvSpPr>
        <p:spPr>
          <a:xfrm>
            <a:off x="9280525" y="3813810"/>
            <a:ext cx="2916000" cy="1383665"/>
          </a:xfrm>
          <a:prstGeom prst="rect">
            <a:avLst/>
          </a:prstGeom>
          <a:noFill/>
        </p:spPr>
        <p:txBody>
          <a:bodyPr wrap="square" rtlCol="0" anchor="t">
            <a:spAutoFit/>
          </a:bodyPr>
          <a:p>
            <a:pPr algn="ctr"/>
            <a:r>
              <a:rPr lang="de-DE" altLang="en-US" sz="2800">
                <a:sym typeface="+mn-ea"/>
              </a:rPr>
              <a:t>N</a:t>
            </a:r>
            <a:r>
              <a:rPr lang="de-DE" altLang="en-US" sz="2800" baseline="-25000">
                <a:sym typeface="+mn-ea"/>
              </a:rPr>
              <a:t>2</a:t>
            </a:r>
            <a:r>
              <a:rPr lang="de-DE" altLang="en-US" sz="2800">
                <a:sym typeface="+mn-ea"/>
              </a:rPr>
              <a:t>O </a:t>
            </a:r>
            <a:br>
              <a:rPr lang="de-DE" altLang="en-US" sz="2800">
                <a:sym typeface="+mn-ea"/>
              </a:rPr>
            </a:br>
            <a:r>
              <a:rPr lang="de-DE" altLang="en-US" sz="2800">
                <a:sym typeface="+mn-ea"/>
              </a:rPr>
              <a:t>emissions </a:t>
            </a:r>
            <a:endParaRPr lang="de-DE" altLang="en-US" sz="2800">
              <a:sym typeface="+mn-ea"/>
            </a:endParaRPr>
          </a:p>
          <a:p>
            <a:pPr algn="ctr"/>
            <a:r>
              <a:rPr lang="de-DE" altLang="en-US" sz="2800">
                <a:sym typeface="+mn-ea"/>
              </a:rPr>
              <a:t> (C availability)</a:t>
            </a:r>
            <a:endParaRPr lang="de-DE" altLang="en-US" sz="2800" b="1">
              <a:sym typeface="+mn-ea"/>
            </a:endParaRPr>
          </a:p>
        </p:txBody>
      </p:sp>
      <p:sp>
        <p:nvSpPr>
          <p:cNvPr id="15" name="Textfeld 14"/>
          <p:cNvSpPr txBox="1"/>
          <p:nvPr/>
        </p:nvSpPr>
        <p:spPr>
          <a:xfrm>
            <a:off x="9389745" y="5290820"/>
            <a:ext cx="2302510" cy="398780"/>
          </a:xfrm>
          <a:prstGeom prst="rect">
            <a:avLst/>
          </a:prstGeom>
          <a:noFill/>
        </p:spPr>
        <p:txBody>
          <a:bodyPr wrap="none" rtlCol="0" anchor="t">
            <a:spAutoFit/>
          </a:bodyPr>
          <a:p>
            <a:r>
              <a:rPr lang="de-DE" altLang="en-US" sz="2000">
                <a:sym typeface="+mn-ea"/>
              </a:rPr>
              <a:t>(Homyak et al. 2017)</a:t>
            </a:r>
            <a:endParaRPr lang="de-DE" altLang="en-US" sz="2000">
              <a:sym typeface="+mn-ea"/>
            </a:endParaRPr>
          </a:p>
        </p:txBody>
      </p:sp>
      <p:pic>
        <p:nvPicPr>
          <p:cNvPr id="22" name="Inhaltsplatzhalter 4" descr="cc_by_logo_png"/>
          <p:cNvPicPr>
            <a:picLocks noChangeAspect="1"/>
          </p:cNvPicPr>
          <p:nvPr/>
        </p:nvPicPr>
        <p:blipFill>
          <a:blip r:embed="rId1"/>
          <a:stretch>
            <a:fillRect/>
          </a:stretch>
        </p:blipFill>
        <p:spPr>
          <a:xfrm>
            <a:off x="10972165" y="6426835"/>
            <a:ext cx="1228090" cy="42989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nutzerdefiniert 1">
      <a:majorFont>
        <a:latin typeface="Calibri Light"/>
        <a:ea typeface="Arial"/>
        <a:cs typeface="Arial"/>
      </a:majorFont>
      <a:minorFont>
        <a:latin typeface="Calibri Light"/>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2847</Words>
  <Application>WPS Presentation</Application>
  <PresentationFormat>Breitbild</PresentationFormat>
  <Paragraphs>86</Paragraphs>
  <Slides>4</Slides>
  <Notes>4</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4</vt:i4>
      </vt:variant>
    </vt:vector>
  </HeadingPairs>
  <TitlesOfParts>
    <vt:vector size="17" baseType="lpstr">
      <vt:lpstr>Arial</vt:lpstr>
      <vt:lpstr>SimSun</vt:lpstr>
      <vt:lpstr>Wingdings</vt:lpstr>
      <vt:lpstr>Arial</vt:lpstr>
      <vt:lpstr>Calibri</vt:lpstr>
      <vt:lpstr>Microsoft YaHei</vt:lpstr>
      <vt:lpstr/>
      <vt:lpstr>Arial Unicode MS</vt:lpstr>
      <vt:lpstr>Calibri Light</vt:lpstr>
      <vt:lpstr>Liberation Mono</vt:lpstr>
      <vt:lpstr>Office Theme</vt:lpstr>
      <vt:lpstr>Benutzerdefiniertes Design</vt:lpstr>
      <vt:lpstr>1_Office Theme</vt:lpstr>
      <vt:lpstr>Using N2O to detect  if a tipping point has been crossed  in tropical soils after droughts </vt:lpstr>
      <vt:lpstr>Introduction</vt:lpstr>
      <vt:lpstr>Material</vt:lpstr>
      <vt:lpstr>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 Lustig</dc:creator>
  <cp:lastModifiedBy>simone.kilian</cp:lastModifiedBy>
  <cp:revision>76</cp:revision>
  <dcterms:created xsi:type="dcterms:W3CDTF">2019-05-09T12:36:00Z</dcterms:created>
  <dcterms:modified xsi:type="dcterms:W3CDTF">2020-05-05T11:58:22Z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1031-11.2.0.8641</vt:lpwstr>
  </property>
</Properties>
</file>