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0" r:id="rId4"/>
    <p:sldId id="304" r:id="rId5"/>
    <p:sldId id="307" r:id="rId6"/>
    <p:sldId id="308" r:id="rId7"/>
    <p:sldId id="309" r:id="rId8"/>
    <p:sldId id="310" r:id="rId9"/>
    <p:sldId id="311" r:id="rId10"/>
    <p:sldId id="313" r:id="rId11"/>
    <p:sldId id="314" r:id="rId12"/>
    <p:sldId id="317" r:id="rId13"/>
    <p:sldId id="315" r:id="rId14"/>
    <p:sldId id="265" r:id="rId15"/>
    <p:sldId id="273" r:id="rId16"/>
    <p:sldId id="274" r:id="rId17"/>
    <p:sldId id="270" r:id="rId18"/>
    <p:sldId id="318" r:id="rId19"/>
    <p:sldId id="292" r:id="rId20"/>
    <p:sldId id="287" r:id="rId21"/>
    <p:sldId id="293" r:id="rId22"/>
    <p:sldId id="321" r:id="rId23"/>
    <p:sldId id="3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FFC"/>
    <a:srgbClr val="0476DE"/>
    <a:srgbClr val="B4D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F95A-5BEA-479B-98C5-E1634C67E93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48D-AB09-4964-99A5-1A68C24EC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0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F95A-5BEA-479B-98C5-E1634C67E93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48D-AB09-4964-99A5-1A68C24EC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8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F95A-5BEA-479B-98C5-E1634C67E93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48D-AB09-4964-99A5-1A68C24EC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F95A-5BEA-479B-98C5-E1634C67E93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48D-AB09-4964-99A5-1A68C24EC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F95A-5BEA-479B-98C5-E1634C67E93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48D-AB09-4964-99A5-1A68C24EC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3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F95A-5BEA-479B-98C5-E1634C67E93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48D-AB09-4964-99A5-1A68C24EC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F95A-5BEA-479B-98C5-E1634C67E93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48D-AB09-4964-99A5-1A68C24EC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7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F95A-5BEA-479B-98C5-E1634C67E93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48D-AB09-4964-99A5-1A68C24EC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3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F95A-5BEA-479B-98C5-E1634C67E93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48D-AB09-4964-99A5-1A68C24EC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F95A-5BEA-479B-98C5-E1634C67E93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48D-AB09-4964-99A5-1A68C24EC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F95A-5BEA-479B-98C5-E1634C67E93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F48D-AB09-4964-99A5-1A68C24EC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5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4F95A-5BEA-479B-98C5-E1634C67E93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F48D-AB09-4964-99A5-1A68C24EC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9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7.png"/><Relationship Id="rId5" Type="http://schemas.openxmlformats.org/officeDocument/2006/relationships/slide" Target="slide14.xml"/><Relationship Id="rId10" Type="http://schemas.openxmlformats.org/officeDocument/2006/relationships/image" Target="../media/image6.gif"/><Relationship Id="rId4" Type="http://schemas.openxmlformats.org/officeDocument/2006/relationships/image" Target="../media/image4.png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mm.nasa.gov/data-access/downloads/gpm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4.png"/><Relationship Id="rId4" Type="http://schemas.openxmlformats.org/officeDocument/2006/relationships/hyperlink" Target="https://tahmo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rs1121255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80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8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111400" y="870879"/>
            <a:ext cx="3851000" cy="2479419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-60982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Correcting position error in rainfall estimates </a:t>
            </a:r>
            <a:r>
              <a:rPr 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and spatial warping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/>
        </p:nvSpPr>
        <p:spPr>
          <a:xfrm>
            <a:off x="4104060" y="878964"/>
            <a:ext cx="7960940" cy="2471335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4343400" y="3633677"/>
            <a:ext cx="7721600" cy="2601657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111400" y="3633677"/>
            <a:ext cx="4105000" cy="2601657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36790" y="883258"/>
            <a:ext cx="380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2000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7410" y="892053"/>
            <a:ext cx="7960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n-US" sz="2000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3633677"/>
            <a:ext cx="772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000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400" y="3637426"/>
            <a:ext cx="41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case</a:t>
            </a:r>
            <a:endParaRPr lang="en-US" sz="2000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115298" y="1698171"/>
            <a:ext cx="2" cy="1297940"/>
          </a:xfrm>
          <a:prstGeom prst="line">
            <a:avLst/>
          </a:prstGeom>
          <a:ln w="38100">
            <a:solidFill>
              <a:srgbClr val="3B9F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07398" y="1132200"/>
            <a:ext cx="401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warping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84530" y="1133240"/>
            <a:ext cx="39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warping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1327" r="646" b="2201"/>
          <a:stretch/>
        </p:blipFill>
        <p:spPr>
          <a:xfrm>
            <a:off x="2356807" y="4063811"/>
            <a:ext cx="1730541" cy="1900458"/>
          </a:xfrm>
          <a:prstGeom prst="rect">
            <a:avLst/>
          </a:prstGeom>
          <a:ln w="25400">
            <a:solidFill>
              <a:srgbClr val="0476DE"/>
            </a:solidFill>
          </a:ln>
          <a:effectLst/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68" y="3551692"/>
            <a:ext cx="1290502" cy="129050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11400" y="4035625"/>
            <a:ext cx="25438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Ghana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Rainy season 2018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IMERG-Late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TAHMO stations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>
            <a:hlinkClick r:id="rId5" action="ppaction://hlinksldjump"/>
          </p:cNvPr>
          <p:cNvSpPr/>
          <p:nvPr/>
        </p:nvSpPr>
        <p:spPr>
          <a:xfrm>
            <a:off x="1528721" y="6041697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…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4208" y="1118699"/>
            <a:ext cx="37907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position mismatch between satellite-based rainfall and gauge measurements.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Getting rainfall in the right place.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or time warping.</a:t>
            </a:r>
          </a:p>
        </p:txBody>
      </p:sp>
      <p:sp>
        <p:nvSpPr>
          <p:cNvPr id="26" name="Oval 25">
            <a:hlinkClick r:id="rId6" action="ppaction://hlinksldjump"/>
          </p:cNvPr>
          <p:cNvSpPr/>
          <p:nvPr/>
        </p:nvSpPr>
        <p:spPr>
          <a:xfrm>
            <a:off x="1428894" y="316006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…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hlinkClick r:id="rId7" action="ppaction://hlinksldjump"/>
          </p:cNvPr>
          <p:cNvSpPr/>
          <p:nvPr/>
        </p:nvSpPr>
        <p:spPr>
          <a:xfrm>
            <a:off x="7573590" y="6041697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...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hlinkClick r:id="rId8" action="ppaction://hlinksldjump"/>
          </p:cNvPr>
          <p:cNvSpPr/>
          <p:nvPr/>
        </p:nvSpPr>
        <p:spPr>
          <a:xfrm>
            <a:off x="7485889" y="3164146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…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954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Camille Le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Coz*,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Arnold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Heemink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Martin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Verlaan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Marie-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laire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Veldhuis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Nick van de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Giesen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c.m.l.lecoz-1@tudelft.nl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69" y="1544542"/>
            <a:ext cx="2697057" cy="1798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04" y="1489957"/>
            <a:ext cx="2074152" cy="1769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8644"/>
            <a:ext cx="1227411" cy="429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7432" y="6483718"/>
            <a:ext cx="584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AS1.36 | Display D3217 | Abstract EGU2020-18417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04903" y="3874618"/>
            <a:ext cx="340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error of the rainfall peak before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after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warping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40" y="4265549"/>
            <a:ext cx="3738717" cy="1869359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99002"/>
              </p:ext>
            </p:extLst>
          </p:nvPr>
        </p:nvGraphicFramePr>
        <p:xfrm>
          <a:off x="4440845" y="4253922"/>
          <a:ext cx="3699296" cy="1229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824">
                  <a:extLst>
                    <a:ext uri="{9D8B030D-6E8A-4147-A177-3AD203B41FA5}">
                      <a16:colId xmlns:a16="http://schemas.microsoft.com/office/drawing/2014/main" val="751990499"/>
                    </a:ext>
                  </a:extLst>
                </a:gridCol>
                <a:gridCol w="924824">
                  <a:extLst>
                    <a:ext uri="{9D8B030D-6E8A-4147-A177-3AD203B41FA5}">
                      <a16:colId xmlns:a16="http://schemas.microsoft.com/office/drawing/2014/main" val="312253816"/>
                    </a:ext>
                  </a:extLst>
                </a:gridCol>
                <a:gridCol w="924824">
                  <a:extLst>
                    <a:ext uri="{9D8B030D-6E8A-4147-A177-3AD203B41FA5}">
                      <a16:colId xmlns:a16="http://schemas.microsoft.com/office/drawing/2014/main" val="631498105"/>
                    </a:ext>
                  </a:extLst>
                </a:gridCol>
                <a:gridCol w="924824">
                  <a:extLst>
                    <a:ext uri="{9D8B030D-6E8A-4147-A177-3AD203B41FA5}">
                      <a16:colId xmlns:a16="http://schemas.microsoft.com/office/drawing/2014/main" val="4070250586"/>
                    </a:ext>
                  </a:extLst>
                </a:gridCol>
              </a:tblGrid>
              <a:tr h="413185"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space warping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time warping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06671"/>
                  </a:ext>
                </a:extLst>
              </a:tr>
              <a:tr h="271849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 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1,89 mm/h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 mm/h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 mm/h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54440"/>
                  </a:ext>
                </a:extLst>
              </a:tr>
              <a:tr h="271849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 mm/h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 mm/h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 mm/h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094097"/>
                  </a:ext>
                </a:extLst>
              </a:tr>
              <a:tr h="250863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86642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440845" y="5432436"/>
            <a:ext cx="369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before and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warping compared to the station measurements. </a:t>
            </a:r>
          </a:p>
        </p:txBody>
      </p:sp>
    </p:spTree>
    <p:extLst>
      <p:ext uri="{BB962C8B-B14F-4D97-AF65-F5344CB8AC3E}">
        <p14:creationId xmlns:p14="http://schemas.microsoft.com/office/powerpoint/2010/main" val="1913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registration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60254"/>
            <a:ext cx="317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– time warping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7905" y="1015651"/>
                <a:ext cx="7300686" cy="4191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476D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</a:t>
                </a:r>
              </a:p>
              <a:p>
                <a:endParaRPr lang="en-GB" sz="2400" b="1" dirty="0" smtClean="0">
                  <a:solidFill>
                    <a:srgbClr val="0476D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optimal temporal mapping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that:</a:t>
                </a:r>
                <a:endParaRPr lang="en-GB" sz="24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eqArr>
                    </m:oMath>
                  </m:oMathPara>
                </a14:m>
                <a:endParaRPr lang="en-GB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GB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timeseries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Criteria for optimal mapping:</a:t>
                </a:r>
              </a:p>
              <a:p>
                <a:pPr marL="800100" lvl="1" indent="-342900">
                  <a:buClr>
                    <a:srgbClr val="00A6D6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</m:t>
                    </m:r>
                  </m:oMath>
                </a14:m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Clr>
                    <a:srgbClr val="00A6D6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Smooth 			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𝛻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</m:t>
                    </m:r>
                  </m:oMath>
                </a14:m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05" y="1015651"/>
                <a:ext cx="7300686" cy="4191981"/>
              </a:xfrm>
              <a:prstGeom prst="rect">
                <a:avLst/>
              </a:prstGeom>
              <a:blipFill>
                <a:blip r:embed="rId3"/>
                <a:stretch>
                  <a:fillRect l="-1337" t="-1164" b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hlinkClick r:id="rId4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registration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60254"/>
            <a:ext cx="317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– time warping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0225" y="989937"/>
                <a:ext cx="852124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476D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How?</a:t>
                </a:r>
              </a:p>
              <a:p>
                <a:endParaRPr lang="en-GB" sz="2400" b="1" dirty="0" smtClean="0">
                  <a:solidFill>
                    <a:srgbClr val="0476D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Minimization of a cost function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b="0" dirty="0" smtClean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∘(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</m:oMath>
                </a14:m>
                <a:endParaRPr lang="en-GB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GB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GB" sz="2400" b="0" dirty="0" smtClean="0">
                    <a:cs typeface="Arial" panose="020B0604020202020204" pitchFamily="34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‖"/>
                        <m:endChr m:val="‖"/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‖"/>
                        <m:endChr m:val="‖"/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𝛻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</m:d>
                  </m:oMath>
                </a14:m>
                <a:endParaRPr lang="en-GB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GB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GB" sz="2400" b="0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‖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‖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ith</a:t>
                </a:r>
              </a:p>
              <a:p>
                <a:r>
                  <a:rPr lang="en-GB" sz="2400" b="1" dirty="0" smtClean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⋯,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⋯,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65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5" y="989937"/>
                <a:ext cx="8521248" cy="4893647"/>
              </a:xfrm>
              <a:prstGeom prst="rect">
                <a:avLst/>
              </a:prstGeom>
              <a:blipFill>
                <a:blip r:embed="rId3"/>
                <a:stretch>
                  <a:fillRect l="-1144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 rot="9918636">
            <a:off x="5234989" y="2243588"/>
            <a:ext cx="1199497" cy="297665"/>
          </a:xfrm>
          <a:prstGeom prst="rightArrow">
            <a:avLst/>
          </a:prstGeom>
          <a:solidFill>
            <a:srgbClr val="3B9FFC"/>
          </a:solidFill>
          <a:ln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5311355" y="3287927"/>
            <a:ext cx="1199497" cy="297665"/>
          </a:xfrm>
          <a:prstGeom prst="rightArrow">
            <a:avLst/>
          </a:prstGeom>
          <a:solidFill>
            <a:srgbClr val="3B9FFC"/>
          </a:solidFill>
          <a:ln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1336278">
            <a:off x="4505108" y="4137195"/>
            <a:ext cx="1199497" cy="297665"/>
          </a:xfrm>
          <a:prstGeom prst="rightArrow">
            <a:avLst/>
          </a:prstGeom>
          <a:solidFill>
            <a:srgbClr val="3B9FFC"/>
          </a:solidFill>
          <a:ln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27488" y="2930110"/>
            <a:ext cx="3525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term (corresponding to the two criteria for optimal mapping).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5024" y="1715976"/>
            <a:ext cx="364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term 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= mismatch between target field and warped field).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0273" y="4045822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background term (ensure consistency in space).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54169" y="5505288"/>
            <a:ext cx="222431" cy="437277"/>
          </a:xfrm>
          <a:prstGeom prst="straightConnector1">
            <a:avLst/>
          </a:prstGeom>
          <a:ln w="44450">
            <a:solidFill>
              <a:srgbClr val="0476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5887065"/>
            <a:ext cx="439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mapping at each station location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4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registration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60254"/>
            <a:ext cx="317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– time warping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225" y="989937"/>
            <a:ext cx="852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476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</a:p>
          <a:p>
            <a:endParaRPr lang="en-GB" sz="2400" b="1" dirty="0" smtClean="0">
              <a:solidFill>
                <a:srgbClr val="0476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20578867">
            <a:off x="4434947" y="4868754"/>
            <a:ext cx="1443787" cy="521553"/>
          </a:xfrm>
          <a:prstGeom prst="rightArrow">
            <a:avLst/>
          </a:prstGeom>
          <a:solidFill>
            <a:srgbClr val="3B9FFC"/>
          </a:solidFill>
          <a:ln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56108" y="5129530"/>
            <a:ext cx="1845226" cy="523220"/>
          </a:xfrm>
          <a:prstGeom prst="rect">
            <a:avLst/>
          </a:prstGeom>
          <a:noFill/>
          <a:ln w="25400">
            <a:solidFill>
              <a:srgbClr val="0476D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594" y="5659048"/>
            <a:ext cx="310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(similar to spatial registration algorithm)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00" y="810000"/>
            <a:ext cx="5578126" cy="5608987"/>
          </a:xfrm>
          <a:prstGeom prst="rect">
            <a:avLst/>
          </a:prstGeom>
        </p:spPr>
      </p:pic>
      <p:sp>
        <p:nvSpPr>
          <p:cNvPr id="12" name="Oval 11">
            <a:hlinkClick r:id="rId4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21095" y="221758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6460254"/>
            <a:ext cx="4084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- workflow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92" y="705771"/>
            <a:ext cx="9963150" cy="1914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963" y="1362508"/>
            <a:ext cx="155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warping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68" y="3386963"/>
            <a:ext cx="10029825" cy="2876550"/>
          </a:xfrm>
          <a:prstGeom prst="rect">
            <a:avLst/>
          </a:prstGeom>
        </p:spPr>
      </p:pic>
      <p:sp>
        <p:nvSpPr>
          <p:cNvPr id="16" name="Left Brace 15"/>
          <p:cNvSpPr/>
          <p:nvPr/>
        </p:nvSpPr>
        <p:spPr>
          <a:xfrm>
            <a:off x="1391475" y="705771"/>
            <a:ext cx="424069" cy="1914525"/>
          </a:xfrm>
          <a:prstGeom prst="leftBrace">
            <a:avLst>
              <a:gd name="adj1" fmla="val 54674"/>
              <a:gd name="adj2" fmla="val 50000"/>
            </a:avLst>
          </a:prstGeom>
          <a:ln w="38100">
            <a:solidFill>
              <a:srgbClr val="047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1391475" y="3386963"/>
            <a:ext cx="424068" cy="2360694"/>
          </a:xfrm>
          <a:prstGeom prst="leftBrace">
            <a:avLst>
              <a:gd name="adj1" fmla="val 54674"/>
              <a:gd name="adj2" fmla="val 50000"/>
            </a:avLst>
          </a:prstGeom>
          <a:ln w="38100">
            <a:solidFill>
              <a:srgbClr val="047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1095" y="3927044"/>
            <a:ext cx="155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warping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32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225" y="1362285"/>
            <a:ext cx="5867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A6D6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Ghana</a:t>
            </a:r>
          </a:p>
          <a:p>
            <a:pPr marL="285750" indent="-285750">
              <a:buClr>
                <a:srgbClr val="3B9FFC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rainy season (2018)</a:t>
            </a:r>
          </a:p>
          <a:p>
            <a:pPr marL="285750" indent="-285750">
              <a:buClr>
                <a:srgbClr val="00A6D6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25h window: </a:t>
            </a:r>
          </a:p>
          <a:p>
            <a:pPr marL="742950" lvl="1" indent="-285750">
              <a:buClr>
                <a:srgbClr val="00A6D6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06:00 April 22 to 06:00 April 23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A6D6"/>
              </a:buClr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(1h resolution)</a:t>
            </a:r>
          </a:p>
          <a:p>
            <a:pPr marL="742950" lvl="1" indent="-285750">
              <a:buClr>
                <a:srgbClr val="3B9FF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IMERG-Late (Integrated Multi-satellite Retrievals for GPM)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https://pmm.nasa.gov/data-access/downloads/gpm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3B9FFC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TAHMO station (Trans-African Hydro-Meteorological Observatory)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https://tahmo.org/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Clr>
                <a:srgbClr val="3B9FFC"/>
              </a:buClr>
              <a:buFont typeface="Arial" panose="020B0604020202020204" pitchFamily="34" charset="0"/>
              <a:buChar char="•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555246"/>
            <a:ext cx="6197600" cy="619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460254"/>
            <a:ext cx="136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hlinkClick r:id="rId6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03" y="72445"/>
            <a:ext cx="2995027" cy="29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460254"/>
            <a:ext cx="136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1366" y="242678"/>
            <a:ext cx="3642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 (1h accumulated):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IMERG-Late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(background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TAHMO measurement (circle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80" y="1558763"/>
            <a:ext cx="8572940" cy="4838949"/>
          </a:xfrm>
          <a:prstGeom prst="rect">
            <a:avLst/>
          </a:prstGeom>
        </p:spPr>
      </p:pic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60254"/>
            <a:ext cx="136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1366" y="242678"/>
            <a:ext cx="3642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 (1h accumulated):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IMERG-Late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(background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TAHMO measurement (circle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Interpolated stations (contour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00" y="1558800"/>
            <a:ext cx="8570644" cy="4838400"/>
          </a:xfrm>
          <a:prstGeom prst="rect">
            <a:avLst/>
          </a:prstGeom>
        </p:spPr>
      </p:pic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60254"/>
            <a:ext cx="136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66" y="826002"/>
            <a:ext cx="1129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76DE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and time warping are evaluated and compared using the Leave One Out Validation method, except for the position error.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60254"/>
            <a:ext cx="136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434880"/>
              </p:ext>
            </p:extLst>
          </p:nvPr>
        </p:nvGraphicFramePr>
        <p:xfrm>
          <a:off x="1581150" y="4911325"/>
          <a:ext cx="8966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550">
                  <a:extLst>
                    <a:ext uri="{9D8B030D-6E8A-4147-A177-3AD203B41FA5}">
                      <a16:colId xmlns:a16="http://schemas.microsoft.com/office/drawing/2014/main" val="751990499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312253816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631498105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4070250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space warping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time warping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0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 (mm/h)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54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 (mm/h)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094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8664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18048" y="4279780"/>
            <a:ext cx="957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before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warping compared to the station measurements.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are computed over all stations and all time steps.</a:t>
            </a:r>
          </a:p>
        </p:txBody>
      </p:sp>
      <p:sp>
        <p:nvSpPr>
          <p:cNvPr id="16" name="Curved Right Arrow 15"/>
          <p:cNvSpPr/>
          <p:nvPr/>
        </p:nvSpPr>
        <p:spPr>
          <a:xfrm>
            <a:off x="1133276" y="4520043"/>
            <a:ext cx="416323" cy="782563"/>
          </a:xfrm>
          <a:prstGeom prst="curvedRightArrow">
            <a:avLst/>
          </a:prstGeom>
          <a:solidFill>
            <a:srgbClr val="3B9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966" y="826002"/>
            <a:ext cx="1129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76DE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and time warping are evaluated and compared using the Leave One Out Validation method, except for the position error.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961" y="1737060"/>
            <a:ext cx="212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correlation for each station.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Bent Arrow 18"/>
          <p:cNvSpPr/>
          <p:nvPr/>
        </p:nvSpPr>
        <p:spPr>
          <a:xfrm flipV="1">
            <a:off x="3158408" y="2373881"/>
            <a:ext cx="720213" cy="361249"/>
          </a:xfrm>
          <a:prstGeom prst="bentArrow">
            <a:avLst/>
          </a:prstGeom>
          <a:solidFill>
            <a:srgbClr val="3B9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11130" y="1537335"/>
            <a:ext cx="7809886" cy="2739966"/>
            <a:chOff x="3911130" y="1537335"/>
            <a:chExt cx="7809886" cy="2739966"/>
          </a:xfrm>
        </p:grpSpPr>
        <p:sp>
          <p:nvSpPr>
            <p:cNvPr id="12" name="TextBox 11"/>
            <p:cNvSpPr txBox="1"/>
            <p:nvPr/>
          </p:nvSpPr>
          <p:spPr>
            <a:xfrm>
              <a:off x="6500082" y="1546338"/>
              <a:ext cx="2317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Before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06325" y="1546338"/>
              <a:ext cx="22909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 time warping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98325" y="1537335"/>
              <a:ext cx="2349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 spatial warping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1130" y="1878368"/>
              <a:ext cx="2422250" cy="239893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373" y="1845975"/>
              <a:ext cx="2811643" cy="23976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7372" y="1875889"/>
              <a:ext cx="2422250" cy="2398933"/>
            </a:xfrm>
            <a:prstGeom prst="rect">
              <a:avLst/>
            </a:prstGeom>
          </p:spPr>
        </p:pic>
      </p:grpSp>
      <p:sp>
        <p:nvSpPr>
          <p:cNvPr id="24" name="Oval 23">
            <a:hlinkClick r:id="rId6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60254"/>
            <a:ext cx="136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324"/>
              </p:ext>
            </p:extLst>
          </p:nvPr>
        </p:nvGraphicFramePr>
        <p:xfrm>
          <a:off x="1581150" y="4911325"/>
          <a:ext cx="8966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550">
                  <a:extLst>
                    <a:ext uri="{9D8B030D-6E8A-4147-A177-3AD203B41FA5}">
                      <a16:colId xmlns:a16="http://schemas.microsoft.com/office/drawing/2014/main" val="751990499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312253816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631498105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4070250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space warping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time warping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0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RMSE (mm/h)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54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MAE (mm/h)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094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8664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18048" y="4279780"/>
            <a:ext cx="957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before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warping compared to the station measurements.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are computed over all stations and all time steps.</a:t>
            </a:r>
          </a:p>
        </p:txBody>
      </p:sp>
      <p:sp>
        <p:nvSpPr>
          <p:cNvPr id="15" name="Curved Right Arrow 14"/>
          <p:cNvSpPr/>
          <p:nvPr/>
        </p:nvSpPr>
        <p:spPr>
          <a:xfrm>
            <a:off x="1133276" y="4520043"/>
            <a:ext cx="416323" cy="782563"/>
          </a:xfrm>
          <a:prstGeom prst="curvedRightArrow">
            <a:avLst/>
          </a:prstGeom>
          <a:solidFill>
            <a:srgbClr val="3B9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966" y="826002"/>
            <a:ext cx="1129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76DE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and time warping are evaluated and compared using the Leave One Out Validation method, except for the position error.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1489" y="2022507"/>
            <a:ext cx="360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correlation at each time step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1mm/h recorded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4708361" y="1676499"/>
            <a:ext cx="720213" cy="346008"/>
          </a:xfrm>
          <a:prstGeom prst="bentArrow">
            <a:avLst/>
          </a:prstGeom>
          <a:solidFill>
            <a:srgbClr val="3B9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08" y="1270291"/>
            <a:ext cx="6163658" cy="3081829"/>
          </a:xfrm>
          <a:prstGeom prst="rect">
            <a:avLst/>
          </a:prstGeom>
        </p:spPr>
      </p:pic>
      <p:sp>
        <p:nvSpPr>
          <p:cNvPr id="19" name="Oval 18">
            <a:hlinkClick r:id="rId4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6460254"/>
            <a:ext cx="4084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888" y="854305"/>
            <a:ext cx="9677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Satellite-based rainfall estimates are a valuable source of information. This is especially the case for regions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 radar and gauge networks,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many regions in sub-Saharan Africa.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satellite-based estimates can be subject to errors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and/or timing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rainfall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events, in addition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intensity. Such errors are particularly critical for localized events such as the convective storms occurring during the monsoon season which produce most of the rainfall in sub-Saharan Africa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431287"/>
            <a:ext cx="2844800" cy="2963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97201" y="3758662"/>
            <a:ext cx="8654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to gauge-adjust the satellite-based estimates with respect to the position and time. We investigate two approaches: spatial and temporal warping. The first one is based on a spatial mapping and correct the spatial position while keeping the time constant. The second uses a temporal mapping and keeps the spatial domain unchanged.</a:t>
            </a: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60254"/>
            <a:ext cx="136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751820"/>
            <a:ext cx="584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476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delay</a:t>
            </a:r>
            <a:endParaRPr lang="en-US" sz="2800" dirty="0">
              <a:solidFill>
                <a:srgbClr val="0476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287" y="4089124"/>
            <a:ext cx="975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absolute time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and after spatial warping. The average is done over all stations recording at least one time step with more rainfall than a certain threshold.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718061"/>
              </p:ext>
            </p:extLst>
          </p:nvPr>
        </p:nvGraphicFramePr>
        <p:xfrm>
          <a:off x="827287" y="4805558"/>
          <a:ext cx="104739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929">
                  <a:extLst>
                    <a:ext uri="{9D8B030D-6E8A-4147-A177-3AD203B41FA5}">
                      <a16:colId xmlns:a16="http://schemas.microsoft.com/office/drawing/2014/main" val="751990499"/>
                    </a:ext>
                  </a:extLst>
                </a:gridCol>
                <a:gridCol w="2127153">
                  <a:extLst>
                    <a:ext uri="{9D8B030D-6E8A-4147-A177-3AD203B41FA5}">
                      <a16:colId xmlns:a16="http://schemas.microsoft.com/office/drawing/2014/main" val="2098651924"/>
                    </a:ext>
                  </a:extLst>
                </a:gridCol>
                <a:gridCol w="2334091">
                  <a:extLst>
                    <a:ext uri="{9D8B030D-6E8A-4147-A177-3AD203B41FA5}">
                      <a16:colId xmlns:a16="http://schemas.microsoft.com/office/drawing/2014/main" val="312253816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631498105"/>
                    </a:ext>
                  </a:extLst>
                </a:gridCol>
                <a:gridCol w="2377439">
                  <a:extLst>
                    <a:ext uri="{9D8B030D-6E8A-4147-A177-3AD203B41FA5}">
                      <a16:colId xmlns:a16="http://schemas.microsoft.com/office/drawing/2014/main" val="4070250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number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space warping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time warping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0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mm/h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 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 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 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54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mm/h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 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 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 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094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mm/h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 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 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 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8664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4844" y="1246545"/>
            <a:ext cx="32867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delay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and after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warping at each station (with more than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1mm/h rainfall.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red, the peak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estimated field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late (compared to the one in the station measurement). In blue, the peak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advance. </a:t>
            </a:r>
          </a:p>
        </p:txBody>
      </p:sp>
      <p:sp>
        <p:nvSpPr>
          <p:cNvPr id="20" name="Bent Arrow 19"/>
          <p:cNvSpPr/>
          <p:nvPr/>
        </p:nvSpPr>
        <p:spPr>
          <a:xfrm flipV="1">
            <a:off x="2068650" y="3277870"/>
            <a:ext cx="1233350" cy="361249"/>
          </a:xfrm>
          <a:prstGeom prst="bentArrow">
            <a:avLst/>
          </a:prstGeom>
          <a:solidFill>
            <a:srgbClr val="3B9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>
            <a:off x="322064" y="4344173"/>
            <a:ext cx="416323" cy="782563"/>
          </a:xfrm>
          <a:prstGeom prst="curvedRightArrow">
            <a:avLst/>
          </a:prstGeom>
          <a:solidFill>
            <a:srgbClr val="3B9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70794" y="942608"/>
            <a:ext cx="8419437" cy="2889332"/>
            <a:chOff x="3470794" y="942608"/>
            <a:chExt cx="8419437" cy="2889332"/>
          </a:xfrm>
        </p:grpSpPr>
        <p:sp>
          <p:nvSpPr>
            <p:cNvPr id="17" name="TextBox 16"/>
            <p:cNvSpPr txBox="1"/>
            <p:nvPr/>
          </p:nvSpPr>
          <p:spPr>
            <a:xfrm>
              <a:off x="6323945" y="946880"/>
              <a:ext cx="2426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Before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56916" y="942608"/>
              <a:ext cx="2424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 time warping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70794" y="942608"/>
              <a:ext cx="2496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 spatial warping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794" y="1303619"/>
              <a:ext cx="2557125" cy="252832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9693" y="1311940"/>
              <a:ext cx="2940538" cy="2520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0" y="1311940"/>
              <a:ext cx="2548709" cy="2520000"/>
            </a:xfrm>
            <a:prstGeom prst="rect">
              <a:avLst/>
            </a:prstGeom>
          </p:spPr>
        </p:pic>
      </p:grpSp>
      <p:sp>
        <p:nvSpPr>
          <p:cNvPr id="21" name="Oval 20">
            <a:hlinkClick r:id="rId6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60254"/>
            <a:ext cx="136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751820"/>
            <a:ext cx="584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476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error</a:t>
            </a:r>
            <a:endParaRPr lang="en-US" sz="2800" dirty="0">
              <a:solidFill>
                <a:srgbClr val="0476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827287" y="4791910"/>
          <a:ext cx="104739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929">
                  <a:extLst>
                    <a:ext uri="{9D8B030D-6E8A-4147-A177-3AD203B41FA5}">
                      <a16:colId xmlns:a16="http://schemas.microsoft.com/office/drawing/2014/main" val="751990499"/>
                    </a:ext>
                  </a:extLst>
                </a:gridCol>
                <a:gridCol w="2127153">
                  <a:extLst>
                    <a:ext uri="{9D8B030D-6E8A-4147-A177-3AD203B41FA5}">
                      <a16:colId xmlns:a16="http://schemas.microsoft.com/office/drawing/2014/main" val="2098651924"/>
                    </a:ext>
                  </a:extLst>
                </a:gridCol>
                <a:gridCol w="2334091">
                  <a:extLst>
                    <a:ext uri="{9D8B030D-6E8A-4147-A177-3AD203B41FA5}">
                      <a16:colId xmlns:a16="http://schemas.microsoft.com/office/drawing/2014/main" val="312253816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631498105"/>
                    </a:ext>
                  </a:extLst>
                </a:gridCol>
                <a:gridCol w="2377439">
                  <a:extLst>
                    <a:ext uri="{9D8B030D-6E8A-4147-A177-3AD203B41FA5}">
                      <a16:colId xmlns:a16="http://schemas.microsoft.com/office/drawing/2014/main" val="4070250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number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space warping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time warping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B9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0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mm/h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124,5 km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54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mm/h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 km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094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mm/h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68,32</a:t>
                      </a:r>
                      <a:r>
                        <a:rPr lang="en-GB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 km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 km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4D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8664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740" y="3258928"/>
            <a:ext cx="3541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position error (km) before and after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warping.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is done over all time steps recording at least one pixel with more rainfall than a certain threshold.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6411" y="1184292"/>
            <a:ext cx="3358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``true'' peak (in interpolated gauge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the estimated ones before and after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warping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time step with more than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1mm/h recorded.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ent Arrow 12"/>
          <p:cNvSpPr/>
          <p:nvPr/>
        </p:nvSpPr>
        <p:spPr>
          <a:xfrm flipV="1">
            <a:off x="3645569" y="2647795"/>
            <a:ext cx="970474" cy="446295"/>
          </a:xfrm>
          <a:prstGeom prst="bentArrow">
            <a:avLst/>
          </a:prstGeom>
          <a:solidFill>
            <a:srgbClr val="3B9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flipV="1">
            <a:off x="363080" y="4708013"/>
            <a:ext cx="406024" cy="432470"/>
          </a:xfrm>
          <a:prstGeom prst="bentArrow">
            <a:avLst/>
          </a:prstGeom>
          <a:solidFill>
            <a:srgbClr val="3B9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20" y="765754"/>
            <a:ext cx="6978004" cy="3489002"/>
          </a:xfrm>
          <a:prstGeom prst="rect">
            <a:avLst/>
          </a:prstGeom>
        </p:spPr>
      </p:pic>
      <p:sp>
        <p:nvSpPr>
          <p:cNvPr id="16" name="Oval 15">
            <a:hlinkClick r:id="rId4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60254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287" y="1005254"/>
                <a:ext cx="113051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applied the morphing approach applied to real (noisy) precipitation data. The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spatial variability of IMERG (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preserved, while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position of  the rainfall event is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matching the stations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data.</a:t>
                </a:r>
              </a:p>
              <a:p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Limitations:</a:t>
                </a:r>
              </a:p>
              <a:p>
                <a:pPr marL="342900" indent="-342900">
                  <a:buClr>
                    <a:srgbClr val="0476DE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of the input data, the inputs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to be similar enough (e.g. same number of rainfall events).</a:t>
                </a:r>
              </a:p>
              <a:p>
                <a:pPr marL="342900" indent="-342900">
                  <a:buClr>
                    <a:srgbClr val="0476DE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method gives more weight to the high rainfall values.</a:t>
                </a:r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 steps:</a:t>
                </a:r>
              </a:p>
              <a:p>
                <a:pPr marL="342900" indent="-342900">
                  <a:buClr>
                    <a:srgbClr val="0476DE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Extension to other rainfall events.</a:t>
                </a:r>
              </a:p>
              <a:p>
                <a:pPr marL="342900" indent="-342900">
                  <a:buClr>
                    <a:srgbClr val="0476DE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Combining time and space warping.</a:t>
                </a:r>
              </a:p>
              <a:p>
                <a:pPr marL="342900" indent="-342900">
                  <a:buClr>
                    <a:srgbClr val="0476DE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Adding intensity correction .</a:t>
                </a:r>
                <a:endParaRPr lang="en-GB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" y="1005254"/>
                <a:ext cx="11305100" cy="4893647"/>
              </a:xfrm>
              <a:prstGeom prst="rect">
                <a:avLst/>
              </a:prstGeom>
              <a:blipFill>
                <a:blip r:embed="rId3"/>
                <a:stretch>
                  <a:fillRect l="-863" t="-996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3169921"/>
            <a:ext cx="11823700" cy="329717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790" y="3248848"/>
            <a:ext cx="114069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was built 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Coz, C.,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Heemink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Verlaan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ten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Veldhuis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M.-C., van de Giesen, N. (2019).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Correcting Position Error in Precipitation Data Using Image Morphing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2557.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Beezley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D., &amp; Mandel, J. (2008). Morphing ensemble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Kalman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filters.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Tellus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Dynamic Meteorology and Oceanography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131–140.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Mandel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Beezley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J.D.,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Kondratenko, V.Y., &amp;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Resler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(2010). Data Assimilation by Morphing Fast Fourier Transform Ensemble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Kalman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 for Precipitation Forecasts using Radar Images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Ravela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Emanuel, K., &amp; McLaughlin, D. (2007). Data assimilation by field alignment.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D: Nonlinear Phenomena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(1–2),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127–145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862" y="993058"/>
            <a:ext cx="7187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6460254"/>
            <a:ext cx="4084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161" y="2373075"/>
            <a:ext cx="112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warping: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Distortion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image based on a spatial transformation of the domain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warping: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Distortion of a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timeseries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a transformation of the time coordinates.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or temporal transformation is derived through an automatic registration method. That is, only the gauge and satellite-based estimates are needed as input. There is no need to manually predefine the rain features.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161" y="1033243"/>
            <a:ext cx="112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476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correcting possible position and time error in precipitation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spatial and temporal warping.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– Spatial warping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6460254"/>
            <a:ext cx="4084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– spatial warping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7172" y="4616254"/>
                <a:ext cx="3686100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𝑤𝑎𝑟𝑝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∘(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172" y="4616254"/>
                <a:ext cx="3686100" cy="497252"/>
              </a:xfrm>
              <a:prstGeom prst="rect">
                <a:avLst/>
              </a:prstGeom>
              <a:blipFill>
                <a:blip r:embed="rId3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540409" y="5758156"/>
            <a:ext cx="46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of the spatial coordinates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4581379">
            <a:off x="7078412" y="5225779"/>
            <a:ext cx="893139" cy="247967"/>
          </a:xfrm>
          <a:prstGeom prst="rightArrow">
            <a:avLst/>
          </a:prstGeom>
          <a:solidFill>
            <a:srgbClr val="3B9FFC"/>
          </a:solidFill>
          <a:ln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35620" y="1163091"/>
            <a:ext cx="11457260" cy="3517200"/>
            <a:chOff x="279720" y="965839"/>
            <a:chExt cx="11457260" cy="3517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20" y="967164"/>
              <a:ext cx="3525019" cy="3515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140" y="965839"/>
              <a:ext cx="3526347" cy="3517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888" y="967164"/>
              <a:ext cx="4101092" cy="35158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5620" y="5529212"/>
                <a:ext cx="5947053" cy="907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𝑤𝑎𝑟𝑝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eqArr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20" y="5529212"/>
                <a:ext cx="5947053" cy="907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884149" y="803815"/>
            <a:ext cx="3264309" cy="38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field (“truth”)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439" y="815912"/>
            <a:ext cx="326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field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5401" y="815912"/>
            <a:ext cx="326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Warped field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hlinkClick r:id="rId8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– Spatial warping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60254"/>
            <a:ext cx="333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– spatial warping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73210" y="5750848"/>
                <a:ext cx="172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Mapping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10" y="5750848"/>
                <a:ext cx="1727199" cy="461665"/>
              </a:xfrm>
              <a:prstGeom prst="rect">
                <a:avLst/>
              </a:prstGeom>
              <a:blipFill>
                <a:blip r:embed="rId3"/>
                <a:stretch>
                  <a:fillRect l="-565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48924" y="5749326"/>
            <a:ext cx="434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distorted grid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53" y="944848"/>
            <a:ext cx="4808093" cy="480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9" y="944522"/>
            <a:ext cx="4792103" cy="4806651"/>
          </a:xfrm>
          <a:prstGeom prst="rect">
            <a:avLst/>
          </a:prstGeom>
        </p:spPr>
      </p:pic>
      <p:sp>
        <p:nvSpPr>
          <p:cNvPr id="13" name="Oval 12">
            <a:hlinkClick r:id="rId6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registration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7905" y="1015651"/>
                <a:ext cx="7300686" cy="4561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476D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</a:t>
                </a:r>
              </a:p>
              <a:p>
                <a:endParaRPr lang="en-GB" sz="2400" b="1" dirty="0" smtClean="0">
                  <a:solidFill>
                    <a:srgbClr val="0476D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optimal spatial mapping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that:</a:t>
                </a:r>
                <a:endParaRPr lang="en-GB" sz="24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eqArr>
                    </m:oMath>
                  </m:oMathPara>
                </a14:m>
                <a:endParaRPr lang="en-GB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2D spatial fields.</a:t>
                </a:r>
              </a:p>
              <a:p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Criteria for optimal mapping:</a:t>
                </a:r>
              </a:p>
              <a:p>
                <a:pPr marL="800100" lvl="1" indent="-342900">
                  <a:buClr>
                    <a:srgbClr val="00A6D6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</m:t>
                    </m:r>
                  </m:oMath>
                </a14:m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Clr>
                    <a:srgbClr val="00A6D6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Smooth 			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𝛻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</m:t>
                    </m:r>
                  </m:oMath>
                </a14:m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Clr>
                    <a:srgbClr val="00A6D6"/>
                  </a:buClr>
                  <a:buFont typeface="Wingdings" panose="05000000000000000000" pitchFamily="2" charset="2"/>
                  <a:buChar char="§"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Divergent free 		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𝛻</m:t>
                    </m:r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</m:t>
                    </m:r>
                  </m:oMath>
                </a14:m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05" y="1015651"/>
                <a:ext cx="7300686" cy="4561313"/>
              </a:xfrm>
              <a:prstGeom prst="rect">
                <a:avLst/>
              </a:prstGeom>
              <a:blipFill>
                <a:blip r:embed="rId3"/>
                <a:stretch>
                  <a:fillRect l="-1337" t="-1070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0" y="6460254"/>
            <a:ext cx="3480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– spatial warping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registration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225" y="989937"/>
                <a:ext cx="8521248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476D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How?</a:t>
                </a:r>
              </a:p>
              <a:p>
                <a:endParaRPr lang="en-GB" sz="2400" b="1" dirty="0" smtClean="0">
                  <a:solidFill>
                    <a:srgbClr val="0476D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Minimization of a cost function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b="0" dirty="0" smtClean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∘(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</m:oMath>
                </a14:m>
                <a:endParaRPr lang="en-GB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GB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GB" sz="2400" b="0" dirty="0" smtClean="0">
                    <a:cs typeface="Arial" panose="020B0604020202020204" pitchFamily="34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begChr m:val="‖"/>
                        <m:endChr m:val="‖"/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begChr m:val="‖"/>
                        <m:endChr m:val="‖"/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𝛻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begChr m:val="‖"/>
                        <m:endChr m:val="‖"/>
                        <m:ctrlPr>
                          <a:rPr lang="en-GB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𝛻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</m:d>
                  </m:oMath>
                </a14:m>
                <a:endParaRPr lang="en-GB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GB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GB" sz="2400" b="0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‖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‖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ith</a:t>
                </a:r>
              </a:p>
              <a:p>
                <a:r>
                  <a:rPr lang="en-GB" sz="2400" b="1" dirty="0" smtClean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⋯,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⋯, 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24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5" y="989937"/>
                <a:ext cx="8521248" cy="4893647"/>
              </a:xfrm>
              <a:prstGeom prst="rect">
                <a:avLst/>
              </a:prstGeom>
              <a:blipFill>
                <a:blip r:embed="rId3"/>
                <a:stretch>
                  <a:fillRect l="-1144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0" y="6460254"/>
            <a:ext cx="316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– spatial warping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9918636">
            <a:off x="5752017" y="2387783"/>
            <a:ext cx="1199497" cy="297665"/>
          </a:xfrm>
          <a:prstGeom prst="rightArrow">
            <a:avLst/>
          </a:prstGeom>
          <a:solidFill>
            <a:srgbClr val="3B9FFC"/>
          </a:solidFill>
          <a:ln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869618" y="3287927"/>
            <a:ext cx="1199497" cy="297665"/>
          </a:xfrm>
          <a:prstGeom prst="rightArrow">
            <a:avLst/>
          </a:prstGeom>
          <a:solidFill>
            <a:srgbClr val="3B9FFC"/>
          </a:solidFill>
          <a:ln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1336278">
            <a:off x="5048125" y="4174667"/>
            <a:ext cx="1199497" cy="297665"/>
          </a:xfrm>
          <a:prstGeom prst="rightArrow">
            <a:avLst/>
          </a:prstGeom>
          <a:solidFill>
            <a:srgbClr val="3B9FFC"/>
          </a:solidFill>
          <a:ln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21515" y="2971801"/>
            <a:ext cx="3525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term (corresponding to the three criteria for optimal mapping).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6710" y="1774923"/>
            <a:ext cx="364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term 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= mismatch between target field and warped field).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5863" y="4135135"/>
            <a:ext cx="340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background term (ensure consistency through time steps).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054169" y="5505288"/>
            <a:ext cx="222431" cy="437277"/>
          </a:xfrm>
          <a:prstGeom prst="straightConnector1">
            <a:avLst/>
          </a:prstGeom>
          <a:ln w="44450">
            <a:solidFill>
              <a:srgbClr val="0476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6600" y="5887065"/>
            <a:ext cx="439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mapping for each time step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4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registration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60254"/>
            <a:ext cx="3196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– spatial warping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225" y="989937"/>
            <a:ext cx="852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476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</a:p>
          <a:p>
            <a:endParaRPr lang="en-GB" sz="2400" b="1" dirty="0" smtClean="0">
              <a:solidFill>
                <a:srgbClr val="0476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0578867">
            <a:off x="4266938" y="4739184"/>
            <a:ext cx="1443787" cy="521553"/>
          </a:xfrm>
          <a:prstGeom prst="rightArrow">
            <a:avLst/>
          </a:prstGeom>
          <a:solidFill>
            <a:srgbClr val="3B9FFC"/>
          </a:solidFill>
          <a:ln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8099" y="4999960"/>
            <a:ext cx="1845226" cy="523220"/>
          </a:xfrm>
          <a:prstGeom prst="rect">
            <a:avLst/>
          </a:prstGeom>
          <a:noFill/>
          <a:ln w="25400">
            <a:solidFill>
              <a:srgbClr val="0476D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38" y="751820"/>
            <a:ext cx="5646992" cy="5678234"/>
          </a:xfrm>
          <a:prstGeom prst="rect">
            <a:avLst/>
          </a:prstGeom>
        </p:spPr>
      </p:pic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52400" y="228600"/>
            <a:ext cx="11823700" cy="6238496"/>
          </a:xfrm>
          <a:prstGeom prst="round2SameRect">
            <a:avLst>
              <a:gd name="adj1" fmla="val 13887"/>
              <a:gd name="adj2" fmla="val 13902"/>
            </a:avLst>
          </a:prstGeom>
          <a:solidFill>
            <a:schemeClr val="bg1">
              <a:alpha val="90000"/>
            </a:schemeClr>
          </a:solidFill>
          <a:ln w="3810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1182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3B9F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– Time warping</a:t>
            </a:r>
            <a:endParaRPr lang="en-US" sz="2800" b="1" dirty="0">
              <a:solidFill>
                <a:srgbClr val="3B9F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18" y="6467096"/>
            <a:ext cx="2539682" cy="4419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6460254"/>
            <a:ext cx="2851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– time warping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1992" y="4878749"/>
                <a:ext cx="3686100" cy="49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𝑤𝑎𝑟𝑝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∘(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992" y="4878749"/>
                <a:ext cx="3686100" cy="497252"/>
              </a:xfrm>
              <a:prstGeom prst="rect">
                <a:avLst/>
              </a:prstGeom>
              <a:blipFill>
                <a:blip r:embed="rId3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64474" y="5772668"/>
            <a:ext cx="46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of the time coordinates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4581379">
            <a:off x="4498318" y="5393889"/>
            <a:ext cx="609429" cy="208384"/>
          </a:xfrm>
          <a:prstGeom prst="rightArrow">
            <a:avLst/>
          </a:prstGeom>
          <a:solidFill>
            <a:srgbClr val="3B9FFC"/>
          </a:solidFill>
          <a:ln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19204" y="1956212"/>
                <a:ext cx="3433454" cy="870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𝑤𝑎𝑟𝑝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eqArr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204" y="1956212"/>
                <a:ext cx="3433454" cy="870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1077192"/>
            <a:ext cx="5715000" cy="3810000"/>
          </a:xfrm>
          <a:prstGeom prst="rect">
            <a:avLst/>
          </a:prstGeom>
        </p:spPr>
      </p:pic>
      <p:sp>
        <p:nvSpPr>
          <p:cNvPr id="13" name="Oval 12">
            <a:hlinkClick r:id="rId6" action="ppaction://hlinksldjump"/>
          </p:cNvPr>
          <p:cNvSpPr/>
          <p:nvPr/>
        </p:nvSpPr>
        <p:spPr>
          <a:xfrm>
            <a:off x="10282306" y="299485"/>
            <a:ext cx="1258819" cy="408922"/>
          </a:xfrm>
          <a:prstGeom prst="ellipse">
            <a:avLst/>
          </a:prstGeom>
          <a:solidFill>
            <a:srgbClr val="3B9FFC"/>
          </a:solidFill>
          <a:ln w="31750">
            <a:solidFill>
              <a:srgbClr val="047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start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1929</Words>
  <Application>Microsoft Office PowerPoint</Application>
  <PresentationFormat>Widescreen</PresentationFormat>
  <Paragraphs>306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le Coz</dc:creator>
  <cp:lastModifiedBy>Camille le Coz</cp:lastModifiedBy>
  <cp:revision>114</cp:revision>
  <dcterms:created xsi:type="dcterms:W3CDTF">2020-04-24T11:48:24Z</dcterms:created>
  <dcterms:modified xsi:type="dcterms:W3CDTF">2020-05-05T14:44:54Z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