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77" r:id="rId1"/>
    <p:sldMasterId id="2147483790" r:id="rId2"/>
  </p:sldMasterIdLst>
  <p:notesMasterIdLst>
    <p:notesMasterId r:id="rId9"/>
  </p:notesMasterIdLst>
  <p:handoutMasterIdLst>
    <p:handoutMasterId r:id="rId10"/>
  </p:handoutMasterIdLst>
  <p:sldIdLst>
    <p:sldId id="430" r:id="rId3"/>
    <p:sldId id="405" r:id="rId4"/>
    <p:sldId id="323" r:id="rId5"/>
    <p:sldId id="406" r:id="rId6"/>
    <p:sldId id="431" r:id="rId7"/>
    <p:sldId id="434" r:id="rId8"/>
  </p:sldIdLst>
  <p:sldSz cx="12187238"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
          <p15:clr>
            <a:srgbClr val="A4A3A4"/>
          </p15:clr>
        </p15:guide>
        <p15:guide id="2" orient="horz" pos="1275">
          <p15:clr>
            <a:srgbClr val="A4A3A4"/>
          </p15:clr>
        </p15:guide>
        <p15:guide id="3" orient="horz" pos="3929">
          <p15:clr>
            <a:srgbClr val="A4A3A4"/>
          </p15:clr>
        </p15:guide>
        <p15:guide id="4" orient="horz" pos="2160">
          <p15:clr>
            <a:srgbClr val="A4A3A4"/>
          </p15:clr>
        </p15:guide>
        <p15:guide id="5" orient="horz" pos="3045">
          <p15:clr>
            <a:srgbClr val="A4A3A4"/>
          </p15:clr>
        </p15:guide>
        <p15:guide id="6" orient="horz" pos="4269">
          <p15:clr>
            <a:srgbClr val="A4A3A4"/>
          </p15:clr>
        </p15:guide>
        <p15:guide id="7" orient="horz" pos="3997" userDrawn="1">
          <p15:clr>
            <a:srgbClr val="A4A3A4"/>
          </p15:clr>
        </p15:guide>
        <p15:guide id="8" pos="91">
          <p15:clr>
            <a:srgbClr val="A4A3A4"/>
          </p15:clr>
        </p15:guide>
        <p15:guide id="9" pos="7585">
          <p15:clr>
            <a:srgbClr val="A4A3A4"/>
          </p15:clr>
        </p15:guide>
        <p15:guide id="10" pos="3839">
          <p15:clr>
            <a:srgbClr val="A4A3A4"/>
          </p15:clr>
        </p15:guide>
        <p15:guide id="11" pos="204">
          <p15:clr>
            <a:srgbClr val="A4A3A4"/>
          </p15:clr>
        </p15:guide>
        <p15:guide id="12" pos="7472">
          <p15:clr>
            <a:srgbClr val="A4A3A4"/>
          </p15:clr>
        </p15:guide>
        <p15:guide id="13" orient="horz" pos="4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407A"/>
    <a:srgbClr val="91D4E4"/>
    <a:srgbClr val="C2ACC8"/>
    <a:srgbClr val="5FBC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36" autoAdjust="0"/>
    <p:restoredTop sz="91533"/>
  </p:normalViewPr>
  <p:slideViewPr>
    <p:cSldViewPr snapToObjects="1">
      <p:cViewPr>
        <p:scale>
          <a:sx n="80" d="100"/>
          <a:sy n="80" d="100"/>
        </p:scale>
        <p:origin x="1496" y="1152"/>
      </p:cViewPr>
      <p:guideLst>
        <p:guide orient="horz" pos="391"/>
        <p:guide orient="horz" pos="1275"/>
        <p:guide orient="horz" pos="3929"/>
        <p:guide orient="horz" pos="2160"/>
        <p:guide orient="horz" pos="3045"/>
        <p:guide orient="horz" pos="4269"/>
        <p:guide orient="horz" pos="3997"/>
        <p:guide pos="91"/>
        <p:guide pos="7585"/>
        <p:guide pos="3839"/>
        <p:guide pos="204"/>
        <p:guide pos="7472"/>
        <p:guide orient="horz" pos="482"/>
      </p:guideLst>
    </p:cSldViewPr>
  </p:slideViewPr>
  <p:outlineViewPr>
    <p:cViewPr>
      <p:scale>
        <a:sx n="33" d="100"/>
        <a:sy n="33" d="100"/>
      </p:scale>
      <p:origin x="0" y="-7768"/>
    </p:cViewPr>
  </p:outlineViewPr>
  <p:notesTextViewPr>
    <p:cViewPr>
      <p:scale>
        <a:sx n="20" d="100"/>
        <a:sy n="2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de-DE">
              <a:latin typeface="Arial" panose="020B0604020202020204" pitchFamily="34" charset="0"/>
            </a:endParaRPr>
          </a:p>
        </p:txBody>
      </p:sp>
      <p:sp>
        <p:nvSpPr>
          <p:cNvPr id="3" name="Datumsplatzhalter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986A4B46-F6A6-DA4E-8415-64807F0B23D2}" type="datetimeFigureOut">
              <a:rPr lang="de-DE" smtClean="0">
                <a:latin typeface="Arial" panose="020B0604020202020204" pitchFamily="34" charset="0"/>
              </a:rPr>
              <a:t>06.05.20</a:t>
            </a:fld>
            <a:endParaRPr lang="de-DE">
              <a:latin typeface="Arial" panose="020B0604020202020204" pitchFamily="34" charset="0"/>
            </a:endParaRPr>
          </a:p>
        </p:txBody>
      </p:sp>
      <p:sp>
        <p:nvSpPr>
          <p:cNvPr id="4" name="Fußzeilenplatzhalter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de-DE">
              <a:latin typeface="Arial" panose="020B0604020202020204" pitchFamily="34" charset="0"/>
            </a:endParaRPr>
          </a:p>
        </p:txBody>
      </p:sp>
      <p:sp>
        <p:nvSpPr>
          <p:cNvPr id="5" name="Foliennummernplatzhalter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2B048993-9816-0246-B1D2-4028350D98C2}" type="slidenum">
              <a:rPr lang="de-DE" smtClean="0">
                <a:latin typeface="Arial" panose="020B0604020202020204" pitchFamily="34" charset="0"/>
              </a:rPr>
              <a:t>‹#›</a:t>
            </a:fld>
            <a:endParaRPr lang="de-DE">
              <a:latin typeface="Arial" panose="020B0604020202020204" pitchFamily="34" charset="0"/>
            </a:endParaRPr>
          </a:p>
        </p:txBody>
      </p:sp>
    </p:spTree>
    <p:extLst>
      <p:ext uri="{BB962C8B-B14F-4D97-AF65-F5344CB8AC3E}">
        <p14:creationId xmlns:p14="http://schemas.microsoft.com/office/powerpoint/2010/main" val="21953024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3076363" cy="511731"/>
          </a:xfrm>
          <a:prstGeom prst="rect">
            <a:avLst/>
          </a:prstGeom>
        </p:spPr>
        <p:txBody>
          <a:bodyPr vert="horz" lIns="99040" tIns="49520" rIns="99040" bIns="49520" rtlCol="0"/>
          <a:lstStyle>
            <a:lvl1pPr algn="l">
              <a:defRPr sz="1300">
                <a:latin typeface="Arial" panose="020B0604020202020204" pitchFamily="34" charset="0"/>
              </a:defRPr>
            </a:lvl1pPr>
          </a:lstStyle>
          <a:p>
            <a:endParaRPr lang="de-CH"/>
          </a:p>
        </p:txBody>
      </p:sp>
      <p:sp>
        <p:nvSpPr>
          <p:cNvPr id="3" name="Datumsplatzhalter 2"/>
          <p:cNvSpPr>
            <a:spLocks noGrp="1"/>
          </p:cNvSpPr>
          <p:nvPr>
            <p:ph type="dt" idx="1"/>
          </p:nvPr>
        </p:nvSpPr>
        <p:spPr>
          <a:xfrm>
            <a:off x="4021295" y="1"/>
            <a:ext cx="3076363" cy="511731"/>
          </a:xfrm>
          <a:prstGeom prst="rect">
            <a:avLst/>
          </a:prstGeom>
        </p:spPr>
        <p:txBody>
          <a:bodyPr vert="horz" lIns="99040" tIns="49520" rIns="99040" bIns="49520" rtlCol="0"/>
          <a:lstStyle>
            <a:lvl1pPr algn="r">
              <a:defRPr sz="1300">
                <a:latin typeface="Arial" panose="020B0604020202020204" pitchFamily="34" charset="0"/>
              </a:defRPr>
            </a:lvl1pPr>
          </a:lstStyle>
          <a:p>
            <a:fld id="{BCDB334D-D17F-49C4-91DD-37BB7E818209}" type="datetimeFigureOut">
              <a:rPr lang="de-CH" smtClean="0"/>
              <a:pPr/>
              <a:t>06.05.20</a:t>
            </a:fld>
            <a:endParaRPr lang="de-CH"/>
          </a:p>
        </p:txBody>
      </p:sp>
      <p:sp>
        <p:nvSpPr>
          <p:cNvPr id="4" name="Folienbildplatzhalter 3"/>
          <p:cNvSpPr>
            <a:spLocks noGrp="1" noRot="1" noChangeAspect="1"/>
          </p:cNvSpPr>
          <p:nvPr>
            <p:ph type="sldImg" idx="2"/>
          </p:nvPr>
        </p:nvSpPr>
        <p:spPr>
          <a:xfrm>
            <a:off x="141288" y="768350"/>
            <a:ext cx="6816725" cy="3836988"/>
          </a:xfrm>
          <a:prstGeom prst="rect">
            <a:avLst/>
          </a:prstGeom>
          <a:noFill/>
          <a:ln w="12700">
            <a:solidFill>
              <a:prstClr val="black"/>
            </a:solidFill>
          </a:ln>
        </p:spPr>
        <p:txBody>
          <a:bodyPr vert="horz" lIns="99040" tIns="49520" rIns="99040" bIns="49520" rtlCol="0" anchor="ctr"/>
          <a:lstStyle/>
          <a:p>
            <a:endParaRPr lang="de-CH"/>
          </a:p>
        </p:txBody>
      </p:sp>
      <p:sp>
        <p:nvSpPr>
          <p:cNvPr id="5" name="Notizenplatzhalter 4"/>
          <p:cNvSpPr>
            <a:spLocks noGrp="1"/>
          </p:cNvSpPr>
          <p:nvPr>
            <p:ph type="body" sz="quarter" idx="3"/>
          </p:nvPr>
        </p:nvSpPr>
        <p:spPr>
          <a:xfrm>
            <a:off x="709931" y="4861442"/>
            <a:ext cx="5679440" cy="4605576"/>
          </a:xfrm>
          <a:prstGeom prst="rect">
            <a:avLst/>
          </a:prstGeom>
        </p:spPr>
        <p:txBody>
          <a:bodyPr vert="horz" lIns="99040" tIns="49520" rIns="99040" bIns="495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Fußzeilenplatzhalter 5"/>
          <p:cNvSpPr>
            <a:spLocks noGrp="1"/>
          </p:cNvSpPr>
          <p:nvPr>
            <p:ph type="ftr" sz="quarter" idx="4"/>
          </p:nvPr>
        </p:nvSpPr>
        <p:spPr>
          <a:xfrm>
            <a:off x="1" y="9721107"/>
            <a:ext cx="3076363" cy="511731"/>
          </a:xfrm>
          <a:prstGeom prst="rect">
            <a:avLst/>
          </a:prstGeom>
        </p:spPr>
        <p:txBody>
          <a:bodyPr vert="horz" lIns="99040" tIns="49520" rIns="99040" bIns="49520" rtlCol="0" anchor="b"/>
          <a:lstStyle>
            <a:lvl1pPr algn="l">
              <a:defRPr sz="1300">
                <a:latin typeface="Arial" panose="020B0604020202020204" pitchFamily="34" charset="0"/>
              </a:defRPr>
            </a:lvl1pPr>
          </a:lstStyle>
          <a:p>
            <a:endParaRPr lang="de-CH"/>
          </a:p>
        </p:txBody>
      </p:sp>
      <p:sp>
        <p:nvSpPr>
          <p:cNvPr id="7" name="Foliennummernplatzhalter 6"/>
          <p:cNvSpPr>
            <a:spLocks noGrp="1"/>
          </p:cNvSpPr>
          <p:nvPr>
            <p:ph type="sldNum" sz="quarter" idx="5"/>
          </p:nvPr>
        </p:nvSpPr>
        <p:spPr>
          <a:xfrm>
            <a:off x="4021295" y="9721107"/>
            <a:ext cx="3076363" cy="511731"/>
          </a:xfrm>
          <a:prstGeom prst="rect">
            <a:avLst/>
          </a:prstGeom>
        </p:spPr>
        <p:txBody>
          <a:bodyPr vert="horz" lIns="99040" tIns="49520" rIns="99040" bIns="49520" rtlCol="0" anchor="b"/>
          <a:lstStyle>
            <a:lvl1pPr algn="r">
              <a:defRPr sz="1300">
                <a:latin typeface="Arial" panose="020B0604020202020204" pitchFamily="34" charset="0"/>
              </a:defRPr>
            </a:lvl1pPr>
          </a:lstStyle>
          <a:p>
            <a:fld id="{A51C0C35-A9A2-4EFD-9BAF-1E52E29E03D1}" type="slidenum">
              <a:rPr lang="de-CH" smtClean="0"/>
              <a:pPr/>
              <a:t>‹#›</a:t>
            </a:fld>
            <a:endParaRPr lang="de-CH"/>
          </a:p>
        </p:txBody>
      </p:sp>
    </p:spTree>
    <p:extLst>
      <p:ext uri="{BB962C8B-B14F-4D97-AF65-F5344CB8AC3E}">
        <p14:creationId xmlns:p14="http://schemas.microsoft.com/office/powerpoint/2010/main" val="27735997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study which shows what can be done by combining U-</a:t>
            </a:r>
            <a:r>
              <a:rPr lang="en-US" dirty="0" err="1"/>
              <a:t>Pb</a:t>
            </a:r>
            <a:r>
              <a:rPr lang="en-US" dirty="0"/>
              <a:t> dating of carbonates with clumped isotopes</a:t>
            </a:r>
          </a:p>
        </p:txBody>
      </p:sp>
      <p:sp>
        <p:nvSpPr>
          <p:cNvPr id="4" name="Slide Number Placeholder 3"/>
          <p:cNvSpPr>
            <a:spLocks noGrp="1"/>
          </p:cNvSpPr>
          <p:nvPr>
            <p:ph type="sldNum" sz="quarter" idx="10"/>
          </p:nvPr>
        </p:nvSpPr>
        <p:spPr/>
        <p:txBody>
          <a:bodyPr/>
          <a:lstStyle/>
          <a:p>
            <a:fld id="{A51C0C35-A9A2-4EFD-9BAF-1E52E29E03D1}" type="slidenum">
              <a:rPr lang="de-CH" smtClean="0"/>
              <a:pPr/>
              <a:t>0</a:t>
            </a:fld>
            <a:endParaRPr lang="de-CH"/>
          </a:p>
        </p:txBody>
      </p:sp>
    </p:spTree>
    <p:extLst>
      <p:ext uri="{BB962C8B-B14F-4D97-AF65-F5344CB8AC3E}">
        <p14:creationId xmlns:p14="http://schemas.microsoft.com/office/powerpoint/2010/main" val="2780983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effectLst/>
                <a:latin typeface="Arial" panose="020B0604020202020204" pitchFamily="34" charset="0"/>
                <a:ea typeface="+mn-ea"/>
                <a:cs typeface="+mn-cs"/>
              </a:rPr>
              <a:t>are separated by an interval of erosion, uplift and cooling.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a:solidFill>
                <a:schemeClr val="tx1"/>
              </a:solidFill>
              <a:effectLst/>
              <a:latin typeface="Arial" panose="020B060402020202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effectLst/>
                <a:latin typeface="Arial" panose="020B0604020202020204" pitchFamily="34" charset="0"/>
                <a:ea typeface="+mn-ea"/>
                <a:cs typeface="+mn-cs"/>
              </a:rPr>
              <a:t>This is thought to be the result of an Alpine forebulge that formed during Paleogene times and resulted in an unconformity spanning from late Jurassic to Eocene.</a:t>
            </a:r>
          </a:p>
        </p:txBody>
      </p:sp>
      <p:sp>
        <p:nvSpPr>
          <p:cNvPr id="4" name="Slide Number Placeholder 3"/>
          <p:cNvSpPr>
            <a:spLocks noGrp="1"/>
          </p:cNvSpPr>
          <p:nvPr>
            <p:ph type="sldNum" sz="quarter" idx="10"/>
          </p:nvPr>
        </p:nvSpPr>
        <p:spPr/>
        <p:txBody>
          <a:bodyPr/>
          <a:lstStyle/>
          <a:p>
            <a:fld id="{A51C0C35-A9A2-4EFD-9BAF-1E52E29E03D1}" type="slidenum">
              <a:rPr lang="de-CH" smtClean="0"/>
              <a:pPr/>
              <a:t>1</a:t>
            </a:fld>
            <a:endParaRPr lang="de-CH"/>
          </a:p>
        </p:txBody>
      </p:sp>
    </p:spTree>
    <p:extLst>
      <p:ext uri="{BB962C8B-B14F-4D97-AF65-F5344CB8AC3E}">
        <p14:creationId xmlns:p14="http://schemas.microsoft.com/office/powerpoint/2010/main" val="355949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2</a:t>
            </a:fld>
            <a:endParaRPr lang="de-CH"/>
          </a:p>
        </p:txBody>
      </p:sp>
    </p:spTree>
    <p:extLst>
      <p:ext uri="{BB962C8B-B14F-4D97-AF65-F5344CB8AC3E}">
        <p14:creationId xmlns:p14="http://schemas.microsoft.com/office/powerpoint/2010/main" val="1191932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Our approach is to look at diagenetic carbonates...</a:t>
            </a:r>
          </a:p>
        </p:txBody>
      </p:sp>
      <p:sp>
        <p:nvSpPr>
          <p:cNvPr id="4" name="Slide Number Placeholder 3"/>
          <p:cNvSpPr>
            <a:spLocks noGrp="1"/>
          </p:cNvSpPr>
          <p:nvPr>
            <p:ph type="sldNum" sz="quarter" idx="10"/>
          </p:nvPr>
        </p:nvSpPr>
        <p:spPr/>
        <p:txBody>
          <a:bodyPr/>
          <a:lstStyle/>
          <a:p>
            <a:fld id="{A51C0C35-A9A2-4EFD-9BAF-1E52E29E03D1}" type="slidenum">
              <a:rPr lang="de-CH" smtClean="0"/>
              <a:pPr/>
              <a:t>3</a:t>
            </a:fld>
            <a:endParaRPr lang="de-CH"/>
          </a:p>
        </p:txBody>
      </p:sp>
    </p:spTree>
    <p:extLst>
      <p:ext uri="{BB962C8B-B14F-4D97-AF65-F5344CB8AC3E}">
        <p14:creationId xmlns:p14="http://schemas.microsoft.com/office/powerpoint/2010/main" val="1016861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CH" baseline="0" dirty="0"/>
          </a:p>
        </p:txBody>
      </p:sp>
      <p:sp>
        <p:nvSpPr>
          <p:cNvPr id="4" name="Foliennummernplatzhalter 3"/>
          <p:cNvSpPr>
            <a:spLocks noGrp="1"/>
          </p:cNvSpPr>
          <p:nvPr>
            <p:ph type="sldNum" sz="quarter" idx="10"/>
          </p:nvPr>
        </p:nvSpPr>
        <p:spPr/>
        <p:txBody>
          <a:bodyPr/>
          <a:lstStyle/>
          <a:p>
            <a:fld id="{A51C0C35-A9A2-4EFD-9BAF-1E52E29E03D1}" type="slidenum">
              <a:rPr lang="de-CH" smtClean="0"/>
              <a:t>4</a:t>
            </a:fld>
            <a:endParaRPr lang="de-CH"/>
          </a:p>
        </p:txBody>
      </p:sp>
    </p:spTree>
    <p:extLst>
      <p:ext uri="{BB962C8B-B14F-4D97-AF65-F5344CB8AC3E}">
        <p14:creationId xmlns:p14="http://schemas.microsoft.com/office/powerpoint/2010/main" val="711583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CH" baseline="0" dirty="0"/>
          </a:p>
        </p:txBody>
      </p:sp>
      <p:sp>
        <p:nvSpPr>
          <p:cNvPr id="4" name="Foliennummernplatzhalter 3"/>
          <p:cNvSpPr>
            <a:spLocks noGrp="1"/>
          </p:cNvSpPr>
          <p:nvPr>
            <p:ph type="sldNum" sz="quarter" idx="10"/>
          </p:nvPr>
        </p:nvSpPr>
        <p:spPr/>
        <p:txBody>
          <a:bodyPr/>
          <a:lstStyle/>
          <a:p>
            <a:fld id="{A51C0C35-A9A2-4EFD-9BAF-1E52E29E03D1}" type="slidenum">
              <a:rPr lang="de-CH" smtClean="0"/>
              <a:t>5</a:t>
            </a:fld>
            <a:endParaRPr lang="de-CH"/>
          </a:p>
        </p:txBody>
      </p:sp>
    </p:spTree>
    <p:extLst>
      <p:ext uri="{BB962C8B-B14F-4D97-AF65-F5344CB8AC3E}">
        <p14:creationId xmlns:p14="http://schemas.microsoft.com/office/powerpoint/2010/main" val="2087831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116792" y="4612392"/>
            <a:ext cx="11923920"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2" name="Titel 1"/>
          <p:cNvSpPr>
            <a:spLocks noGrp="1"/>
          </p:cNvSpPr>
          <p:nvPr>
            <p:ph type="ctrTitle" hasCustomPrompt="1"/>
          </p:nvPr>
        </p:nvSpPr>
        <p:spPr>
          <a:xfrm>
            <a:off x="116792" y="3429000"/>
            <a:ext cx="11923920"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9" name="Bildplatzhalter 8"/>
          <p:cNvSpPr>
            <a:spLocks noGrp="1"/>
          </p:cNvSpPr>
          <p:nvPr>
            <p:ph type="pic" sz="quarter" idx="14"/>
          </p:nvPr>
        </p:nvSpPr>
        <p:spPr>
          <a:xfrm>
            <a:off x="116792" y="836712"/>
            <a:ext cx="11923920" cy="2592288"/>
          </a:xfrm>
        </p:spPr>
        <p:txBody>
          <a:bodyPr/>
          <a:lstStyle/>
          <a:p>
            <a:endParaRPr lang="en-GB" dirty="0"/>
          </a:p>
        </p:txBody>
      </p:sp>
      <p:sp>
        <p:nvSpPr>
          <p:cNvPr id="11" name="Date Placeholder 10"/>
          <p:cNvSpPr>
            <a:spLocks noGrp="1"/>
          </p:cNvSpPr>
          <p:nvPr>
            <p:ph type="dt" sz="half" idx="15"/>
          </p:nvPr>
        </p:nvSpPr>
        <p:spPr/>
        <p:txBody>
          <a:bodyPr/>
          <a:lstStyle/>
          <a:p>
            <a:r>
              <a:rPr lang="en-US" dirty="0"/>
              <a:t>01.12.2018</a:t>
            </a:r>
            <a:endParaRPr lang="en-GB" dirty="0"/>
          </a:p>
        </p:txBody>
      </p:sp>
      <p:sp>
        <p:nvSpPr>
          <p:cNvPr id="12" name="Footer Placeholder 11"/>
          <p:cNvSpPr>
            <a:spLocks noGrp="1"/>
          </p:cNvSpPr>
          <p:nvPr>
            <p:ph type="ftr" sz="quarter" idx="16"/>
          </p:nvPr>
        </p:nvSpPr>
        <p:spPr/>
        <p:txBody>
          <a:bodyPr/>
          <a:lstStyle/>
          <a:p>
            <a:r>
              <a:rPr lang="en-GB" dirty="0"/>
              <a:t>Nathan Looser</a:t>
            </a:r>
          </a:p>
        </p:txBody>
      </p:sp>
      <p:sp>
        <p:nvSpPr>
          <p:cNvPr id="13" name="Slide Number Placeholder 12"/>
          <p:cNvSpPr>
            <a:spLocks noGrp="1"/>
          </p:cNvSpPr>
          <p:nvPr>
            <p:ph type="sldNum" sz="quarter" idx="17"/>
          </p:nvPr>
        </p:nvSpPr>
        <p:spPr/>
        <p:txBody>
          <a:bodyPr/>
          <a:lstStyle/>
          <a:p>
            <a:fld id="{6C6AE60A-B69C-4790-82F7-3882EDF23186}" type="slidenum">
              <a:rPr lang="en-GB" smtClean="0"/>
              <a:pPr/>
              <a:t>‹#›</a:t>
            </a:fld>
            <a:endParaRPr lang="en-GB" dirty="0"/>
          </a:p>
        </p:txBody>
      </p:sp>
      <p:sp>
        <p:nvSpPr>
          <p:cNvPr id="5" name="Content Placeholder 4"/>
          <p:cNvSpPr>
            <a:spLocks noGrp="1"/>
          </p:cNvSpPr>
          <p:nvPr>
            <p:ph sz="quarter" idx="18"/>
          </p:nvPr>
        </p:nvSpPr>
        <p:spPr>
          <a:xfrm>
            <a:off x="10726738" y="6453188"/>
            <a:ext cx="190500" cy="144462"/>
          </a:xfrm>
        </p:spPr>
        <p:txBody>
          <a:bodyPr/>
          <a:lstStyle/>
          <a:p>
            <a:pPr marL="1262063" marR="0" lvl="4" indent="-184150" algn="l" defTabSz="914400" rtl="0" eaLnBrk="1" fontAlgn="auto" latinLnBrk="0" hangingPunct="1">
              <a:lnSpc>
                <a:spcPct val="100000"/>
              </a:lnSpc>
              <a:spcBef>
                <a:spcPts val="400"/>
              </a:spcBef>
              <a:spcAft>
                <a:spcPts val="0"/>
              </a:spcAft>
              <a:buClr>
                <a:schemeClr val="accent1"/>
              </a:buClr>
              <a:buSzTx/>
              <a:buFont typeface="Wingdings" pitchFamily="2" charset="2"/>
              <a:buNone/>
              <a:tabLst/>
              <a:defRPr/>
            </a:pPr>
            <a:endParaRPr lang="en-US" dirty="0"/>
          </a:p>
        </p:txBody>
      </p:sp>
    </p:spTree>
    <p:extLst>
      <p:ext uri="{BB962C8B-B14F-4D97-AF65-F5344CB8AC3E}">
        <p14:creationId xmlns:p14="http://schemas.microsoft.com/office/powerpoint/2010/main" val="22974935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a:t>01.12.2018</a:t>
            </a:r>
            <a:endParaRPr lang="en-GB"/>
          </a:p>
        </p:txBody>
      </p:sp>
      <p:sp>
        <p:nvSpPr>
          <p:cNvPr id="5" name="Fußzeilenplatzhalter 4"/>
          <p:cNvSpPr>
            <a:spLocks noGrp="1"/>
          </p:cNvSpPr>
          <p:nvPr>
            <p:ph type="ftr" sz="quarter" idx="11"/>
          </p:nvPr>
        </p:nvSpPr>
        <p:spPr/>
        <p:txBody>
          <a:bodyPr/>
          <a:lstStyle/>
          <a:p>
            <a:r>
              <a:rPr lang="en-GB"/>
              <a:t>Nathan Looser</a:t>
            </a:r>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a:t>Add a picture by dragging it onto the icon or by clicking on the icon</a:t>
            </a:r>
          </a:p>
        </p:txBody>
      </p:sp>
    </p:spTree>
    <p:extLst>
      <p:ext uri="{BB962C8B-B14F-4D97-AF65-F5344CB8AC3E}">
        <p14:creationId xmlns:p14="http://schemas.microsoft.com/office/powerpoint/2010/main" val="415688739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6077" y="25584"/>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umsplatzhalter 1"/>
          <p:cNvSpPr>
            <a:spLocks noGrp="1"/>
          </p:cNvSpPr>
          <p:nvPr>
            <p:ph type="dt" sz="half" idx="10"/>
          </p:nvPr>
        </p:nvSpPr>
        <p:spPr/>
        <p:txBody>
          <a:bodyPr/>
          <a:lstStyle/>
          <a:p>
            <a:r>
              <a:rPr lang="en-US"/>
              <a:t>01.12.2018</a:t>
            </a:r>
            <a:endParaRPr lang="en-GB"/>
          </a:p>
        </p:txBody>
      </p:sp>
      <p:sp>
        <p:nvSpPr>
          <p:cNvPr id="3" name="Fußzeilenplatzhalter 2"/>
          <p:cNvSpPr>
            <a:spLocks noGrp="1"/>
          </p:cNvSpPr>
          <p:nvPr>
            <p:ph type="ftr" sz="quarter" idx="11"/>
          </p:nvPr>
        </p:nvSpPr>
        <p:spPr/>
        <p:txBody>
          <a:bodyPr/>
          <a:lstStyle/>
          <a:p>
            <a:r>
              <a:rPr lang="en-GB"/>
              <a:t>Nathan Looser</a:t>
            </a:r>
          </a:p>
        </p:txBody>
      </p:sp>
      <p:sp>
        <p:nvSpPr>
          <p:cNvPr id="4" name="Foliennummernplatzhalter 3"/>
          <p:cNvSpPr>
            <a:spLocks noGrp="1"/>
          </p:cNvSpPr>
          <p:nvPr>
            <p:ph type="sldNum" sz="quarter" idx="12"/>
          </p:nvPr>
        </p:nvSpPr>
        <p:spPr/>
        <p:txBody>
          <a:bodyPr/>
          <a:lstStyle/>
          <a:p>
            <a:fld id="{6C6AE60A-B69C-4790-82F7-3882EDF23186}" type="slidenum">
              <a:rPr lang="en-GB" smtClean="0"/>
              <a:t>‹#›</a:t>
            </a:fld>
            <a:endParaRPr lang="en-GB"/>
          </a:p>
        </p:txBody>
      </p:sp>
      <p:pic>
        <p:nvPicPr>
          <p:cNvPr id="9" name="Bild 8" descr="eth_logo_kurz_po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pic>
        <p:nvPicPr>
          <p:cNvPr id="10" name="Picture 9"/>
          <p:cNvPicPr>
            <a:picLocks noChangeAspect="1"/>
          </p:cNvPicPr>
          <p:nvPr userDrawn="1"/>
        </p:nvPicPr>
        <p:blipFill>
          <a:blip r:embed="rId3"/>
          <a:stretch>
            <a:fillRect/>
          </a:stretch>
        </p:blipFill>
        <p:spPr>
          <a:xfrm>
            <a:off x="10764517" y="165792"/>
            <a:ext cx="1215849" cy="438150"/>
          </a:xfrm>
          <a:prstGeom prst="rect">
            <a:avLst/>
          </a:prstGeom>
        </p:spPr>
      </p:pic>
    </p:spTree>
    <p:extLst>
      <p:ext uri="{BB962C8B-B14F-4D97-AF65-F5344CB8AC3E}">
        <p14:creationId xmlns:p14="http://schemas.microsoft.com/office/powerpoint/2010/main" val="287561258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01.12.2018</a:t>
            </a:r>
          </a:p>
        </p:txBody>
      </p:sp>
      <p:sp>
        <p:nvSpPr>
          <p:cNvPr id="3" name="Footer Placeholder 2"/>
          <p:cNvSpPr>
            <a:spLocks noGrp="1"/>
          </p:cNvSpPr>
          <p:nvPr>
            <p:ph type="ftr" sz="quarter" idx="11"/>
          </p:nvPr>
        </p:nvSpPr>
        <p:spPr/>
        <p:txBody>
          <a:bodyPr/>
          <a:lstStyle/>
          <a:p>
            <a:r>
              <a:rPr lang="en-US"/>
              <a:t>Nathan Looser</a:t>
            </a:r>
          </a:p>
        </p:txBody>
      </p:sp>
      <p:sp>
        <p:nvSpPr>
          <p:cNvPr id="4" name="Slide Number Placeholder 3"/>
          <p:cNvSpPr>
            <a:spLocks noGrp="1"/>
          </p:cNvSpPr>
          <p:nvPr>
            <p:ph type="sldNum" sz="quarter" idx="12"/>
          </p:nvPr>
        </p:nvSpPr>
        <p:spPr/>
        <p:txBody>
          <a:bodyPr/>
          <a:lstStyle/>
          <a:p>
            <a:fld id="{956C163A-AA64-D543-8823-2DA9631988E9}" type="slidenum">
              <a:rPr lang="en-US" smtClean="0"/>
              <a:t>‹#›</a:t>
            </a:fld>
            <a:endParaRPr lang="en-US"/>
          </a:p>
        </p:txBody>
      </p:sp>
    </p:spTree>
    <p:extLst>
      <p:ext uri="{BB962C8B-B14F-4D97-AF65-F5344CB8AC3E}">
        <p14:creationId xmlns:p14="http://schemas.microsoft.com/office/powerpoint/2010/main" val="455629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01.12.2018</a:t>
            </a:r>
            <a:endParaRPr lang="en-GB"/>
          </a:p>
        </p:txBody>
      </p:sp>
      <p:sp>
        <p:nvSpPr>
          <p:cNvPr id="4" name="Footer Placeholder 3"/>
          <p:cNvSpPr>
            <a:spLocks noGrp="1"/>
          </p:cNvSpPr>
          <p:nvPr>
            <p:ph type="ftr" sz="quarter" idx="11"/>
          </p:nvPr>
        </p:nvSpPr>
        <p:spPr/>
        <p:txBody>
          <a:bodyPr/>
          <a:lstStyle/>
          <a:p>
            <a:r>
              <a:rPr lang="en-GB"/>
              <a:t>Nathan Looser</a:t>
            </a:r>
          </a:p>
        </p:txBody>
      </p:sp>
      <p:sp>
        <p:nvSpPr>
          <p:cNvPr id="5" name="Slide Number Placeholder 4"/>
          <p:cNvSpPr>
            <a:spLocks noGrp="1"/>
          </p:cNvSpPr>
          <p:nvPr>
            <p:ph type="sldNum" sz="quarter" idx="12"/>
          </p:nvPr>
        </p:nvSpPr>
        <p:spPr/>
        <p:txBody>
          <a:bodyPr/>
          <a:lstStyle/>
          <a:p>
            <a:fld id="{6C6AE60A-B69C-4790-82F7-3882EDF23186}" type="slidenum">
              <a:rPr lang="en-GB" smtClean="0"/>
              <a:pPr/>
              <a:t>‹#›</a:t>
            </a:fld>
            <a:endParaRPr lang="en-GB"/>
          </a:p>
        </p:txBody>
      </p:sp>
    </p:spTree>
    <p:extLst>
      <p:ext uri="{BB962C8B-B14F-4D97-AF65-F5344CB8AC3E}">
        <p14:creationId xmlns:p14="http://schemas.microsoft.com/office/powerpoint/2010/main" val="26375876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01.12.2018</a:t>
            </a:r>
            <a:endParaRPr lang="en-GB"/>
          </a:p>
        </p:txBody>
      </p:sp>
      <p:sp>
        <p:nvSpPr>
          <p:cNvPr id="4" name="Footer Placeholder 3"/>
          <p:cNvSpPr>
            <a:spLocks noGrp="1"/>
          </p:cNvSpPr>
          <p:nvPr>
            <p:ph type="ftr" sz="quarter" idx="11"/>
          </p:nvPr>
        </p:nvSpPr>
        <p:spPr/>
        <p:txBody>
          <a:bodyPr/>
          <a:lstStyle/>
          <a:p>
            <a:r>
              <a:rPr lang="en-GB"/>
              <a:t>Nathan Looser</a:t>
            </a:r>
          </a:p>
        </p:txBody>
      </p:sp>
      <p:sp>
        <p:nvSpPr>
          <p:cNvPr id="5" name="Slide Number Placeholder 4"/>
          <p:cNvSpPr>
            <a:spLocks noGrp="1"/>
          </p:cNvSpPr>
          <p:nvPr>
            <p:ph type="sldNum" sz="quarter" idx="12"/>
          </p:nvPr>
        </p:nvSpPr>
        <p:spPr/>
        <p:txBody>
          <a:bodyPr/>
          <a:lstStyle/>
          <a:p>
            <a:fld id="{6C6AE60A-B69C-4790-82F7-3882EDF23186}" type="slidenum">
              <a:rPr lang="en-GB" smtClean="0"/>
              <a:pPr/>
              <a:t>‹#›</a:t>
            </a:fld>
            <a:endParaRPr lang="en-GB"/>
          </a:p>
        </p:txBody>
      </p:sp>
    </p:spTree>
    <p:extLst>
      <p:ext uri="{BB962C8B-B14F-4D97-AF65-F5344CB8AC3E}">
        <p14:creationId xmlns:p14="http://schemas.microsoft.com/office/powerpoint/2010/main" val="58726552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01.12.2018</a:t>
            </a:r>
            <a:endParaRPr lang="en-GB"/>
          </a:p>
        </p:txBody>
      </p:sp>
      <p:sp>
        <p:nvSpPr>
          <p:cNvPr id="4" name="Footer Placeholder 3"/>
          <p:cNvSpPr>
            <a:spLocks noGrp="1"/>
          </p:cNvSpPr>
          <p:nvPr>
            <p:ph type="ftr" sz="quarter" idx="11"/>
          </p:nvPr>
        </p:nvSpPr>
        <p:spPr/>
        <p:txBody>
          <a:bodyPr/>
          <a:lstStyle/>
          <a:p>
            <a:r>
              <a:rPr lang="en-GB"/>
              <a:t>Nathan Looser</a:t>
            </a:r>
          </a:p>
        </p:txBody>
      </p:sp>
      <p:sp>
        <p:nvSpPr>
          <p:cNvPr id="5" name="Slide Number Placeholder 4"/>
          <p:cNvSpPr>
            <a:spLocks noGrp="1"/>
          </p:cNvSpPr>
          <p:nvPr>
            <p:ph type="sldNum" sz="quarter" idx="12"/>
          </p:nvPr>
        </p:nvSpPr>
        <p:spPr/>
        <p:txBody>
          <a:bodyPr/>
          <a:lstStyle/>
          <a:p>
            <a:fld id="{6C6AE60A-B69C-4790-82F7-3882EDF23186}" type="slidenum">
              <a:rPr lang="en-GB" smtClean="0"/>
              <a:pPr/>
              <a:t>‹#›</a:t>
            </a:fld>
            <a:endParaRPr lang="en-GB"/>
          </a:p>
        </p:txBody>
      </p:sp>
    </p:spTree>
    <p:extLst>
      <p:ext uri="{BB962C8B-B14F-4D97-AF65-F5344CB8AC3E}">
        <p14:creationId xmlns:p14="http://schemas.microsoft.com/office/powerpoint/2010/main" val="33685387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39238"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3923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01.12.2018</a:t>
            </a:r>
          </a:p>
        </p:txBody>
      </p:sp>
      <p:sp>
        <p:nvSpPr>
          <p:cNvPr id="5" name="Footer Placeholder 4"/>
          <p:cNvSpPr>
            <a:spLocks noGrp="1"/>
          </p:cNvSpPr>
          <p:nvPr>
            <p:ph type="ftr" sz="quarter" idx="11"/>
          </p:nvPr>
        </p:nvSpPr>
        <p:spPr/>
        <p:txBody>
          <a:bodyPr/>
          <a:lstStyle/>
          <a:p>
            <a:r>
              <a:rPr lang="en-US"/>
              <a:t>Nathan Looser</a:t>
            </a:r>
          </a:p>
        </p:txBody>
      </p:sp>
      <p:sp>
        <p:nvSpPr>
          <p:cNvPr id="6" name="Slide Number Placeholder 5"/>
          <p:cNvSpPr>
            <a:spLocks noGrp="1"/>
          </p:cNvSpPr>
          <p:nvPr>
            <p:ph type="sldNum" sz="quarter" idx="12"/>
          </p:nvPr>
        </p:nvSpPr>
        <p:spPr/>
        <p:txBody>
          <a:bodyPr/>
          <a:lstStyle/>
          <a:p>
            <a:fld id="{956C163A-AA64-D543-8823-2DA9631988E9}" type="slidenum">
              <a:rPr lang="en-US" smtClean="0"/>
              <a:t>‹#›</a:t>
            </a:fld>
            <a:endParaRPr lang="en-US"/>
          </a:p>
        </p:txBody>
      </p:sp>
    </p:spTree>
    <p:extLst>
      <p:ext uri="{BB962C8B-B14F-4D97-AF65-F5344CB8AC3E}">
        <p14:creationId xmlns:p14="http://schemas.microsoft.com/office/powerpoint/2010/main" val="1227851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01.12.2018</a:t>
            </a:r>
          </a:p>
        </p:txBody>
      </p:sp>
      <p:sp>
        <p:nvSpPr>
          <p:cNvPr id="5" name="Footer Placeholder 4"/>
          <p:cNvSpPr>
            <a:spLocks noGrp="1"/>
          </p:cNvSpPr>
          <p:nvPr>
            <p:ph type="ftr" sz="quarter" idx="11"/>
          </p:nvPr>
        </p:nvSpPr>
        <p:spPr/>
        <p:txBody>
          <a:bodyPr/>
          <a:lstStyle/>
          <a:p>
            <a:r>
              <a:rPr lang="en-US"/>
              <a:t>Nathan Looser</a:t>
            </a:r>
          </a:p>
        </p:txBody>
      </p:sp>
      <p:sp>
        <p:nvSpPr>
          <p:cNvPr id="6" name="Slide Number Placeholder 5"/>
          <p:cNvSpPr>
            <a:spLocks noGrp="1"/>
          </p:cNvSpPr>
          <p:nvPr>
            <p:ph type="sldNum" sz="quarter" idx="12"/>
          </p:nvPr>
        </p:nvSpPr>
        <p:spPr/>
        <p:txBody>
          <a:bodyPr/>
          <a:lstStyle/>
          <a:p>
            <a:fld id="{956C163A-AA64-D543-8823-2DA9631988E9}" type="slidenum">
              <a:rPr lang="en-US" smtClean="0"/>
              <a:t>‹#›</a:t>
            </a:fld>
            <a:endParaRPr lang="en-US"/>
          </a:p>
        </p:txBody>
      </p:sp>
    </p:spTree>
    <p:extLst>
      <p:ext uri="{BB962C8B-B14F-4D97-AF65-F5344CB8AC3E}">
        <p14:creationId xmlns:p14="http://schemas.microsoft.com/office/powerpoint/2010/main" val="1325342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0838"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083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01.12.2018</a:t>
            </a:r>
          </a:p>
        </p:txBody>
      </p:sp>
      <p:sp>
        <p:nvSpPr>
          <p:cNvPr id="5" name="Footer Placeholder 4"/>
          <p:cNvSpPr>
            <a:spLocks noGrp="1"/>
          </p:cNvSpPr>
          <p:nvPr>
            <p:ph type="ftr" sz="quarter" idx="11"/>
          </p:nvPr>
        </p:nvSpPr>
        <p:spPr/>
        <p:txBody>
          <a:bodyPr/>
          <a:lstStyle/>
          <a:p>
            <a:r>
              <a:rPr lang="en-US"/>
              <a:t>Nathan Looser</a:t>
            </a:r>
          </a:p>
        </p:txBody>
      </p:sp>
      <p:sp>
        <p:nvSpPr>
          <p:cNvPr id="6" name="Slide Number Placeholder 5"/>
          <p:cNvSpPr>
            <a:spLocks noGrp="1"/>
          </p:cNvSpPr>
          <p:nvPr>
            <p:ph type="sldNum" sz="quarter" idx="12"/>
          </p:nvPr>
        </p:nvSpPr>
        <p:spPr/>
        <p:txBody>
          <a:bodyPr/>
          <a:lstStyle/>
          <a:p>
            <a:fld id="{956C163A-AA64-D543-8823-2DA9631988E9}" type="slidenum">
              <a:rPr lang="en-US" smtClean="0"/>
              <a:t>‹#›</a:t>
            </a:fld>
            <a:endParaRPr lang="en-US"/>
          </a:p>
        </p:txBody>
      </p:sp>
    </p:spTree>
    <p:extLst>
      <p:ext uri="{BB962C8B-B14F-4D97-AF65-F5344CB8AC3E}">
        <p14:creationId xmlns:p14="http://schemas.microsoft.com/office/powerpoint/2010/main" val="1333061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7842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9025" y="1825625"/>
            <a:ext cx="518001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01.12.2018</a:t>
            </a:r>
          </a:p>
        </p:txBody>
      </p:sp>
      <p:sp>
        <p:nvSpPr>
          <p:cNvPr id="6" name="Footer Placeholder 5"/>
          <p:cNvSpPr>
            <a:spLocks noGrp="1"/>
          </p:cNvSpPr>
          <p:nvPr>
            <p:ph type="ftr" sz="quarter" idx="11"/>
          </p:nvPr>
        </p:nvSpPr>
        <p:spPr/>
        <p:txBody>
          <a:bodyPr/>
          <a:lstStyle/>
          <a:p>
            <a:r>
              <a:rPr lang="en-US"/>
              <a:t>Nathan Looser</a:t>
            </a:r>
          </a:p>
        </p:txBody>
      </p:sp>
      <p:sp>
        <p:nvSpPr>
          <p:cNvPr id="7" name="Slide Number Placeholder 6"/>
          <p:cNvSpPr>
            <a:spLocks noGrp="1"/>
          </p:cNvSpPr>
          <p:nvPr>
            <p:ph type="sldNum" sz="quarter" idx="12"/>
          </p:nvPr>
        </p:nvSpPr>
        <p:spPr/>
        <p:txBody>
          <a:bodyPr/>
          <a:lstStyle/>
          <a:p>
            <a:fld id="{956C163A-AA64-D543-8823-2DA9631988E9}" type="slidenum">
              <a:rPr lang="en-US" smtClean="0"/>
              <a:t>‹#›</a:t>
            </a:fld>
            <a:endParaRPr lang="en-US"/>
          </a:p>
        </p:txBody>
      </p:sp>
    </p:spTree>
    <p:extLst>
      <p:ext uri="{BB962C8B-B14F-4D97-AF65-F5344CB8AC3E}">
        <p14:creationId xmlns:p14="http://schemas.microsoft.com/office/powerpoint/2010/main" val="63875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5248" y="800816"/>
            <a:ext cx="11885463" cy="972000"/>
          </a:xfrm>
        </p:spPr>
        <p:txBody>
          <a:bodyPr/>
          <a:lstStyle/>
          <a:p>
            <a:r>
              <a:rPr lang="en-US"/>
              <a:t>Click to edit Master title style</a:t>
            </a:r>
          </a:p>
        </p:txBody>
      </p:sp>
      <p:sp>
        <p:nvSpPr>
          <p:cNvPr id="12" name="Date Placeholder 11"/>
          <p:cNvSpPr>
            <a:spLocks noGrp="1"/>
          </p:cNvSpPr>
          <p:nvPr>
            <p:ph type="dt" sz="half" idx="10"/>
          </p:nvPr>
        </p:nvSpPr>
        <p:spPr/>
        <p:txBody>
          <a:bodyPr/>
          <a:lstStyle/>
          <a:p>
            <a:r>
              <a:rPr lang="en-US" dirty="0"/>
              <a:t>01.12.2018</a:t>
            </a:r>
            <a:endParaRPr lang="en-GB" dirty="0"/>
          </a:p>
        </p:txBody>
      </p:sp>
      <p:sp>
        <p:nvSpPr>
          <p:cNvPr id="13" name="Footer Placeholder 12"/>
          <p:cNvSpPr>
            <a:spLocks noGrp="1"/>
          </p:cNvSpPr>
          <p:nvPr>
            <p:ph type="ftr" sz="quarter" idx="11"/>
          </p:nvPr>
        </p:nvSpPr>
        <p:spPr/>
        <p:txBody>
          <a:bodyPr/>
          <a:lstStyle/>
          <a:p>
            <a:r>
              <a:rPr lang="en-GB" dirty="0"/>
              <a:t>Nathan Looser</a:t>
            </a:r>
          </a:p>
        </p:txBody>
      </p:sp>
      <p:sp>
        <p:nvSpPr>
          <p:cNvPr id="14" name="Slide Number Placeholder 13"/>
          <p:cNvSpPr>
            <a:spLocks noGrp="1"/>
          </p:cNvSpPr>
          <p:nvPr>
            <p:ph type="sldNum" sz="quarter" idx="12"/>
          </p:nvPr>
        </p:nvSpPr>
        <p:spPr/>
        <p:txBody>
          <a:bodyPr/>
          <a:lstStyle/>
          <a:p>
            <a:fld id="{6C6AE60A-B69C-4790-82F7-3882EDF23186}" type="slidenum">
              <a:rPr lang="en-GB" smtClean="0"/>
              <a:pPr/>
              <a:t>‹#›</a:t>
            </a:fld>
            <a:endParaRPr lang="en-GB" dirty="0"/>
          </a:p>
        </p:txBody>
      </p:sp>
    </p:spTree>
    <p:extLst>
      <p:ext uri="{BB962C8B-B14F-4D97-AF65-F5344CB8AC3E}">
        <p14:creationId xmlns:p14="http://schemas.microsoft.com/office/powerpoint/2010/main" val="144111343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0837"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62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62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69025" y="1681163"/>
            <a:ext cx="5181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9025" y="2505075"/>
            <a:ext cx="51816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01.12.2018</a:t>
            </a:r>
          </a:p>
        </p:txBody>
      </p:sp>
      <p:sp>
        <p:nvSpPr>
          <p:cNvPr id="8" name="Footer Placeholder 7"/>
          <p:cNvSpPr>
            <a:spLocks noGrp="1"/>
          </p:cNvSpPr>
          <p:nvPr>
            <p:ph type="ftr" sz="quarter" idx="11"/>
          </p:nvPr>
        </p:nvSpPr>
        <p:spPr/>
        <p:txBody>
          <a:bodyPr/>
          <a:lstStyle/>
          <a:p>
            <a:r>
              <a:rPr lang="en-US"/>
              <a:t>Nathan Looser</a:t>
            </a:r>
          </a:p>
        </p:txBody>
      </p:sp>
      <p:sp>
        <p:nvSpPr>
          <p:cNvPr id="9" name="Slide Number Placeholder 8"/>
          <p:cNvSpPr>
            <a:spLocks noGrp="1"/>
          </p:cNvSpPr>
          <p:nvPr>
            <p:ph type="sldNum" sz="quarter" idx="12"/>
          </p:nvPr>
        </p:nvSpPr>
        <p:spPr/>
        <p:txBody>
          <a:bodyPr/>
          <a:lstStyle/>
          <a:p>
            <a:fld id="{956C163A-AA64-D543-8823-2DA9631988E9}" type="slidenum">
              <a:rPr lang="en-US" smtClean="0"/>
              <a:t>‹#›</a:t>
            </a:fld>
            <a:endParaRPr lang="en-US"/>
          </a:p>
        </p:txBody>
      </p:sp>
    </p:spTree>
    <p:extLst>
      <p:ext uri="{BB962C8B-B14F-4D97-AF65-F5344CB8AC3E}">
        <p14:creationId xmlns:p14="http://schemas.microsoft.com/office/powerpoint/2010/main" val="1965205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01.12.2018</a:t>
            </a:r>
          </a:p>
        </p:txBody>
      </p:sp>
      <p:sp>
        <p:nvSpPr>
          <p:cNvPr id="4" name="Footer Placeholder 3"/>
          <p:cNvSpPr>
            <a:spLocks noGrp="1"/>
          </p:cNvSpPr>
          <p:nvPr>
            <p:ph type="ftr" sz="quarter" idx="11"/>
          </p:nvPr>
        </p:nvSpPr>
        <p:spPr/>
        <p:txBody>
          <a:bodyPr/>
          <a:lstStyle/>
          <a:p>
            <a:r>
              <a:rPr lang="en-US"/>
              <a:t>Nathan Looser</a:t>
            </a:r>
          </a:p>
        </p:txBody>
      </p:sp>
      <p:sp>
        <p:nvSpPr>
          <p:cNvPr id="5" name="Slide Number Placeholder 4"/>
          <p:cNvSpPr>
            <a:spLocks noGrp="1"/>
          </p:cNvSpPr>
          <p:nvPr>
            <p:ph type="sldNum" sz="quarter" idx="12"/>
          </p:nvPr>
        </p:nvSpPr>
        <p:spPr/>
        <p:txBody>
          <a:bodyPr/>
          <a:lstStyle/>
          <a:p>
            <a:fld id="{956C163A-AA64-D543-8823-2DA9631988E9}" type="slidenum">
              <a:rPr lang="en-US" smtClean="0"/>
              <a:t>‹#›</a:t>
            </a:fld>
            <a:endParaRPr lang="en-US"/>
          </a:p>
        </p:txBody>
      </p:sp>
    </p:spTree>
    <p:extLst>
      <p:ext uri="{BB962C8B-B14F-4D97-AF65-F5344CB8AC3E}">
        <p14:creationId xmlns:p14="http://schemas.microsoft.com/office/powerpoint/2010/main" val="910683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01.12.2018</a:t>
            </a:r>
          </a:p>
        </p:txBody>
      </p:sp>
      <p:sp>
        <p:nvSpPr>
          <p:cNvPr id="3" name="Footer Placeholder 2"/>
          <p:cNvSpPr>
            <a:spLocks noGrp="1"/>
          </p:cNvSpPr>
          <p:nvPr>
            <p:ph type="ftr" sz="quarter" idx="11"/>
          </p:nvPr>
        </p:nvSpPr>
        <p:spPr/>
        <p:txBody>
          <a:bodyPr/>
          <a:lstStyle/>
          <a:p>
            <a:r>
              <a:rPr lang="en-US"/>
              <a:t>Nathan Looser</a:t>
            </a:r>
          </a:p>
        </p:txBody>
      </p:sp>
      <p:sp>
        <p:nvSpPr>
          <p:cNvPr id="4" name="Slide Number Placeholder 3"/>
          <p:cNvSpPr>
            <a:spLocks noGrp="1"/>
          </p:cNvSpPr>
          <p:nvPr>
            <p:ph type="sldNum" sz="quarter" idx="12"/>
          </p:nvPr>
        </p:nvSpPr>
        <p:spPr/>
        <p:txBody>
          <a:bodyPr/>
          <a:lstStyle/>
          <a:p>
            <a:fld id="{956C163A-AA64-D543-8823-2DA9631988E9}" type="slidenum">
              <a:rPr lang="en-US" smtClean="0"/>
              <a:t>‹#›</a:t>
            </a:fld>
            <a:endParaRPr lang="en-US"/>
          </a:p>
        </p:txBody>
      </p:sp>
    </p:spTree>
    <p:extLst>
      <p:ext uri="{BB962C8B-B14F-4D97-AF65-F5344CB8AC3E}">
        <p14:creationId xmlns:p14="http://schemas.microsoft.com/office/powerpoint/2010/main" val="746338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0650"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1600" y="987425"/>
            <a:ext cx="616902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06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01.12.2018</a:t>
            </a:r>
          </a:p>
        </p:txBody>
      </p:sp>
      <p:sp>
        <p:nvSpPr>
          <p:cNvPr id="6" name="Footer Placeholder 5"/>
          <p:cNvSpPr>
            <a:spLocks noGrp="1"/>
          </p:cNvSpPr>
          <p:nvPr>
            <p:ph type="ftr" sz="quarter" idx="11"/>
          </p:nvPr>
        </p:nvSpPr>
        <p:spPr/>
        <p:txBody>
          <a:bodyPr/>
          <a:lstStyle/>
          <a:p>
            <a:r>
              <a:rPr lang="en-US"/>
              <a:t>Nathan Looser</a:t>
            </a:r>
          </a:p>
        </p:txBody>
      </p:sp>
      <p:sp>
        <p:nvSpPr>
          <p:cNvPr id="7" name="Slide Number Placeholder 6"/>
          <p:cNvSpPr>
            <a:spLocks noGrp="1"/>
          </p:cNvSpPr>
          <p:nvPr>
            <p:ph type="sldNum" sz="quarter" idx="12"/>
          </p:nvPr>
        </p:nvSpPr>
        <p:spPr/>
        <p:txBody>
          <a:bodyPr/>
          <a:lstStyle/>
          <a:p>
            <a:fld id="{956C163A-AA64-D543-8823-2DA9631988E9}" type="slidenum">
              <a:rPr lang="en-US" smtClean="0"/>
              <a:t>‹#›</a:t>
            </a:fld>
            <a:endParaRPr lang="en-US"/>
          </a:p>
        </p:txBody>
      </p:sp>
    </p:spTree>
    <p:extLst>
      <p:ext uri="{BB962C8B-B14F-4D97-AF65-F5344CB8AC3E}">
        <p14:creationId xmlns:p14="http://schemas.microsoft.com/office/powerpoint/2010/main" val="255674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0650"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1600" y="987425"/>
            <a:ext cx="616902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06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01.12.2018</a:t>
            </a:r>
          </a:p>
        </p:txBody>
      </p:sp>
      <p:sp>
        <p:nvSpPr>
          <p:cNvPr id="6" name="Footer Placeholder 5"/>
          <p:cNvSpPr>
            <a:spLocks noGrp="1"/>
          </p:cNvSpPr>
          <p:nvPr>
            <p:ph type="ftr" sz="quarter" idx="11"/>
          </p:nvPr>
        </p:nvSpPr>
        <p:spPr/>
        <p:txBody>
          <a:bodyPr/>
          <a:lstStyle/>
          <a:p>
            <a:r>
              <a:rPr lang="en-US"/>
              <a:t>Nathan Looser</a:t>
            </a:r>
          </a:p>
        </p:txBody>
      </p:sp>
      <p:sp>
        <p:nvSpPr>
          <p:cNvPr id="7" name="Slide Number Placeholder 6"/>
          <p:cNvSpPr>
            <a:spLocks noGrp="1"/>
          </p:cNvSpPr>
          <p:nvPr>
            <p:ph type="sldNum" sz="quarter" idx="12"/>
          </p:nvPr>
        </p:nvSpPr>
        <p:spPr/>
        <p:txBody>
          <a:bodyPr/>
          <a:lstStyle/>
          <a:p>
            <a:fld id="{956C163A-AA64-D543-8823-2DA9631988E9}" type="slidenum">
              <a:rPr lang="en-US" smtClean="0"/>
              <a:t>‹#›</a:t>
            </a:fld>
            <a:endParaRPr lang="en-US"/>
          </a:p>
        </p:txBody>
      </p:sp>
    </p:spTree>
    <p:extLst>
      <p:ext uri="{BB962C8B-B14F-4D97-AF65-F5344CB8AC3E}">
        <p14:creationId xmlns:p14="http://schemas.microsoft.com/office/powerpoint/2010/main" val="10073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01.12.2018</a:t>
            </a:r>
          </a:p>
        </p:txBody>
      </p:sp>
      <p:sp>
        <p:nvSpPr>
          <p:cNvPr id="5" name="Footer Placeholder 4"/>
          <p:cNvSpPr>
            <a:spLocks noGrp="1"/>
          </p:cNvSpPr>
          <p:nvPr>
            <p:ph type="ftr" sz="quarter" idx="11"/>
          </p:nvPr>
        </p:nvSpPr>
        <p:spPr/>
        <p:txBody>
          <a:bodyPr/>
          <a:lstStyle/>
          <a:p>
            <a:r>
              <a:rPr lang="en-US"/>
              <a:t>Nathan Looser</a:t>
            </a:r>
          </a:p>
        </p:txBody>
      </p:sp>
      <p:sp>
        <p:nvSpPr>
          <p:cNvPr id="6" name="Slide Number Placeholder 5"/>
          <p:cNvSpPr>
            <a:spLocks noGrp="1"/>
          </p:cNvSpPr>
          <p:nvPr>
            <p:ph type="sldNum" sz="quarter" idx="12"/>
          </p:nvPr>
        </p:nvSpPr>
        <p:spPr/>
        <p:txBody>
          <a:bodyPr/>
          <a:lstStyle/>
          <a:p>
            <a:fld id="{956C163A-AA64-D543-8823-2DA9631988E9}" type="slidenum">
              <a:rPr lang="en-US" smtClean="0"/>
              <a:t>‹#›</a:t>
            </a:fld>
            <a:endParaRPr lang="en-US"/>
          </a:p>
        </p:txBody>
      </p:sp>
    </p:spTree>
    <p:extLst>
      <p:ext uri="{BB962C8B-B14F-4D97-AF65-F5344CB8AC3E}">
        <p14:creationId xmlns:p14="http://schemas.microsoft.com/office/powerpoint/2010/main" val="1798615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1725" y="365125"/>
            <a:ext cx="2627313"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11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01.12.2018</a:t>
            </a:r>
          </a:p>
        </p:txBody>
      </p:sp>
      <p:sp>
        <p:nvSpPr>
          <p:cNvPr id="5" name="Footer Placeholder 4"/>
          <p:cNvSpPr>
            <a:spLocks noGrp="1"/>
          </p:cNvSpPr>
          <p:nvPr>
            <p:ph type="ftr" sz="quarter" idx="11"/>
          </p:nvPr>
        </p:nvSpPr>
        <p:spPr/>
        <p:txBody>
          <a:bodyPr/>
          <a:lstStyle/>
          <a:p>
            <a:r>
              <a:rPr lang="en-US"/>
              <a:t>Nathan Looser</a:t>
            </a:r>
          </a:p>
        </p:txBody>
      </p:sp>
      <p:sp>
        <p:nvSpPr>
          <p:cNvPr id="6" name="Slide Number Placeholder 5"/>
          <p:cNvSpPr>
            <a:spLocks noGrp="1"/>
          </p:cNvSpPr>
          <p:nvPr>
            <p:ph type="sldNum" sz="quarter" idx="12"/>
          </p:nvPr>
        </p:nvSpPr>
        <p:spPr/>
        <p:txBody>
          <a:bodyPr/>
          <a:lstStyle/>
          <a:p>
            <a:fld id="{956C163A-AA64-D543-8823-2DA9631988E9}" type="slidenum">
              <a:rPr lang="en-US" smtClean="0"/>
              <a:t>‹#›</a:t>
            </a:fld>
            <a:endParaRPr lang="en-US"/>
          </a:p>
        </p:txBody>
      </p:sp>
    </p:spTree>
    <p:extLst>
      <p:ext uri="{BB962C8B-B14F-4D97-AF65-F5344CB8AC3E}">
        <p14:creationId xmlns:p14="http://schemas.microsoft.com/office/powerpoint/2010/main" val="1345767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30946" y="4149080"/>
            <a:ext cx="11923756" cy="1688195"/>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130945" y="5809754"/>
            <a:ext cx="11923757"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US" dirty="0"/>
              <a:t>01.12.2018</a:t>
            </a:r>
            <a:endParaRPr lang="en-GB" dirty="0"/>
          </a:p>
        </p:txBody>
      </p:sp>
      <p:sp>
        <p:nvSpPr>
          <p:cNvPr id="5" name="Fußzeilenplatzhalter 4"/>
          <p:cNvSpPr>
            <a:spLocks noGrp="1"/>
          </p:cNvSpPr>
          <p:nvPr>
            <p:ph type="ftr" sz="quarter" idx="11"/>
          </p:nvPr>
        </p:nvSpPr>
        <p:spPr/>
        <p:txBody>
          <a:bodyPr/>
          <a:lstStyle/>
          <a:p>
            <a:r>
              <a:rPr lang="en-GB" dirty="0"/>
              <a:t>Nathan Looser</a:t>
            </a:r>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130946" y="808664"/>
            <a:ext cx="11923757" cy="4204512"/>
          </a:xfrm>
          <a:noFill/>
        </p:spPr>
        <p:txBody>
          <a:bodyPr/>
          <a:lstStyle>
            <a:lvl1pPr marL="0" indent="0">
              <a:buNone/>
              <a:defRPr/>
            </a:lvl1pPr>
          </a:lstStyle>
          <a:p>
            <a:r>
              <a:rPr lang="en-US" dirty="0"/>
              <a:t>Add a picture by dragging it onto the icon or by clicking on the icon</a:t>
            </a:r>
          </a:p>
        </p:txBody>
      </p:sp>
      <p:sp>
        <p:nvSpPr>
          <p:cNvPr id="15" name="TextBox 14">
            <a:extLst>
              <a:ext uri="{FF2B5EF4-FFF2-40B4-BE49-F238E27FC236}">
                <a16:creationId xmlns:a16="http://schemas.microsoft.com/office/drawing/2014/main" id="{935EA826-AA03-8A49-B1AD-4E4D5A54E03A}"/>
              </a:ext>
            </a:extLst>
          </p:cNvPr>
          <p:cNvSpPr txBox="1"/>
          <p:nvPr userDrawn="1"/>
        </p:nvSpPr>
        <p:spPr>
          <a:xfrm>
            <a:off x="609600" y="46131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2508653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81422" y="4823306"/>
            <a:ext cx="1185929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181422" y="5809754"/>
            <a:ext cx="1185929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US" dirty="0"/>
              <a:t>01.12.2018</a:t>
            </a:r>
            <a:endParaRPr lang="en-GB" dirty="0"/>
          </a:p>
        </p:txBody>
      </p:sp>
      <p:sp>
        <p:nvSpPr>
          <p:cNvPr id="5" name="Fußzeilenplatzhalter 4"/>
          <p:cNvSpPr>
            <a:spLocks noGrp="1"/>
          </p:cNvSpPr>
          <p:nvPr>
            <p:ph type="ftr" sz="quarter" idx="11"/>
          </p:nvPr>
        </p:nvSpPr>
        <p:spPr/>
        <p:txBody>
          <a:bodyPr/>
          <a:lstStyle/>
          <a:p>
            <a:r>
              <a:rPr lang="en-GB" dirty="0"/>
              <a:t>Nathan Looser</a:t>
            </a:r>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181422" y="618793"/>
            <a:ext cx="1185929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4228792304"/>
      </p:ext>
    </p:extLst>
  </p:cSld>
  <p:clrMapOvr>
    <a:masterClrMapping/>
  </p:clrMapOvr>
  <p:transition>
    <p:fade/>
  </p:transition>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a:t>Bild </a:t>
            </a:r>
            <a:r>
              <a:rPr lang="en-GB" dirty="0" err="1"/>
              <a:t>durch</a:t>
            </a:r>
            <a:r>
              <a:rPr lang="en-GB"/>
              <a:t> </a:t>
            </a:r>
            <a:r>
              <a:rPr lang="en-GB" err="1"/>
              <a:t>Klicken</a:t>
            </a:r>
            <a:r>
              <a:rPr lang="en-GB"/>
              <a:t> auf das Symbol </a:t>
            </a:r>
            <a:r>
              <a:rPr lang="en-GB" err="1"/>
              <a:t>hinzufügen</a:t>
            </a:r>
            <a:r>
              <a:rPr lang="en-GB"/>
              <a:t> und in den </a:t>
            </a:r>
            <a:r>
              <a:rPr lang="en-GB" err="1"/>
              <a:t>Hintergrund</a:t>
            </a:r>
            <a:r>
              <a:rPr lang="en-GB"/>
              <a:t> </a:t>
            </a:r>
            <a:r>
              <a:rPr lang="en-GB" err="1"/>
              <a:t>stellen</a:t>
            </a:r>
            <a:endParaRPr lang="en-GB"/>
          </a:p>
        </p:txBody>
      </p:sp>
      <p:sp>
        <p:nvSpPr>
          <p:cNvPr id="2" name="Titel 1"/>
          <p:cNvSpPr>
            <a:spLocks noGrp="1"/>
          </p:cNvSpPr>
          <p:nvPr>
            <p:ph type="ctrTitle" hasCustomPrompt="1"/>
          </p:nvPr>
        </p:nvSpPr>
        <p:spPr>
          <a:xfrm>
            <a:off x="304150" y="1444402"/>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sp>
        <p:nvSpPr>
          <p:cNvPr id="13" name="Rechteck 12"/>
          <p:cNvSpPr/>
          <p:nvPr userDrawn="1"/>
        </p:nvSpPr>
        <p:spPr>
          <a:xfrm>
            <a:off x="144463" y="152401"/>
            <a:ext cx="11896725" cy="47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Untertitel 2"/>
          <p:cNvSpPr>
            <a:spLocks noGrp="1"/>
          </p:cNvSpPr>
          <p:nvPr>
            <p:ph type="subTitle" idx="1" hasCustomPrompt="1"/>
          </p:nvPr>
        </p:nvSpPr>
        <p:spPr bwMode="gray">
          <a:xfrm>
            <a:off x="141843" y="757296"/>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4687079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r>
              <a:rPr lang="en-US"/>
              <a:t>01.12.2018</a:t>
            </a:r>
            <a:endParaRPr lang="en-GB"/>
          </a:p>
        </p:txBody>
      </p:sp>
      <p:sp>
        <p:nvSpPr>
          <p:cNvPr id="5" name="Fußzeilenplatzhalter 4"/>
          <p:cNvSpPr>
            <a:spLocks noGrp="1"/>
          </p:cNvSpPr>
          <p:nvPr>
            <p:ph type="ftr" sz="quarter" idx="11"/>
          </p:nvPr>
        </p:nvSpPr>
        <p:spPr/>
        <p:txBody>
          <a:bodyPr/>
          <a:lstStyle/>
          <a:p>
            <a:r>
              <a:rPr lang="en-GB"/>
              <a:t>Nathan Looser</a:t>
            </a:r>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68459606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r>
              <a:rPr lang="en-US"/>
              <a:t>01.12.2018</a:t>
            </a:r>
            <a:endParaRPr lang="en-GB"/>
          </a:p>
        </p:txBody>
      </p:sp>
      <p:sp>
        <p:nvSpPr>
          <p:cNvPr id="6" name="Fußzeilenplatzhalter 5"/>
          <p:cNvSpPr>
            <a:spLocks noGrp="1"/>
          </p:cNvSpPr>
          <p:nvPr>
            <p:ph type="ftr" sz="quarter" idx="11"/>
          </p:nvPr>
        </p:nvSpPr>
        <p:spPr/>
        <p:txBody>
          <a:bodyPr/>
          <a:lstStyle/>
          <a:p>
            <a:r>
              <a:rPr lang="en-GB"/>
              <a:t>Nathan Looser</a:t>
            </a:r>
          </a:p>
        </p:txBody>
      </p:sp>
      <p:sp>
        <p:nvSpPr>
          <p:cNvPr id="7" name="Foliennummernplatzhalter 6"/>
          <p:cNvSpPr>
            <a:spLocks noGrp="1"/>
          </p:cNvSpPr>
          <p:nvPr>
            <p:ph type="sldNum" sz="quarter" idx="12"/>
          </p:nvPr>
        </p:nvSpPr>
        <p:spPr/>
        <p:txBody>
          <a:bodyPr/>
          <a:lstStyle/>
          <a:p>
            <a:fld id="{6C6AE60A-B69C-4790-82F7-3882EDF23186}" type="slidenum">
              <a:rPr lang="en-GB" smtClean="0"/>
              <a:t>‹#›</a:t>
            </a:fld>
            <a:endParaRPr lang="en-GB"/>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189741533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01.12.2018</a:t>
            </a:r>
            <a:endParaRPr lang="en-GB"/>
          </a:p>
        </p:txBody>
      </p:sp>
      <p:sp>
        <p:nvSpPr>
          <p:cNvPr id="3" name="Footer Placeholder 2"/>
          <p:cNvSpPr>
            <a:spLocks noGrp="1"/>
          </p:cNvSpPr>
          <p:nvPr>
            <p:ph type="ftr" sz="quarter" idx="11"/>
          </p:nvPr>
        </p:nvSpPr>
        <p:spPr/>
        <p:txBody>
          <a:bodyPr/>
          <a:lstStyle/>
          <a:p>
            <a:r>
              <a:rPr lang="en-GB"/>
              <a:t>Nathan Looser</a:t>
            </a:r>
          </a:p>
        </p:txBody>
      </p:sp>
      <p:sp>
        <p:nvSpPr>
          <p:cNvPr id="4" name="Slide Number Placeholder 3"/>
          <p:cNvSpPr>
            <a:spLocks noGrp="1"/>
          </p:cNvSpPr>
          <p:nvPr>
            <p:ph type="sldNum" sz="quarter" idx="12"/>
          </p:nvPr>
        </p:nvSpPr>
        <p:spPr/>
        <p:txBody>
          <a:bodyPr/>
          <a:lstStyle/>
          <a:p>
            <a:fld id="{6C6AE60A-B69C-4790-82F7-3882EDF23186}" type="slidenum">
              <a:rPr lang="en-GB" smtClean="0"/>
              <a:pPr/>
              <a:t>‹#›</a:t>
            </a:fld>
            <a:endParaRPr lang="en-GB"/>
          </a:p>
        </p:txBody>
      </p:sp>
      <p:sp>
        <p:nvSpPr>
          <p:cNvPr id="5" name="Title 4"/>
          <p:cNvSpPr>
            <a:spLocks noGrp="1"/>
          </p:cNvSpPr>
          <p:nvPr>
            <p:ph type="title"/>
          </p:nvPr>
        </p:nvSpPr>
        <p:spPr>
          <a:xfrm>
            <a:off x="44947" y="728808"/>
            <a:ext cx="11898314" cy="972000"/>
          </a:xfrm>
        </p:spPr>
        <p:txBody>
          <a:bodyPr/>
          <a:lstStyle/>
          <a:p>
            <a:r>
              <a:rPr lang="en-US"/>
              <a:t>Click to edit Master title style</a:t>
            </a:r>
          </a:p>
        </p:txBody>
      </p:sp>
    </p:spTree>
    <p:extLst>
      <p:ext uri="{BB962C8B-B14F-4D97-AF65-F5344CB8AC3E}">
        <p14:creationId xmlns:p14="http://schemas.microsoft.com/office/powerpoint/2010/main" val="418970784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r>
              <a:rPr lang="en-US"/>
              <a:t>01.12.2018</a:t>
            </a:r>
            <a:endParaRPr lang="en-GB"/>
          </a:p>
        </p:txBody>
      </p:sp>
      <p:sp>
        <p:nvSpPr>
          <p:cNvPr id="4" name="Footer Placeholder 3"/>
          <p:cNvSpPr>
            <a:spLocks noGrp="1"/>
          </p:cNvSpPr>
          <p:nvPr>
            <p:ph type="ftr" sz="quarter" idx="11"/>
          </p:nvPr>
        </p:nvSpPr>
        <p:spPr>
          <a:xfrm>
            <a:off x="6093619" y="6317262"/>
            <a:ext cx="4631883" cy="459776"/>
          </a:xfrm>
        </p:spPr>
        <p:txBody>
          <a:bodyPr/>
          <a:lstStyle/>
          <a:p>
            <a:r>
              <a:rPr lang="en-GB"/>
              <a:t>Nathan Looser</a:t>
            </a:r>
          </a:p>
        </p:txBody>
      </p:sp>
      <p:sp>
        <p:nvSpPr>
          <p:cNvPr id="5" name="Slide Number Placeholder 4"/>
          <p:cNvSpPr>
            <a:spLocks noGrp="1"/>
          </p:cNvSpPr>
          <p:nvPr>
            <p:ph type="sldNum" sz="quarter" idx="12"/>
          </p:nvPr>
        </p:nvSpPr>
        <p:spPr/>
        <p:txBody>
          <a:bodyPr/>
          <a:lstStyle/>
          <a:p>
            <a:fld id="{6C6AE60A-B69C-4790-82F7-3882EDF23186}" type="slidenum">
              <a:rPr lang="en-GB" smtClean="0"/>
              <a:pPr/>
              <a:t>‹#›</a:t>
            </a:fld>
            <a:endParaRPr lang="en-GB"/>
          </a:p>
        </p:txBody>
      </p:sp>
    </p:spTree>
    <p:extLst>
      <p:ext uri="{BB962C8B-B14F-4D97-AF65-F5344CB8AC3E}">
        <p14:creationId xmlns:p14="http://schemas.microsoft.com/office/powerpoint/2010/main" val="140781652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userDrawn="1"/>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2" name="Rechteck 21"/>
          <p:cNvSpPr/>
          <p:nvPr userDrawn="1"/>
        </p:nvSpPr>
        <p:spPr>
          <a:xfrm>
            <a:off x="141844" y="152400"/>
            <a:ext cx="11928440" cy="610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endParaRPr lang="en-GB" dirty="0"/>
          </a:p>
        </p:txBody>
      </p:sp>
      <p:sp>
        <p:nvSpPr>
          <p:cNvPr id="6" name="Foliennummernplatzhalter 5"/>
          <p:cNvSpPr>
            <a:spLocks noGrp="1"/>
          </p:cNvSpPr>
          <p:nvPr>
            <p:ph type="sldNum" sz="quarter" idx="4"/>
          </p:nvPr>
        </p:nvSpPr>
        <p:spPr>
          <a:xfrm>
            <a:off x="11685251" y="6285804"/>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141844" y="2024064"/>
            <a:ext cx="11898314"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2" name="Titelplatzhalter 1"/>
          <p:cNvSpPr>
            <a:spLocks noGrp="1"/>
          </p:cNvSpPr>
          <p:nvPr>
            <p:ph type="title"/>
          </p:nvPr>
        </p:nvSpPr>
        <p:spPr bwMode="gray">
          <a:xfrm>
            <a:off x="168896" y="734218"/>
            <a:ext cx="11898314"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endParaRPr lang="en-GB" sz="800" baseline="0" dirty="0"/>
          </a:p>
        </p:txBody>
      </p:sp>
      <p:pic>
        <p:nvPicPr>
          <p:cNvPr id="17" name="Bild 18" descr="g_eth_logo_kurz_neg_Schutzraum.eps"/>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3237" y="313230"/>
            <a:ext cx="1567062" cy="255620"/>
          </a:xfrm>
          <a:prstGeom prst="rect">
            <a:avLst/>
          </a:prstGeom>
        </p:spPr>
      </p:pic>
      <p:pic>
        <p:nvPicPr>
          <p:cNvPr id="36" name="Picture 35">
            <a:extLst>
              <a:ext uri="{FF2B5EF4-FFF2-40B4-BE49-F238E27FC236}">
                <a16:creationId xmlns:a16="http://schemas.microsoft.com/office/drawing/2014/main" id="{F46310CD-1753-0146-9CE9-32D53EB6F76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1309841" y="159142"/>
            <a:ext cx="695956" cy="561920"/>
          </a:xfrm>
          <a:prstGeom prst="rect">
            <a:avLst/>
          </a:prstGeom>
        </p:spPr>
      </p:pic>
      <p:sp>
        <p:nvSpPr>
          <p:cNvPr id="37" name="Rechteck 21">
            <a:extLst>
              <a:ext uri="{FF2B5EF4-FFF2-40B4-BE49-F238E27FC236}">
                <a16:creationId xmlns:a16="http://schemas.microsoft.com/office/drawing/2014/main" id="{8AF14EC2-6072-8F4C-AD7B-0F8F17CC5B5F}"/>
              </a:ext>
            </a:extLst>
          </p:cNvPr>
          <p:cNvSpPr/>
          <p:nvPr userDrawn="1"/>
        </p:nvSpPr>
        <p:spPr>
          <a:xfrm>
            <a:off x="126781" y="6669758"/>
            <a:ext cx="11928440" cy="1557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Picture 26">
            <a:extLst>
              <a:ext uri="{FF2B5EF4-FFF2-40B4-BE49-F238E27FC236}">
                <a16:creationId xmlns:a16="http://schemas.microsoft.com/office/drawing/2014/main" id="{8636E80F-84E4-F842-A5F9-106432F7EAE2}"/>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9838035" y="243268"/>
            <a:ext cx="1224136" cy="428448"/>
          </a:xfrm>
          <a:prstGeom prst="rect">
            <a:avLst/>
          </a:prstGeom>
        </p:spPr>
      </p:pic>
    </p:spTree>
    <p:extLst>
      <p:ext uri="{BB962C8B-B14F-4D97-AF65-F5344CB8AC3E}">
        <p14:creationId xmlns:p14="http://schemas.microsoft.com/office/powerpoint/2010/main" val="4276528870"/>
      </p:ext>
    </p:extLst>
  </p:cSld>
  <p:clrMap bg1="lt1" tx1="dk1" bg2="lt2" tx2="dk2" accent1="accent1" accent2="accent2" accent3="accent3" accent4="accent4" accent5="accent5" accent6="accent6" hlink="hlink" folHlink="folHlink"/>
  <p:sldLayoutIdLst>
    <p:sldLayoutId id="2147483778" r:id="rId1"/>
    <p:sldLayoutId id="2147483789" r:id="rId2"/>
    <p:sldLayoutId id="2147483779" r:id="rId3"/>
    <p:sldLayoutId id="2147483780" r:id="rId4"/>
    <p:sldLayoutId id="2147483781" r:id="rId5"/>
    <p:sldLayoutId id="2147483782" r:id="rId6"/>
    <p:sldLayoutId id="2147483783" r:id="rId7"/>
    <p:sldLayoutId id="2147483784" r:id="rId8"/>
    <p:sldLayoutId id="2147483806" r:id="rId9"/>
    <p:sldLayoutId id="2147483785" r:id="rId10"/>
    <p:sldLayoutId id="2147483788" r:id="rId11"/>
    <p:sldLayoutId id="2147483802" r:id="rId12"/>
    <p:sldLayoutId id="2147483803" r:id="rId13"/>
    <p:sldLayoutId id="2147483804" r:id="rId14"/>
    <p:sldLayoutId id="2147483805" r:id="rId15"/>
  </p:sldLayoutIdLst>
  <p:transition>
    <p:fade/>
  </p:transition>
  <p:hf sldNum="0" hdr="0" ftr="0" dt="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083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083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16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01.12.2018</a:t>
            </a:r>
          </a:p>
        </p:txBody>
      </p:sp>
      <p:sp>
        <p:nvSpPr>
          <p:cNvPr id="5" name="Footer Placeholder 4"/>
          <p:cNvSpPr>
            <a:spLocks noGrp="1"/>
          </p:cNvSpPr>
          <p:nvPr>
            <p:ph type="ftr" sz="quarter" idx="3"/>
          </p:nvPr>
        </p:nvSpPr>
        <p:spPr>
          <a:xfrm>
            <a:off x="4037013" y="6356350"/>
            <a:ext cx="411321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Nathan Looser</a:t>
            </a:r>
          </a:p>
        </p:txBody>
      </p:sp>
      <p:sp>
        <p:nvSpPr>
          <p:cNvPr id="6" name="Slide Number Placeholder 5"/>
          <p:cNvSpPr>
            <a:spLocks noGrp="1"/>
          </p:cNvSpPr>
          <p:nvPr>
            <p:ph type="sldNum" sz="quarter" idx="4"/>
          </p:nvPr>
        </p:nvSpPr>
        <p:spPr>
          <a:xfrm>
            <a:off x="8607425" y="6356350"/>
            <a:ext cx="27416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6C163A-AA64-D543-8823-2DA9631988E9}" type="slidenum">
              <a:rPr lang="en-US" smtClean="0"/>
              <a:t>‹#›</a:t>
            </a:fld>
            <a:endParaRPr lang="en-US" dirty="0"/>
          </a:p>
        </p:txBody>
      </p:sp>
    </p:spTree>
    <p:extLst>
      <p:ext uri="{BB962C8B-B14F-4D97-AF65-F5344CB8AC3E}">
        <p14:creationId xmlns:p14="http://schemas.microsoft.com/office/powerpoint/2010/main" val="147291437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0445858" y="7873139"/>
            <a:ext cx="184731" cy="369332"/>
          </a:xfrm>
          <a:prstGeom prst="rect">
            <a:avLst/>
          </a:prstGeom>
          <a:noFill/>
        </p:spPr>
        <p:txBody>
          <a:bodyPr wrap="none" rtlCol="0">
            <a:spAutoFit/>
          </a:bodyPr>
          <a:lstStyle/>
          <a:p>
            <a:endParaRPr lang="en-US"/>
          </a:p>
        </p:txBody>
      </p:sp>
      <p:sp>
        <p:nvSpPr>
          <p:cNvPr id="4" name="Rectangle 3">
            <a:extLst>
              <a:ext uri="{FF2B5EF4-FFF2-40B4-BE49-F238E27FC236}">
                <a16:creationId xmlns:a16="http://schemas.microsoft.com/office/drawing/2014/main" id="{16268214-9521-944A-8863-0772CDF961AE}"/>
              </a:ext>
            </a:extLst>
          </p:cNvPr>
          <p:cNvSpPr/>
          <p:nvPr/>
        </p:nvSpPr>
        <p:spPr>
          <a:xfrm>
            <a:off x="116955" y="1694099"/>
            <a:ext cx="11939881" cy="1569660"/>
          </a:xfrm>
          <a:prstGeom prst="rect">
            <a:avLst/>
          </a:prstGeom>
        </p:spPr>
        <p:txBody>
          <a:bodyPr wrap="square">
            <a:spAutoFit/>
          </a:bodyPr>
          <a:lstStyle/>
          <a:p>
            <a:pPr algn="ctr">
              <a:spcAft>
                <a:spcPts val="0"/>
              </a:spcAft>
            </a:pPr>
            <a:r>
              <a:rPr lang="en-US" sz="3200" dirty="0">
                <a:latin typeface="Arial" panose="020B0604020202020204" pitchFamily="34" charset="0"/>
                <a:ea typeface="Times New Roman" panose="02020603050405020304" pitchFamily="18" charset="0"/>
                <a:cs typeface="Arial" panose="020B0604020202020204" pitchFamily="34" charset="0"/>
              </a:rPr>
              <a:t>Constraining tectonic activity of the Jura fold-and-thrust belt’s basal décollement with </a:t>
            </a:r>
            <a:r>
              <a:rPr lang="en-US" sz="3200" dirty="0"/>
              <a:t>carbonate U-</a:t>
            </a:r>
            <a:r>
              <a:rPr lang="en-US" sz="3200" dirty="0" err="1"/>
              <a:t>Pb</a:t>
            </a:r>
            <a:r>
              <a:rPr lang="en-US" sz="3200" dirty="0"/>
              <a:t> dating and clumped isotope thermometry </a:t>
            </a:r>
            <a:endParaRPr lang="en-US" sz="3200" dirty="0">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a16="http://schemas.microsoft.com/office/drawing/2014/main" id="{B0D7EF18-D978-F947-8C41-70AC922F3434}"/>
              </a:ext>
            </a:extLst>
          </p:cNvPr>
          <p:cNvSpPr txBox="1"/>
          <p:nvPr/>
        </p:nvSpPr>
        <p:spPr>
          <a:xfrm>
            <a:off x="116955" y="3936429"/>
            <a:ext cx="11939881" cy="2523768"/>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Nathan Looser</a:t>
            </a:r>
            <a:r>
              <a:rPr lang="en-US" b="1" baseline="30000" dirty="0">
                <a:latin typeface="Arial" panose="020B0604020202020204" pitchFamily="34" charset="0"/>
                <a:cs typeface="Arial" panose="020B0604020202020204" pitchFamily="34" charset="0"/>
              </a:rPr>
              <a:t>1*</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Herfried</a:t>
            </a:r>
            <a:r>
              <a:rPr lang="en-US" b="1" dirty="0">
                <a:latin typeface="Arial" panose="020B0604020202020204" pitchFamily="34" charset="0"/>
                <a:cs typeface="Arial" panose="020B0604020202020204" pitchFamily="34" charset="0"/>
              </a:rPr>
              <a:t> Madritsch</a:t>
            </a:r>
            <a:r>
              <a:rPr lang="en-US" b="1" baseline="30000" dirty="0">
                <a:latin typeface="Arial" panose="020B0604020202020204" pitchFamily="34" charset="0"/>
                <a:cs typeface="Arial" panose="020B0604020202020204" pitchFamily="34" charset="0"/>
              </a:rPr>
              <a:t>2</a:t>
            </a:r>
            <a:r>
              <a:rPr lang="en-US" b="1" dirty="0">
                <a:latin typeface="Arial" panose="020B0604020202020204" pitchFamily="34" charset="0"/>
                <a:cs typeface="Arial" panose="020B0604020202020204" pitchFamily="34" charset="0"/>
              </a:rPr>
              <a:t>, Marcel Guillong</a:t>
            </a:r>
            <a:r>
              <a:rPr lang="en-US" b="1" baseline="30000" dirty="0">
                <a:latin typeface="Arial" panose="020B0604020202020204" pitchFamily="34" charset="0"/>
                <a:cs typeface="Arial" panose="020B0604020202020204" pitchFamily="34" charset="0"/>
              </a:rPr>
              <a:t>1</a:t>
            </a:r>
            <a:r>
              <a:rPr lang="en-US" b="1" dirty="0">
                <a:latin typeface="Arial" panose="020B0604020202020204" pitchFamily="34" charset="0"/>
                <a:cs typeface="Arial" panose="020B0604020202020204" pitchFamily="34" charset="0"/>
              </a:rPr>
              <a:t>, Oscar Laurent</a:t>
            </a:r>
            <a:r>
              <a:rPr lang="en-US" b="1" baseline="30000" dirty="0">
                <a:latin typeface="Arial" panose="020B0604020202020204" pitchFamily="34" charset="0"/>
                <a:cs typeface="Arial" panose="020B0604020202020204" pitchFamily="34" charset="0"/>
              </a:rPr>
              <a:t>1</a:t>
            </a:r>
            <a:r>
              <a:rPr lang="en-US" b="1" dirty="0">
                <a:latin typeface="Arial" panose="020B0604020202020204" pitchFamily="34" charset="0"/>
                <a:cs typeface="Arial" panose="020B0604020202020204" pitchFamily="34" charset="0"/>
              </a:rPr>
              <a:t>, Stephan Wohlwend</a:t>
            </a:r>
            <a:r>
              <a:rPr lang="en-US" b="1" baseline="30000" dirty="0">
                <a:latin typeface="Arial" panose="020B0604020202020204" pitchFamily="34" charset="0"/>
                <a:cs typeface="Arial" panose="020B0604020202020204" pitchFamily="34" charset="0"/>
              </a:rPr>
              <a:t>1</a:t>
            </a:r>
            <a:r>
              <a:rPr lang="en-US" b="1" dirty="0">
                <a:latin typeface="Arial" panose="020B0604020202020204" pitchFamily="34" charset="0"/>
                <a:cs typeface="Arial" panose="020B0604020202020204" pitchFamily="34" charset="0"/>
              </a:rPr>
              <a:t>, </a:t>
            </a:r>
          </a:p>
          <a:p>
            <a:pPr algn="ctr"/>
            <a:r>
              <a:rPr lang="en-US" b="1" dirty="0">
                <a:latin typeface="Arial" panose="020B0604020202020204" pitchFamily="34" charset="0"/>
                <a:cs typeface="Arial" panose="020B0604020202020204" pitchFamily="34" charset="0"/>
              </a:rPr>
              <a:t>and Stefano M. Bernasconi</a:t>
            </a:r>
            <a:r>
              <a:rPr lang="en-US" b="1" baseline="30000" dirty="0">
                <a:latin typeface="Arial" panose="020B0604020202020204" pitchFamily="34" charset="0"/>
                <a:cs typeface="Arial" panose="020B0604020202020204" pitchFamily="34" charset="0"/>
              </a:rPr>
              <a:t>1</a:t>
            </a:r>
          </a:p>
          <a:p>
            <a:pPr algn="ct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pPr algn="ctr">
              <a:lnSpc>
                <a:spcPct val="150000"/>
              </a:lnSpc>
            </a:pP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ETH </a:t>
            </a:r>
            <a:r>
              <a:rPr lang="en-US" sz="1600" dirty="0" err="1">
                <a:latin typeface="Arial" panose="020B0604020202020204" pitchFamily="34" charset="0"/>
                <a:cs typeface="Arial" panose="020B0604020202020204" pitchFamily="34" charset="0"/>
              </a:rPr>
              <a:t>Zürich</a:t>
            </a:r>
            <a:r>
              <a:rPr lang="en-US" sz="1600" dirty="0">
                <a:latin typeface="Arial" panose="020B0604020202020204" pitchFamily="34" charset="0"/>
                <a:cs typeface="Arial" panose="020B0604020202020204" pitchFamily="34" charset="0"/>
              </a:rPr>
              <a:t>, Geological Institute, Earth Sciences, </a:t>
            </a:r>
            <a:r>
              <a:rPr lang="en-US" sz="1600" dirty="0" err="1">
                <a:latin typeface="Arial" panose="020B0604020202020204" pitchFamily="34" charset="0"/>
                <a:cs typeface="Arial" panose="020B0604020202020204" pitchFamily="34" charset="0"/>
              </a:rPr>
              <a:t>Zürich</a:t>
            </a:r>
            <a:r>
              <a:rPr lang="en-US" sz="1600" dirty="0">
                <a:latin typeface="Arial" panose="020B0604020202020204" pitchFamily="34" charset="0"/>
                <a:cs typeface="Arial" panose="020B0604020202020204" pitchFamily="34" charset="0"/>
              </a:rPr>
              <a:t>, Switzerland (</a:t>
            </a:r>
            <a:r>
              <a:rPr lang="en-US" sz="1600" dirty="0" err="1">
                <a:latin typeface="Arial" panose="020B0604020202020204" pitchFamily="34" charset="0"/>
                <a:cs typeface="Arial" panose="020B0604020202020204" pitchFamily="34" charset="0"/>
              </a:rPr>
              <a:t>nathan.looser@erdw.ethz.ch</a:t>
            </a:r>
            <a:r>
              <a:rPr lang="en-US" sz="1600" dirty="0">
                <a:latin typeface="Arial" panose="020B0604020202020204" pitchFamily="34" charset="0"/>
                <a:cs typeface="Arial" panose="020B0604020202020204" pitchFamily="34" charset="0"/>
              </a:rPr>
              <a:t>)</a:t>
            </a:r>
            <a:br>
              <a:rPr lang="en-US" sz="1600" dirty="0">
                <a:latin typeface="Arial" panose="020B0604020202020204" pitchFamily="34" charset="0"/>
                <a:cs typeface="Arial" panose="020B0604020202020204" pitchFamily="34" charset="0"/>
              </a:rPr>
            </a:b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Swiss Agency for the Disposal of Nuclear Waste (</a:t>
            </a:r>
            <a:r>
              <a:rPr lang="en-US" sz="1600" dirty="0" err="1">
                <a:latin typeface="Arial" panose="020B0604020202020204" pitchFamily="34" charset="0"/>
                <a:cs typeface="Arial" panose="020B0604020202020204" pitchFamily="34" charset="0"/>
              </a:rPr>
              <a:t>Nagra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Hardstrasse</a:t>
            </a:r>
            <a:r>
              <a:rPr lang="en-US" sz="1600" dirty="0">
                <a:latin typeface="Arial" panose="020B0604020202020204" pitchFamily="34" charset="0"/>
                <a:cs typeface="Arial" panose="020B0604020202020204" pitchFamily="34" charset="0"/>
              </a:rPr>
              <a:t> 73, 5430 </a:t>
            </a:r>
            <a:r>
              <a:rPr lang="en-US" sz="1600" dirty="0" err="1">
                <a:latin typeface="Arial" panose="020B0604020202020204" pitchFamily="34" charset="0"/>
                <a:cs typeface="Arial" panose="020B0604020202020204" pitchFamily="34" charset="0"/>
              </a:rPr>
              <a:t>Wettingen</a:t>
            </a:r>
            <a:r>
              <a:rPr lang="en-US" sz="1600" dirty="0">
                <a:latin typeface="Arial" panose="020B0604020202020204" pitchFamily="34" charset="0"/>
                <a:cs typeface="Arial" panose="020B0604020202020204" pitchFamily="34" charset="0"/>
              </a:rPr>
              <a:t>, Switzerland</a:t>
            </a:r>
          </a:p>
          <a:p>
            <a:pPr algn="ctr">
              <a:lnSpc>
                <a:spcPct val="150000"/>
              </a:lnSpc>
            </a:pPr>
            <a:r>
              <a:rPr lang="en-US" sz="1600" dirty="0">
                <a:latin typeface="Arial" panose="020B0604020202020204" pitchFamily="34" charset="0"/>
                <a:cs typeface="Arial" panose="020B0604020202020204" pitchFamily="34" charset="0"/>
              </a:rPr>
              <a:t>*presenting author </a:t>
            </a:r>
          </a:p>
          <a:p>
            <a:endParaRPr lang="en-US" dirty="0"/>
          </a:p>
        </p:txBody>
      </p:sp>
    </p:spTree>
    <p:extLst>
      <p:ext uri="{BB962C8B-B14F-4D97-AF65-F5344CB8AC3E}">
        <p14:creationId xmlns:p14="http://schemas.microsoft.com/office/powerpoint/2010/main" val="348115921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4074958E-97B1-8544-B092-A0F8D2DD77F2}"/>
              </a:ext>
            </a:extLst>
          </p:cNvPr>
          <p:cNvSpPr txBox="1"/>
          <p:nvPr/>
        </p:nvSpPr>
        <p:spPr>
          <a:xfrm>
            <a:off x="1610462" y="188640"/>
            <a:ext cx="8972328" cy="461665"/>
          </a:xfrm>
          <a:prstGeom prst="rect">
            <a:avLst/>
          </a:prstGeom>
          <a:noFill/>
        </p:spPr>
        <p:txBody>
          <a:bodyPr wrap="square" rtlCol="0">
            <a:spAutoFit/>
          </a:bodyPr>
          <a:lstStyle/>
          <a:p>
            <a:pPr algn="ctr"/>
            <a:r>
              <a:rPr lang="en-US" sz="2400" dirty="0">
                <a:solidFill>
                  <a:schemeClr val="bg1"/>
                </a:solidFill>
                <a:ea typeface="Arial Hebrew Scholar" charset="-79"/>
                <a:cs typeface="Arial Hebrew Scholar" pitchFamily="2" charset="-79"/>
              </a:rPr>
              <a:t>The Jura fold-and-thrust-belt</a:t>
            </a:r>
            <a:endParaRPr lang="en-US" sz="2400" dirty="0">
              <a:solidFill>
                <a:schemeClr val="bg1"/>
              </a:solidFill>
              <a:cs typeface="Arial Hebrew Scholar" pitchFamily="2" charset="-79"/>
            </a:endParaRPr>
          </a:p>
        </p:txBody>
      </p:sp>
      <p:sp>
        <p:nvSpPr>
          <p:cNvPr id="6" name="Rectangle 5">
            <a:extLst>
              <a:ext uri="{FF2B5EF4-FFF2-40B4-BE49-F238E27FC236}">
                <a16:creationId xmlns:a16="http://schemas.microsoft.com/office/drawing/2014/main" id="{F62171B6-E055-D043-A531-0EC351BE86D5}"/>
              </a:ext>
            </a:extLst>
          </p:cNvPr>
          <p:cNvSpPr/>
          <p:nvPr/>
        </p:nvSpPr>
        <p:spPr>
          <a:xfrm>
            <a:off x="3801" y="1083508"/>
            <a:ext cx="6377850" cy="5509200"/>
          </a:xfrm>
          <a:prstGeom prst="rect">
            <a:avLst/>
          </a:prstGeom>
        </p:spPr>
        <p:txBody>
          <a:bodyPr wrap="square">
            <a:spAutoFit/>
          </a:bodyPr>
          <a:lstStyle/>
          <a:p>
            <a:pPr marL="342900" indent="-342900">
              <a:buFont typeface="Arial" panose="020B0604020202020204" pitchFamily="34" charset="0"/>
              <a:buChar char="•"/>
            </a:pPr>
            <a:r>
              <a:rPr lang="en-US" sz="1600" dirty="0">
                <a:latin typeface="Arial" panose="020B0604020202020204" pitchFamily="34" charset="0"/>
                <a:ea typeface="Arial Hebrew Scholar" charset="-79"/>
                <a:cs typeface="Arial" panose="020B0604020202020204" pitchFamily="34" charset="0"/>
              </a:rPr>
              <a:t>The formation of the Jura fold-and-thrust belt occurred coupled to the late stage evolution of the Alpine orogen (“distant push”, e.g. Laubscher, 1961): Shortening </a:t>
            </a:r>
            <a:r>
              <a:rPr lang="en-US" sz="1600" dirty="0">
                <a:latin typeface="Arial" panose="020B0604020202020204" pitchFamily="34" charset="0"/>
                <a:cs typeface="Arial" panose="020B0604020202020204" pitchFamily="34" charset="0"/>
              </a:rPr>
              <a:t>propagated into the foreland in a thin-skinned manner along a shallow dipping thrust décollement constituted by </a:t>
            </a:r>
            <a:r>
              <a:rPr lang="en-US" sz="1600" dirty="0" err="1">
                <a:latin typeface="Arial" panose="020B0604020202020204" pitchFamily="34" charset="0"/>
                <a:cs typeface="Arial" panose="020B0604020202020204" pitchFamily="34" charset="0"/>
              </a:rPr>
              <a:t>rheologically</a:t>
            </a:r>
            <a:r>
              <a:rPr lang="en-US" sz="1600" dirty="0">
                <a:latin typeface="Arial" panose="020B0604020202020204" pitchFamily="34" charset="0"/>
                <a:cs typeface="Arial" panose="020B0604020202020204" pitchFamily="34" charset="0"/>
              </a:rPr>
              <a:t> weak Triassic evaporites near the base of the sedimentary sequence underneath the Tertiary Molasse Basin.</a:t>
            </a:r>
          </a:p>
          <a:p>
            <a:pPr marL="342900" indent="-3429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To date, no absolute and direct age and temperature data for thrusting along the basal décollement exist. </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ea typeface="Arial Hebrew Scholar" charset="-79"/>
                <a:cs typeface="Arial" panose="020B0604020202020204" pitchFamily="34" charset="0"/>
              </a:rPr>
              <a:t>Open key questions:	  </a:t>
            </a:r>
            <a:br>
              <a:rPr lang="en-US" sz="1600" dirty="0">
                <a:latin typeface="Arial" panose="020B0604020202020204" pitchFamily="34" charset="0"/>
                <a:ea typeface="Arial Hebrew Scholar" charset="-79"/>
                <a:cs typeface="Arial" panose="020B0604020202020204" pitchFamily="34" charset="0"/>
              </a:rPr>
            </a:br>
            <a:br>
              <a:rPr lang="en-US" sz="800" dirty="0">
                <a:latin typeface="Arial" panose="020B0604020202020204" pitchFamily="34" charset="0"/>
                <a:ea typeface="Arial Hebrew Scholar" charset="-79"/>
                <a:cs typeface="Arial" panose="020B0604020202020204" pitchFamily="34" charset="0"/>
              </a:rPr>
            </a:br>
            <a:r>
              <a:rPr lang="en-US" sz="1600" dirty="0">
                <a:latin typeface="Arial" panose="020B0604020202020204" pitchFamily="34" charset="0"/>
                <a:ea typeface="Arial Hebrew Scholar" charset="-79"/>
                <a:cs typeface="Arial" panose="020B0604020202020204" pitchFamily="34" charset="0"/>
              </a:rPr>
              <a:t>When and for how long did the Alpine foreland thrusting along the basal décollement take place and when did the Jura fold-and-thrust belt evolve?</a:t>
            </a:r>
          </a:p>
          <a:p>
            <a:br>
              <a:rPr lang="en-US" sz="800" dirty="0">
                <a:latin typeface="Arial" panose="020B0604020202020204" pitchFamily="34" charset="0"/>
                <a:ea typeface="Arial Hebrew Scholar" charset="-79"/>
                <a:cs typeface="Arial" panose="020B0604020202020204" pitchFamily="34" charset="0"/>
              </a:rPr>
            </a:br>
            <a:r>
              <a:rPr lang="en-US" sz="1600" dirty="0">
                <a:latin typeface="Arial" panose="020B0604020202020204" pitchFamily="34" charset="0"/>
                <a:ea typeface="Arial Hebrew Scholar" charset="-79"/>
                <a:cs typeface="Arial" panose="020B0604020202020204" pitchFamily="34" charset="0"/>
              </a:rPr>
              <a:t>     What were the burial conditions (ambient temperatures and the </a:t>
            </a:r>
            <a:br>
              <a:rPr lang="en-US" sz="1600" dirty="0">
                <a:latin typeface="Arial" panose="020B0604020202020204" pitchFamily="34" charset="0"/>
                <a:ea typeface="Arial Hebrew Scholar" charset="-79"/>
                <a:cs typeface="Arial" panose="020B0604020202020204" pitchFamily="34" charset="0"/>
              </a:rPr>
            </a:br>
            <a:r>
              <a:rPr lang="en-US" sz="1600" dirty="0">
                <a:latin typeface="Arial" panose="020B0604020202020204" pitchFamily="34" charset="0"/>
                <a:ea typeface="Arial Hebrew Scholar" charset="-79"/>
                <a:cs typeface="Arial" panose="020B0604020202020204" pitchFamily="34" charset="0"/>
              </a:rPr>
              <a:t>     source of circulating fluids) during the deformation along the </a:t>
            </a:r>
            <a:br>
              <a:rPr lang="en-US" sz="1600" dirty="0">
                <a:latin typeface="Arial" panose="020B0604020202020204" pitchFamily="34" charset="0"/>
                <a:ea typeface="Arial Hebrew Scholar" charset="-79"/>
                <a:cs typeface="Arial" panose="020B0604020202020204" pitchFamily="34" charset="0"/>
              </a:rPr>
            </a:br>
            <a:r>
              <a:rPr lang="en-US" sz="1600" dirty="0">
                <a:latin typeface="Arial" panose="020B0604020202020204" pitchFamily="34" charset="0"/>
                <a:ea typeface="Arial Hebrew Scholar" charset="-79"/>
                <a:cs typeface="Arial" panose="020B0604020202020204" pitchFamily="34" charset="0"/>
              </a:rPr>
              <a:t>     basal décollement?</a:t>
            </a:r>
          </a:p>
          <a:p>
            <a:endParaRPr lang="en-US" sz="1600" dirty="0">
              <a:latin typeface="Arial" panose="020B0604020202020204" pitchFamily="34" charset="0"/>
              <a:ea typeface="Arial Hebrew Scholar" charset="-79"/>
              <a:cs typeface="Arial" panose="020B0604020202020204" pitchFamily="34" charset="0"/>
            </a:endParaRPr>
          </a:p>
          <a:p>
            <a:r>
              <a:rPr lang="en-US" sz="1600" dirty="0">
                <a:latin typeface="Arial" panose="020B0604020202020204" pitchFamily="34" charset="0"/>
                <a:ea typeface="Arial Hebrew Scholar" charset="-79"/>
                <a:cs typeface="Arial" panose="020B0604020202020204" pitchFamily="34" charset="0"/>
              </a:rPr>
              <a:t>-&gt;  Combined carbonate U-</a:t>
            </a:r>
            <a:r>
              <a:rPr lang="en-US" sz="1600" dirty="0" err="1">
                <a:latin typeface="Arial" panose="020B0604020202020204" pitchFamily="34" charset="0"/>
                <a:ea typeface="Arial Hebrew Scholar" charset="-79"/>
                <a:cs typeface="Arial" panose="020B0604020202020204" pitchFamily="34" charset="0"/>
              </a:rPr>
              <a:t>Pb</a:t>
            </a:r>
            <a:r>
              <a:rPr lang="en-US" sz="1600" dirty="0">
                <a:latin typeface="Arial" panose="020B0604020202020204" pitchFamily="34" charset="0"/>
                <a:ea typeface="Arial Hebrew Scholar" charset="-79"/>
                <a:cs typeface="Arial" panose="020B0604020202020204" pitchFamily="34" charset="0"/>
              </a:rPr>
              <a:t> dating and clumped isotope </a:t>
            </a:r>
            <a:br>
              <a:rPr lang="en-US" sz="1600" dirty="0">
                <a:latin typeface="Arial" panose="020B0604020202020204" pitchFamily="34" charset="0"/>
                <a:ea typeface="Arial Hebrew Scholar" charset="-79"/>
                <a:cs typeface="Arial" panose="020B0604020202020204" pitchFamily="34" charset="0"/>
              </a:rPr>
            </a:br>
            <a:r>
              <a:rPr lang="en-US" sz="1600" dirty="0">
                <a:latin typeface="Arial" panose="020B0604020202020204" pitchFamily="34" charset="0"/>
                <a:ea typeface="Arial Hebrew Scholar" charset="-79"/>
                <a:cs typeface="Arial" panose="020B0604020202020204" pitchFamily="34" charset="0"/>
              </a:rPr>
              <a:t>     thermometry is the new tool to resolve these questions.</a:t>
            </a:r>
          </a:p>
        </p:txBody>
      </p:sp>
      <p:sp>
        <p:nvSpPr>
          <p:cNvPr id="8" name="Rectangle 7">
            <a:extLst>
              <a:ext uri="{FF2B5EF4-FFF2-40B4-BE49-F238E27FC236}">
                <a16:creationId xmlns:a16="http://schemas.microsoft.com/office/drawing/2014/main" id="{9274D63D-9D71-974F-923E-5CA619DB2611}"/>
              </a:ext>
            </a:extLst>
          </p:cNvPr>
          <p:cNvSpPr/>
          <p:nvPr/>
        </p:nvSpPr>
        <p:spPr>
          <a:xfrm>
            <a:off x="6381652" y="5571237"/>
            <a:ext cx="5720880" cy="954107"/>
          </a:xfrm>
          <a:prstGeom prst="rect">
            <a:avLst/>
          </a:prstGeom>
        </p:spPr>
        <p:txBody>
          <a:bodyPr wrap="square">
            <a:spAutoFit/>
          </a:bodyPr>
          <a:lstStyle/>
          <a:p>
            <a:pPr>
              <a:spcAft>
                <a:spcPts val="0"/>
              </a:spcAft>
            </a:pPr>
            <a:r>
              <a:rPr lang="en-US" sz="1400" i="1" dirty="0">
                <a:latin typeface="Times New Roman" panose="02020603050405020304" pitchFamily="18" charset="0"/>
                <a:ea typeface="Times New Roman" panose="02020603050405020304" pitchFamily="18" charset="0"/>
              </a:rPr>
              <a:t>Fig.</a:t>
            </a:r>
            <a:r>
              <a:rPr lang="en-US" sz="1400" i="1" dirty="0">
                <a:solidFill>
                  <a:srgbClr val="000000"/>
                </a:solidFill>
                <a:latin typeface="Times New Roman" panose="02020603050405020304" pitchFamily="18" charset="0"/>
                <a:ea typeface="Times New Roman" panose="02020603050405020304" pitchFamily="18" charset="0"/>
              </a:rPr>
              <a:t> </a:t>
            </a:r>
            <a:r>
              <a:rPr lang="en-US" sz="1400" i="1" dirty="0">
                <a:latin typeface="Times New Roman" panose="02020603050405020304" pitchFamily="18" charset="0"/>
                <a:ea typeface="Times New Roman" panose="02020603050405020304" pitchFamily="18" charset="0"/>
              </a:rPr>
              <a:t>1a) Simplified tectonic map of the Central European Alps and their north-western foreland. Fig.</a:t>
            </a:r>
            <a:r>
              <a:rPr lang="en-US" sz="1400" i="1" dirty="0">
                <a:solidFill>
                  <a:srgbClr val="000000"/>
                </a:solidFill>
                <a:latin typeface="Times New Roman" panose="02020603050405020304" pitchFamily="18" charset="0"/>
                <a:ea typeface="Times New Roman" panose="02020603050405020304" pitchFamily="18" charset="0"/>
              </a:rPr>
              <a:t> </a:t>
            </a:r>
            <a:r>
              <a:rPr lang="en-US" sz="1400" i="1" dirty="0">
                <a:latin typeface="Times New Roman" panose="02020603050405020304" pitchFamily="18" charset="0"/>
                <a:ea typeface="Times New Roman" panose="02020603050405020304" pitchFamily="18" charset="0"/>
              </a:rPr>
              <a:t>1b) Regional transect with the basal décollement of the Alpine foreland linking the Alps with the Jura Mountains. Figs.</a:t>
            </a:r>
            <a:r>
              <a:rPr lang="en-US" sz="1400" i="1" dirty="0">
                <a:solidFill>
                  <a:srgbClr val="000000"/>
                </a:solidFill>
                <a:latin typeface="Times New Roman" panose="02020603050405020304" pitchFamily="18" charset="0"/>
                <a:ea typeface="Times New Roman" panose="02020603050405020304" pitchFamily="18" charset="0"/>
              </a:rPr>
              <a:t> </a:t>
            </a:r>
            <a:r>
              <a:rPr lang="en-US" sz="1400" i="1" dirty="0">
                <a:latin typeface="Times New Roman" panose="02020603050405020304" pitchFamily="18" charset="0"/>
                <a:ea typeface="Times New Roman" panose="02020603050405020304" pitchFamily="18" charset="0"/>
              </a:rPr>
              <a:t>1a and 1b modified after </a:t>
            </a:r>
            <a:r>
              <a:rPr lang="en-US" sz="1400" i="1" dirty="0" err="1">
                <a:latin typeface="Times New Roman" panose="02020603050405020304" pitchFamily="18" charset="0"/>
                <a:ea typeface="Times New Roman" panose="02020603050405020304" pitchFamily="18" charset="0"/>
              </a:rPr>
              <a:t>Pfiffner</a:t>
            </a:r>
            <a:r>
              <a:rPr lang="en-US" sz="1400" i="1" dirty="0">
                <a:latin typeface="Times New Roman" panose="02020603050405020304" pitchFamily="18" charset="0"/>
                <a:ea typeface="Times New Roman" panose="02020603050405020304" pitchFamily="18" charset="0"/>
              </a:rPr>
              <a:t> (2014). </a:t>
            </a:r>
            <a:endParaRPr lang="en-US" sz="1400" dirty="0">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B51833E1-FC86-6E4C-B614-5D2641849797}"/>
              </a:ext>
            </a:extLst>
          </p:cNvPr>
          <p:cNvPicPr>
            <a:picLocks noChangeAspect="1"/>
          </p:cNvPicPr>
          <p:nvPr/>
        </p:nvPicPr>
        <p:blipFill>
          <a:blip r:embed="rId3"/>
          <a:stretch>
            <a:fillRect/>
          </a:stretch>
        </p:blipFill>
        <p:spPr>
          <a:xfrm>
            <a:off x="6297499" y="886899"/>
            <a:ext cx="5805032" cy="4684338"/>
          </a:xfrm>
          <a:prstGeom prst="rect">
            <a:avLst/>
          </a:prstGeom>
        </p:spPr>
      </p:pic>
    </p:spTree>
    <p:extLst>
      <p:ext uri="{BB962C8B-B14F-4D97-AF65-F5344CB8AC3E}">
        <p14:creationId xmlns:p14="http://schemas.microsoft.com/office/powerpoint/2010/main" val="171690924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BF2329-B130-E445-ABE4-22062F2F8AF4}"/>
              </a:ext>
            </a:extLst>
          </p:cNvPr>
          <p:cNvPicPr>
            <a:picLocks noChangeAspect="1"/>
          </p:cNvPicPr>
          <p:nvPr/>
        </p:nvPicPr>
        <p:blipFill>
          <a:blip r:embed="rId3"/>
          <a:stretch>
            <a:fillRect/>
          </a:stretch>
        </p:blipFill>
        <p:spPr>
          <a:xfrm>
            <a:off x="5805587" y="2381981"/>
            <a:ext cx="6293069" cy="2129429"/>
          </a:xfrm>
          <a:prstGeom prst="rect">
            <a:avLst/>
          </a:prstGeom>
        </p:spPr>
      </p:pic>
      <p:sp>
        <p:nvSpPr>
          <p:cNvPr id="177" name="TextBox 176">
            <a:extLst>
              <a:ext uri="{FF2B5EF4-FFF2-40B4-BE49-F238E27FC236}">
                <a16:creationId xmlns:a16="http://schemas.microsoft.com/office/drawing/2014/main" id="{ED1B2FD3-8201-844A-9E42-734E0B00BABF}"/>
              </a:ext>
            </a:extLst>
          </p:cNvPr>
          <p:cNvSpPr txBox="1"/>
          <p:nvPr/>
        </p:nvSpPr>
        <p:spPr>
          <a:xfrm>
            <a:off x="1629123" y="202204"/>
            <a:ext cx="8972328" cy="461665"/>
          </a:xfrm>
          <a:prstGeom prst="rect">
            <a:avLst/>
          </a:prstGeom>
          <a:noFill/>
        </p:spPr>
        <p:txBody>
          <a:bodyPr wrap="square" rtlCol="0">
            <a:spAutoFit/>
          </a:bodyPr>
          <a:lstStyle/>
          <a:p>
            <a:pPr algn="ctr"/>
            <a:r>
              <a:rPr lang="en-US" sz="2400" dirty="0">
                <a:solidFill>
                  <a:schemeClr val="bg1"/>
                </a:solidFill>
                <a:cs typeface="Arial Hebrew Scholar" pitchFamily="2" charset="-79"/>
              </a:rPr>
              <a:t>Sampling strategy</a:t>
            </a:r>
          </a:p>
        </p:txBody>
      </p:sp>
      <p:sp>
        <p:nvSpPr>
          <p:cNvPr id="143" name="Rectangle 142">
            <a:extLst>
              <a:ext uri="{FF2B5EF4-FFF2-40B4-BE49-F238E27FC236}">
                <a16:creationId xmlns:a16="http://schemas.microsoft.com/office/drawing/2014/main" id="{8687BCC6-2A81-C841-A499-DAA601216217}"/>
              </a:ext>
            </a:extLst>
          </p:cNvPr>
          <p:cNvSpPr/>
          <p:nvPr/>
        </p:nvSpPr>
        <p:spPr>
          <a:xfrm>
            <a:off x="3801" y="1109062"/>
            <a:ext cx="6017810" cy="5016758"/>
          </a:xfrm>
          <a:prstGeom prst="rect">
            <a:avLst/>
          </a:prstGeom>
        </p:spPr>
        <p:txBody>
          <a:bodyPr wrap="square">
            <a:spAutoFit/>
          </a:bodyPr>
          <a:lstStyle/>
          <a:p>
            <a:endParaRPr lang="en-US" sz="1600" dirty="0">
              <a:latin typeface="Arial" panose="020B0604020202020204" pitchFamily="34" charset="0"/>
              <a:ea typeface="Arial Hebrew Scholar" charset="-79"/>
              <a:cs typeface="Arial" panose="020B0604020202020204" pitchFamily="34" charset="0"/>
            </a:endParaRP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Vein cements within the evaporitic décollement are typically composed of anhydrite and are not accessible for U-</a:t>
            </a:r>
            <a:r>
              <a:rPr lang="en-US" sz="1600" dirty="0" err="1">
                <a:latin typeface="Arial" panose="020B0604020202020204" pitchFamily="34" charset="0"/>
                <a:cs typeface="Arial" panose="020B0604020202020204" pitchFamily="34" charset="0"/>
              </a:rPr>
              <a:t>Pb</a:t>
            </a:r>
            <a:r>
              <a:rPr lang="en-US" sz="1600" dirty="0">
                <a:latin typeface="Arial" panose="020B0604020202020204" pitchFamily="34" charset="0"/>
                <a:cs typeface="Arial" panose="020B0604020202020204" pitchFamily="34" charset="0"/>
              </a:rPr>
              <a:t> geochronology and clumped isotope thermometry. </a:t>
            </a:r>
          </a:p>
          <a:p>
            <a:pPr marL="342900" indent="-3429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To overcome this problem, we analyzed vein calcites associated with thrust faults located between the two major evaporitic deformation horizons of the basal décollement in the northern Molasse Basin (SCHA, </a:t>
            </a:r>
            <a:r>
              <a:rPr lang="en-US" sz="1600" dirty="0" err="1">
                <a:latin typeface="Arial" panose="020B0604020202020204" pitchFamily="34" charset="0"/>
                <a:cs typeface="Arial" panose="020B0604020202020204" pitchFamily="34" charset="0"/>
              </a:rPr>
              <a:t>Schafisheim</a:t>
            </a:r>
            <a:r>
              <a:rPr lang="en-US" sz="1600" dirty="0">
                <a:latin typeface="Arial" panose="020B0604020202020204" pitchFamily="34" charset="0"/>
                <a:cs typeface="Arial" panose="020B0604020202020204" pitchFamily="34" charset="0"/>
              </a:rPr>
              <a:t> borehole) and in the Jura Mountains (AU and HB, both outcrops).</a:t>
            </a:r>
          </a:p>
          <a:p>
            <a:pPr marL="342900" indent="-3429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These thrusts are secondary structures branching off from the basal décollement and are located close to the the main thrust horizon above the mechanical basement. Therefore, the sampled vein calcites reflect both timing and burial conditions of tectonic activity along the basal décollement.</a:t>
            </a:r>
          </a:p>
          <a:p>
            <a:pPr marL="342900" indent="-3429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To complement the set of samples, we also analyzed </a:t>
            </a:r>
            <a:r>
              <a:rPr lang="en-US" sz="1600" dirty="0" err="1">
                <a:latin typeface="Arial" panose="020B0604020202020204" pitchFamily="34" charset="0"/>
                <a:cs typeface="Arial" panose="020B0604020202020204" pitchFamily="34" charset="0"/>
              </a:rPr>
              <a:t>slickenfibres</a:t>
            </a:r>
            <a:r>
              <a:rPr lang="en-US" sz="1600" dirty="0">
                <a:latin typeface="Arial" panose="020B0604020202020204" pitchFamily="34" charset="0"/>
                <a:cs typeface="Arial" panose="020B0604020202020204" pitchFamily="34" charset="0"/>
              </a:rPr>
              <a:t> from strike-slip faults located in the Middle Jurassic of the Jura Mountains (AA and AK, both outcrops).</a:t>
            </a:r>
            <a:endParaRPr lang="en-US" sz="1600" dirty="0">
              <a:latin typeface="Arial" panose="020B0604020202020204" pitchFamily="34" charset="0"/>
              <a:ea typeface="Arial Hebrew Scholar" charset="-79"/>
              <a:cs typeface="Arial" panose="020B0604020202020204" pitchFamily="34" charset="0"/>
            </a:endParaRPr>
          </a:p>
        </p:txBody>
      </p:sp>
      <p:sp>
        <p:nvSpPr>
          <p:cNvPr id="8" name="Rectangle 7">
            <a:extLst>
              <a:ext uri="{FF2B5EF4-FFF2-40B4-BE49-F238E27FC236}">
                <a16:creationId xmlns:a16="http://schemas.microsoft.com/office/drawing/2014/main" id="{3B367666-727D-8648-981F-4B62803310A2}"/>
              </a:ext>
            </a:extLst>
          </p:cNvPr>
          <p:cNvSpPr/>
          <p:nvPr/>
        </p:nvSpPr>
        <p:spPr>
          <a:xfrm>
            <a:off x="5985606" y="4653136"/>
            <a:ext cx="6012669" cy="954107"/>
          </a:xfrm>
          <a:prstGeom prst="rect">
            <a:avLst/>
          </a:prstGeom>
        </p:spPr>
        <p:txBody>
          <a:bodyPr wrap="square">
            <a:spAutoFit/>
          </a:bodyPr>
          <a:lstStyle/>
          <a:p>
            <a:r>
              <a:rPr lang="en-US" sz="1400" i="1" dirty="0">
                <a:solidFill>
                  <a:srgbClr val="000000"/>
                </a:solidFill>
                <a:latin typeface="Times New Roman" panose="02020603050405020304" pitchFamily="18" charset="0"/>
                <a:ea typeface="Times New Roman" panose="02020603050405020304" pitchFamily="18" charset="0"/>
              </a:rPr>
              <a:t>Fig. 2) Close-up section across the SCHA borehole in the distal northern part of the Molasse Basin and the Jura fold-and-thrust belt. Abbreviations indicate the approximative projection of the studied sites. Modified after (Matter et al., 1988a) and Jordan et al. (2015).</a:t>
            </a:r>
            <a:endParaRPr lang="en-US" sz="1400" dirty="0"/>
          </a:p>
        </p:txBody>
      </p:sp>
    </p:spTree>
    <p:extLst>
      <p:ext uri="{BB962C8B-B14F-4D97-AF65-F5344CB8AC3E}">
        <p14:creationId xmlns:p14="http://schemas.microsoft.com/office/powerpoint/2010/main" val="181753778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794375D-6F78-1445-920B-E458FF5B3207}"/>
              </a:ext>
            </a:extLst>
          </p:cNvPr>
          <p:cNvSpPr txBox="1"/>
          <p:nvPr/>
        </p:nvSpPr>
        <p:spPr>
          <a:xfrm>
            <a:off x="1629123" y="202204"/>
            <a:ext cx="8972328" cy="461665"/>
          </a:xfrm>
          <a:prstGeom prst="rect">
            <a:avLst/>
          </a:prstGeom>
          <a:noFill/>
        </p:spPr>
        <p:txBody>
          <a:bodyPr wrap="square" rtlCol="0">
            <a:spAutoFit/>
          </a:bodyPr>
          <a:lstStyle/>
          <a:p>
            <a:pPr algn="ctr"/>
            <a:r>
              <a:rPr lang="en-US" sz="2400" dirty="0">
                <a:solidFill>
                  <a:schemeClr val="bg1"/>
                </a:solidFill>
                <a:ea typeface="Arial Hebrew Scholar" charset="-79"/>
                <a:cs typeface="Arial Hebrew Scholar" pitchFamily="2" charset="-79"/>
              </a:rPr>
              <a:t>Timing of deformation</a:t>
            </a:r>
            <a:endParaRPr lang="en-US" sz="2400" dirty="0">
              <a:solidFill>
                <a:schemeClr val="bg1"/>
              </a:solidFill>
              <a:cs typeface="Arial Hebrew Scholar" pitchFamily="2" charset="-79"/>
            </a:endParaRPr>
          </a:p>
        </p:txBody>
      </p:sp>
      <p:pic>
        <p:nvPicPr>
          <p:cNvPr id="2" name="Picture 1">
            <a:extLst>
              <a:ext uri="{FF2B5EF4-FFF2-40B4-BE49-F238E27FC236}">
                <a16:creationId xmlns:a16="http://schemas.microsoft.com/office/drawing/2014/main" id="{22A91F37-A588-274A-88F8-6195CA891FE0}"/>
              </a:ext>
            </a:extLst>
          </p:cNvPr>
          <p:cNvPicPr>
            <a:picLocks noChangeAspect="1"/>
          </p:cNvPicPr>
          <p:nvPr/>
        </p:nvPicPr>
        <p:blipFill>
          <a:blip r:embed="rId3"/>
          <a:stretch>
            <a:fillRect/>
          </a:stretch>
        </p:blipFill>
        <p:spPr>
          <a:xfrm>
            <a:off x="6741691" y="829011"/>
            <a:ext cx="5309539" cy="5120269"/>
          </a:xfrm>
          <a:prstGeom prst="rect">
            <a:avLst/>
          </a:prstGeom>
        </p:spPr>
      </p:pic>
      <p:sp>
        <p:nvSpPr>
          <p:cNvPr id="10" name="Rectangle 9">
            <a:extLst>
              <a:ext uri="{FF2B5EF4-FFF2-40B4-BE49-F238E27FC236}">
                <a16:creationId xmlns:a16="http://schemas.microsoft.com/office/drawing/2014/main" id="{DE15BDA7-127E-C64C-BA50-09CD1AE9065B}"/>
              </a:ext>
            </a:extLst>
          </p:cNvPr>
          <p:cNvSpPr/>
          <p:nvPr/>
        </p:nvSpPr>
        <p:spPr>
          <a:xfrm>
            <a:off x="3800" y="1113706"/>
            <a:ext cx="6895215" cy="5509200"/>
          </a:xfrm>
          <a:prstGeom prst="rect">
            <a:avLst/>
          </a:prstGeom>
        </p:spPr>
        <p:txBody>
          <a:bodyPr wrap="square">
            <a:spAutoFit/>
          </a:bodyPr>
          <a:lstStyle/>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The earliest deformation phase at ~14.5-12.5 Ma (T1) is recorded by the SCHA thrust in in the Molasse Basin.</a:t>
            </a:r>
          </a:p>
          <a:p>
            <a:endParaRPr 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Simultaneous thrusting and strike-slip faulting in the Jura Mountains at ~11.5-4.5 Ma (T2,T3) is observed at the AU and HB thrusts and the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AA and AK strike-slip faults.</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-&gt;  The onset of thrusting along the basal décollement occurred earlier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than commonly inferred for the Jura mountains (12 Ma or later;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Sommaruga et al., 1995; </a:t>
            </a:r>
            <a:r>
              <a:rPr lang="en-US" sz="1600" dirty="0" err="1">
                <a:latin typeface="Arial" panose="020B0604020202020204" pitchFamily="34" charset="0"/>
                <a:cs typeface="Arial" panose="020B0604020202020204" pitchFamily="34" charset="0"/>
              </a:rPr>
              <a:t>Kälin</a:t>
            </a:r>
            <a:r>
              <a:rPr lang="en-US" sz="1600" dirty="0">
                <a:latin typeface="Arial" panose="020B0604020202020204" pitchFamily="34" charset="0"/>
                <a:cs typeface="Arial" panose="020B0604020202020204" pitchFamily="34" charset="0"/>
              </a:rPr>
              <a:t>, 1997; Becker, 2000; Ziegler and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Fraefel</a:t>
            </a:r>
            <a:r>
              <a:rPr lang="en-US" sz="1600" dirty="0">
                <a:latin typeface="Arial" panose="020B0604020202020204" pitchFamily="34" charset="0"/>
                <a:cs typeface="Arial" panose="020B0604020202020204" pitchFamily="34" charset="0"/>
              </a:rPr>
              <a:t>, 2009; </a:t>
            </a:r>
            <a:r>
              <a:rPr lang="en-US" sz="1600" dirty="0" err="1">
                <a:latin typeface="Arial" panose="020B0604020202020204" pitchFamily="34" charset="0"/>
                <a:cs typeface="Arial" panose="020B0604020202020204" pitchFamily="34" charset="0"/>
              </a:rPr>
              <a:t>Rittner</a:t>
            </a:r>
            <a:r>
              <a:rPr lang="en-US" sz="1600" dirty="0">
                <a:latin typeface="Arial" panose="020B0604020202020204" pitchFamily="34" charset="0"/>
                <a:cs typeface="Arial" panose="020B0604020202020204" pitchFamily="34" charset="0"/>
              </a:rPr>
              <a:t>, 2013; </a:t>
            </a:r>
            <a:r>
              <a:rPr lang="en-US" sz="1600" dirty="0" err="1">
                <a:latin typeface="Arial" panose="020B0604020202020204" pitchFamily="34" charset="0"/>
                <a:cs typeface="Arial" panose="020B0604020202020204" pitchFamily="34" charset="0"/>
              </a:rPr>
              <a:t>Madritsch</a:t>
            </a:r>
            <a:r>
              <a:rPr lang="en-US" sz="1600" dirty="0">
                <a:latin typeface="Arial" panose="020B0604020202020204" pitchFamily="34" charset="0"/>
                <a:cs typeface="Arial" panose="020B0604020202020204" pitchFamily="34" charset="0"/>
              </a:rPr>
              <a:t>, 2015; </a:t>
            </a:r>
            <a:r>
              <a:rPr lang="en-US" sz="1600" dirty="0" err="1">
                <a:latin typeface="Arial" panose="020B0604020202020204" pitchFamily="34" charset="0"/>
                <a:cs typeface="Arial" panose="020B0604020202020204" pitchFamily="34" charset="0"/>
              </a:rPr>
              <a:t>Malz</a:t>
            </a:r>
            <a:r>
              <a:rPr lang="en-US" sz="1600" dirty="0">
                <a:latin typeface="Arial" panose="020B0604020202020204" pitchFamily="34" charset="0"/>
                <a:cs typeface="Arial" panose="020B0604020202020204" pitchFamily="34" charset="0"/>
              </a:rPr>
              <a:t> et al., 2016).</a:t>
            </a:r>
          </a:p>
          <a:p>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-&gt;  The deformation between ~11.5 and ~4.5 Ma corresponds well with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thrust pulses between 12 and 5 Ma in the Subalpine Molasse of the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more proximal foreland (von </a:t>
            </a:r>
            <a:r>
              <a:rPr lang="en-US" sz="1600" dirty="0" err="1">
                <a:latin typeface="Arial" panose="020B0604020202020204" pitchFamily="34" charset="0"/>
                <a:cs typeface="Arial" panose="020B0604020202020204" pitchFamily="34" charset="0"/>
              </a:rPr>
              <a:t>Hagke</a:t>
            </a:r>
            <a:r>
              <a:rPr lang="en-US" sz="1600" dirty="0">
                <a:latin typeface="Arial" panose="020B0604020202020204" pitchFamily="34" charset="0"/>
                <a:cs typeface="Arial" panose="020B0604020202020204" pitchFamily="34" charset="0"/>
              </a:rPr>
              <a:t> et al., 2012; Mock et al., 2019).  </a:t>
            </a:r>
          </a:p>
          <a:p>
            <a:r>
              <a:rPr lang="en-US" sz="1600" dirty="0">
                <a:latin typeface="Arial" panose="020B0604020202020204" pitchFamily="34" charset="0"/>
                <a:cs typeface="Arial" panose="020B0604020202020204" pitchFamily="34" charset="0"/>
              </a:rPr>
              <a:t>     This documents simultaneous tectonic activity along both thrust fronts.</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-&gt;  The deformation along the basal décollement was not short-lived but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occurred over a time period of at least ~10 Ma.</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-&gt;  The data may indicate northward-directed thrust propagation. However,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the spatial coverage of the samples is limited.</a:t>
            </a:r>
          </a:p>
        </p:txBody>
      </p:sp>
      <p:sp>
        <p:nvSpPr>
          <p:cNvPr id="11" name="Rectangle 10">
            <a:extLst>
              <a:ext uri="{FF2B5EF4-FFF2-40B4-BE49-F238E27FC236}">
                <a16:creationId xmlns:a16="http://schemas.microsoft.com/office/drawing/2014/main" id="{23133F97-CFD2-5846-A8E8-32D0547C52A5}"/>
              </a:ext>
            </a:extLst>
          </p:cNvPr>
          <p:cNvSpPr/>
          <p:nvPr/>
        </p:nvSpPr>
        <p:spPr>
          <a:xfrm>
            <a:off x="6899016" y="5925398"/>
            <a:ext cx="5272251" cy="738664"/>
          </a:xfrm>
          <a:prstGeom prst="rect">
            <a:avLst/>
          </a:prstGeom>
        </p:spPr>
        <p:txBody>
          <a:bodyPr wrap="square">
            <a:spAutoFit/>
          </a:bodyPr>
          <a:lstStyle/>
          <a:p>
            <a:r>
              <a:rPr lang="en-US" sz="1400" i="1" dirty="0"/>
              <a:t>Calcite U-</a:t>
            </a:r>
            <a:r>
              <a:rPr lang="en-US" sz="1400" i="1" dirty="0" err="1"/>
              <a:t>Pb</a:t>
            </a:r>
            <a:r>
              <a:rPr lang="en-US" sz="1400" i="1" dirty="0"/>
              <a:t> data from the different sites arranged as a S-N transect. Error bars show 95% confidence intervals and p1 to p4 reflect different vein populations observed at the SCHA thrust.</a:t>
            </a:r>
          </a:p>
        </p:txBody>
      </p:sp>
    </p:spTree>
    <p:extLst>
      <p:ext uri="{BB962C8B-B14F-4D97-AF65-F5344CB8AC3E}">
        <p14:creationId xmlns:p14="http://schemas.microsoft.com/office/powerpoint/2010/main" val="90699445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B539825E-8001-8A46-8C30-09572C97CA63}"/>
              </a:ext>
            </a:extLst>
          </p:cNvPr>
          <p:cNvSpPr txBox="1"/>
          <p:nvPr/>
        </p:nvSpPr>
        <p:spPr>
          <a:xfrm>
            <a:off x="1629123" y="202204"/>
            <a:ext cx="8972328" cy="461665"/>
          </a:xfrm>
          <a:prstGeom prst="rect">
            <a:avLst/>
          </a:prstGeom>
          <a:noFill/>
        </p:spPr>
        <p:txBody>
          <a:bodyPr wrap="square" rtlCol="0">
            <a:spAutoFit/>
          </a:bodyPr>
          <a:lstStyle/>
          <a:p>
            <a:pPr algn="ctr"/>
            <a:r>
              <a:rPr lang="en-US" sz="2400" dirty="0">
                <a:solidFill>
                  <a:schemeClr val="bg1"/>
                </a:solidFill>
                <a:ea typeface="Arial Hebrew Scholar" charset="-79"/>
                <a:cs typeface="Arial Hebrew Scholar" pitchFamily="2" charset="-79"/>
              </a:rPr>
              <a:t>Burial conditions during deformation</a:t>
            </a:r>
          </a:p>
        </p:txBody>
      </p:sp>
      <p:pic>
        <p:nvPicPr>
          <p:cNvPr id="2" name="Picture 1">
            <a:extLst>
              <a:ext uri="{FF2B5EF4-FFF2-40B4-BE49-F238E27FC236}">
                <a16:creationId xmlns:a16="http://schemas.microsoft.com/office/drawing/2014/main" id="{50629163-5F82-A245-92D3-A4907BD6A3B0}"/>
              </a:ext>
            </a:extLst>
          </p:cNvPr>
          <p:cNvPicPr>
            <a:picLocks noChangeAspect="1"/>
          </p:cNvPicPr>
          <p:nvPr/>
        </p:nvPicPr>
        <p:blipFill>
          <a:blip r:embed="rId3"/>
          <a:stretch>
            <a:fillRect/>
          </a:stretch>
        </p:blipFill>
        <p:spPr>
          <a:xfrm>
            <a:off x="6937381" y="828038"/>
            <a:ext cx="5158745" cy="5139462"/>
          </a:xfrm>
          <a:prstGeom prst="rect">
            <a:avLst/>
          </a:prstGeom>
        </p:spPr>
      </p:pic>
      <p:sp>
        <p:nvSpPr>
          <p:cNvPr id="18" name="Rectangle 17">
            <a:extLst>
              <a:ext uri="{FF2B5EF4-FFF2-40B4-BE49-F238E27FC236}">
                <a16:creationId xmlns:a16="http://schemas.microsoft.com/office/drawing/2014/main" id="{D4AD4946-8CED-E946-AD01-EF3B9ED611B9}"/>
              </a:ext>
            </a:extLst>
          </p:cNvPr>
          <p:cNvSpPr/>
          <p:nvPr/>
        </p:nvSpPr>
        <p:spPr>
          <a:xfrm>
            <a:off x="3800" y="908720"/>
            <a:ext cx="7313955" cy="5755422"/>
          </a:xfrm>
          <a:prstGeom prst="rect">
            <a:avLst/>
          </a:prstGeom>
        </p:spPr>
        <p:txBody>
          <a:bodyPr wrap="square">
            <a:spAutoFit/>
          </a:bodyPr>
          <a:lstStyle/>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Contemporaneous deformation at the different sites at ~11.5-8 Ma allows for a direct comparison of the deformation temperatures and </a:t>
            </a:r>
            <a:r>
              <a:rPr lang="en-US" sz="1600" dirty="0" err="1">
                <a:latin typeface="Arial" panose="020B0604020202020204" pitchFamily="34" charset="0"/>
                <a:cs typeface="Arial" panose="020B0604020202020204" pitchFamily="34" charset="0"/>
              </a:rPr>
              <a:t>syntectonic</a:t>
            </a:r>
            <a:r>
              <a:rPr lang="en-US" sz="1600" dirty="0">
                <a:latin typeface="Arial" panose="020B0604020202020204" pitchFamily="34" charset="0"/>
                <a:cs typeface="Arial" panose="020B0604020202020204" pitchFamily="34" charset="0"/>
              </a:rPr>
              <a:t> fluid flow between the different burial settings and fault types.</a:t>
            </a:r>
          </a:p>
          <a:p>
            <a:pPr marL="342900" indent="-34290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SCHA thrust: Pooled T</a:t>
            </a:r>
            <a:r>
              <a:rPr lang="en-US" sz="1600" i="1" dirty="0">
                <a:latin typeface="Symbol" pitchFamily="2" charset="2"/>
                <a:cs typeface="Arial" panose="020B0604020202020204" pitchFamily="34" charset="0"/>
              </a:rPr>
              <a:t>D</a:t>
            </a:r>
            <a:r>
              <a:rPr lang="en-US" sz="1600" baseline="-25000" dirty="0">
                <a:latin typeface="Arial" panose="020B0604020202020204" pitchFamily="34" charset="0"/>
                <a:cs typeface="Arial" panose="020B0604020202020204" pitchFamily="34" charset="0"/>
              </a:rPr>
              <a:t>47</a:t>
            </a:r>
            <a:r>
              <a:rPr lang="en-US" sz="1600" dirty="0">
                <a:latin typeface="Arial" panose="020B0604020202020204" pitchFamily="34" charset="0"/>
                <a:cs typeface="Arial" panose="020B0604020202020204" pitchFamily="34" charset="0"/>
              </a:rPr>
              <a:t> = 104°C and </a:t>
            </a:r>
            <a:r>
              <a:rPr lang="en-US" sz="1600" i="1" dirty="0">
                <a:latin typeface="Symbol" pitchFamily="2" charset="2"/>
                <a:cs typeface="Arial" panose="020B0604020202020204" pitchFamily="34" charset="0"/>
              </a:rPr>
              <a:t>d</a:t>
            </a:r>
            <a:r>
              <a:rPr lang="en-US" sz="1600" baseline="30000" dirty="0">
                <a:latin typeface="Arial" panose="020B0604020202020204" pitchFamily="34" charset="0"/>
                <a:cs typeface="Arial" panose="020B0604020202020204" pitchFamily="34" charset="0"/>
              </a:rPr>
              <a:t>18</a:t>
            </a:r>
            <a:r>
              <a:rPr lang="en-US" sz="1600" dirty="0">
                <a:latin typeface="Arial" panose="020B0604020202020204" pitchFamily="34" charset="0"/>
                <a:cs typeface="Arial" panose="020B0604020202020204" pitchFamily="34" charset="0"/>
              </a:rPr>
              <a:t>O</a:t>
            </a:r>
            <a:r>
              <a:rPr lang="en-US" sz="1600" baseline="-25000" dirty="0">
                <a:latin typeface="Arial" panose="020B0604020202020204" pitchFamily="34" charset="0"/>
                <a:cs typeface="Arial" panose="020B0604020202020204" pitchFamily="34" charset="0"/>
              </a:rPr>
              <a:t>fluid</a:t>
            </a:r>
            <a:r>
              <a:rPr lang="en-US" sz="1600" dirty="0">
                <a:latin typeface="Arial" panose="020B0604020202020204" pitchFamily="34" charset="0"/>
                <a:cs typeface="Arial" panose="020B0604020202020204" pitchFamily="34" charset="0"/>
              </a:rPr>
              <a:t> = +9.5‰ (VSMOW) indicate extensive fluid-rock interaction at high temperatures</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(equilibration with the host rock with a measured </a:t>
            </a:r>
            <a:r>
              <a:rPr lang="en-US" sz="1600" i="1" dirty="0">
                <a:latin typeface="Symbol" pitchFamily="2" charset="2"/>
                <a:cs typeface="Arial" panose="020B0604020202020204" pitchFamily="34" charset="0"/>
              </a:rPr>
              <a:t>d</a:t>
            </a:r>
            <a:r>
              <a:rPr lang="en-US" sz="1600" baseline="30000" dirty="0">
                <a:latin typeface="Arial" panose="020B0604020202020204" pitchFamily="34" charset="0"/>
                <a:cs typeface="Arial" panose="020B0604020202020204" pitchFamily="34" charset="0"/>
              </a:rPr>
              <a:t>18</a:t>
            </a:r>
            <a:r>
              <a:rPr lang="en-US" sz="1600" dirty="0">
                <a:latin typeface="Arial" panose="020B0604020202020204" pitchFamily="34" charset="0"/>
                <a:cs typeface="Arial" panose="020B0604020202020204" pitchFamily="34" charset="0"/>
              </a:rPr>
              <a:t>O of -6.3‰, VPDB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at 104°C will result in a </a:t>
            </a:r>
            <a:r>
              <a:rPr lang="en-US" sz="1600" i="1" dirty="0">
                <a:latin typeface="Symbol" pitchFamily="2" charset="2"/>
                <a:cs typeface="Arial" panose="020B0604020202020204" pitchFamily="34" charset="0"/>
              </a:rPr>
              <a:t>d</a:t>
            </a:r>
            <a:r>
              <a:rPr lang="en-US" sz="1600" baseline="30000" dirty="0">
                <a:latin typeface="Arial" panose="020B0604020202020204" pitchFamily="34" charset="0"/>
                <a:cs typeface="Arial" panose="020B0604020202020204" pitchFamily="34" charset="0"/>
              </a:rPr>
              <a:t>18</a:t>
            </a:r>
            <a:r>
              <a:rPr lang="en-US" sz="1600" dirty="0">
                <a:latin typeface="Arial" panose="020B0604020202020204" pitchFamily="34" charset="0"/>
                <a:cs typeface="Arial" panose="020B0604020202020204" pitchFamily="34" charset="0"/>
              </a:rPr>
              <a:t>O</a:t>
            </a:r>
            <a:r>
              <a:rPr lang="en-US" sz="1600" baseline="-25000" dirty="0">
                <a:latin typeface="Arial" panose="020B0604020202020204" pitchFamily="34" charset="0"/>
                <a:cs typeface="Arial" panose="020B0604020202020204" pitchFamily="34" charset="0"/>
              </a:rPr>
              <a:t>fluid</a:t>
            </a:r>
            <a:r>
              <a:rPr lang="en-US" sz="1600" dirty="0">
                <a:latin typeface="Arial" panose="020B0604020202020204" pitchFamily="34" charset="0"/>
                <a:cs typeface="Arial" panose="020B0604020202020204" pitchFamily="34" charset="0"/>
              </a:rPr>
              <a:t> = +8.8‰, VSMOW).</a:t>
            </a:r>
          </a:p>
          <a:p>
            <a:pPr marL="342900" indent="-34290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AA &amp; AK strike-slip faults: Pooled T</a:t>
            </a:r>
            <a:r>
              <a:rPr lang="en-US" sz="1600" i="1" dirty="0">
                <a:latin typeface="Symbol" pitchFamily="2" charset="2"/>
                <a:cs typeface="Arial" panose="020B0604020202020204" pitchFamily="34" charset="0"/>
              </a:rPr>
              <a:t>D</a:t>
            </a:r>
            <a:r>
              <a:rPr lang="en-US" sz="1600" baseline="-25000" dirty="0">
                <a:latin typeface="Arial" panose="020B0604020202020204" pitchFamily="34" charset="0"/>
                <a:cs typeface="Arial" panose="020B0604020202020204" pitchFamily="34" charset="0"/>
              </a:rPr>
              <a:t>47</a:t>
            </a:r>
            <a:r>
              <a:rPr lang="en-US" sz="1600" dirty="0">
                <a:latin typeface="Arial" panose="020B0604020202020204" pitchFamily="34" charset="0"/>
                <a:cs typeface="Arial" panose="020B0604020202020204" pitchFamily="34" charset="0"/>
              </a:rPr>
              <a:t> = 52°C and </a:t>
            </a:r>
            <a:r>
              <a:rPr lang="en-US" sz="1600" i="1" dirty="0">
                <a:latin typeface="Symbol" pitchFamily="2" charset="2"/>
                <a:cs typeface="Arial" panose="020B0604020202020204" pitchFamily="34" charset="0"/>
              </a:rPr>
              <a:t>d</a:t>
            </a:r>
            <a:r>
              <a:rPr lang="en-US" sz="1600" baseline="30000" dirty="0">
                <a:latin typeface="Arial" panose="020B0604020202020204" pitchFamily="34" charset="0"/>
                <a:cs typeface="Arial" panose="020B0604020202020204" pitchFamily="34" charset="0"/>
              </a:rPr>
              <a:t>18</a:t>
            </a:r>
            <a:r>
              <a:rPr lang="en-US" sz="1600" dirty="0">
                <a:latin typeface="Arial" panose="020B0604020202020204" pitchFamily="34" charset="0"/>
                <a:cs typeface="Arial" panose="020B0604020202020204" pitchFamily="34" charset="0"/>
              </a:rPr>
              <a:t>O</a:t>
            </a:r>
            <a:r>
              <a:rPr lang="en-US" sz="1600" baseline="-25000" dirty="0">
                <a:latin typeface="Arial" panose="020B0604020202020204" pitchFamily="34" charset="0"/>
                <a:cs typeface="Arial" panose="020B0604020202020204" pitchFamily="34" charset="0"/>
              </a:rPr>
              <a:t>fluid</a:t>
            </a:r>
            <a:r>
              <a:rPr lang="en-US" sz="1600" dirty="0">
                <a:latin typeface="Arial" panose="020B0604020202020204" pitchFamily="34" charset="0"/>
                <a:cs typeface="Arial" panose="020B0604020202020204" pitchFamily="34" charset="0"/>
              </a:rPr>
              <a:t> = -6.4‰ (VSMOW) constitute the coldest and most meteoric endmembers observed, providing a maximal value for the </a:t>
            </a:r>
            <a:r>
              <a:rPr lang="en-US" sz="1600" i="1" dirty="0">
                <a:latin typeface="Symbol" pitchFamily="2" charset="2"/>
                <a:cs typeface="Arial" panose="020B0604020202020204" pitchFamily="34" charset="0"/>
              </a:rPr>
              <a:t>d</a:t>
            </a:r>
            <a:r>
              <a:rPr lang="el-GR" sz="1600" baseline="30000" dirty="0">
                <a:latin typeface="Arial" panose="020B0604020202020204" pitchFamily="34" charset="0"/>
                <a:cs typeface="Arial" panose="020B0604020202020204" pitchFamily="34" charset="0"/>
              </a:rPr>
              <a:t>18</a:t>
            </a:r>
            <a:r>
              <a:rPr lang="en-US" sz="1600" dirty="0" err="1">
                <a:latin typeface="Arial" panose="020B0604020202020204" pitchFamily="34" charset="0"/>
                <a:cs typeface="Arial" panose="020B0604020202020204" pitchFamily="34" charset="0"/>
              </a:rPr>
              <a:t>O</a:t>
            </a:r>
            <a:r>
              <a:rPr lang="en-US" sz="1600" baseline="-25000" dirty="0" err="1">
                <a:latin typeface="Arial" panose="020B0604020202020204" pitchFamily="34" charset="0"/>
                <a:cs typeface="Arial" panose="020B0604020202020204" pitchFamily="34" charset="0"/>
              </a:rPr>
              <a:t>fluid</a:t>
            </a:r>
            <a:r>
              <a:rPr lang="en-US" sz="1600" baseline="-250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of the infiltrating</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meteoric water.</a:t>
            </a:r>
          </a:p>
          <a:p>
            <a:endParaRPr lang="en-US" sz="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AU &amp; HB thrusts: Pooled T</a:t>
            </a:r>
            <a:r>
              <a:rPr lang="en-US" sz="1600" i="1" dirty="0">
                <a:latin typeface="Symbol" pitchFamily="2" charset="2"/>
                <a:cs typeface="Arial" panose="020B0604020202020204" pitchFamily="34" charset="0"/>
              </a:rPr>
              <a:t>D</a:t>
            </a:r>
            <a:r>
              <a:rPr lang="en-US" sz="1600" baseline="-25000" dirty="0">
                <a:latin typeface="Arial" panose="020B0604020202020204" pitchFamily="34" charset="0"/>
                <a:cs typeface="Arial" panose="020B0604020202020204" pitchFamily="34" charset="0"/>
              </a:rPr>
              <a:t>47</a:t>
            </a:r>
            <a:r>
              <a:rPr lang="en-US" sz="1600" dirty="0">
                <a:latin typeface="Arial" panose="020B0604020202020204" pitchFamily="34" charset="0"/>
                <a:cs typeface="Arial" panose="020B0604020202020204" pitchFamily="34" charset="0"/>
              </a:rPr>
              <a:t> = 73°C and </a:t>
            </a:r>
            <a:r>
              <a:rPr lang="en-US" sz="1600" i="1" dirty="0">
                <a:latin typeface="Symbol" pitchFamily="2" charset="2"/>
                <a:cs typeface="Arial" panose="020B0604020202020204" pitchFamily="34" charset="0"/>
              </a:rPr>
              <a:t>d</a:t>
            </a:r>
            <a:r>
              <a:rPr lang="en-US" sz="1600" baseline="30000" dirty="0">
                <a:latin typeface="Arial" panose="020B0604020202020204" pitchFamily="34" charset="0"/>
                <a:cs typeface="Arial" panose="020B0604020202020204" pitchFamily="34" charset="0"/>
              </a:rPr>
              <a:t>18</a:t>
            </a:r>
            <a:r>
              <a:rPr lang="en-US" sz="1600" dirty="0">
                <a:latin typeface="Arial" panose="020B0604020202020204" pitchFamily="34" charset="0"/>
                <a:cs typeface="Arial" panose="020B0604020202020204" pitchFamily="34" charset="0"/>
              </a:rPr>
              <a:t>O</a:t>
            </a:r>
            <a:r>
              <a:rPr lang="en-US" sz="1600" baseline="-25000" dirty="0">
                <a:latin typeface="Arial" panose="020B0604020202020204" pitchFamily="34" charset="0"/>
                <a:cs typeface="Arial" panose="020B0604020202020204" pitchFamily="34" charset="0"/>
              </a:rPr>
              <a:t>fluid</a:t>
            </a:r>
            <a:r>
              <a:rPr lang="en-US" sz="1600" dirty="0">
                <a:latin typeface="Arial" panose="020B0604020202020204" pitchFamily="34" charset="0"/>
                <a:cs typeface="Arial" panose="020B0604020202020204" pitchFamily="34" charset="0"/>
              </a:rPr>
              <a:t> = -1.1‰ (VSMOW) indicate less burial compared to SCHA and meteoric-derived fluids </a:t>
            </a:r>
          </a:p>
          <a:p>
            <a:r>
              <a:rPr lang="en-US" sz="1600" dirty="0">
                <a:latin typeface="Arial" panose="020B0604020202020204" pitchFamily="34" charset="0"/>
                <a:cs typeface="Arial" panose="020B0604020202020204" pitchFamily="34" charset="0"/>
              </a:rPr>
              <a:t>      modified by interaction with the host rocks.</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-&gt;  Deformation occurred in a range of burial settings with distinct ambient</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temperatures and </a:t>
            </a:r>
            <a:r>
              <a:rPr lang="en-US" sz="1600" dirty="0" err="1">
                <a:latin typeface="Arial" panose="020B0604020202020204" pitchFamily="34" charset="0"/>
                <a:cs typeface="Arial" panose="020B0604020202020204" pitchFamily="34" charset="0"/>
              </a:rPr>
              <a:t>syntectonic</a:t>
            </a:r>
            <a:r>
              <a:rPr lang="en-US" sz="1600" dirty="0">
                <a:latin typeface="Arial" panose="020B0604020202020204" pitchFamily="34" charset="0"/>
                <a:cs typeface="Arial" panose="020B0604020202020204" pitchFamily="34" charset="0"/>
              </a:rPr>
              <a:t> fluid flows.</a:t>
            </a:r>
          </a:p>
          <a:p>
            <a:endParaRPr lang="en-US" sz="8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-&gt;  Widely constant </a:t>
            </a:r>
            <a:r>
              <a:rPr lang="en-US" sz="1600" i="1" dirty="0">
                <a:latin typeface="Symbol" pitchFamily="2" charset="2"/>
                <a:cs typeface="Arial" panose="020B0604020202020204" pitchFamily="34" charset="0"/>
              </a:rPr>
              <a:t>D</a:t>
            </a:r>
            <a:r>
              <a:rPr lang="en-US" sz="1600" baseline="-25000" dirty="0">
                <a:latin typeface="Arial" panose="020B0604020202020204" pitchFamily="34" charset="0"/>
                <a:cs typeface="Arial" panose="020B0604020202020204" pitchFamily="34" charset="0"/>
              </a:rPr>
              <a:t>47</a:t>
            </a:r>
            <a:r>
              <a:rPr lang="en-US" sz="1600" dirty="0">
                <a:latin typeface="Arial" panose="020B0604020202020204" pitchFamily="34" charset="0"/>
                <a:cs typeface="Arial" panose="020B0604020202020204" pitchFamily="34" charset="0"/>
              </a:rPr>
              <a:t> temperatures and </a:t>
            </a:r>
            <a:r>
              <a:rPr lang="en-US" sz="1600" i="1" dirty="0">
                <a:latin typeface="Symbol" pitchFamily="2" charset="2"/>
                <a:cs typeface="Arial" panose="020B0604020202020204" pitchFamily="34" charset="0"/>
              </a:rPr>
              <a:t>d</a:t>
            </a:r>
            <a:r>
              <a:rPr lang="en-US" sz="1600" baseline="30000" dirty="0">
                <a:latin typeface="Arial" panose="020B0604020202020204" pitchFamily="34" charset="0"/>
                <a:cs typeface="Arial" panose="020B0604020202020204" pitchFamily="34" charset="0"/>
              </a:rPr>
              <a:t>18</a:t>
            </a:r>
            <a:r>
              <a:rPr lang="en-US" sz="1600" dirty="0">
                <a:latin typeface="Arial" panose="020B0604020202020204" pitchFamily="34" charset="0"/>
                <a:cs typeface="Arial" panose="020B0604020202020204" pitchFamily="34" charset="0"/>
              </a:rPr>
              <a:t>O</a:t>
            </a:r>
            <a:r>
              <a:rPr lang="en-US" sz="1600" baseline="-25000" dirty="0">
                <a:latin typeface="Arial" panose="020B0604020202020204" pitchFamily="34" charset="0"/>
                <a:cs typeface="Arial" panose="020B0604020202020204" pitchFamily="34" charset="0"/>
              </a:rPr>
              <a:t>fluid </a:t>
            </a:r>
            <a:r>
              <a:rPr lang="en-US" sz="1600" dirty="0">
                <a:latin typeface="Arial" panose="020B0604020202020204" pitchFamily="34" charset="0"/>
                <a:cs typeface="Arial" panose="020B0604020202020204" pitchFamily="34" charset="0"/>
              </a:rPr>
              <a:t>compositions over time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imply deformation under constant burial conditions between ~14.5 and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~4.5 Ma. Therefore, the exhumation of the Jura fold-and-thrust belt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occurred after ~4.5 Ma.</a:t>
            </a:r>
          </a:p>
        </p:txBody>
      </p:sp>
      <p:sp>
        <p:nvSpPr>
          <p:cNvPr id="20" name="Rectangle 19">
            <a:extLst>
              <a:ext uri="{FF2B5EF4-FFF2-40B4-BE49-F238E27FC236}">
                <a16:creationId xmlns:a16="http://schemas.microsoft.com/office/drawing/2014/main" id="{36E30D00-CE56-E64C-B6A6-06E71E6AF3AD}"/>
              </a:ext>
            </a:extLst>
          </p:cNvPr>
          <p:cNvSpPr/>
          <p:nvPr/>
        </p:nvSpPr>
        <p:spPr>
          <a:xfrm>
            <a:off x="7212144" y="5949280"/>
            <a:ext cx="4997528" cy="738664"/>
          </a:xfrm>
          <a:prstGeom prst="rect">
            <a:avLst/>
          </a:prstGeom>
        </p:spPr>
        <p:txBody>
          <a:bodyPr wrap="square">
            <a:spAutoFit/>
          </a:bodyPr>
          <a:lstStyle/>
          <a:p>
            <a:r>
              <a:rPr lang="en-US" sz="1400" i="1" dirty="0"/>
              <a:t>Clumped isotope data plotted as </a:t>
            </a:r>
            <a:r>
              <a:rPr lang="en-US" sz="1400" i="1" dirty="0">
                <a:latin typeface="Symbol" pitchFamily="2" charset="2"/>
              </a:rPr>
              <a:t>D</a:t>
            </a:r>
            <a:r>
              <a:rPr lang="en-US" sz="1400" i="1" baseline="-25000" dirty="0"/>
              <a:t>47</a:t>
            </a:r>
            <a:r>
              <a:rPr lang="en-US" sz="1400" i="1" dirty="0"/>
              <a:t> temperature vs. </a:t>
            </a:r>
            <a:r>
              <a:rPr lang="en-US" sz="1400" i="1" dirty="0">
                <a:latin typeface="Symbol" pitchFamily="2" charset="2"/>
              </a:rPr>
              <a:t>δ</a:t>
            </a:r>
            <a:r>
              <a:rPr lang="en-US" sz="1400" i="1" baseline="30000" dirty="0"/>
              <a:t>18</a:t>
            </a:r>
            <a:r>
              <a:rPr lang="en-US" sz="1400" i="1" dirty="0"/>
              <a:t>O</a:t>
            </a:r>
            <a:r>
              <a:rPr lang="en-US" sz="1400" i="1" baseline="-25000" dirty="0"/>
              <a:t>fluid</a:t>
            </a:r>
            <a:r>
              <a:rPr lang="en-US" sz="1400" i="1" dirty="0"/>
              <a:t> composition reflecting distinct burial conditions. Error bars show 95% confidence intervals. </a:t>
            </a:r>
            <a:endParaRPr lang="en-US" sz="1400" dirty="0"/>
          </a:p>
        </p:txBody>
      </p:sp>
    </p:spTree>
    <p:extLst>
      <p:ext uri="{BB962C8B-B14F-4D97-AF65-F5344CB8AC3E}">
        <p14:creationId xmlns:p14="http://schemas.microsoft.com/office/powerpoint/2010/main" val="305978435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2E3DBF-0C6D-904F-BB46-0552F25056D6}"/>
              </a:ext>
            </a:extLst>
          </p:cNvPr>
          <p:cNvSpPr txBox="1"/>
          <p:nvPr/>
        </p:nvSpPr>
        <p:spPr>
          <a:xfrm>
            <a:off x="1629123" y="202204"/>
            <a:ext cx="8972328" cy="461665"/>
          </a:xfrm>
          <a:prstGeom prst="rect">
            <a:avLst/>
          </a:prstGeom>
          <a:noFill/>
        </p:spPr>
        <p:txBody>
          <a:bodyPr wrap="square" rtlCol="0">
            <a:spAutoFit/>
          </a:bodyPr>
          <a:lstStyle/>
          <a:p>
            <a:pPr algn="ctr"/>
            <a:r>
              <a:rPr lang="en-US" sz="2400" dirty="0">
                <a:solidFill>
                  <a:schemeClr val="bg1"/>
                </a:solidFill>
                <a:ea typeface="Arial Hebrew Scholar" charset="-79"/>
                <a:cs typeface="Arial Hebrew Scholar" pitchFamily="2" charset="-79"/>
              </a:rPr>
              <a:t>References</a:t>
            </a:r>
            <a:endParaRPr lang="en-US" sz="2400" dirty="0">
              <a:solidFill>
                <a:schemeClr val="bg1"/>
              </a:solidFill>
              <a:cs typeface="Arial Hebrew Scholar" pitchFamily="2" charset="-79"/>
            </a:endParaRPr>
          </a:p>
        </p:txBody>
      </p:sp>
      <p:sp>
        <p:nvSpPr>
          <p:cNvPr id="2" name="Rectangle 1">
            <a:extLst>
              <a:ext uri="{FF2B5EF4-FFF2-40B4-BE49-F238E27FC236}">
                <a16:creationId xmlns:a16="http://schemas.microsoft.com/office/drawing/2014/main" id="{E23B6B65-A2EA-D645-95EA-3E8A40E21C99}"/>
              </a:ext>
            </a:extLst>
          </p:cNvPr>
          <p:cNvSpPr/>
          <p:nvPr/>
        </p:nvSpPr>
        <p:spPr>
          <a:xfrm>
            <a:off x="116955" y="779413"/>
            <a:ext cx="11809312" cy="5901039"/>
          </a:xfrm>
          <a:prstGeom prst="rect">
            <a:avLst/>
          </a:prstGeom>
        </p:spPr>
        <p:txBody>
          <a:bodyPr wrap="square">
            <a:spAutoFit/>
          </a:bodyPr>
          <a:lstStyle/>
          <a:p>
            <a:pPr marL="304800" indent="-304800">
              <a:lnSpc>
                <a:spcPct val="150000"/>
              </a:lnSpc>
            </a:pPr>
            <a:r>
              <a:rPr lang="en-US" sz="1100" dirty="0">
                <a:latin typeface="Arial" panose="020B0604020202020204" pitchFamily="34" charset="0"/>
                <a:ea typeface="Times New Roman" panose="02020603050405020304" pitchFamily="18" charset="0"/>
                <a:cs typeface="Arial" panose="020B0604020202020204" pitchFamily="34" charset="0"/>
              </a:rPr>
              <a:t>Becker, A., 2000, The Jura Mountains - an active foreland fold-and-thrust belt? Tectonophysics, v. 321, p. 381–406, doi:10.1016/S0040-1951(00)00089-5.</a:t>
            </a:r>
          </a:p>
          <a:p>
            <a:pPr marL="304800" indent="-304800">
              <a:lnSpc>
                <a:spcPct val="150000"/>
              </a:lnSpc>
            </a:pPr>
            <a:r>
              <a:rPr lang="en-US" sz="1100" dirty="0">
                <a:latin typeface="Arial" panose="020B0604020202020204" pitchFamily="34" charset="0"/>
                <a:ea typeface="Times New Roman" panose="02020603050405020304" pitchFamily="18" charset="0"/>
                <a:cs typeface="Arial" panose="020B0604020202020204" pitchFamily="34" charset="0"/>
              </a:rPr>
              <a:t>Von </a:t>
            </a:r>
            <a:r>
              <a:rPr lang="en-US" sz="1100" dirty="0" err="1">
                <a:latin typeface="Arial" panose="020B0604020202020204" pitchFamily="34" charset="0"/>
                <a:ea typeface="Times New Roman" panose="02020603050405020304" pitchFamily="18" charset="0"/>
                <a:cs typeface="Arial" panose="020B0604020202020204" pitchFamily="34" charset="0"/>
              </a:rPr>
              <a:t>Hagke</a:t>
            </a:r>
            <a:r>
              <a:rPr lang="en-US" sz="1100" dirty="0">
                <a:latin typeface="Arial" panose="020B0604020202020204" pitchFamily="34" charset="0"/>
                <a:ea typeface="Times New Roman" panose="02020603050405020304" pitchFamily="18" charset="0"/>
                <a:cs typeface="Arial" panose="020B0604020202020204" pitchFamily="34" charset="0"/>
              </a:rPr>
              <a:t>, C., </a:t>
            </a:r>
            <a:r>
              <a:rPr lang="en-US" sz="1100" dirty="0" err="1">
                <a:latin typeface="Arial" panose="020B0604020202020204" pitchFamily="34" charset="0"/>
                <a:ea typeface="Times New Roman" panose="02020603050405020304" pitchFamily="18" charset="0"/>
                <a:cs typeface="Arial" panose="020B0604020202020204" pitchFamily="34" charset="0"/>
              </a:rPr>
              <a:t>Cederbom</a:t>
            </a:r>
            <a:r>
              <a:rPr lang="en-US" sz="1100" dirty="0">
                <a:latin typeface="Arial" panose="020B0604020202020204" pitchFamily="34" charset="0"/>
                <a:ea typeface="Times New Roman" panose="02020603050405020304" pitchFamily="18" charset="0"/>
                <a:cs typeface="Arial" panose="020B0604020202020204" pitchFamily="34" charset="0"/>
              </a:rPr>
              <a:t>, C.E., </a:t>
            </a:r>
            <a:r>
              <a:rPr lang="en-US" sz="1100" dirty="0" err="1">
                <a:latin typeface="Arial" panose="020B0604020202020204" pitchFamily="34" charset="0"/>
                <a:ea typeface="Times New Roman" panose="02020603050405020304" pitchFamily="18" charset="0"/>
                <a:cs typeface="Arial" panose="020B0604020202020204" pitchFamily="34" charset="0"/>
              </a:rPr>
              <a:t>Oncken</a:t>
            </a:r>
            <a:r>
              <a:rPr lang="en-US" sz="1100" dirty="0">
                <a:latin typeface="Arial" panose="020B0604020202020204" pitchFamily="34" charset="0"/>
                <a:ea typeface="Times New Roman" panose="02020603050405020304" pitchFamily="18" charset="0"/>
                <a:cs typeface="Arial" panose="020B0604020202020204" pitchFamily="34" charset="0"/>
              </a:rPr>
              <a:t>, O., </a:t>
            </a:r>
            <a:r>
              <a:rPr lang="en-US" sz="1100" dirty="0" err="1">
                <a:latin typeface="Arial" panose="020B0604020202020204" pitchFamily="34" charset="0"/>
                <a:ea typeface="Times New Roman" panose="02020603050405020304" pitchFamily="18" charset="0"/>
                <a:cs typeface="Arial" panose="020B0604020202020204" pitchFamily="34" charset="0"/>
              </a:rPr>
              <a:t>Stckli</a:t>
            </a:r>
            <a:r>
              <a:rPr lang="en-US" sz="1100" dirty="0">
                <a:latin typeface="Arial" panose="020B0604020202020204" pitchFamily="34" charset="0"/>
                <a:ea typeface="Times New Roman" panose="02020603050405020304" pitchFamily="18" charset="0"/>
                <a:cs typeface="Arial" panose="020B0604020202020204" pitchFamily="34" charset="0"/>
              </a:rPr>
              <a:t>, D.F., </a:t>
            </a:r>
            <a:r>
              <a:rPr lang="en-US" sz="1100" dirty="0" err="1">
                <a:latin typeface="Arial" panose="020B0604020202020204" pitchFamily="34" charset="0"/>
                <a:ea typeface="Times New Roman" panose="02020603050405020304" pitchFamily="18" charset="0"/>
                <a:cs typeface="Arial" panose="020B0604020202020204" pitchFamily="34" charset="0"/>
              </a:rPr>
              <a:t>Rahn</a:t>
            </a:r>
            <a:r>
              <a:rPr lang="en-US" sz="1100" dirty="0">
                <a:latin typeface="Arial" panose="020B0604020202020204" pitchFamily="34" charset="0"/>
                <a:ea typeface="Times New Roman" panose="02020603050405020304" pitchFamily="18" charset="0"/>
                <a:cs typeface="Arial" panose="020B0604020202020204" pitchFamily="34" charset="0"/>
              </a:rPr>
              <a:t>, M.K., and </a:t>
            </a:r>
            <a:r>
              <a:rPr lang="en-US" sz="1100" dirty="0" err="1">
                <a:latin typeface="Arial" panose="020B0604020202020204" pitchFamily="34" charset="0"/>
                <a:ea typeface="Times New Roman" panose="02020603050405020304" pitchFamily="18" charset="0"/>
                <a:cs typeface="Arial" panose="020B0604020202020204" pitchFamily="34" charset="0"/>
              </a:rPr>
              <a:t>Schlunegger</a:t>
            </a:r>
            <a:r>
              <a:rPr lang="en-US" sz="1100" dirty="0">
                <a:latin typeface="Arial" panose="020B0604020202020204" pitchFamily="34" charset="0"/>
                <a:ea typeface="Times New Roman" panose="02020603050405020304" pitchFamily="18" charset="0"/>
                <a:cs typeface="Arial" panose="020B0604020202020204" pitchFamily="34" charset="0"/>
              </a:rPr>
              <a:t>, F., 2012, Linking the northern Alps with their foreland: The latest exhumation history resolved by low-temperature thermochronology: Tectonics, v. 31, p. 1–25, doi:10.1029/2011TC003078.</a:t>
            </a:r>
          </a:p>
          <a:p>
            <a:pPr marL="304800" indent="-304800">
              <a:lnSpc>
                <a:spcPct val="150000"/>
              </a:lnSpc>
            </a:pPr>
            <a:r>
              <a:rPr lang="en-US" sz="1100" dirty="0">
                <a:latin typeface="Arial" panose="020B0604020202020204" pitchFamily="34" charset="0"/>
                <a:ea typeface="Times New Roman" panose="02020603050405020304" pitchFamily="18" charset="0"/>
                <a:cs typeface="Arial" panose="020B0604020202020204" pitchFamily="34" charset="0"/>
              </a:rPr>
              <a:t>Jordan, P., </a:t>
            </a:r>
            <a:r>
              <a:rPr lang="en-US" sz="1100" dirty="0" err="1">
                <a:latin typeface="Arial" panose="020B0604020202020204" pitchFamily="34" charset="0"/>
                <a:ea typeface="Times New Roman" panose="02020603050405020304" pitchFamily="18" charset="0"/>
                <a:cs typeface="Arial" panose="020B0604020202020204" pitchFamily="34" charset="0"/>
              </a:rPr>
              <a:t>Malz</a:t>
            </a:r>
            <a:r>
              <a:rPr lang="en-US" sz="1100" dirty="0">
                <a:latin typeface="Arial" panose="020B0604020202020204" pitchFamily="34" charset="0"/>
                <a:ea typeface="Times New Roman" panose="02020603050405020304" pitchFamily="18" charset="0"/>
                <a:cs typeface="Arial" panose="020B0604020202020204" pitchFamily="34" charset="0"/>
              </a:rPr>
              <a:t>, A., </a:t>
            </a:r>
            <a:r>
              <a:rPr lang="en-US" sz="1100" dirty="0" err="1">
                <a:latin typeface="Arial" panose="020B0604020202020204" pitchFamily="34" charset="0"/>
                <a:ea typeface="Times New Roman" panose="02020603050405020304" pitchFamily="18" charset="0"/>
                <a:cs typeface="Arial" panose="020B0604020202020204" pitchFamily="34" charset="0"/>
              </a:rPr>
              <a:t>Heuberger</a:t>
            </a:r>
            <a:r>
              <a:rPr lang="en-US" sz="1100" dirty="0">
                <a:latin typeface="Arial" panose="020B0604020202020204" pitchFamily="34" charset="0"/>
                <a:ea typeface="Times New Roman" panose="02020603050405020304" pitchFamily="18" charset="0"/>
                <a:cs typeface="Arial" panose="020B0604020202020204" pitchFamily="34" charset="0"/>
              </a:rPr>
              <a:t>, S., Pietsch, J., </a:t>
            </a:r>
            <a:r>
              <a:rPr lang="en-US" sz="1100" dirty="0" err="1">
                <a:latin typeface="Arial" panose="020B0604020202020204" pitchFamily="34" charset="0"/>
                <a:ea typeface="Times New Roman" panose="02020603050405020304" pitchFamily="18" charset="0"/>
                <a:cs typeface="Arial" panose="020B0604020202020204" pitchFamily="34" charset="0"/>
              </a:rPr>
              <a:t>Kley</a:t>
            </a:r>
            <a:r>
              <a:rPr lang="en-US" sz="1100" dirty="0">
                <a:latin typeface="Arial" panose="020B0604020202020204" pitchFamily="34" charset="0"/>
                <a:ea typeface="Times New Roman" panose="02020603050405020304" pitchFamily="18" charset="0"/>
                <a:cs typeface="Arial" panose="020B0604020202020204" pitchFamily="34" charset="0"/>
              </a:rPr>
              <a:t>, J., and </a:t>
            </a:r>
            <a:r>
              <a:rPr lang="en-US" sz="1100" dirty="0" err="1">
                <a:latin typeface="Arial" panose="020B0604020202020204" pitchFamily="34" charset="0"/>
                <a:ea typeface="Times New Roman" panose="02020603050405020304" pitchFamily="18" charset="0"/>
                <a:cs typeface="Arial" panose="020B0604020202020204" pitchFamily="34" charset="0"/>
              </a:rPr>
              <a:t>Madritsch</a:t>
            </a:r>
            <a:r>
              <a:rPr lang="en-US" sz="1100" dirty="0">
                <a:latin typeface="Arial" panose="020B0604020202020204" pitchFamily="34" charset="0"/>
                <a:ea typeface="Times New Roman" panose="02020603050405020304" pitchFamily="18" charset="0"/>
                <a:cs typeface="Arial" panose="020B0604020202020204" pitchFamily="34" charset="0"/>
              </a:rPr>
              <a:t>, H., 2015, </a:t>
            </a:r>
            <a:r>
              <a:rPr lang="en-US" sz="1100" dirty="0" err="1">
                <a:latin typeface="Arial" panose="020B0604020202020204" pitchFamily="34" charset="0"/>
                <a:ea typeface="Times New Roman" panose="02020603050405020304" pitchFamily="18" charset="0"/>
                <a:cs typeface="Arial" panose="020B0604020202020204" pitchFamily="34" charset="0"/>
              </a:rPr>
              <a:t>Regionale</a:t>
            </a:r>
            <a:r>
              <a:rPr lang="en-US" sz="1100" dirty="0">
                <a:latin typeface="Arial" panose="020B0604020202020204" pitchFamily="34" charset="0"/>
                <a:ea typeface="Times New Roman" panose="02020603050405020304" pitchFamily="18" charset="0"/>
                <a:cs typeface="Arial" panose="020B0604020202020204" pitchFamily="34" charset="0"/>
              </a:rPr>
              <a:t> </a:t>
            </a:r>
            <a:r>
              <a:rPr lang="en-US" sz="1100" dirty="0" err="1">
                <a:latin typeface="Arial" panose="020B0604020202020204" pitchFamily="34" charset="0"/>
                <a:ea typeface="Times New Roman" panose="02020603050405020304" pitchFamily="18" charset="0"/>
                <a:cs typeface="Arial" panose="020B0604020202020204" pitchFamily="34" charset="0"/>
              </a:rPr>
              <a:t>geologische</a:t>
            </a:r>
            <a:r>
              <a:rPr lang="en-US" sz="1100" dirty="0">
                <a:latin typeface="Arial" panose="020B0604020202020204" pitchFamily="34" charset="0"/>
                <a:ea typeface="Times New Roman" panose="02020603050405020304" pitchFamily="18" charset="0"/>
                <a:cs typeface="Arial" panose="020B0604020202020204" pitchFamily="34" charset="0"/>
              </a:rPr>
              <a:t> Profile </a:t>
            </a:r>
            <a:r>
              <a:rPr lang="en-US" sz="1100" dirty="0" err="1">
                <a:latin typeface="Arial" panose="020B0604020202020204" pitchFamily="34" charset="0"/>
                <a:ea typeface="Times New Roman" panose="02020603050405020304" pitchFamily="18" charset="0"/>
                <a:cs typeface="Arial" panose="020B0604020202020204" pitchFamily="34" charset="0"/>
              </a:rPr>
              <a:t>durch</a:t>
            </a:r>
            <a:r>
              <a:rPr lang="en-US" sz="1100" dirty="0">
                <a:latin typeface="Arial" panose="020B0604020202020204" pitchFamily="34" charset="0"/>
                <a:ea typeface="Times New Roman" panose="02020603050405020304" pitchFamily="18" charset="0"/>
                <a:cs typeface="Arial" panose="020B0604020202020204" pitchFamily="34" charset="0"/>
              </a:rPr>
              <a:t> die </a:t>
            </a:r>
            <a:r>
              <a:rPr lang="en-US" sz="1100" dirty="0" err="1">
                <a:latin typeface="Arial" panose="020B0604020202020204" pitchFamily="34" charset="0"/>
                <a:ea typeface="Times New Roman" panose="02020603050405020304" pitchFamily="18" charset="0"/>
                <a:cs typeface="Arial" panose="020B0604020202020204" pitchFamily="34" charset="0"/>
              </a:rPr>
              <a:t>Nordschweiz</a:t>
            </a:r>
            <a:r>
              <a:rPr lang="en-US" sz="1100" dirty="0">
                <a:latin typeface="Arial" panose="020B0604020202020204" pitchFamily="34" charset="0"/>
                <a:ea typeface="Times New Roman" panose="02020603050405020304" pitchFamily="18" charset="0"/>
                <a:cs typeface="Arial" panose="020B0604020202020204" pitchFamily="34" charset="0"/>
              </a:rPr>
              <a:t> und 2D-Bilanzierung der </a:t>
            </a:r>
            <a:r>
              <a:rPr lang="en-US" sz="1100" dirty="0" err="1">
                <a:latin typeface="Arial" panose="020B0604020202020204" pitchFamily="34" charset="0"/>
                <a:ea typeface="Times New Roman" panose="02020603050405020304" pitchFamily="18" charset="0"/>
                <a:cs typeface="Arial" panose="020B0604020202020204" pitchFamily="34" charset="0"/>
              </a:rPr>
              <a:t>Fernschubdeformation</a:t>
            </a:r>
            <a:r>
              <a:rPr lang="en-US" sz="1100" dirty="0">
                <a:latin typeface="Arial" panose="020B0604020202020204" pitchFamily="34" charset="0"/>
                <a:ea typeface="Times New Roman" panose="02020603050405020304" pitchFamily="18" charset="0"/>
                <a:cs typeface="Arial" panose="020B0604020202020204" pitchFamily="34" charset="0"/>
              </a:rPr>
              <a:t> </a:t>
            </a:r>
            <a:r>
              <a:rPr lang="en-US" sz="1100" dirty="0" err="1">
                <a:latin typeface="Arial" panose="020B0604020202020204" pitchFamily="34" charset="0"/>
                <a:ea typeface="Times New Roman" panose="02020603050405020304" pitchFamily="18" charset="0"/>
                <a:cs typeface="Arial" panose="020B0604020202020204" pitchFamily="34" charset="0"/>
              </a:rPr>
              <a:t>im</a:t>
            </a:r>
            <a:r>
              <a:rPr lang="en-US" sz="1100" dirty="0">
                <a:latin typeface="Arial" panose="020B0604020202020204" pitchFamily="34" charset="0"/>
                <a:ea typeface="Times New Roman" panose="02020603050405020304" pitchFamily="18" charset="0"/>
                <a:cs typeface="Arial" panose="020B0604020202020204" pitchFamily="34" charset="0"/>
              </a:rPr>
              <a:t> </a:t>
            </a:r>
            <a:r>
              <a:rPr lang="en-US" sz="1100" dirty="0" err="1">
                <a:latin typeface="Arial" panose="020B0604020202020204" pitchFamily="34" charset="0"/>
                <a:ea typeface="Times New Roman" panose="02020603050405020304" pitchFamily="18" charset="0"/>
                <a:cs typeface="Arial" panose="020B0604020202020204" pitchFamily="34" charset="0"/>
              </a:rPr>
              <a:t>östlichen</a:t>
            </a:r>
            <a:r>
              <a:rPr lang="en-US" sz="1100" dirty="0">
                <a:latin typeface="Arial" panose="020B0604020202020204" pitchFamily="34" charset="0"/>
                <a:ea typeface="Times New Roman" panose="02020603050405020304" pitchFamily="18" charset="0"/>
                <a:cs typeface="Arial" panose="020B0604020202020204" pitchFamily="34" charset="0"/>
              </a:rPr>
              <a:t> </a:t>
            </a:r>
            <a:r>
              <a:rPr lang="en-US" sz="1100" dirty="0" err="1">
                <a:latin typeface="Arial" panose="020B0604020202020204" pitchFamily="34" charset="0"/>
                <a:ea typeface="Times New Roman" panose="02020603050405020304" pitchFamily="18" charset="0"/>
                <a:cs typeface="Arial" panose="020B0604020202020204" pitchFamily="34" charset="0"/>
              </a:rPr>
              <a:t>Faltenjura</a:t>
            </a:r>
            <a:r>
              <a:rPr lang="en-US" sz="1100" dirty="0">
                <a:latin typeface="Arial" panose="020B0604020202020204" pitchFamily="34" charset="0"/>
                <a:ea typeface="Times New Roman" panose="02020603050405020304" pitchFamily="18" charset="0"/>
                <a:cs typeface="Arial" panose="020B0604020202020204" pitchFamily="34" charset="0"/>
              </a:rPr>
              <a:t>. </a:t>
            </a:r>
            <a:r>
              <a:rPr lang="en-US" sz="1100" dirty="0" err="1">
                <a:latin typeface="Arial" panose="020B0604020202020204" pitchFamily="34" charset="0"/>
                <a:ea typeface="Times New Roman" panose="02020603050405020304" pitchFamily="18" charset="0"/>
                <a:cs typeface="Arial" panose="020B0604020202020204" pitchFamily="34" charset="0"/>
              </a:rPr>
              <a:t>Nagra</a:t>
            </a:r>
            <a:r>
              <a:rPr lang="en-US" sz="1100" dirty="0">
                <a:latin typeface="Arial" panose="020B0604020202020204" pitchFamily="34" charset="0"/>
                <a:ea typeface="Times New Roman" panose="02020603050405020304" pitchFamily="18" charset="0"/>
                <a:cs typeface="Arial" panose="020B0604020202020204" pitchFamily="34" charset="0"/>
              </a:rPr>
              <a:t> Project Report, NAB 14-105, </a:t>
            </a:r>
            <a:r>
              <a:rPr lang="en-US" sz="1100" dirty="0" err="1">
                <a:latin typeface="Arial" panose="020B0604020202020204" pitchFamily="34" charset="0"/>
                <a:ea typeface="Times New Roman" panose="02020603050405020304" pitchFamily="18" charset="0"/>
                <a:cs typeface="Arial" panose="020B0604020202020204" pitchFamily="34" charset="0"/>
              </a:rPr>
              <a:t>Nagra</a:t>
            </a:r>
            <a:r>
              <a:rPr lang="en-US" sz="1100" dirty="0">
                <a:latin typeface="Arial" panose="020B0604020202020204" pitchFamily="34" charset="0"/>
                <a:ea typeface="Times New Roman" panose="02020603050405020304" pitchFamily="18" charset="0"/>
                <a:cs typeface="Arial" panose="020B0604020202020204" pitchFamily="34" charset="0"/>
              </a:rPr>
              <a:t>, </a:t>
            </a:r>
            <a:r>
              <a:rPr lang="en-US" sz="1100" dirty="0" err="1">
                <a:latin typeface="Arial" panose="020B0604020202020204" pitchFamily="34" charset="0"/>
                <a:ea typeface="Times New Roman" panose="02020603050405020304" pitchFamily="18" charset="0"/>
                <a:cs typeface="Arial" panose="020B0604020202020204" pitchFamily="34" charset="0"/>
              </a:rPr>
              <a:t>Wettingen</a:t>
            </a:r>
            <a:r>
              <a:rPr lang="en-US" sz="1100" dirty="0">
                <a:latin typeface="Arial" panose="020B0604020202020204" pitchFamily="34" charset="0"/>
                <a:ea typeface="Times New Roman" panose="02020603050405020304" pitchFamily="18" charset="0"/>
                <a:cs typeface="Arial" panose="020B0604020202020204" pitchFamily="34" charset="0"/>
              </a:rPr>
              <a:t>.</a:t>
            </a:r>
          </a:p>
          <a:p>
            <a:pPr marL="304800" indent="-304800">
              <a:lnSpc>
                <a:spcPct val="150000"/>
              </a:lnSpc>
            </a:pPr>
            <a:r>
              <a:rPr lang="en-US" sz="1100" dirty="0" err="1">
                <a:latin typeface="Arial" panose="020B0604020202020204" pitchFamily="34" charset="0"/>
                <a:ea typeface="Times New Roman" panose="02020603050405020304" pitchFamily="18" charset="0"/>
                <a:cs typeface="Arial" panose="020B0604020202020204" pitchFamily="34" charset="0"/>
              </a:rPr>
              <a:t>Kälin</a:t>
            </a:r>
            <a:r>
              <a:rPr lang="en-US" sz="1100" dirty="0">
                <a:latin typeface="Arial" panose="020B0604020202020204" pitchFamily="34" charset="0"/>
                <a:ea typeface="Times New Roman" panose="02020603050405020304" pitchFamily="18" charset="0"/>
                <a:cs typeface="Arial" panose="020B0604020202020204" pitchFamily="34" charset="0"/>
              </a:rPr>
              <a:t>, D., 1997, Litho- und </a:t>
            </a:r>
            <a:r>
              <a:rPr lang="en-US" sz="1100" dirty="0" err="1">
                <a:latin typeface="Arial" panose="020B0604020202020204" pitchFamily="34" charset="0"/>
                <a:ea typeface="Times New Roman" panose="02020603050405020304" pitchFamily="18" charset="0"/>
                <a:cs typeface="Arial" panose="020B0604020202020204" pitchFamily="34" charset="0"/>
              </a:rPr>
              <a:t>Biostratigraphie</a:t>
            </a:r>
            <a:r>
              <a:rPr lang="en-US" sz="1100" dirty="0">
                <a:latin typeface="Arial" panose="020B0604020202020204" pitchFamily="34" charset="0"/>
                <a:ea typeface="Times New Roman" panose="02020603050405020304" pitchFamily="18" charset="0"/>
                <a:cs typeface="Arial" panose="020B0604020202020204" pitchFamily="34" charset="0"/>
              </a:rPr>
              <a:t> der </a:t>
            </a:r>
            <a:r>
              <a:rPr lang="en-US" sz="1100" dirty="0" err="1">
                <a:latin typeface="Arial" panose="020B0604020202020204" pitchFamily="34" charset="0"/>
                <a:ea typeface="Times New Roman" panose="02020603050405020304" pitchFamily="18" charset="0"/>
                <a:cs typeface="Arial" panose="020B0604020202020204" pitchFamily="34" charset="0"/>
              </a:rPr>
              <a:t>mittel</a:t>
            </a:r>
            <a:r>
              <a:rPr lang="en-US" sz="1100" dirty="0">
                <a:latin typeface="Arial" panose="020B0604020202020204" pitchFamily="34" charset="0"/>
                <a:ea typeface="Times New Roman" panose="02020603050405020304" pitchFamily="18" charset="0"/>
                <a:cs typeface="Arial" panose="020B0604020202020204" pitchFamily="34" charset="0"/>
              </a:rPr>
              <a:t>- </a:t>
            </a:r>
            <a:r>
              <a:rPr lang="en-US" sz="1100" dirty="0" err="1">
                <a:latin typeface="Arial" panose="020B0604020202020204" pitchFamily="34" charset="0"/>
                <a:ea typeface="Times New Roman" panose="02020603050405020304" pitchFamily="18" charset="0"/>
                <a:cs typeface="Arial" panose="020B0604020202020204" pitchFamily="34" charset="0"/>
              </a:rPr>
              <a:t>bis</a:t>
            </a:r>
            <a:r>
              <a:rPr lang="en-US" sz="1100" dirty="0">
                <a:latin typeface="Arial" panose="020B0604020202020204" pitchFamily="34" charset="0"/>
                <a:ea typeface="Times New Roman" panose="02020603050405020304" pitchFamily="18" charset="0"/>
                <a:cs typeface="Arial" panose="020B0604020202020204" pitchFamily="34" charset="0"/>
              </a:rPr>
              <a:t> </a:t>
            </a:r>
            <a:r>
              <a:rPr lang="en-US" sz="1100" dirty="0" err="1">
                <a:latin typeface="Arial" panose="020B0604020202020204" pitchFamily="34" charset="0"/>
                <a:ea typeface="Times New Roman" panose="02020603050405020304" pitchFamily="18" charset="0"/>
                <a:cs typeface="Arial" panose="020B0604020202020204" pitchFamily="34" charset="0"/>
              </a:rPr>
              <a:t>obermiozänen</a:t>
            </a:r>
            <a:r>
              <a:rPr lang="en-US" sz="1100" dirty="0">
                <a:latin typeface="Arial" panose="020B0604020202020204" pitchFamily="34" charset="0"/>
                <a:ea typeface="Times New Roman" panose="02020603050405020304" pitchFamily="18" charset="0"/>
                <a:cs typeface="Arial" panose="020B0604020202020204" pitchFamily="34" charset="0"/>
              </a:rPr>
              <a:t> </a:t>
            </a:r>
            <a:r>
              <a:rPr lang="en-US" sz="1100" dirty="0" err="1">
                <a:latin typeface="Arial" panose="020B0604020202020204" pitchFamily="34" charset="0"/>
                <a:ea typeface="Times New Roman" panose="02020603050405020304" pitchFamily="18" charset="0"/>
                <a:cs typeface="Arial" panose="020B0604020202020204" pitchFamily="34" charset="0"/>
              </a:rPr>
              <a:t>Bois</a:t>
            </a:r>
            <a:r>
              <a:rPr lang="en-US" sz="1100" dirty="0">
                <a:latin typeface="Arial" panose="020B0604020202020204" pitchFamily="34" charset="0"/>
                <a:ea typeface="Times New Roman" panose="02020603050405020304" pitchFamily="18" charset="0"/>
                <a:cs typeface="Arial" panose="020B0604020202020204" pitchFamily="34" charset="0"/>
              </a:rPr>
              <a:t> de </a:t>
            </a:r>
            <a:r>
              <a:rPr lang="en-US" sz="1100" dirty="0" err="1">
                <a:latin typeface="Arial" panose="020B0604020202020204" pitchFamily="34" charset="0"/>
                <a:ea typeface="Times New Roman" panose="02020603050405020304" pitchFamily="18" charset="0"/>
                <a:cs typeface="Arial" panose="020B0604020202020204" pitchFamily="34" charset="0"/>
              </a:rPr>
              <a:t>Raube</a:t>
            </a:r>
            <a:r>
              <a:rPr lang="en-US" sz="1100" dirty="0">
                <a:latin typeface="Arial" panose="020B0604020202020204" pitchFamily="34" charset="0"/>
                <a:ea typeface="Times New Roman" panose="02020603050405020304" pitchFamily="18" charset="0"/>
                <a:cs typeface="Arial" panose="020B0604020202020204" pitchFamily="34" charset="0"/>
              </a:rPr>
              <a:t>-Formation (</a:t>
            </a:r>
            <a:r>
              <a:rPr lang="en-US" sz="1100" dirty="0" err="1">
                <a:latin typeface="Arial" panose="020B0604020202020204" pitchFamily="34" charset="0"/>
                <a:ea typeface="Times New Roman" panose="02020603050405020304" pitchFamily="18" charset="0"/>
                <a:cs typeface="Arial" panose="020B0604020202020204" pitchFamily="34" charset="0"/>
              </a:rPr>
              <a:t>Nordwestschweiz</a:t>
            </a:r>
            <a:r>
              <a:rPr lang="en-US" sz="1100" dirty="0">
                <a:latin typeface="Arial" panose="020B0604020202020204" pitchFamily="34" charset="0"/>
                <a:ea typeface="Times New Roman" panose="02020603050405020304" pitchFamily="18" charset="0"/>
                <a:cs typeface="Arial" panose="020B0604020202020204" pitchFamily="34" charset="0"/>
              </a:rPr>
              <a:t>): </a:t>
            </a:r>
            <a:r>
              <a:rPr lang="en-US" sz="1100" dirty="0" err="1">
                <a:latin typeface="Arial" panose="020B0604020202020204" pitchFamily="34" charset="0"/>
                <a:ea typeface="Times New Roman" panose="02020603050405020304" pitchFamily="18" charset="0"/>
                <a:cs typeface="Arial" panose="020B0604020202020204" pitchFamily="34" charset="0"/>
              </a:rPr>
              <a:t>Eclogae</a:t>
            </a:r>
            <a:r>
              <a:rPr lang="en-US" sz="1100" dirty="0">
                <a:latin typeface="Arial" panose="020B0604020202020204" pitchFamily="34" charset="0"/>
                <a:ea typeface="Times New Roman" panose="02020603050405020304" pitchFamily="18" charset="0"/>
                <a:cs typeface="Arial" panose="020B0604020202020204" pitchFamily="34" charset="0"/>
              </a:rPr>
              <a:t> </a:t>
            </a:r>
            <a:r>
              <a:rPr lang="en-US" sz="1100" dirty="0" err="1">
                <a:latin typeface="Arial" panose="020B0604020202020204" pitchFamily="34" charset="0"/>
                <a:ea typeface="Times New Roman" panose="02020603050405020304" pitchFamily="18" charset="0"/>
                <a:cs typeface="Arial" panose="020B0604020202020204" pitchFamily="34" charset="0"/>
              </a:rPr>
              <a:t>Geologicae</a:t>
            </a:r>
            <a:r>
              <a:rPr lang="en-US" sz="1100" dirty="0">
                <a:latin typeface="Arial" panose="020B0604020202020204" pitchFamily="34" charset="0"/>
                <a:ea typeface="Times New Roman" panose="02020603050405020304" pitchFamily="18" charset="0"/>
                <a:cs typeface="Arial" panose="020B0604020202020204" pitchFamily="34" charset="0"/>
              </a:rPr>
              <a:t> </a:t>
            </a:r>
            <a:r>
              <a:rPr lang="en-US" sz="1100" dirty="0" err="1">
                <a:latin typeface="Arial" panose="020B0604020202020204" pitchFamily="34" charset="0"/>
                <a:ea typeface="Times New Roman" panose="02020603050405020304" pitchFamily="18" charset="0"/>
                <a:cs typeface="Arial" panose="020B0604020202020204" pitchFamily="34" charset="0"/>
              </a:rPr>
              <a:t>Helvetiae</a:t>
            </a:r>
            <a:r>
              <a:rPr lang="en-US" sz="1100" dirty="0">
                <a:latin typeface="Arial" panose="020B0604020202020204" pitchFamily="34" charset="0"/>
                <a:ea typeface="Times New Roman" panose="02020603050405020304" pitchFamily="18" charset="0"/>
                <a:cs typeface="Arial" panose="020B0604020202020204" pitchFamily="34" charset="0"/>
              </a:rPr>
              <a:t>, v. 90, p. 97–114.</a:t>
            </a:r>
          </a:p>
          <a:p>
            <a:pPr marL="304800" indent="-304800">
              <a:lnSpc>
                <a:spcPct val="150000"/>
              </a:lnSpc>
            </a:pPr>
            <a:r>
              <a:rPr lang="en-US" sz="1100" dirty="0">
                <a:latin typeface="Arial" panose="020B0604020202020204" pitchFamily="34" charset="0"/>
                <a:ea typeface="Times New Roman" panose="02020603050405020304" pitchFamily="18" charset="0"/>
                <a:cs typeface="Arial" panose="020B0604020202020204" pitchFamily="34" charset="0"/>
              </a:rPr>
              <a:t>Laubscher, H.P., 1961, Die </a:t>
            </a:r>
            <a:r>
              <a:rPr lang="en-US" sz="1100" dirty="0" err="1">
                <a:latin typeface="Arial" panose="020B0604020202020204" pitchFamily="34" charset="0"/>
                <a:ea typeface="Times New Roman" panose="02020603050405020304" pitchFamily="18" charset="0"/>
                <a:cs typeface="Arial" panose="020B0604020202020204" pitchFamily="34" charset="0"/>
              </a:rPr>
              <a:t>Fernschubhypothese</a:t>
            </a:r>
            <a:r>
              <a:rPr lang="en-US" sz="1100" dirty="0">
                <a:latin typeface="Arial" panose="020B0604020202020204" pitchFamily="34" charset="0"/>
                <a:ea typeface="Times New Roman" panose="02020603050405020304" pitchFamily="18" charset="0"/>
                <a:cs typeface="Arial" panose="020B0604020202020204" pitchFamily="34" charset="0"/>
              </a:rPr>
              <a:t> der </a:t>
            </a:r>
            <a:r>
              <a:rPr lang="en-US" sz="1100" dirty="0" err="1">
                <a:latin typeface="Arial" panose="020B0604020202020204" pitchFamily="34" charset="0"/>
                <a:ea typeface="Times New Roman" panose="02020603050405020304" pitchFamily="18" charset="0"/>
                <a:cs typeface="Arial" panose="020B0604020202020204" pitchFamily="34" charset="0"/>
              </a:rPr>
              <a:t>Jurafaltung</a:t>
            </a:r>
            <a:r>
              <a:rPr lang="en-US" sz="1100" dirty="0">
                <a:latin typeface="Arial" panose="020B0604020202020204" pitchFamily="34" charset="0"/>
                <a:ea typeface="Times New Roman" panose="02020603050405020304" pitchFamily="18" charset="0"/>
                <a:cs typeface="Arial" panose="020B0604020202020204" pitchFamily="34" charset="0"/>
              </a:rPr>
              <a:t>: </a:t>
            </a:r>
            <a:r>
              <a:rPr lang="en-US" sz="1100" dirty="0" err="1">
                <a:latin typeface="Arial" panose="020B0604020202020204" pitchFamily="34" charset="0"/>
                <a:ea typeface="Times New Roman" panose="02020603050405020304" pitchFamily="18" charset="0"/>
                <a:cs typeface="Arial" panose="020B0604020202020204" pitchFamily="34" charset="0"/>
              </a:rPr>
              <a:t>Eclogae</a:t>
            </a:r>
            <a:r>
              <a:rPr lang="en-US" sz="1100" dirty="0">
                <a:latin typeface="Arial" panose="020B0604020202020204" pitchFamily="34" charset="0"/>
                <a:ea typeface="Times New Roman" panose="02020603050405020304" pitchFamily="18" charset="0"/>
                <a:cs typeface="Arial" panose="020B0604020202020204" pitchFamily="34" charset="0"/>
              </a:rPr>
              <a:t> </a:t>
            </a:r>
            <a:r>
              <a:rPr lang="en-US" sz="1100" dirty="0" err="1">
                <a:latin typeface="Arial" panose="020B0604020202020204" pitchFamily="34" charset="0"/>
                <a:ea typeface="Times New Roman" panose="02020603050405020304" pitchFamily="18" charset="0"/>
                <a:cs typeface="Arial" panose="020B0604020202020204" pitchFamily="34" charset="0"/>
              </a:rPr>
              <a:t>Geologicae</a:t>
            </a:r>
            <a:r>
              <a:rPr lang="en-US" sz="1100" dirty="0">
                <a:latin typeface="Arial" panose="020B0604020202020204" pitchFamily="34" charset="0"/>
                <a:ea typeface="Times New Roman" panose="02020603050405020304" pitchFamily="18" charset="0"/>
                <a:cs typeface="Arial" panose="020B0604020202020204" pitchFamily="34" charset="0"/>
              </a:rPr>
              <a:t> </a:t>
            </a:r>
            <a:r>
              <a:rPr lang="en-US" sz="1100" dirty="0" err="1">
                <a:latin typeface="Arial" panose="020B0604020202020204" pitchFamily="34" charset="0"/>
                <a:ea typeface="Times New Roman" panose="02020603050405020304" pitchFamily="18" charset="0"/>
                <a:cs typeface="Arial" panose="020B0604020202020204" pitchFamily="34" charset="0"/>
              </a:rPr>
              <a:t>Helvetiae</a:t>
            </a:r>
            <a:r>
              <a:rPr lang="en-US" sz="1100" dirty="0">
                <a:latin typeface="Arial" panose="020B0604020202020204" pitchFamily="34" charset="0"/>
                <a:ea typeface="Times New Roman" panose="02020603050405020304" pitchFamily="18" charset="0"/>
                <a:cs typeface="Arial" panose="020B0604020202020204" pitchFamily="34" charset="0"/>
              </a:rPr>
              <a:t>, v. 54, p. 221–280, http://</a:t>
            </a:r>
            <a:r>
              <a:rPr lang="en-US" sz="1100" dirty="0" err="1">
                <a:latin typeface="Arial" panose="020B0604020202020204" pitchFamily="34" charset="0"/>
                <a:ea typeface="Times New Roman" panose="02020603050405020304" pitchFamily="18" charset="0"/>
                <a:cs typeface="Arial" panose="020B0604020202020204" pitchFamily="34" charset="0"/>
              </a:rPr>
              <a:t>dx.doi.org</a:t>
            </a:r>
            <a:r>
              <a:rPr lang="en-US" sz="1100" dirty="0">
                <a:latin typeface="Arial" panose="020B0604020202020204" pitchFamily="34" charset="0"/>
                <a:ea typeface="Times New Roman" panose="02020603050405020304" pitchFamily="18" charset="0"/>
                <a:cs typeface="Arial" panose="020B0604020202020204" pitchFamily="34" charset="0"/>
              </a:rPr>
              <a:t>/10.5169/seals-162820%5CnNutzungsbedingungen%5Cnhttp://</a:t>
            </a:r>
            <a:r>
              <a:rPr lang="en-US" sz="1100" dirty="0" err="1">
                <a:latin typeface="Arial" panose="020B0604020202020204" pitchFamily="34" charset="0"/>
                <a:ea typeface="Times New Roman" panose="02020603050405020304" pitchFamily="18" charset="0"/>
                <a:cs typeface="Arial" panose="020B0604020202020204" pitchFamily="34" charset="0"/>
              </a:rPr>
              <a:t>scholar.google.com</a:t>
            </a:r>
            <a:r>
              <a:rPr lang="en-US" sz="1100" dirty="0">
                <a:latin typeface="Arial" panose="020B0604020202020204" pitchFamily="34" charset="0"/>
                <a:ea typeface="Times New Roman" panose="02020603050405020304" pitchFamily="18" charset="0"/>
                <a:cs typeface="Arial" panose="020B0604020202020204" pitchFamily="34" charset="0"/>
              </a:rPr>
              <a:t>/</a:t>
            </a:r>
            <a:r>
              <a:rPr lang="en-US" sz="1100" dirty="0" err="1">
                <a:latin typeface="Arial" panose="020B0604020202020204" pitchFamily="34" charset="0"/>
                <a:ea typeface="Times New Roman" panose="02020603050405020304" pitchFamily="18" charset="0"/>
                <a:cs typeface="Arial" panose="020B0604020202020204" pitchFamily="34" charset="0"/>
              </a:rPr>
              <a:t>scholar?hl</a:t>
            </a:r>
            <a:r>
              <a:rPr lang="en-US" sz="1100" dirty="0">
                <a:latin typeface="Arial" panose="020B0604020202020204" pitchFamily="34" charset="0"/>
                <a:ea typeface="Times New Roman" panose="02020603050405020304" pitchFamily="18" charset="0"/>
                <a:cs typeface="Arial" panose="020B0604020202020204" pitchFamily="34" charset="0"/>
              </a:rPr>
              <a:t>=</a:t>
            </a:r>
            <a:r>
              <a:rPr lang="en-US" sz="1100" dirty="0" err="1">
                <a:latin typeface="Arial" panose="020B0604020202020204" pitchFamily="34" charset="0"/>
                <a:ea typeface="Times New Roman" panose="02020603050405020304" pitchFamily="18" charset="0"/>
                <a:cs typeface="Arial" panose="020B0604020202020204" pitchFamily="34" charset="0"/>
              </a:rPr>
              <a:t>en&amp;btnG</a:t>
            </a:r>
            <a:r>
              <a:rPr lang="en-US" sz="1100" dirty="0">
                <a:latin typeface="Arial" panose="020B0604020202020204" pitchFamily="34" charset="0"/>
                <a:ea typeface="Times New Roman" panose="02020603050405020304" pitchFamily="18" charset="0"/>
                <a:cs typeface="Arial" panose="020B0604020202020204" pitchFamily="34" charset="0"/>
              </a:rPr>
              <a:t>=</a:t>
            </a:r>
            <a:r>
              <a:rPr lang="en-US" sz="1100" dirty="0" err="1">
                <a:latin typeface="Arial" panose="020B0604020202020204" pitchFamily="34" charset="0"/>
                <a:ea typeface="Times New Roman" panose="02020603050405020304" pitchFamily="18" charset="0"/>
                <a:cs typeface="Arial" panose="020B0604020202020204" pitchFamily="34" charset="0"/>
              </a:rPr>
              <a:t>Search&amp;q</a:t>
            </a:r>
            <a:r>
              <a:rPr lang="en-US" sz="1100" dirty="0">
                <a:latin typeface="Arial" panose="020B0604020202020204" pitchFamily="34" charset="0"/>
                <a:ea typeface="Times New Roman" panose="02020603050405020304" pitchFamily="18" charset="0"/>
                <a:cs typeface="Arial" panose="020B0604020202020204" pitchFamily="34" charset="0"/>
              </a:rPr>
              <a:t>=intitle:Die+Fernschubhypothese+der+Jurafaltung#0.</a:t>
            </a:r>
          </a:p>
          <a:p>
            <a:pPr marL="304800" indent="-304800">
              <a:lnSpc>
                <a:spcPct val="150000"/>
              </a:lnSpc>
            </a:pPr>
            <a:r>
              <a:rPr lang="en-US" sz="1100" dirty="0" err="1">
                <a:latin typeface="Arial" panose="020B0604020202020204" pitchFamily="34" charset="0"/>
                <a:ea typeface="Times New Roman" panose="02020603050405020304" pitchFamily="18" charset="0"/>
                <a:cs typeface="Arial" panose="020B0604020202020204" pitchFamily="34" charset="0"/>
              </a:rPr>
              <a:t>Madritsch</a:t>
            </a:r>
            <a:r>
              <a:rPr lang="en-US" sz="1100" dirty="0">
                <a:latin typeface="Arial" panose="020B0604020202020204" pitchFamily="34" charset="0"/>
                <a:ea typeface="Times New Roman" panose="02020603050405020304" pitchFamily="18" charset="0"/>
                <a:cs typeface="Arial" panose="020B0604020202020204" pitchFamily="34" charset="0"/>
              </a:rPr>
              <a:t>, H., 2015, Outcrop-scale fracture systems in the Alpine foreland of central northern Switzerland: kinematics and tectonic context: Swiss Journal of Geosciences, v. 108, p. 155–181, doi:10.1007/s00015-015-0203-2.</a:t>
            </a:r>
          </a:p>
          <a:p>
            <a:pPr marL="304800" indent="-304800">
              <a:lnSpc>
                <a:spcPct val="150000"/>
              </a:lnSpc>
            </a:pPr>
            <a:r>
              <a:rPr lang="en-US" sz="1100" dirty="0" err="1">
                <a:latin typeface="Arial" panose="020B0604020202020204" pitchFamily="34" charset="0"/>
                <a:ea typeface="Times New Roman" panose="02020603050405020304" pitchFamily="18" charset="0"/>
                <a:cs typeface="Arial" panose="020B0604020202020204" pitchFamily="34" charset="0"/>
              </a:rPr>
              <a:t>Malz</a:t>
            </a:r>
            <a:r>
              <a:rPr lang="en-US" sz="1100" dirty="0">
                <a:latin typeface="Arial" panose="020B0604020202020204" pitchFamily="34" charset="0"/>
                <a:ea typeface="Times New Roman" panose="02020603050405020304" pitchFamily="18" charset="0"/>
                <a:cs typeface="Arial" panose="020B0604020202020204" pitchFamily="34" charset="0"/>
              </a:rPr>
              <a:t>, A., </a:t>
            </a:r>
            <a:r>
              <a:rPr lang="en-US" sz="1100" dirty="0" err="1">
                <a:latin typeface="Arial" panose="020B0604020202020204" pitchFamily="34" charset="0"/>
                <a:ea typeface="Times New Roman" panose="02020603050405020304" pitchFamily="18" charset="0"/>
                <a:cs typeface="Arial" panose="020B0604020202020204" pitchFamily="34" charset="0"/>
              </a:rPr>
              <a:t>Madritsch</a:t>
            </a:r>
            <a:r>
              <a:rPr lang="en-US" sz="1100" dirty="0">
                <a:latin typeface="Arial" panose="020B0604020202020204" pitchFamily="34" charset="0"/>
                <a:ea typeface="Times New Roman" panose="02020603050405020304" pitchFamily="18" charset="0"/>
                <a:cs typeface="Arial" panose="020B0604020202020204" pitchFamily="34" charset="0"/>
              </a:rPr>
              <a:t>, H., Meier, B., and </a:t>
            </a:r>
            <a:r>
              <a:rPr lang="en-US" sz="1100" dirty="0" err="1">
                <a:latin typeface="Arial" panose="020B0604020202020204" pitchFamily="34" charset="0"/>
                <a:ea typeface="Times New Roman" panose="02020603050405020304" pitchFamily="18" charset="0"/>
                <a:cs typeface="Arial" panose="020B0604020202020204" pitchFamily="34" charset="0"/>
              </a:rPr>
              <a:t>Kley</a:t>
            </a:r>
            <a:r>
              <a:rPr lang="en-US" sz="1100" dirty="0">
                <a:latin typeface="Arial" panose="020B0604020202020204" pitchFamily="34" charset="0"/>
                <a:ea typeface="Times New Roman" panose="02020603050405020304" pitchFamily="18" charset="0"/>
                <a:cs typeface="Arial" panose="020B0604020202020204" pitchFamily="34" charset="0"/>
              </a:rPr>
              <a:t>, J., 2016, An unusual triangle zone in the external northern Alpine foreland (Switzerland): Structural inheritance, kinematics and implications for the development of the adjacent Jura fold-and-thrust belt: Tectonophysics, v. 670, p. 127–143, doi:10.1016/j.tecto.2015.12.025.</a:t>
            </a:r>
          </a:p>
          <a:p>
            <a:pPr marL="304800" indent="-304800">
              <a:lnSpc>
                <a:spcPct val="150000"/>
              </a:lnSpc>
            </a:pPr>
            <a:r>
              <a:rPr lang="en-US" sz="1100" dirty="0">
                <a:latin typeface="Arial" panose="020B0604020202020204" pitchFamily="34" charset="0"/>
                <a:ea typeface="Times New Roman" panose="02020603050405020304" pitchFamily="18" charset="0"/>
                <a:cs typeface="Arial" panose="020B0604020202020204" pitchFamily="34" charset="0"/>
              </a:rPr>
              <a:t>Matter, A., Peters, T., </a:t>
            </a:r>
            <a:r>
              <a:rPr lang="en-US" sz="1100" dirty="0" err="1">
                <a:latin typeface="Arial" panose="020B0604020202020204" pitchFamily="34" charset="0"/>
                <a:ea typeface="Times New Roman" panose="02020603050405020304" pitchFamily="18" charset="0"/>
                <a:cs typeface="Arial" panose="020B0604020202020204" pitchFamily="34" charset="0"/>
              </a:rPr>
              <a:t>Bläsi</a:t>
            </a:r>
            <a:r>
              <a:rPr lang="en-US" sz="1100" dirty="0">
                <a:latin typeface="Arial" panose="020B0604020202020204" pitchFamily="34" charset="0"/>
                <a:ea typeface="Times New Roman" panose="02020603050405020304" pitchFamily="18" charset="0"/>
                <a:cs typeface="Arial" panose="020B0604020202020204" pitchFamily="34" charset="0"/>
              </a:rPr>
              <a:t>, H.-R., Schenker, F., and Weiss, H.-P., 1988b, </a:t>
            </a:r>
            <a:r>
              <a:rPr lang="en-US" sz="1100" dirty="0" err="1">
                <a:latin typeface="Arial" panose="020B0604020202020204" pitchFamily="34" charset="0"/>
                <a:ea typeface="Times New Roman" panose="02020603050405020304" pitchFamily="18" charset="0"/>
                <a:cs typeface="Arial" panose="020B0604020202020204" pitchFamily="34" charset="0"/>
              </a:rPr>
              <a:t>Technischer</a:t>
            </a:r>
            <a:r>
              <a:rPr lang="en-US" sz="1100" dirty="0">
                <a:latin typeface="Arial" panose="020B0604020202020204" pitchFamily="34" charset="0"/>
                <a:ea typeface="Times New Roman" panose="02020603050405020304" pitchFamily="18" charset="0"/>
                <a:cs typeface="Arial" panose="020B0604020202020204" pitchFamily="34" charset="0"/>
              </a:rPr>
              <a:t> </a:t>
            </a:r>
            <a:r>
              <a:rPr lang="en-US" sz="1100" dirty="0" err="1">
                <a:latin typeface="Arial" panose="020B0604020202020204" pitchFamily="34" charset="0"/>
                <a:ea typeface="Times New Roman" panose="02020603050405020304" pitchFamily="18" charset="0"/>
                <a:cs typeface="Arial" panose="020B0604020202020204" pitchFamily="34" charset="0"/>
              </a:rPr>
              <a:t>Bericht</a:t>
            </a:r>
            <a:r>
              <a:rPr lang="en-US" sz="1100" dirty="0">
                <a:latin typeface="Arial" panose="020B0604020202020204" pitchFamily="34" charset="0"/>
                <a:ea typeface="Times New Roman" panose="02020603050405020304" pitchFamily="18" charset="0"/>
                <a:cs typeface="Arial" panose="020B0604020202020204" pitchFamily="34" charset="0"/>
              </a:rPr>
              <a:t> 86-03, </a:t>
            </a:r>
            <a:r>
              <a:rPr lang="en-US" sz="1100" dirty="0" err="1">
                <a:latin typeface="Arial" panose="020B0604020202020204" pitchFamily="34" charset="0"/>
                <a:ea typeface="Times New Roman" panose="02020603050405020304" pitchFamily="18" charset="0"/>
                <a:cs typeface="Arial" panose="020B0604020202020204" pitchFamily="34" charset="0"/>
              </a:rPr>
              <a:t>Sondierbohrung</a:t>
            </a:r>
            <a:r>
              <a:rPr lang="en-US" sz="1100" dirty="0">
                <a:latin typeface="Arial" panose="020B0604020202020204" pitchFamily="34" charset="0"/>
                <a:ea typeface="Times New Roman" panose="02020603050405020304" pitchFamily="18" charset="0"/>
                <a:cs typeface="Arial" panose="020B0604020202020204" pitchFamily="34" charset="0"/>
              </a:rPr>
              <a:t> </a:t>
            </a:r>
            <a:r>
              <a:rPr lang="en-US" sz="1100" dirty="0" err="1">
                <a:latin typeface="Arial" panose="020B0604020202020204" pitchFamily="34" charset="0"/>
                <a:ea typeface="Times New Roman" panose="02020603050405020304" pitchFamily="18" charset="0"/>
                <a:cs typeface="Arial" panose="020B0604020202020204" pitchFamily="34" charset="0"/>
              </a:rPr>
              <a:t>Schafisheim</a:t>
            </a:r>
            <a:r>
              <a:rPr lang="en-US" sz="1100" dirty="0">
                <a:latin typeface="Arial" panose="020B0604020202020204" pitchFamily="34" charset="0"/>
                <a:ea typeface="Times New Roman" panose="02020603050405020304" pitchFamily="18" charset="0"/>
                <a:cs typeface="Arial" panose="020B0604020202020204" pitchFamily="34" charset="0"/>
              </a:rPr>
              <a:t> – </a:t>
            </a:r>
            <a:r>
              <a:rPr lang="en-US" sz="1100" dirty="0" err="1">
                <a:latin typeface="Arial" panose="020B0604020202020204" pitchFamily="34" charset="0"/>
                <a:ea typeface="Times New Roman" panose="02020603050405020304" pitchFamily="18" charset="0"/>
                <a:cs typeface="Arial" panose="020B0604020202020204" pitchFamily="34" charset="0"/>
              </a:rPr>
              <a:t>Geologie</a:t>
            </a:r>
            <a:r>
              <a:rPr lang="en-US" sz="1100" dirty="0">
                <a:latin typeface="Arial" panose="020B0604020202020204" pitchFamily="34" charset="0"/>
                <a:ea typeface="Times New Roman" panose="02020603050405020304" pitchFamily="18" charset="0"/>
                <a:cs typeface="Arial" panose="020B0604020202020204" pitchFamily="34" charset="0"/>
              </a:rPr>
              <a:t> </a:t>
            </a:r>
            <a:r>
              <a:rPr lang="en-US" sz="1100" dirty="0" err="1">
                <a:latin typeface="Arial" panose="020B0604020202020204" pitchFamily="34" charset="0"/>
                <a:ea typeface="Times New Roman" panose="02020603050405020304" pitchFamily="18" charset="0"/>
                <a:cs typeface="Arial" panose="020B0604020202020204" pitchFamily="34" charset="0"/>
              </a:rPr>
              <a:t>Textband</a:t>
            </a:r>
            <a:r>
              <a:rPr lang="en-US" sz="1100" dirty="0">
                <a:latin typeface="Arial" panose="020B0604020202020204" pitchFamily="34" charset="0"/>
                <a:ea typeface="Times New Roman" panose="02020603050405020304" pitchFamily="18" charset="0"/>
                <a:cs typeface="Arial" panose="020B0604020202020204" pitchFamily="34" charset="0"/>
              </a:rPr>
              <a:t>. </a:t>
            </a:r>
            <a:r>
              <a:rPr lang="en-US" sz="1100" dirty="0" err="1">
                <a:latin typeface="Arial" panose="020B0604020202020204" pitchFamily="34" charset="0"/>
                <a:ea typeface="Times New Roman" panose="02020603050405020304" pitchFamily="18" charset="0"/>
                <a:cs typeface="Arial" panose="020B0604020202020204" pitchFamily="34" charset="0"/>
              </a:rPr>
              <a:t>Landeshydrologie</a:t>
            </a:r>
            <a:r>
              <a:rPr lang="en-US" sz="1100" dirty="0">
                <a:latin typeface="Arial" panose="020B0604020202020204" pitchFamily="34" charset="0"/>
                <a:ea typeface="Times New Roman" panose="02020603050405020304" pitchFamily="18" charset="0"/>
                <a:cs typeface="Arial" panose="020B0604020202020204" pitchFamily="34" charset="0"/>
              </a:rPr>
              <a:t> und -</a:t>
            </a:r>
            <a:r>
              <a:rPr lang="en-US" sz="1100" dirty="0" err="1">
                <a:latin typeface="Arial" panose="020B0604020202020204" pitchFamily="34" charset="0"/>
                <a:ea typeface="Times New Roman" panose="02020603050405020304" pitchFamily="18" charset="0"/>
                <a:cs typeface="Arial" panose="020B0604020202020204" pitchFamily="34" charset="0"/>
              </a:rPr>
              <a:t>geologie</a:t>
            </a:r>
            <a:r>
              <a:rPr lang="en-US" sz="1100" dirty="0">
                <a:latin typeface="Arial" panose="020B0604020202020204" pitchFamily="34" charset="0"/>
                <a:ea typeface="Times New Roman" panose="02020603050405020304" pitchFamily="18" charset="0"/>
                <a:cs typeface="Arial" panose="020B0604020202020204" pitchFamily="34" charset="0"/>
              </a:rPr>
              <a:t>, Bern. </a:t>
            </a:r>
          </a:p>
          <a:p>
            <a:pPr marL="304800" indent="-304800">
              <a:lnSpc>
                <a:spcPct val="150000"/>
              </a:lnSpc>
            </a:pPr>
            <a:r>
              <a:rPr lang="en-US" sz="1100" dirty="0">
                <a:latin typeface="Arial" panose="020B0604020202020204" pitchFamily="34" charset="0"/>
                <a:ea typeface="Times New Roman" panose="02020603050405020304" pitchFamily="18" charset="0"/>
                <a:cs typeface="Arial" panose="020B0604020202020204" pitchFamily="34" charset="0"/>
              </a:rPr>
              <a:t>Mock, S., von </a:t>
            </a:r>
            <a:r>
              <a:rPr lang="en-US" sz="1100" dirty="0" err="1">
                <a:latin typeface="Arial" panose="020B0604020202020204" pitchFamily="34" charset="0"/>
                <a:ea typeface="Times New Roman" panose="02020603050405020304" pitchFamily="18" charset="0"/>
                <a:cs typeface="Arial" panose="020B0604020202020204" pitchFamily="34" charset="0"/>
              </a:rPr>
              <a:t>Hagke</a:t>
            </a:r>
            <a:r>
              <a:rPr lang="en-US" sz="1100" dirty="0">
                <a:latin typeface="Arial" panose="020B0604020202020204" pitchFamily="34" charset="0"/>
                <a:ea typeface="Times New Roman" panose="02020603050405020304" pitchFamily="18" charset="0"/>
                <a:cs typeface="Arial" panose="020B0604020202020204" pitchFamily="34" charset="0"/>
              </a:rPr>
              <a:t>, C., </a:t>
            </a:r>
            <a:r>
              <a:rPr lang="en-US" sz="1100" dirty="0" err="1">
                <a:latin typeface="Arial" panose="020B0604020202020204" pitchFamily="34" charset="0"/>
                <a:ea typeface="Times New Roman" panose="02020603050405020304" pitchFamily="18" charset="0"/>
                <a:cs typeface="Arial" panose="020B0604020202020204" pitchFamily="34" charset="0"/>
              </a:rPr>
              <a:t>Schlunegger</a:t>
            </a:r>
            <a:r>
              <a:rPr lang="en-US" sz="1100" dirty="0">
                <a:latin typeface="Arial" panose="020B0604020202020204" pitchFamily="34" charset="0"/>
                <a:ea typeface="Times New Roman" panose="02020603050405020304" pitchFamily="18" charset="0"/>
                <a:cs typeface="Arial" panose="020B0604020202020204" pitchFamily="34" charset="0"/>
              </a:rPr>
              <a:t>, F., </a:t>
            </a:r>
            <a:r>
              <a:rPr lang="en-US" sz="1100" dirty="0" err="1">
                <a:latin typeface="Arial" panose="020B0604020202020204" pitchFamily="34" charset="0"/>
                <a:ea typeface="Times New Roman" panose="02020603050405020304" pitchFamily="18" charset="0"/>
                <a:cs typeface="Arial" panose="020B0604020202020204" pitchFamily="34" charset="0"/>
              </a:rPr>
              <a:t>Dunkl</a:t>
            </a:r>
            <a:r>
              <a:rPr lang="en-US" sz="1100" dirty="0">
                <a:latin typeface="Arial" panose="020B0604020202020204" pitchFamily="34" charset="0"/>
                <a:ea typeface="Times New Roman" panose="02020603050405020304" pitchFamily="18" charset="0"/>
                <a:cs typeface="Arial" panose="020B0604020202020204" pitchFamily="34" charset="0"/>
              </a:rPr>
              <a:t>, I., and </a:t>
            </a:r>
            <a:r>
              <a:rPr lang="en-US" sz="1100" dirty="0" err="1">
                <a:latin typeface="Arial" panose="020B0604020202020204" pitchFamily="34" charset="0"/>
                <a:ea typeface="Times New Roman" panose="02020603050405020304" pitchFamily="18" charset="0"/>
                <a:cs typeface="Arial" panose="020B0604020202020204" pitchFamily="34" charset="0"/>
              </a:rPr>
              <a:t>Herwegh</a:t>
            </a:r>
            <a:r>
              <a:rPr lang="en-US" sz="1100" dirty="0">
                <a:latin typeface="Arial" panose="020B0604020202020204" pitchFamily="34" charset="0"/>
                <a:ea typeface="Times New Roman" panose="02020603050405020304" pitchFamily="18" charset="0"/>
                <a:cs typeface="Arial" panose="020B0604020202020204" pitchFamily="34" charset="0"/>
              </a:rPr>
              <a:t>, M., 2019, Late Miocene thrusting in the North Alpine foreland: Driven by a deep-seated process and shaped by the local mechanical stratigraphy: Solid Earth Discussions, p. 1–32, doi:10.5194/se-2019-56.</a:t>
            </a:r>
          </a:p>
          <a:p>
            <a:pPr marL="304800" indent="-304800">
              <a:lnSpc>
                <a:spcPct val="150000"/>
              </a:lnSpc>
            </a:pPr>
            <a:r>
              <a:rPr lang="en-US" sz="1100" dirty="0" err="1">
                <a:latin typeface="Arial" panose="020B0604020202020204" pitchFamily="34" charset="0"/>
                <a:ea typeface="Times New Roman" panose="02020603050405020304" pitchFamily="18" charset="0"/>
                <a:cs typeface="Arial" panose="020B0604020202020204" pitchFamily="34" charset="0"/>
              </a:rPr>
              <a:t>Pfiffner</a:t>
            </a:r>
            <a:r>
              <a:rPr lang="en-US" sz="1100" dirty="0">
                <a:latin typeface="Arial" panose="020B0604020202020204" pitchFamily="34" charset="0"/>
                <a:ea typeface="Times New Roman" panose="02020603050405020304" pitchFamily="18" charset="0"/>
                <a:cs typeface="Arial" panose="020B0604020202020204" pitchFamily="34" charset="0"/>
              </a:rPr>
              <a:t>, O. A., 2014, Geology of the Alps: John Wiley &amp; Sons.</a:t>
            </a:r>
            <a:br>
              <a:rPr lang="en-US" sz="1100" dirty="0">
                <a:latin typeface="Arial" panose="020B0604020202020204" pitchFamily="34" charset="0"/>
                <a:ea typeface="Times New Roman" panose="02020603050405020304" pitchFamily="18" charset="0"/>
                <a:cs typeface="Arial" panose="020B0604020202020204" pitchFamily="34" charset="0"/>
              </a:rPr>
            </a:br>
            <a:r>
              <a:rPr lang="en-US" sz="1100" dirty="0" err="1">
                <a:latin typeface="Arial" panose="020B0604020202020204" pitchFamily="34" charset="0"/>
                <a:ea typeface="Times New Roman" panose="02020603050405020304" pitchFamily="18" charset="0"/>
                <a:cs typeface="Arial" panose="020B0604020202020204" pitchFamily="34" charset="0"/>
              </a:rPr>
              <a:t>Rittner</a:t>
            </a:r>
            <a:r>
              <a:rPr lang="en-US" sz="1100" dirty="0">
                <a:latin typeface="Arial" panose="020B0604020202020204" pitchFamily="34" charset="0"/>
                <a:ea typeface="Times New Roman" panose="02020603050405020304" pitchFamily="18" charset="0"/>
                <a:cs typeface="Arial" panose="020B0604020202020204" pitchFamily="34" charset="0"/>
              </a:rPr>
              <a:t>, M., 2013, U-</a:t>
            </a:r>
            <a:r>
              <a:rPr lang="en-US" sz="1100" dirty="0" err="1">
                <a:latin typeface="Arial" panose="020B0604020202020204" pitchFamily="34" charset="0"/>
                <a:ea typeface="Times New Roman" panose="02020603050405020304" pitchFamily="18" charset="0"/>
                <a:cs typeface="Arial" panose="020B0604020202020204" pitchFamily="34" charset="0"/>
              </a:rPr>
              <a:t>Pb</a:t>
            </a:r>
            <a:r>
              <a:rPr lang="en-US" sz="1100" dirty="0">
                <a:latin typeface="Arial" panose="020B0604020202020204" pitchFamily="34" charset="0"/>
                <a:ea typeface="Times New Roman" panose="02020603050405020304" pitchFamily="18" charset="0"/>
                <a:cs typeface="Arial" panose="020B0604020202020204" pitchFamily="34" charset="0"/>
              </a:rPr>
              <a:t> dating of brittle deformation. Unpublished Doctoral Thesis: Royal Holloway University of London, 270 p., https://</a:t>
            </a:r>
            <a:r>
              <a:rPr lang="en-US" sz="1100" dirty="0" err="1">
                <a:latin typeface="Arial" panose="020B0604020202020204" pitchFamily="34" charset="0"/>
                <a:ea typeface="Times New Roman" panose="02020603050405020304" pitchFamily="18" charset="0"/>
                <a:cs typeface="Arial" panose="020B0604020202020204" pitchFamily="34" charset="0"/>
              </a:rPr>
              <a:t>pure.royalholloway.ac.uk</a:t>
            </a:r>
            <a:r>
              <a:rPr lang="en-US" sz="1100" dirty="0">
                <a:latin typeface="Arial" panose="020B0604020202020204" pitchFamily="34" charset="0"/>
                <a:ea typeface="Times New Roman" panose="02020603050405020304" pitchFamily="18" charset="0"/>
                <a:cs typeface="Arial" panose="020B0604020202020204" pitchFamily="34" charset="0"/>
              </a:rPr>
              <a:t>/portal/</a:t>
            </a:r>
            <a:r>
              <a:rPr lang="en-US" sz="1100" dirty="0" err="1">
                <a:latin typeface="Arial" panose="020B0604020202020204" pitchFamily="34" charset="0"/>
                <a:ea typeface="Times New Roman" panose="02020603050405020304" pitchFamily="18" charset="0"/>
                <a:cs typeface="Arial" panose="020B0604020202020204" pitchFamily="34" charset="0"/>
              </a:rPr>
              <a:t>en</a:t>
            </a:r>
            <a:r>
              <a:rPr lang="en-US" sz="1100" dirty="0">
                <a:latin typeface="Arial" panose="020B0604020202020204" pitchFamily="34" charset="0"/>
                <a:ea typeface="Times New Roman" panose="02020603050405020304" pitchFamily="18" charset="0"/>
                <a:cs typeface="Arial" panose="020B0604020202020204" pitchFamily="34" charset="0"/>
              </a:rPr>
              <a:t>/publications/</a:t>
            </a:r>
            <a:r>
              <a:rPr lang="en-US" sz="1100" dirty="0" err="1">
                <a:latin typeface="Arial" panose="020B0604020202020204" pitchFamily="34" charset="0"/>
                <a:ea typeface="Times New Roman" panose="02020603050405020304" pitchFamily="18" charset="0"/>
                <a:cs typeface="Arial" panose="020B0604020202020204" pitchFamily="34" charset="0"/>
              </a:rPr>
              <a:t>upb</a:t>
            </a:r>
            <a:r>
              <a:rPr lang="en-US" sz="1100" dirty="0">
                <a:latin typeface="Arial" panose="020B0604020202020204" pitchFamily="34" charset="0"/>
                <a:ea typeface="Times New Roman" panose="02020603050405020304" pitchFamily="18" charset="0"/>
                <a:cs typeface="Arial" panose="020B0604020202020204" pitchFamily="34" charset="0"/>
              </a:rPr>
              <a:t>-dating-of-brittle-deformation(aff86bf1-7949-4184-88c1-886cc509dcf2).html.</a:t>
            </a:r>
          </a:p>
          <a:p>
            <a:pPr marL="304800" indent="-304800">
              <a:lnSpc>
                <a:spcPct val="150000"/>
              </a:lnSpc>
            </a:pPr>
            <a:r>
              <a:rPr lang="en-US" sz="1100" dirty="0">
                <a:latin typeface="Arial" panose="020B0604020202020204" pitchFamily="34" charset="0"/>
                <a:ea typeface="Times New Roman" panose="02020603050405020304" pitchFamily="18" charset="0"/>
                <a:cs typeface="Arial" panose="020B0604020202020204" pitchFamily="34" charset="0"/>
              </a:rPr>
              <a:t>Sommaruga, A., Burkhard, M., Laubscher, H., Noack, T., and Diebold, P., 1995, Jura Mountains, in Deep Structure of the Swiss Alps, </a:t>
            </a:r>
            <a:r>
              <a:rPr lang="en-US" sz="1100" dirty="0" err="1">
                <a:latin typeface="Arial" panose="020B0604020202020204" pitchFamily="34" charset="0"/>
                <a:ea typeface="Times New Roman" panose="02020603050405020304" pitchFamily="18" charset="0"/>
                <a:cs typeface="Arial" panose="020B0604020202020204" pitchFamily="34" charset="0"/>
              </a:rPr>
              <a:t>Birkhäuser</a:t>
            </a:r>
            <a:r>
              <a:rPr lang="en-US" sz="1100" dirty="0">
                <a:latin typeface="Arial" panose="020B0604020202020204" pitchFamily="34" charset="0"/>
                <a:ea typeface="Times New Roman" panose="02020603050405020304" pitchFamily="18" charset="0"/>
                <a:cs typeface="Arial" panose="020B0604020202020204" pitchFamily="34" charset="0"/>
              </a:rPr>
              <a:t>, Basel, Switzerland, p. 45–63, doi:10.1007/978-3-0348-9098-4_7.</a:t>
            </a:r>
          </a:p>
          <a:p>
            <a:pPr marL="304800" indent="-304800">
              <a:lnSpc>
                <a:spcPct val="150000"/>
              </a:lnSpc>
            </a:pPr>
            <a:r>
              <a:rPr lang="en-US" sz="1100" dirty="0">
                <a:latin typeface="Arial" panose="020B0604020202020204" pitchFamily="34" charset="0"/>
                <a:ea typeface="Times New Roman" panose="02020603050405020304" pitchFamily="18" charset="0"/>
                <a:cs typeface="Arial" panose="020B0604020202020204" pitchFamily="34" charset="0"/>
              </a:rPr>
              <a:t>Ziegler, P.A., and </a:t>
            </a:r>
            <a:r>
              <a:rPr lang="en-US" sz="1100" dirty="0" err="1">
                <a:latin typeface="Arial" panose="020B0604020202020204" pitchFamily="34" charset="0"/>
                <a:ea typeface="Times New Roman" panose="02020603050405020304" pitchFamily="18" charset="0"/>
                <a:cs typeface="Arial" panose="020B0604020202020204" pitchFamily="34" charset="0"/>
              </a:rPr>
              <a:t>Fraefel</a:t>
            </a:r>
            <a:r>
              <a:rPr lang="en-US" sz="1100" dirty="0">
                <a:latin typeface="Arial" panose="020B0604020202020204" pitchFamily="34" charset="0"/>
                <a:ea typeface="Times New Roman" panose="02020603050405020304" pitchFamily="18" charset="0"/>
                <a:cs typeface="Arial" panose="020B0604020202020204" pitchFamily="34" charset="0"/>
              </a:rPr>
              <a:t>, M., 2009, Response of drainage systems to Neogene evolution of the Jura fold-thrust belt and Upper Rhine Graben: Swiss Journal of Geosciences, v. 102, p. 57–75, doi:10.1007/s00015-009-1306-4.</a:t>
            </a:r>
          </a:p>
        </p:txBody>
      </p:sp>
    </p:spTree>
    <p:extLst>
      <p:ext uri="{BB962C8B-B14F-4D97-AF65-F5344CB8AC3E}">
        <p14:creationId xmlns:p14="http://schemas.microsoft.com/office/powerpoint/2010/main" val="1164333651"/>
      </p:ext>
    </p:extLst>
  </p:cSld>
  <p:clrMapOvr>
    <a:masterClrMapping/>
  </p:clrMapOvr>
  <p:transition>
    <p:fade/>
  </p:transition>
</p:sld>
</file>

<file path=ppt/theme/theme1.xml><?xml version="1.0" encoding="utf-8"?>
<a:theme xmlns:a="http://schemas.openxmlformats.org/drawingml/2006/main" name="eth_praesentation_16zu9_ETH3">
  <a:themeElements>
    <a:clrScheme name="ETH 3">
      <a:dk1>
        <a:sysClr val="windowText" lastClr="000000"/>
      </a:dk1>
      <a:lt1>
        <a:sysClr val="window" lastClr="FFFFFF"/>
      </a:lt1>
      <a:dk2>
        <a:srgbClr val="000000"/>
      </a:dk2>
      <a:lt2>
        <a:srgbClr val="FFFFFF"/>
      </a:lt2>
      <a:accent1>
        <a:srgbClr val="1269B0"/>
      </a:accent1>
      <a:accent2>
        <a:srgbClr val="3881BD"/>
      </a:accent2>
      <a:accent3>
        <a:srgbClr val="5E99C9"/>
      </a:accent3>
      <a:accent4>
        <a:srgbClr val="84B1D6"/>
      </a:accent4>
      <a:accent5>
        <a:srgbClr val="AAC9E3"/>
      </a:accent5>
      <a:accent6>
        <a:srgbClr val="D0E1EF"/>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3">
        <a:dk1>
          <a:sysClr val="windowText" lastClr="000000"/>
        </a:dk1>
        <a:lt1>
          <a:sysClr val="window" lastClr="FFFFFF"/>
        </a:lt1>
        <a:dk2>
          <a:srgbClr val="000000"/>
        </a:dk2>
        <a:lt2>
          <a:srgbClr val="FFFFFF"/>
        </a:lt2>
        <a:accent1>
          <a:srgbClr val="1269B0"/>
        </a:accent1>
        <a:accent2>
          <a:srgbClr val="3881BD"/>
        </a:accent2>
        <a:accent3>
          <a:srgbClr val="5E99C9"/>
        </a:accent3>
        <a:accent4>
          <a:srgbClr val="84B1D6"/>
        </a:accent4>
        <a:accent5>
          <a:srgbClr val="AAC9E3"/>
        </a:accent5>
        <a:accent6>
          <a:srgbClr val="D0E1EF"/>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eth_praesentation_16zu9_en</Template>
  <TotalTime>70914</TotalTime>
  <Words>1750</Words>
  <Application>Microsoft Macintosh PowerPoint</Application>
  <PresentationFormat>Custom</PresentationFormat>
  <Paragraphs>77</Paragraphs>
  <Slides>6</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vt:i4>
      </vt:variant>
    </vt:vector>
  </HeadingPairs>
  <TitlesOfParts>
    <vt:vector size="15" baseType="lpstr">
      <vt:lpstr>Arial</vt:lpstr>
      <vt:lpstr>Arial Hebrew Scholar</vt:lpstr>
      <vt:lpstr>Calibri</vt:lpstr>
      <vt:lpstr>Calibri Light</vt:lpstr>
      <vt:lpstr>Symbol</vt:lpstr>
      <vt:lpstr>Times New Roman</vt:lpstr>
      <vt:lpstr>Wingdings</vt:lpstr>
      <vt:lpstr>eth_praesentation_16zu9_ETH3</vt:lpstr>
      <vt:lpstr>Custom Design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Nathan Looser</cp:lastModifiedBy>
  <cp:revision>1419</cp:revision>
  <cp:lastPrinted>2017-12-05T14:10:26Z</cp:lastPrinted>
  <dcterms:created xsi:type="dcterms:W3CDTF">2017-11-29T15:34:07Z</dcterms:created>
  <dcterms:modified xsi:type="dcterms:W3CDTF">2020-05-06T08:01:18Z</dcterms:modified>
</cp:coreProperties>
</file>