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6" r:id="rId6"/>
    <p:sldId id="262" r:id="rId7"/>
    <p:sldId id="258" r:id="rId8"/>
    <p:sldId id="259" r:id="rId9"/>
    <p:sldId id="260" r:id="rId10"/>
    <p:sldId id="261" r:id="rId11"/>
    <p:sldId id="263" r:id="rId12"/>
    <p:sldId id="264" r:id="rId13"/>
    <p:sldId id="265" r:id="rId14"/>
  </p:sldIdLst>
  <p:sldSz cx="12801600" cy="9601200" type="A3"/>
  <p:notesSz cx="6858000" cy="9144000"/>
  <p:custShowLst>
    <p:custShow name="Need" id="0">
      <p:sldLst>
        <p:sld r:id="rId8"/>
      </p:sldLst>
    </p:custShow>
    <p:custShow name="Why Bacteria?" id="1">
      <p:sldLst>
        <p:sld r:id="rId9"/>
      </p:sldLst>
    </p:custShow>
    <p:custShow name="Methods" id="2">
      <p:sldLst>
        <p:sld r:id="rId10"/>
      </p:sldLst>
    </p:custShow>
    <p:custShow name="R, D &amp; C" id="3">
      <p:sldLst>
        <p:sld r:id="rId12"/>
        <p:sld r:id="rId13"/>
        <p:sld r:id="rId14"/>
      </p:sldLst>
    </p:custShow>
    <p:custShow name="Fontaine Ardent" id="4">
      <p:sldLst>
        <p:sld r:id="rId11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0g79uED1qn5ury7FnqNug==" hashData="dsCgymkuwBVWoh4N6/L2LZ6iCRHlRowE0NJ+9g//k1jfPe31h51oSrems4v8Pv82scZEz/dai+srySHWNcJUjg=="/>
  <p:extLst>
    <p:ext uri="{521415D9-36F7-43E2-AB2F-B90AF26B5E84}">
      <p14:sectionLst xmlns:p14="http://schemas.microsoft.com/office/powerpoint/2010/main">
        <p14:section name="Home" id="{FD2862B9-A09C-4BD8-8BC2-A8DCD11D5C66}">
          <p14:sldIdLst>
            <p14:sldId id="257"/>
            <p14:sldId id="256"/>
            <p14:sldId id="262"/>
          </p14:sldIdLst>
        </p14:section>
        <p14:section name="Need" id="{E4B3ED44-065A-4153-9A69-5EC5A2A5EEB8}">
          <p14:sldIdLst>
            <p14:sldId id="258"/>
          </p14:sldIdLst>
        </p14:section>
        <p14:section name="Why Bacteria" id="{15A76066-634E-43C2-B16C-175A4DF03E37}">
          <p14:sldIdLst>
            <p14:sldId id="259"/>
          </p14:sldIdLst>
        </p14:section>
        <p14:section name="Methods" id="{9952E8D7-05B5-44B7-A123-DE2CA1EB5CFA}">
          <p14:sldIdLst>
            <p14:sldId id="260"/>
          </p14:sldIdLst>
        </p14:section>
        <p14:section name="Fotanine Ardent" id="{2825F3AC-395C-4703-96E3-AB4E7DC872A8}">
          <p14:sldIdLst>
            <p14:sldId id="261"/>
          </p14:sldIdLst>
        </p14:section>
        <p14:section name="R, D &amp; C" id="{A34B5363-E4B9-4894-9BEE-82E9CD42D082}">
          <p14:sldIdLst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FA7FB-FBB7-48EB-8EF2-66DB435512B0}" v="2" dt="2020-05-04T07:47:46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312" y="-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C1378-3341-4125-9B0F-B653950D995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1EDB0-806E-4709-9CB4-918369741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05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work focuses on…</a:t>
            </a:r>
          </a:p>
          <a:p>
            <a:r>
              <a:rPr lang="en-GB" dirty="0"/>
              <a:t>Near surface </a:t>
            </a:r>
            <a:r>
              <a:rPr lang="en-GB"/>
              <a:t>microbiology changes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33585-7DA1-464C-B37C-F27547EDB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0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work focuses on…</a:t>
            </a:r>
          </a:p>
          <a:p>
            <a:r>
              <a:rPr lang="en-GB" dirty="0"/>
              <a:t>Near surface </a:t>
            </a:r>
            <a:r>
              <a:rPr lang="en-GB"/>
              <a:t>microbiology changes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33585-7DA1-464C-B37C-F27547EDB9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0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5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7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6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1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2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1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5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1F1A-30A5-4D30-B5C1-DB9A07071A5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4AF4-B6A9-44C6-8675-5AAC624CD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1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uregeoenergy.eu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uregeoenergy.eu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8D51-4690-4345-BD9C-BD4150D62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-1460"/>
            <a:ext cx="10881360" cy="3342640"/>
          </a:xfrm>
        </p:spPr>
        <p:txBody>
          <a:bodyPr>
            <a:normAutofit fontScale="90000"/>
          </a:bodyPr>
          <a:lstStyle/>
          <a:p>
            <a:r>
              <a:rPr lang="en-GB" dirty="0"/>
              <a:t>Soil Microbial Indicators of Alkane Flux around a Natural Gas Seep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3B355-92C0-4C14-91D6-92ACCBAEE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06" y="3341180"/>
            <a:ext cx="9601200" cy="913779"/>
          </a:xfrm>
        </p:spPr>
        <p:txBody>
          <a:bodyPr>
            <a:normAutofit/>
          </a:bodyPr>
          <a:lstStyle/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Tom Bott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Simon Gregory, George Shaw, Barbara Palumbo-Roe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FD9E88-BD18-4210-B8AF-4C52C48F21B8}"/>
              </a:ext>
            </a:extLst>
          </p:cNvPr>
          <p:cNvGrpSpPr/>
          <p:nvPr/>
        </p:nvGrpSpPr>
        <p:grpSpPr>
          <a:xfrm>
            <a:off x="53477" y="6150160"/>
            <a:ext cx="12743411" cy="1129841"/>
            <a:chOff x="58705" y="5787597"/>
            <a:chExt cx="12136582" cy="10760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FF0DD5-D403-4BA0-B2F4-FB77FF299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826" y="5931213"/>
              <a:ext cx="2849461" cy="7667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2F9E64-6E7A-4CC0-8470-F05402915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477" y="5787597"/>
              <a:ext cx="1076039" cy="10760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5" y="6009875"/>
              <a:ext cx="2644326" cy="6314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290" y="5953234"/>
              <a:ext cx="2017905" cy="74476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715836-6DF2-4492-8A45-92395F6C8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284" y="5953234"/>
              <a:ext cx="3117774" cy="75256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C58729-98D2-412D-B3C4-652ED52A2E1D}"/>
              </a:ext>
            </a:extLst>
          </p:cNvPr>
          <p:cNvGrpSpPr/>
          <p:nvPr/>
        </p:nvGrpSpPr>
        <p:grpSpPr>
          <a:xfrm>
            <a:off x="1389888" y="7402821"/>
            <a:ext cx="10021824" cy="2077920"/>
            <a:chOff x="-1" y="113793"/>
            <a:chExt cx="4356001" cy="1899811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F8E695-58C4-4BD1-8552-DB23D24C6E63}"/>
                </a:ext>
              </a:extLst>
            </p:cNvPr>
            <p:cNvSpPr/>
            <p:nvPr/>
          </p:nvSpPr>
          <p:spPr>
            <a:xfrm>
              <a:off x="0" y="113793"/>
              <a:ext cx="4356000" cy="189981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EF69F7-2B79-41BA-BCFA-D3B7C35F6DA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AA6A842C-5171-44C2-95EE-5FB3DA29890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Navigate: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8A95E025-4713-4BCD-BF7B-E22596D9E1D0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818277"/>
              <a:ext cx="4356001" cy="1195327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next slide is the ‘home screen’ that sums up the work completed. Click a header to find out more about that section. A new slide, or slides, will appear. Once you’ve finished that section you’ll return to home screen by clicking to the next slide, or by hitting escape on your keyboard.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D8207A-22FA-458F-8CF0-39BDE25F58BB}"/>
              </a:ext>
            </a:extLst>
          </p:cNvPr>
          <p:cNvGrpSpPr/>
          <p:nvPr/>
        </p:nvGrpSpPr>
        <p:grpSpPr>
          <a:xfrm>
            <a:off x="268224" y="4332900"/>
            <a:ext cx="12265152" cy="1718406"/>
            <a:chOff x="268224" y="6173988"/>
            <a:chExt cx="12265152" cy="1718406"/>
          </a:xfrm>
        </p:grpSpPr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4A0E89F1-9F0B-4F6D-9FF7-ACA0D071F768}"/>
                </a:ext>
              </a:extLst>
            </p:cNvPr>
            <p:cNvSpPr txBox="1">
              <a:spLocks/>
            </p:cNvSpPr>
            <p:nvPr/>
          </p:nvSpPr>
          <p:spPr>
            <a:xfrm>
              <a:off x="268224" y="6173988"/>
              <a:ext cx="12265152" cy="16798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1280160" rtl="0" eaLnBrk="1" latinLnBrk="0" hangingPunct="1">
                <a:lnSpc>
                  <a:spcPct val="90000"/>
                </a:lnSpc>
                <a:spcBef>
                  <a:spcPts val="1400"/>
                </a:spcBef>
                <a:buFont typeface="Arial" panose="020B0604020202020204" pitchFamily="34" charset="0"/>
                <a:buNone/>
                <a:defRPr sz="3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Acknowledgements</a:t>
              </a:r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en-GB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BRGM: </a:t>
              </a:r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Frederick Gal, Eric Proust, Wolfram Kloppmann: for allowing the use of their gas data</a:t>
              </a:r>
            </a:p>
          </p:txBody>
        </p:sp>
        <p:pic>
          <p:nvPicPr>
            <p:cNvPr id="21" name="Picture 2" descr="Home">
              <a:hlinkClick r:id="rId8"/>
              <a:extLst>
                <a:ext uri="{FF2B5EF4-FFF2-40B4-BE49-F238E27FC236}">
                  <a16:creationId xmlns:a16="http://schemas.microsoft.com/office/drawing/2014/main" id="{088915E7-F075-42CC-A889-7A5C2DA5A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911" y="7103057"/>
              <a:ext cx="2127778" cy="78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606373-DD47-477F-B9F6-1008AC50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" y="9149062"/>
            <a:ext cx="1148178" cy="4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8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BF27323-E3AB-499E-B2C3-CFA451E41B6F}"/>
              </a:ext>
            </a:extLst>
          </p:cNvPr>
          <p:cNvSpPr/>
          <p:nvPr/>
        </p:nvSpPr>
        <p:spPr>
          <a:xfrm>
            <a:off x="100740" y="258640"/>
            <a:ext cx="12598044" cy="107289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E91BCD-EAD6-4BA6-8521-9C8CD04239E1}"/>
              </a:ext>
            </a:extLst>
          </p:cNvPr>
          <p:cNvGrpSpPr/>
          <p:nvPr/>
        </p:nvGrpSpPr>
        <p:grpSpPr>
          <a:xfrm>
            <a:off x="100739" y="451403"/>
            <a:ext cx="12586835" cy="618949"/>
            <a:chOff x="8607633" y="303042"/>
            <a:chExt cx="4285406" cy="61894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8FF26F-9D63-4412-AE1C-D0219E72DABF}"/>
                </a:ext>
              </a:extLst>
            </p:cNvPr>
            <p:cNvCxnSpPr>
              <a:cxnSpLocks/>
            </p:cNvCxnSpPr>
            <p:nvPr/>
          </p:nvCxnSpPr>
          <p:spPr>
            <a:xfrm>
              <a:off x="8607633" y="921991"/>
              <a:ext cx="428540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481B9081-8C7E-471F-A7AC-D4AD3178DFD9}"/>
                </a:ext>
              </a:extLst>
            </p:cNvPr>
            <p:cNvSpPr txBox="1">
              <a:spLocks/>
            </p:cNvSpPr>
            <p:nvPr/>
          </p:nvSpPr>
          <p:spPr>
            <a:xfrm>
              <a:off x="8659559" y="303042"/>
              <a:ext cx="4139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Results, Discussion &amp; </a:t>
              </a:r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272117F5-E3E9-4441-845F-9FE9E069736C}"/>
              </a:ext>
            </a:extLst>
          </p:cNvPr>
          <p:cNvSpPr txBox="1">
            <a:spLocks/>
          </p:cNvSpPr>
          <p:nvPr/>
        </p:nvSpPr>
        <p:spPr>
          <a:xfrm>
            <a:off x="5987486" y="8678120"/>
            <a:ext cx="6711298" cy="943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shows methane and functional gene relative abundance.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Warmer colours represent areas with higher concentrations and are discrete intervals showing 25% of total range.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3796CD-6DD6-442F-8597-B8EF8F72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80" y="3267456"/>
            <a:ext cx="7444094" cy="526339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8B8F5F58-060C-40B8-B649-39ED4A2B341F}"/>
              </a:ext>
            </a:extLst>
          </p:cNvPr>
          <p:cNvGrpSpPr/>
          <p:nvPr/>
        </p:nvGrpSpPr>
        <p:grpSpPr>
          <a:xfrm>
            <a:off x="112546" y="3106416"/>
            <a:ext cx="5474946" cy="2747187"/>
            <a:chOff x="0" y="113791"/>
            <a:chExt cx="4358831" cy="2747187"/>
          </a:xfrm>
        </p:grpSpPr>
        <p:sp>
          <p:nvSpPr>
            <p:cNvPr id="63" name="Rectangle 62">
              <a:hlinkClick r:id="" action="ppaction://noaction"/>
              <a:extLst>
                <a:ext uri="{FF2B5EF4-FFF2-40B4-BE49-F238E27FC236}">
                  <a16:creationId xmlns:a16="http://schemas.microsoft.com/office/drawing/2014/main" id="{75D987F0-41D1-4854-AF06-CF0557A84467}"/>
                </a:ext>
              </a:extLst>
            </p:cNvPr>
            <p:cNvSpPr/>
            <p:nvPr/>
          </p:nvSpPr>
          <p:spPr>
            <a:xfrm>
              <a:off x="0" y="113791"/>
              <a:ext cx="4356000" cy="274718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AE72AF-27F8-46E3-82C7-8CA3E63D25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063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65" name="Title 1">
              <a:extLst>
                <a:ext uri="{FF2B5EF4-FFF2-40B4-BE49-F238E27FC236}">
                  <a16:creationId xmlns:a16="http://schemas.microsoft.com/office/drawing/2014/main" id="{36009F9E-FCFB-4CD6-86EE-A35080722C6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Preliminary Conclusions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BE1587EB-B098-4333-B1FD-4EC0DFB1A5BB}"/>
                </a:ext>
              </a:extLst>
            </p:cNvPr>
            <p:cNvSpPr txBox="1">
              <a:spLocks/>
            </p:cNvSpPr>
            <p:nvPr/>
          </p:nvSpPr>
          <p:spPr>
            <a:xfrm>
              <a:off x="2832" y="833947"/>
              <a:ext cx="4355999" cy="19671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 scale changes in methanotroph abundance could be detected with this method.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Changes in methane signature between 1 m and the surface suggest that methanotrophs might obscure methane flux. This suggests using microbial indicators could other advantages to flux measurement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E7431B8-296F-4D93-868B-23E1D8573073}"/>
              </a:ext>
            </a:extLst>
          </p:cNvPr>
          <p:cNvGrpSpPr/>
          <p:nvPr/>
        </p:nvGrpSpPr>
        <p:grpSpPr>
          <a:xfrm>
            <a:off x="109376" y="6026942"/>
            <a:ext cx="5467817" cy="3177383"/>
            <a:chOff x="-5366" y="113791"/>
            <a:chExt cx="4361366" cy="3177383"/>
          </a:xfrm>
        </p:grpSpPr>
        <p:sp>
          <p:nvSpPr>
            <p:cNvPr id="68" name="Rectangle 67">
              <a:hlinkClick r:id="" action="ppaction://noaction"/>
              <a:extLst>
                <a:ext uri="{FF2B5EF4-FFF2-40B4-BE49-F238E27FC236}">
                  <a16:creationId xmlns:a16="http://schemas.microsoft.com/office/drawing/2014/main" id="{9E27E610-AAEB-4A78-93EB-AC4224312D7A}"/>
                </a:ext>
              </a:extLst>
            </p:cNvPr>
            <p:cNvSpPr/>
            <p:nvPr/>
          </p:nvSpPr>
          <p:spPr>
            <a:xfrm>
              <a:off x="0" y="113791"/>
              <a:ext cx="4356000" cy="31417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DDF8158-0432-4DB5-B1C7-064DC436944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063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70" name="Title 1">
              <a:extLst>
                <a:ext uri="{FF2B5EF4-FFF2-40B4-BE49-F238E27FC236}">
                  <a16:creationId xmlns:a16="http://schemas.microsoft.com/office/drawing/2014/main" id="{70997A1B-578B-4ABA-B382-DABF7527D00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Future Work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EE52DE30-AA3E-411D-9300-94EEAA5EBD40}"/>
                </a:ext>
              </a:extLst>
            </p:cNvPr>
            <p:cNvSpPr txBox="1">
              <a:spLocks/>
            </p:cNvSpPr>
            <p:nvPr/>
          </p:nvSpPr>
          <p:spPr>
            <a:xfrm>
              <a:off x="-5366" y="833054"/>
              <a:ext cx="4355999" cy="24581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Sequencing of samples to understand why </a:t>
              </a:r>
              <a:r>
                <a:rPr lang="en-GB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pmoA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16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mmoX</a:t>
              </a:r>
              <a:r>
                <a:rPr lang="en-GB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abundances do not align.</a:t>
              </a:r>
            </a:p>
            <a:p>
              <a:pPr marL="0" indent="0"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 will need testing at more sites for further development.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</a:t>
              </a:r>
              <a:r>
                <a:rPr lang="en-GB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alkanotroph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genes need enumerating to further assess approach for detecting alkanes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5EC0490-DD21-4EB5-95BE-B8B2AD58FA8B}"/>
              </a:ext>
            </a:extLst>
          </p:cNvPr>
          <p:cNvGrpSpPr/>
          <p:nvPr/>
        </p:nvGrpSpPr>
        <p:grpSpPr>
          <a:xfrm>
            <a:off x="3121207" y="1470129"/>
            <a:ext cx="6398627" cy="1468143"/>
            <a:chOff x="-5367" y="113791"/>
            <a:chExt cx="4361367" cy="1468143"/>
          </a:xfrm>
        </p:grpSpPr>
        <p:sp>
          <p:nvSpPr>
            <p:cNvPr id="86" name="Rectangle 85">
              <a:hlinkClick r:id="" action="ppaction://noaction"/>
              <a:extLst>
                <a:ext uri="{FF2B5EF4-FFF2-40B4-BE49-F238E27FC236}">
                  <a16:creationId xmlns:a16="http://schemas.microsoft.com/office/drawing/2014/main" id="{8C8BDBA4-58A7-4EC2-B0B5-22BF4A1C65B9}"/>
                </a:ext>
              </a:extLst>
            </p:cNvPr>
            <p:cNvSpPr/>
            <p:nvPr/>
          </p:nvSpPr>
          <p:spPr>
            <a:xfrm>
              <a:off x="0" y="113791"/>
              <a:ext cx="4356000" cy="146814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CA3ED77-EF81-45B3-B333-13A93B9120E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063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90" name="Title 1">
              <a:extLst>
                <a:ext uri="{FF2B5EF4-FFF2-40B4-BE49-F238E27FC236}">
                  <a16:creationId xmlns:a16="http://schemas.microsoft.com/office/drawing/2014/main" id="{7383FAE7-5060-46CA-AA92-E1D3FEBB31D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Key Point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46F10662-B8F3-43E2-9C3B-4A44035EE243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803997"/>
              <a:ext cx="4355999" cy="7779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Methanotrophs at this site appear to be an indicator of increased soil methane concentrations.</a:t>
              </a: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D31AF10E-7838-4A69-8EAE-50A489C7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3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3D869BA3-BF57-4B8E-8F46-EB67790D8683}"/>
              </a:ext>
            </a:extLst>
          </p:cNvPr>
          <p:cNvGrpSpPr/>
          <p:nvPr/>
        </p:nvGrpSpPr>
        <p:grpSpPr>
          <a:xfrm>
            <a:off x="108777" y="1301995"/>
            <a:ext cx="4140000" cy="2086228"/>
            <a:chOff x="-5367" y="113792"/>
            <a:chExt cx="4361367" cy="208622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F0B483D-EE71-4A47-A662-66993426B64B}"/>
                </a:ext>
              </a:extLst>
            </p:cNvPr>
            <p:cNvSpPr/>
            <p:nvPr/>
          </p:nvSpPr>
          <p:spPr>
            <a:xfrm>
              <a:off x="0" y="113792"/>
              <a:ext cx="4356000" cy="208622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3B0BADD-7961-42DA-900F-8FA9790F726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pic>
          <p:nvPicPr>
            <p:cNvPr id="63" name="Picture 62" descr="oil or gas well by baditaflorin">
              <a:extLst>
                <a:ext uri="{FF2B5EF4-FFF2-40B4-BE49-F238E27FC236}">
                  <a16:creationId xmlns:a16="http://schemas.microsoft.com/office/drawing/2014/main" id="{50BC7E8F-F36F-4604-99DA-35A8FDB043E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661" y="774816"/>
              <a:ext cx="947841" cy="134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86AA6D8A-6DD9-4C9D-A0EF-A3267F3FC262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878507"/>
              <a:ext cx="3487656" cy="12841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is a legacy of oil and gas exploration. Abandoned wells can be emitters of gases from the subsurface, particularly methane. Tools are needed to monitor this.</a:t>
              </a:r>
            </a:p>
          </p:txBody>
        </p:sp>
        <p:sp>
          <p:nvSpPr>
            <p:cNvPr id="61" name="Title 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8C320A42-A371-45E8-91E6-673FE7A1F82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Need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9AC44BA-B63D-4A6D-883D-929DB4473F6D}"/>
              </a:ext>
            </a:extLst>
          </p:cNvPr>
          <p:cNvGrpSpPr/>
          <p:nvPr/>
        </p:nvGrpSpPr>
        <p:grpSpPr>
          <a:xfrm>
            <a:off x="4356049" y="113791"/>
            <a:ext cx="4140000" cy="5252085"/>
            <a:chOff x="0" y="113791"/>
            <a:chExt cx="4356000" cy="5252085"/>
          </a:xfrm>
          <a:solidFill>
            <a:schemeClr val="bg2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D312DF9-D6FC-4FD7-A876-C5B409DCC961}"/>
                </a:ext>
              </a:extLst>
            </p:cNvPr>
            <p:cNvSpPr/>
            <p:nvPr/>
          </p:nvSpPr>
          <p:spPr>
            <a:xfrm>
              <a:off x="0" y="113791"/>
              <a:ext cx="4356000" cy="525208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D0B7BE-F597-4EE1-8191-487D99837B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68" name="Title 1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09B80EC0-6BBF-46FC-AEF6-666F0D33BE3B}"/>
                </a:ext>
              </a:extLst>
            </p:cNvPr>
            <p:cNvSpPr txBox="1">
              <a:spLocks/>
            </p:cNvSpPr>
            <p:nvPr/>
          </p:nvSpPr>
          <p:spPr>
            <a:xfrm>
              <a:off x="23548" y="149420"/>
              <a:ext cx="4332452" cy="58332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Method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14241BE-7EAC-4E90-BE6A-62BEEC04DD21}"/>
              </a:ext>
            </a:extLst>
          </p:cNvPr>
          <p:cNvGrpSpPr/>
          <p:nvPr/>
        </p:nvGrpSpPr>
        <p:grpSpPr>
          <a:xfrm>
            <a:off x="4542577" y="989426"/>
            <a:ext cx="3771567" cy="4173125"/>
            <a:chOff x="4047114" y="1593127"/>
            <a:chExt cx="4500338" cy="4472985"/>
          </a:xfrm>
          <a:solidFill>
            <a:schemeClr val="bg2"/>
          </a:solidFill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D28DCEA-D3DF-437E-8D80-801292741B45}"/>
                </a:ext>
              </a:extLst>
            </p:cNvPr>
            <p:cNvGrpSpPr/>
            <p:nvPr/>
          </p:nvGrpSpPr>
          <p:grpSpPr>
            <a:xfrm>
              <a:off x="4047114" y="1593127"/>
              <a:ext cx="4500338" cy="2990575"/>
              <a:chOff x="3290617" y="1709692"/>
              <a:chExt cx="4500338" cy="2990575"/>
            </a:xfrm>
            <a:grpFill/>
          </p:grpSpPr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23DBAD64-60C8-485D-89E9-629F6DA9A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0617" y="1709692"/>
                <a:ext cx="4500337" cy="13578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Soil and Gas Sampling</a:t>
                </a:r>
              </a:p>
              <a:p>
                <a:pPr lvl="1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a regular grid</a:t>
                </a:r>
              </a:p>
              <a:p>
                <a:pPr lvl="1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Soil sampled at 20 cm depth</a:t>
                </a:r>
              </a:p>
              <a:p>
                <a:pPr lvl="1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Gas flux at surface and pore gas concentration measured</a:t>
                </a:r>
              </a:p>
            </p:txBody>
          </p:sp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4B7C9B4F-3E05-42B3-9C47-61CF7EB8AF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0618" y="3637120"/>
                <a:ext cx="4500337" cy="10631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Quantitative PCR</a:t>
                </a:r>
              </a:p>
              <a:p>
                <a:pPr lvl="1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Methanotrophs –</a:t>
                </a:r>
                <a:r>
                  <a:rPr lang="en-GB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pmoA 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GB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mmoX</a:t>
                </a:r>
                <a:r>
                  <a:rPr lang="en-GB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16S rRNA Gene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327EC57A-C3AE-4F9D-8A63-191DD2B5AA89}"/>
                  </a:ext>
                </a:extLst>
              </p:cNvPr>
              <p:cNvCxnSpPr>
                <a:cxnSpLocks/>
                <a:stCxn id="76" idx="2"/>
                <a:endCxn id="77" idx="0"/>
              </p:cNvCxnSpPr>
              <p:nvPr/>
            </p:nvCxnSpPr>
            <p:spPr>
              <a:xfrm>
                <a:off x="5540785" y="3067536"/>
                <a:ext cx="1" cy="569584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AA47EC04-688D-4AE8-9AD7-807820C6F2B0}"/>
                </a:ext>
              </a:extLst>
            </p:cNvPr>
            <p:cNvSpPr txBox="1">
              <a:spLocks/>
            </p:cNvSpPr>
            <p:nvPr/>
          </p:nvSpPr>
          <p:spPr>
            <a:xfrm>
              <a:off x="4047114" y="5153527"/>
              <a:ext cx="4500337" cy="912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Analysis and IDW Interpolation</a:t>
              </a:r>
            </a:p>
            <a:p>
              <a:pPr lvl="1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Using ratio of 16S:Functional Gene. 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46F2B3F-015A-40CF-870F-943B166169A2}"/>
                </a:ext>
              </a:extLst>
            </p:cNvPr>
            <p:cNvCxnSpPr>
              <a:cxnSpLocks/>
              <a:stCxn id="77" idx="2"/>
              <a:endCxn id="74" idx="0"/>
            </p:cNvCxnSpPr>
            <p:nvPr/>
          </p:nvCxnSpPr>
          <p:spPr>
            <a:xfrm flipH="1">
              <a:off x="6297282" y="4583702"/>
              <a:ext cx="1" cy="569825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432D8B-E63C-4E71-9B81-CA9DDCF44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72" y="96500"/>
            <a:ext cx="4241666" cy="11384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Soil Microbial Indicators of Alkane Flux around a Natural Gas Seep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D14F5D9-5630-4778-9B73-8CF415D9077E}"/>
              </a:ext>
            </a:extLst>
          </p:cNvPr>
          <p:cNvGrpSpPr/>
          <p:nvPr/>
        </p:nvGrpSpPr>
        <p:grpSpPr>
          <a:xfrm>
            <a:off x="8600639" y="96500"/>
            <a:ext cx="4158280" cy="5269373"/>
            <a:chOff x="8600639" y="96500"/>
            <a:chExt cx="4158280" cy="526937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28644D8-FDE8-4D5F-96BF-3CC0EBB174C7}"/>
                </a:ext>
              </a:extLst>
            </p:cNvPr>
            <p:cNvSpPr/>
            <p:nvPr/>
          </p:nvSpPr>
          <p:spPr>
            <a:xfrm>
              <a:off x="8600640" y="96500"/>
              <a:ext cx="4140000" cy="526937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3CD4156-0348-4190-AF28-B67A37C4E9D9}"/>
                </a:ext>
              </a:extLst>
            </p:cNvPr>
            <p:cNvCxnSpPr>
              <a:cxnSpLocks/>
            </p:cNvCxnSpPr>
            <p:nvPr/>
          </p:nvCxnSpPr>
          <p:spPr>
            <a:xfrm>
              <a:off x="8600639" y="769591"/>
              <a:ext cx="4140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81" name="Title 1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E4FB9835-3CAE-4BE2-98BA-9D6F6503D8CB}"/>
                </a:ext>
              </a:extLst>
            </p:cNvPr>
            <p:cNvSpPr txBox="1">
              <a:spLocks/>
            </p:cNvSpPr>
            <p:nvPr/>
          </p:nvSpPr>
          <p:spPr>
            <a:xfrm>
              <a:off x="8600639" y="150642"/>
              <a:ext cx="4139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Test Site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6E70F7F-95A1-447E-B8D4-C7C21DDF3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289" y="1551015"/>
              <a:ext cx="3497548" cy="2623161"/>
            </a:xfrm>
            <a:prstGeom prst="rect">
              <a:avLst/>
            </a:prstGeom>
          </p:spPr>
        </p:pic>
        <p:sp>
          <p:nvSpPr>
            <p:cNvPr id="83" name="Title 1">
              <a:extLst>
                <a:ext uri="{FF2B5EF4-FFF2-40B4-BE49-F238E27FC236}">
                  <a16:creationId xmlns:a16="http://schemas.microsoft.com/office/drawing/2014/main" id="{403145CC-8026-44BB-980A-08AC8A8757D6}"/>
                </a:ext>
              </a:extLst>
            </p:cNvPr>
            <p:cNvSpPr txBox="1">
              <a:spLocks/>
            </p:cNvSpPr>
            <p:nvPr/>
          </p:nvSpPr>
          <p:spPr>
            <a:xfrm>
              <a:off x="8618920" y="913551"/>
              <a:ext cx="4139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Fontaine Ardent</a:t>
              </a:r>
            </a:p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France</a:t>
              </a: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23236859-4A59-4CEE-AE4D-048FD90087A6}"/>
                </a:ext>
              </a:extLst>
            </p:cNvPr>
            <p:cNvSpPr txBox="1">
              <a:spLocks/>
            </p:cNvSpPr>
            <p:nvPr/>
          </p:nvSpPr>
          <p:spPr>
            <a:xfrm>
              <a:off x="8842603" y="4309838"/>
              <a:ext cx="3656070" cy="9203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 characterised site.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Natural gas effusing to the surface at flammable concentrations.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6A0B521-1136-4D20-B01F-AB946F8E9AE0}"/>
              </a:ext>
            </a:extLst>
          </p:cNvPr>
          <p:cNvGrpSpPr/>
          <p:nvPr/>
        </p:nvGrpSpPr>
        <p:grpSpPr>
          <a:xfrm>
            <a:off x="108776" y="3479996"/>
            <a:ext cx="4140000" cy="1880144"/>
            <a:chOff x="108776" y="3479996"/>
            <a:chExt cx="4140000" cy="188014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7424441-AC1B-4C35-94C3-B776B56B20B9}"/>
                </a:ext>
              </a:extLst>
            </p:cNvPr>
            <p:cNvGrpSpPr/>
            <p:nvPr/>
          </p:nvGrpSpPr>
          <p:grpSpPr>
            <a:xfrm>
              <a:off x="108776" y="3479996"/>
              <a:ext cx="4140000" cy="1880144"/>
              <a:chOff x="108776" y="3479996"/>
              <a:chExt cx="4140000" cy="188014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E6275F6-04F6-4CAD-8265-7E582E3F88F1}"/>
                  </a:ext>
                </a:extLst>
              </p:cNvPr>
              <p:cNvSpPr/>
              <p:nvPr/>
            </p:nvSpPr>
            <p:spPr>
              <a:xfrm>
                <a:off x="108777" y="3479996"/>
                <a:ext cx="4139999" cy="188014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itle 1">
                <a:hlinkClick r:id="" action="ppaction://customshow?id=1&amp;return=true"/>
                <a:extLst>
                  <a:ext uri="{FF2B5EF4-FFF2-40B4-BE49-F238E27FC236}">
                    <a16:creationId xmlns:a16="http://schemas.microsoft.com/office/drawing/2014/main" id="{2CF02C99-6640-44D0-8899-D75FE52DE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776" y="3569400"/>
                <a:ext cx="4140000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Why Use Bacteria?</a:t>
                </a:r>
              </a:p>
            </p:txBody>
          </p:sp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D658B502-6212-489C-B612-F19040130F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4740" y="4262859"/>
                <a:ext cx="2881309" cy="9974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Microbiology is slower to change than gas flux as a result can act as a average over time.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EE2A310-07D4-424E-B0A9-6DEE81A11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77" y="4134437"/>
                <a:ext cx="413999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1026" name="Picture 2" descr="Microscope clipart petri dish, Microscope petri dish Transparent ...">
              <a:extLst>
                <a:ext uri="{FF2B5EF4-FFF2-40B4-BE49-F238E27FC236}">
                  <a16:creationId xmlns:a16="http://schemas.microsoft.com/office/drawing/2014/main" id="{1F67C915-B550-471B-B989-E0C8E4370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3" y="4450238"/>
              <a:ext cx="1042672" cy="56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E91A6A5-9A0D-49E0-97CC-A8D66AA0BB57}"/>
              </a:ext>
            </a:extLst>
          </p:cNvPr>
          <p:cNvGrpSpPr/>
          <p:nvPr/>
        </p:nvGrpSpPr>
        <p:grpSpPr>
          <a:xfrm>
            <a:off x="108776" y="5448479"/>
            <a:ext cx="12631862" cy="4083752"/>
            <a:chOff x="108776" y="5448479"/>
            <a:chExt cx="12631862" cy="408375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20621E0-0046-4CE6-AE72-DE2204481C41}"/>
                </a:ext>
              </a:extLst>
            </p:cNvPr>
            <p:cNvSpPr/>
            <p:nvPr/>
          </p:nvSpPr>
          <p:spPr>
            <a:xfrm>
              <a:off x="108776" y="5448479"/>
              <a:ext cx="12631862" cy="408375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9F4B73E-F76A-43D4-B1F7-5095BE14565F}"/>
                </a:ext>
              </a:extLst>
            </p:cNvPr>
            <p:cNvGrpSpPr/>
            <p:nvPr/>
          </p:nvGrpSpPr>
          <p:grpSpPr>
            <a:xfrm>
              <a:off x="108776" y="5495334"/>
              <a:ext cx="12620623" cy="618949"/>
              <a:chOff x="8607633" y="303042"/>
              <a:chExt cx="4285406" cy="618949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66F4BF4-DA40-4D55-96D8-F2D087BB5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7633" y="921991"/>
                <a:ext cx="428540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5" name="Title 1">
                <a:hlinkClick r:id="" action="ppaction://customshow?id=3&amp;return=true"/>
                <a:extLst>
                  <a:ext uri="{FF2B5EF4-FFF2-40B4-BE49-F238E27FC236}">
                    <a16:creationId xmlns:a16="http://schemas.microsoft.com/office/drawing/2014/main" id="{C56893BF-C2C1-470D-ABDD-49FCA0EE2E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9559" y="303042"/>
                <a:ext cx="4139999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Results, Discussion &amp; Conclusion</a:t>
                </a:r>
              </a:p>
            </p:txBody>
          </p:sp>
        </p:grp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id="{5E121BCD-9DB2-448F-A2C0-81C1531B85E3}"/>
                </a:ext>
              </a:extLst>
            </p:cNvPr>
            <p:cNvSpPr txBox="1">
              <a:spLocks/>
            </p:cNvSpPr>
            <p:nvPr/>
          </p:nvSpPr>
          <p:spPr>
            <a:xfrm>
              <a:off x="148845" y="6161260"/>
              <a:ext cx="4099931" cy="33125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Plot to the right shows methane and gene relative abundance. Warmer colours are higher concentrations and are discrete intervals showing 25% of total range.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Methane was detected at the surface and at 1 metre depth. The methane hotspots were close to the main seep (Point F2).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Both </a:t>
              </a:r>
              <a:r>
                <a:rPr lang="en-GB" sz="16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mmoX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GB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pmoA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also detected in soil. Hotspots of these appear related to methane flux and pore gas concentration.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C78FA582-5B02-4C51-9143-7C456B48B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079" y="5896191"/>
              <a:ext cx="5142505" cy="3636040"/>
            </a:xfrm>
            <a:prstGeom prst="rect">
              <a:avLst/>
            </a:prstGeom>
          </p:spPr>
        </p:pic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02704E80-13F0-4A04-B220-8097BD33240B}"/>
                </a:ext>
              </a:extLst>
            </p:cNvPr>
            <p:cNvSpPr txBox="1">
              <a:spLocks/>
            </p:cNvSpPr>
            <p:nvPr/>
          </p:nvSpPr>
          <p:spPr>
            <a:xfrm>
              <a:off x="8792240" y="6253032"/>
              <a:ext cx="3898513" cy="31975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 change in size of methane anomaly from 1 metre to surface. Possible 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relationship between pore gas methane concentration and methanotrophs relative abundance.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Presence of methanotrophs may explain differences in surface methane flux and pore gas concentrations.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Methanotrophs at this site appear to be an indicator of increased </a:t>
              </a:r>
              <a:b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methane concentrations.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2">
            <a:extLst>
              <a:ext uri="{FF2B5EF4-FFF2-40B4-BE49-F238E27FC236}">
                <a16:creationId xmlns:a16="http://schemas.microsoft.com/office/drawing/2014/main" id="{A51D2F61-6958-4B84-8E10-811AACEB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9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3FD9E88-BD18-4210-B8AF-4C52C48F21B8}"/>
              </a:ext>
            </a:extLst>
          </p:cNvPr>
          <p:cNvGrpSpPr/>
          <p:nvPr/>
        </p:nvGrpSpPr>
        <p:grpSpPr>
          <a:xfrm>
            <a:off x="58189" y="7620141"/>
            <a:ext cx="12743411" cy="1129841"/>
            <a:chOff x="58705" y="5787597"/>
            <a:chExt cx="12136582" cy="10760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FF0DD5-D403-4BA0-B2F4-FB77FF299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826" y="5931213"/>
              <a:ext cx="2849461" cy="7667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2F9E64-6E7A-4CC0-8470-F05402915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477" y="5787597"/>
              <a:ext cx="1076039" cy="10760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5" y="6009875"/>
              <a:ext cx="2644326" cy="6314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290" y="5953234"/>
              <a:ext cx="2017905" cy="74476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715836-6DF2-4492-8A45-92395F6C8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284" y="5953234"/>
              <a:ext cx="3117774" cy="752566"/>
            </a:xfrm>
            <a:prstGeom prst="rect">
              <a:avLst/>
            </a:prstGeom>
          </p:spPr>
        </p:pic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62363F3E-56A2-48C1-93AE-C6EAF2430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06" y="4102571"/>
            <a:ext cx="9601200" cy="913779"/>
          </a:xfrm>
        </p:spPr>
        <p:txBody>
          <a:bodyPr>
            <a:normAutofit/>
          </a:bodyPr>
          <a:lstStyle/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Tom Bott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Simon Gregory, George Shaw, Barbara Palumbo-Roe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9DDF071-F272-4AA5-85C6-3C9491DDF5C8}"/>
              </a:ext>
            </a:extLst>
          </p:cNvPr>
          <p:cNvSpPr txBox="1">
            <a:spLocks/>
          </p:cNvSpPr>
          <p:nvPr/>
        </p:nvSpPr>
        <p:spPr>
          <a:xfrm>
            <a:off x="1408106" y="1171194"/>
            <a:ext cx="9601200" cy="301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Thanks for Reading!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questions, please join the EGU session Tom Bott will be there to take them. Alternatively the authors can be contacted at: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thb@bgs.ac.uk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B6388-BFC0-454E-A629-927A7378B64F}"/>
              </a:ext>
            </a:extLst>
          </p:cNvPr>
          <p:cNvGrpSpPr/>
          <p:nvPr/>
        </p:nvGrpSpPr>
        <p:grpSpPr>
          <a:xfrm>
            <a:off x="268224" y="5431038"/>
            <a:ext cx="12265152" cy="1864710"/>
            <a:chOff x="268224" y="6173988"/>
            <a:chExt cx="12265152" cy="1864710"/>
          </a:xfrm>
        </p:grpSpPr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4B2CBBFE-43C8-4AA7-B273-F5A041AFA6E0}"/>
                </a:ext>
              </a:extLst>
            </p:cNvPr>
            <p:cNvSpPr txBox="1">
              <a:spLocks/>
            </p:cNvSpPr>
            <p:nvPr/>
          </p:nvSpPr>
          <p:spPr>
            <a:xfrm>
              <a:off x="268224" y="6173988"/>
              <a:ext cx="12265152" cy="16798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1280160" rtl="0" eaLnBrk="1" latinLnBrk="0" hangingPunct="1">
                <a:lnSpc>
                  <a:spcPct val="90000"/>
                </a:lnSpc>
                <a:spcBef>
                  <a:spcPts val="1400"/>
                </a:spcBef>
                <a:buFont typeface="Arial" panose="020B0604020202020204" pitchFamily="34" charset="0"/>
                <a:buNone/>
                <a:defRPr sz="3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8016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2024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6032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0040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4048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8056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20640" indent="0" algn="ctr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None/>
                <a:defRPr sz="2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Acknowledgements</a:t>
              </a:r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en-GB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BRGM: </a:t>
              </a:r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Frederick Gal, Eric Proust, Wolfram Kloppmann: for allowing the use of their gas data</a:t>
              </a:r>
            </a:p>
          </p:txBody>
        </p:sp>
        <p:pic>
          <p:nvPicPr>
            <p:cNvPr id="1026" name="Picture 2" descr="Home">
              <a:hlinkClick r:id="rId8"/>
              <a:extLst>
                <a:ext uri="{FF2B5EF4-FFF2-40B4-BE49-F238E27FC236}">
                  <a16:creationId xmlns:a16="http://schemas.microsoft.com/office/drawing/2014/main" id="{95CC01E4-09F4-4768-85CD-87E745A78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831" y="7249361"/>
              <a:ext cx="2127778" cy="78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C6F3B5A1-03D5-4511-88B5-F577FA0C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A81F76-0CA5-4B51-AB21-DD9FC1B4594F}"/>
              </a:ext>
            </a:extLst>
          </p:cNvPr>
          <p:cNvGrpSpPr/>
          <p:nvPr/>
        </p:nvGrpSpPr>
        <p:grpSpPr>
          <a:xfrm>
            <a:off x="4301554" y="149075"/>
            <a:ext cx="4140000" cy="2086228"/>
            <a:chOff x="-5367" y="113792"/>
            <a:chExt cx="4361367" cy="2086228"/>
          </a:xfrm>
        </p:grpSpPr>
        <p:sp>
          <p:nvSpPr>
            <p:cNvPr id="5" name="Rectangle 4">
              <a:hlinkClick r:id="" action="ppaction://noaction"/>
              <a:extLst>
                <a:ext uri="{FF2B5EF4-FFF2-40B4-BE49-F238E27FC236}">
                  <a16:creationId xmlns:a16="http://schemas.microsoft.com/office/drawing/2014/main" id="{482A0D1F-0C47-4700-8B47-87E43A5742C4}"/>
                </a:ext>
              </a:extLst>
            </p:cNvPr>
            <p:cNvSpPr/>
            <p:nvPr/>
          </p:nvSpPr>
          <p:spPr>
            <a:xfrm>
              <a:off x="0" y="113792"/>
              <a:ext cx="4356000" cy="208622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4ED460-A5B6-4FC5-9ABE-888F4FD9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BB9C6F3-A497-495C-A41D-C404BC98BBD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Need</a:t>
              </a:r>
            </a:p>
          </p:txBody>
        </p:sp>
        <p:pic>
          <p:nvPicPr>
            <p:cNvPr id="8" name="Picture 7" descr="oil or gas well by baditaflorin">
              <a:extLst>
                <a:ext uri="{FF2B5EF4-FFF2-40B4-BE49-F238E27FC236}">
                  <a16:creationId xmlns:a16="http://schemas.microsoft.com/office/drawing/2014/main" id="{B8591182-1635-4775-BA7E-00C279AAD0B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661" y="774816"/>
              <a:ext cx="947841" cy="134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A54828DF-9C50-4561-A983-A8DE290F6F0B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832485"/>
              <a:ext cx="3487656" cy="13093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is a legacy of oil and gas exploration. Abandoned wells can be emitters </a:t>
              </a:r>
              <a:r>
                <a:rPr lang="en-GB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gases from the subsurface, particularly methane. Tools are needed to monitor this.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9C9048-5886-4A42-A9D5-EB007F189355}"/>
              </a:ext>
            </a:extLst>
          </p:cNvPr>
          <p:cNvGrpSpPr/>
          <p:nvPr/>
        </p:nvGrpSpPr>
        <p:grpSpPr>
          <a:xfrm>
            <a:off x="4365188" y="5696507"/>
            <a:ext cx="8367796" cy="1769396"/>
            <a:chOff x="0" y="113792"/>
            <a:chExt cx="4356000" cy="1769396"/>
          </a:xfrm>
        </p:grpSpPr>
        <p:sp>
          <p:nvSpPr>
            <p:cNvPr id="22" name="Rectangle 21">
              <a:hlinkClick r:id="" action="ppaction://noaction"/>
              <a:extLst>
                <a:ext uri="{FF2B5EF4-FFF2-40B4-BE49-F238E27FC236}">
                  <a16:creationId xmlns:a16="http://schemas.microsoft.com/office/drawing/2014/main" id="{7230737A-A7A6-4B7C-8544-719680E71050}"/>
                </a:ext>
              </a:extLst>
            </p:cNvPr>
            <p:cNvSpPr/>
            <p:nvPr/>
          </p:nvSpPr>
          <p:spPr>
            <a:xfrm>
              <a:off x="0" y="113792"/>
              <a:ext cx="4356000" cy="176939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723AA3-FAFD-439B-9FBC-8E22789962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EF8CF822-6A69-4B7C-AAFC-3869A58791B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Future?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8258687F-6E59-43D1-A8FE-4E8DDB5C8924}"/>
                </a:ext>
              </a:extLst>
            </p:cNvPr>
            <p:cNvSpPr txBox="1">
              <a:spLocks/>
            </p:cNvSpPr>
            <p:nvPr/>
          </p:nvSpPr>
          <p:spPr>
            <a:xfrm>
              <a:off x="405" y="858500"/>
              <a:ext cx="2197319" cy="9851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continued interest in onshore oil and gas extraction, in particular with unconventional technologies, the number of decommissioned wells could increase.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A30E81-1C86-44AF-A963-9B08AE5C819D}"/>
              </a:ext>
            </a:extLst>
          </p:cNvPr>
          <p:cNvGrpSpPr/>
          <p:nvPr/>
        </p:nvGrpSpPr>
        <p:grpSpPr>
          <a:xfrm>
            <a:off x="63901" y="2546633"/>
            <a:ext cx="4140001" cy="6607393"/>
            <a:chOff x="63901" y="2813333"/>
            <a:chExt cx="4140001" cy="66073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ACC9477-06F4-40E8-8506-CCCB6BE663AF}"/>
                </a:ext>
              </a:extLst>
            </p:cNvPr>
            <p:cNvGrpSpPr/>
            <p:nvPr/>
          </p:nvGrpSpPr>
          <p:grpSpPr>
            <a:xfrm>
              <a:off x="63901" y="2813333"/>
              <a:ext cx="4140001" cy="6607393"/>
              <a:chOff x="-5368" y="113791"/>
              <a:chExt cx="4361368" cy="6607393"/>
            </a:xfrm>
          </p:grpSpPr>
          <p:sp>
            <p:nvSpPr>
              <p:cNvPr id="17" name="Rectangle 16">
                <a:hlinkClick r:id="" action="ppaction://noaction"/>
                <a:extLst>
                  <a:ext uri="{FF2B5EF4-FFF2-40B4-BE49-F238E27FC236}">
                    <a16:creationId xmlns:a16="http://schemas.microsoft.com/office/drawing/2014/main" id="{4C1FD746-C8C5-4352-AF74-75D4BBA0F42F}"/>
                  </a:ext>
                </a:extLst>
              </p:cNvPr>
              <p:cNvSpPr/>
              <p:nvPr/>
            </p:nvSpPr>
            <p:spPr>
              <a:xfrm>
                <a:off x="0" y="113791"/>
                <a:ext cx="4356000" cy="66073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FA2E708-E1AB-4EF0-B6E6-F42DEBABA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68369"/>
                <a:ext cx="4356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6B1561E9-5D38-43D5-BD12-60A9CCC4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9420"/>
                <a:ext cx="4355999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Legacy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E7D5C38E-9228-40E6-99E5-65E5F5372D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5368" y="912412"/>
                <a:ext cx="4356000" cy="35227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UK alone has 2449 onshore oil and gas wells</a:t>
                </a:r>
                <a:r>
                  <a:rPr lang="en-GB" sz="16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sz="16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the majority decommissioned.</a:t>
                </a:r>
              </a:p>
              <a:p>
                <a:pPr marL="0" indent="0">
                  <a:buNone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UK, once production stops the well is plugged, cut-off and buried. With the site returned to state of equal or better quality than before drilling began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is currently no monitoring of decommission wells in the UK. Some wells have been decommissioned for several decades.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2" descr="https://www.geolsoc.org.uk/~/media/shared/images/geoscientist/Geoscientist%2026_02/F1%20Craig%20Fig%2004.png?h=335&amp;w=251&amp;la=en">
              <a:extLst>
                <a:ext uri="{FF2B5EF4-FFF2-40B4-BE49-F238E27FC236}">
                  <a16:creationId xmlns:a16="http://schemas.microsoft.com/office/drawing/2014/main" id="{9C4D8A2A-C405-4EC7-B47E-4DF85A592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253" y="7008003"/>
              <a:ext cx="1746749" cy="233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4E0AF7-AD2D-430D-90AE-E3440DA867CD}"/>
                </a:ext>
              </a:extLst>
            </p:cNvPr>
            <p:cNvSpPr txBox="1"/>
            <p:nvPr/>
          </p:nvSpPr>
          <p:spPr>
            <a:xfrm>
              <a:off x="168566" y="7467814"/>
              <a:ext cx="221368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Inset Picture:  Hardstoft One.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oil well in the UK, sunk in 1915 and decommissioned in 1952. </a:t>
              </a:r>
            </a:p>
            <a:p>
              <a:endParaRPr lang="en-GB" sz="16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715BE5-AF2D-4AE6-88D0-7F6E4F23B495}"/>
              </a:ext>
            </a:extLst>
          </p:cNvPr>
          <p:cNvGrpSpPr/>
          <p:nvPr/>
        </p:nvGrpSpPr>
        <p:grpSpPr>
          <a:xfrm>
            <a:off x="4352802" y="7626756"/>
            <a:ext cx="8367793" cy="1527270"/>
            <a:chOff x="4330802" y="7931557"/>
            <a:chExt cx="8302232" cy="1527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4D5501-49C9-42F2-9BE1-3650C72D9972}"/>
                </a:ext>
              </a:extLst>
            </p:cNvPr>
            <p:cNvGrpSpPr/>
            <p:nvPr/>
          </p:nvGrpSpPr>
          <p:grpSpPr>
            <a:xfrm>
              <a:off x="4330802" y="7931557"/>
              <a:ext cx="8302232" cy="1527270"/>
              <a:chOff x="-5367" y="113792"/>
              <a:chExt cx="4361367" cy="2091632"/>
            </a:xfrm>
          </p:grpSpPr>
          <p:sp>
            <p:nvSpPr>
              <p:cNvPr id="11" name="Rectangle 10">
                <a:hlinkClick r:id="" action="ppaction://noaction"/>
                <a:extLst>
                  <a:ext uri="{FF2B5EF4-FFF2-40B4-BE49-F238E27FC236}">
                    <a16:creationId xmlns:a16="http://schemas.microsoft.com/office/drawing/2014/main" id="{0FF3EFA4-19C3-460B-8DED-DD675D16B6B3}"/>
                  </a:ext>
                </a:extLst>
              </p:cNvPr>
              <p:cNvSpPr/>
              <p:nvPr/>
            </p:nvSpPr>
            <p:spPr>
              <a:xfrm>
                <a:off x="0" y="113792"/>
                <a:ext cx="4356000" cy="208622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11E7E75-6388-479E-97B3-CF60C6E801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68369"/>
                <a:ext cx="4356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86410664-011D-41ED-A27A-2CE27251CC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9420"/>
                <a:ext cx="4355999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References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55F86D1-C6D3-40A8-9206-33F8F5495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5367" y="856178"/>
                <a:ext cx="2159479" cy="13492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>
                  <a:buFont typeface="+mj-lt"/>
                  <a:buAutoNum type="arabicPeriod"/>
                </a:pPr>
                <a:r>
                  <a:rPr lang="en-GB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UK OIL AND GAS AUTHORITY. 2019. Basic onshore well data [Online]. London, UK. Available: https://www.ogauthority.co.uk/media/6108/c-pdf-landwells-24-october-2019.xlsx [Accessed 03/2020].</a:t>
                </a:r>
              </a:p>
              <a:p>
                <a:pPr marL="180975" indent="-180975">
                  <a:buFont typeface="+mj-lt"/>
                  <a:buAutoNum type="arabicPeriod"/>
                </a:pPr>
                <a:r>
                  <a:rPr lang="en-GB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WATSON, T. &amp; BACHU, S. 2009. Evaluation of the Potential for Gas and CO2 Leakage Along Wellbores. SPE Drilling &amp; Completion, 24, 115-126.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FD53914F-E659-4BB8-B484-F679FDA057B3}"/>
                </a:ext>
              </a:extLst>
            </p:cNvPr>
            <p:cNvSpPr txBox="1">
              <a:spLocks/>
            </p:cNvSpPr>
            <p:nvPr/>
          </p:nvSpPr>
          <p:spPr>
            <a:xfrm>
              <a:off x="8347106" y="8458997"/>
              <a:ext cx="4110751" cy="9851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+mj-lt"/>
                <a:buAutoNum type="arabicPeriod" startAt="3"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KANG, M., CHRISTIAN, S., CELIA, M. A., MAUZERALL, D. L., BILL, M., MILLER, A. R., CHEN, Y., CONRAD, M. E., DARRAH, T. H. &amp; JACKSON, R. B. 2016. Identification and characterization of high methane-emitting abandoned oil and gas wells. Proceedings of the National Academy of Sciences, 113, 13636-13641.</a:t>
              </a: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D969BF-58E2-4A3A-91F1-168A015592C4}"/>
              </a:ext>
            </a:extLst>
          </p:cNvPr>
          <p:cNvGrpSpPr/>
          <p:nvPr/>
        </p:nvGrpSpPr>
        <p:grpSpPr>
          <a:xfrm>
            <a:off x="4330802" y="2546249"/>
            <a:ext cx="8389799" cy="2997596"/>
            <a:chOff x="4330802" y="2812949"/>
            <a:chExt cx="8389799" cy="2997596"/>
          </a:xfrm>
        </p:grpSpPr>
        <p:sp>
          <p:nvSpPr>
            <p:cNvPr id="27" name="Rectangle 26">
              <a:hlinkClick r:id="" action="ppaction://noaction"/>
              <a:extLst>
                <a:ext uri="{FF2B5EF4-FFF2-40B4-BE49-F238E27FC236}">
                  <a16:creationId xmlns:a16="http://schemas.microsoft.com/office/drawing/2014/main" id="{EBF68920-325F-436F-83D7-DCA62C9C1EEB}"/>
                </a:ext>
              </a:extLst>
            </p:cNvPr>
            <p:cNvSpPr/>
            <p:nvPr/>
          </p:nvSpPr>
          <p:spPr>
            <a:xfrm>
              <a:off x="4330802" y="2812949"/>
              <a:ext cx="8389799" cy="299759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6CCDAC6-5F61-47E5-AA3F-03CADCB0FFCE}"/>
                </a:ext>
              </a:extLst>
            </p:cNvPr>
            <p:cNvCxnSpPr>
              <a:cxnSpLocks/>
            </p:cNvCxnSpPr>
            <p:nvPr/>
          </p:nvCxnSpPr>
          <p:spPr>
            <a:xfrm>
              <a:off x="4330802" y="3467527"/>
              <a:ext cx="838979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EA547C73-65E9-4EF8-8E09-D51BFE3E9916}"/>
                </a:ext>
              </a:extLst>
            </p:cNvPr>
            <p:cNvSpPr txBox="1">
              <a:spLocks/>
            </p:cNvSpPr>
            <p:nvPr/>
          </p:nvSpPr>
          <p:spPr>
            <a:xfrm>
              <a:off x="4330802" y="2848578"/>
              <a:ext cx="8389797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Well Integrity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3704256-059C-434E-98CB-449DB17B23DD}"/>
              </a:ext>
            </a:extLst>
          </p:cNvPr>
          <p:cNvSpPr txBox="1">
            <a:spLocks/>
          </p:cNvSpPr>
          <p:nvPr/>
        </p:nvSpPr>
        <p:spPr>
          <a:xfrm>
            <a:off x="8574589" y="6488748"/>
            <a:ext cx="4069533" cy="9022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systems to monitor these abandoned wells should be developed to mitigate methane release. Microbial indicators may be one such tool.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76A8B2A-5662-4728-ABA7-53C2B15BE977}"/>
              </a:ext>
            </a:extLst>
          </p:cNvPr>
          <p:cNvSpPr txBox="1">
            <a:spLocks/>
          </p:cNvSpPr>
          <p:nvPr/>
        </p:nvSpPr>
        <p:spPr>
          <a:xfrm>
            <a:off x="4352802" y="3299333"/>
            <a:ext cx="4284000" cy="221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Wells are normally constructed with multiple layers of steel casing separated by cement. Their ability to stop material moving between the formations they pass through is the well integrity.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well’s integrity fails there is the potential for contamination between strata or for gases to rise to the surface.</a:t>
            </a:r>
            <a:r>
              <a:rPr lang="en-GB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1F4296-2FB1-4576-AFCE-920F022BFE0E}"/>
              </a:ext>
            </a:extLst>
          </p:cNvPr>
          <p:cNvSpPr/>
          <p:nvPr/>
        </p:nvSpPr>
        <p:spPr>
          <a:xfrm>
            <a:off x="8574588" y="3307050"/>
            <a:ext cx="406953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 is the main component of natural gas. It is also a potent greenhouse gas. Decommissioned wells may contribute to methane emissions to the atmosphere.</a:t>
            </a:r>
            <a:r>
              <a:rPr lang="en-GB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</a:p>
          <a:p>
            <a:endParaRPr lang="en-GB" sz="160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components of natural gas included carbon dioxide and</a:t>
            </a:r>
            <a:r>
              <a:rPr lang="en-GB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n-GB" sz="1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alkanes.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FAB14F8-C654-4A34-94BC-D7EA4E7B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5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ACC9477-06F4-40E8-8506-CCCB6BE663AF}"/>
              </a:ext>
            </a:extLst>
          </p:cNvPr>
          <p:cNvGrpSpPr/>
          <p:nvPr/>
        </p:nvGrpSpPr>
        <p:grpSpPr>
          <a:xfrm>
            <a:off x="63901" y="2508533"/>
            <a:ext cx="4140001" cy="6607393"/>
            <a:chOff x="-5368" y="113791"/>
            <a:chExt cx="4361368" cy="6607393"/>
          </a:xfrm>
        </p:grpSpPr>
        <p:sp>
          <p:nvSpPr>
            <p:cNvPr id="17" name="Rectangle 16">
              <a:hlinkClick r:id="" action="ppaction://noaction"/>
              <a:extLst>
                <a:ext uri="{FF2B5EF4-FFF2-40B4-BE49-F238E27FC236}">
                  <a16:creationId xmlns:a16="http://schemas.microsoft.com/office/drawing/2014/main" id="{4C1FD746-C8C5-4352-AF74-75D4BBA0F42F}"/>
                </a:ext>
              </a:extLst>
            </p:cNvPr>
            <p:cNvSpPr/>
            <p:nvPr/>
          </p:nvSpPr>
          <p:spPr>
            <a:xfrm>
              <a:off x="0" y="113791"/>
              <a:ext cx="4356000" cy="660739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A2E708-E1AB-4EF0-B6E6-F42DEBABA9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6B1561E9-5D38-43D5-BD12-60A9CCC4FFD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Methanotrophs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E7D5C38E-9228-40E6-99E5-65E5F5372DE2}"/>
                </a:ext>
              </a:extLst>
            </p:cNvPr>
            <p:cNvSpPr txBox="1">
              <a:spLocks/>
            </p:cNvSpPr>
            <p:nvPr/>
          </p:nvSpPr>
          <p:spPr>
            <a:xfrm>
              <a:off x="-5368" y="912411"/>
              <a:ext cx="4356000" cy="58087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Methanotrophs are bacteria that can only grow on methane. Oxidising it to carbon dioxide and water to produce energy.</a:t>
              </a:r>
            </a:p>
            <a:p>
              <a:pPr marL="0" indent="0"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two enzymes that oxidise methane to methanol in the first step of this process.</a:t>
              </a:r>
            </a:p>
            <a:p>
              <a:pPr marL="0" indent="0"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Particulate Methane Mono-oxygenase (</a:t>
              </a:r>
              <a:r>
                <a:rPr lang="en-GB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pMMO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lvl="1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Soluble Methane Mono-oxygenase (</a:t>
              </a:r>
              <a:r>
                <a:rPr lang="en-GB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sMMO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lvl="1"/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enzyme is encoded by a different gene. By quantifying the amount of that gene in an sample we can estimate how many methanotrophs are part of that bacterial community.</a:t>
              </a:r>
            </a:p>
            <a:p>
              <a:pPr marL="0" indent="0"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Sites with a greater methane concentration of flux should have a larger proportion of methanotrophs in their community.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340B30-D05B-4D0F-8636-E2877C080FEA}"/>
              </a:ext>
            </a:extLst>
          </p:cNvPr>
          <p:cNvGrpSpPr/>
          <p:nvPr/>
        </p:nvGrpSpPr>
        <p:grpSpPr>
          <a:xfrm>
            <a:off x="4330802" y="2508149"/>
            <a:ext cx="4140817" cy="5110467"/>
            <a:chOff x="0" y="113791"/>
            <a:chExt cx="4362231" cy="5110467"/>
          </a:xfrm>
        </p:grpSpPr>
        <p:sp>
          <p:nvSpPr>
            <p:cNvPr id="27" name="Rectangle 26">
              <a:hlinkClick r:id="" action="ppaction://noaction"/>
              <a:extLst>
                <a:ext uri="{FF2B5EF4-FFF2-40B4-BE49-F238E27FC236}">
                  <a16:creationId xmlns:a16="http://schemas.microsoft.com/office/drawing/2014/main" id="{EBF68920-325F-436F-83D7-DCA62C9C1EEB}"/>
                </a:ext>
              </a:extLst>
            </p:cNvPr>
            <p:cNvSpPr/>
            <p:nvPr/>
          </p:nvSpPr>
          <p:spPr>
            <a:xfrm>
              <a:off x="0" y="113791"/>
              <a:ext cx="4356000" cy="500707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6CCDAC6-5F61-47E5-AA3F-03CADCB0FF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EA547C73-65E9-4EF8-8E09-D51BFE3E991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Other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Alkanotrophs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80D9310-1595-4414-8D02-1B70D855804C}"/>
                </a:ext>
              </a:extLst>
            </p:cNvPr>
            <p:cNvSpPr txBox="1">
              <a:spLocks/>
            </p:cNvSpPr>
            <p:nvPr/>
          </p:nvSpPr>
          <p:spPr>
            <a:xfrm>
              <a:off x="6231" y="928227"/>
              <a:ext cx="4356000" cy="42960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also bacteria that can oxidise ethane, propane and butane using specialised proteins. The genes that encode for these proteins can also be detected.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may enable a differentiation between a site with a strong thermogenic source of methane versus a site with a biological source.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Thermogenic sources have a larger proportion of C</a:t>
              </a:r>
              <a:r>
                <a:rPr lang="en-GB" sz="160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n-GB" sz="160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alkanes which may impact the bacterial community’s composition.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4D5501-49C9-42F2-9BE1-3650C72D9972}"/>
              </a:ext>
            </a:extLst>
          </p:cNvPr>
          <p:cNvGrpSpPr/>
          <p:nvPr/>
        </p:nvGrpSpPr>
        <p:grpSpPr>
          <a:xfrm>
            <a:off x="4330803" y="7626757"/>
            <a:ext cx="8351545" cy="1523324"/>
            <a:chOff x="-5335" y="113792"/>
            <a:chExt cx="4361336" cy="2086228"/>
          </a:xfrm>
        </p:grpSpPr>
        <p:sp>
          <p:nvSpPr>
            <p:cNvPr id="11" name="Rectangle 10">
              <a:hlinkClick r:id="" action="ppaction://noaction"/>
              <a:extLst>
                <a:ext uri="{FF2B5EF4-FFF2-40B4-BE49-F238E27FC236}">
                  <a16:creationId xmlns:a16="http://schemas.microsoft.com/office/drawing/2014/main" id="{0FF3EFA4-19C3-460B-8DED-DD675D16B6B3}"/>
                </a:ext>
              </a:extLst>
            </p:cNvPr>
            <p:cNvSpPr/>
            <p:nvPr/>
          </p:nvSpPr>
          <p:spPr>
            <a:xfrm>
              <a:off x="-5335" y="113792"/>
              <a:ext cx="4361336" cy="208622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1E7E75-6388-479E-97B3-CF60C6E801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86410664-011D-41ED-A27A-2CE27251CC8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4A13B9-1F54-41F6-8F55-55CD5F58E3CE}"/>
              </a:ext>
            </a:extLst>
          </p:cNvPr>
          <p:cNvGrpSpPr/>
          <p:nvPr/>
        </p:nvGrpSpPr>
        <p:grpSpPr>
          <a:xfrm>
            <a:off x="4301553" y="462166"/>
            <a:ext cx="4140000" cy="1880144"/>
            <a:chOff x="4301553" y="462166"/>
            <a:chExt cx="4140000" cy="188014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8074FE-18EE-4BAA-A1B8-059A3393EBF4}"/>
                </a:ext>
              </a:extLst>
            </p:cNvPr>
            <p:cNvGrpSpPr/>
            <p:nvPr/>
          </p:nvGrpSpPr>
          <p:grpSpPr>
            <a:xfrm>
              <a:off x="4301553" y="462166"/>
              <a:ext cx="4140000" cy="1880144"/>
              <a:chOff x="108776" y="3479996"/>
              <a:chExt cx="4140000" cy="188014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5A7BFFE-1633-43F0-916A-64D8D271D238}"/>
                  </a:ext>
                </a:extLst>
              </p:cNvPr>
              <p:cNvSpPr/>
              <p:nvPr/>
            </p:nvSpPr>
            <p:spPr>
              <a:xfrm>
                <a:off x="108777" y="3479996"/>
                <a:ext cx="4139999" cy="188014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6013E558-BA57-469B-8D0C-66BCA35283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776" y="3569400"/>
                <a:ext cx="4140000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Why Use Bacteria?</a:t>
                </a:r>
              </a:p>
            </p:txBody>
          </p:sp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481647B4-BD20-48BB-B7C8-A2F48994B7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4740" y="4262859"/>
                <a:ext cx="2881309" cy="1097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Microbiology is slower to change than gas flux as a result can act as a average over time.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E51957E-49EA-4E0C-84AD-07C522424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77" y="4134437"/>
                <a:ext cx="413999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40" name="Picture 2" descr="Microscope clipart petri dish, Microscope petri dish Transparent ...">
              <a:extLst>
                <a:ext uri="{FF2B5EF4-FFF2-40B4-BE49-F238E27FC236}">
                  <a16:creationId xmlns:a16="http://schemas.microsoft.com/office/drawing/2014/main" id="{B1C5D380-8CC8-4232-8FCF-C5FE87036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200" y="1403585"/>
              <a:ext cx="1042672" cy="56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4D3E4B-BE20-4AE9-8017-30F054292666}"/>
              </a:ext>
            </a:extLst>
          </p:cNvPr>
          <p:cNvGrpSpPr/>
          <p:nvPr/>
        </p:nvGrpSpPr>
        <p:grpSpPr>
          <a:xfrm>
            <a:off x="8536432" y="4525414"/>
            <a:ext cx="4140820" cy="3072976"/>
            <a:chOff x="-6231" y="113792"/>
            <a:chExt cx="4362231" cy="3072976"/>
          </a:xfrm>
        </p:grpSpPr>
        <p:sp>
          <p:nvSpPr>
            <p:cNvPr id="42" name="Rectangle 41">
              <a:hlinkClick r:id="" action="ppaction://noaction"/>
              <a:extLst>
                <a:ext uri="{FF2B5EF4-FFF2-40B4-BE49-F238E27FC236}">
                  <a16:creationId xmlns:a16="http://schemas.microsoft.com/office/drawing/2014/main" id="{6AA22B53-64F1-46F8-9141-D932554A3B8B}"/>
                </a:ext>
              </a:extLst>
            </p:cNvPr>
            <p:cNvSpPr/>
            <p:nvPr/>
          </p:nvSpPr>
          <p:spPr>
            <a:xfrm>
              <a:off x="0" y="113792"/>
              <a:ext cx="4356000" cy="298981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E50969F-845E-4DB1-8E3F-8F6CE07B3C8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170FBC70-C7D2-436B-A661-B6078C7A227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History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A94DB7AF-5188-4057-8277-BCE330676449}"/>
                </a:ext>
              </a:extLst>
            </p:cNvPr>
            <p:cNvSpPr txBox="1">
              <a:spLocks/>
            </p:cNvSpPr>
            <p:nvPr/>
          </p:nvSpPr>
          <p:spPr>
            <a:xfrm>
              <a:off x="-6231" y="912954"/>
              <a:ext cx="4355999" cy="22738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Oil and gas prospectors have used soil bacteria as indicators of reservoirs for decades</a:t>
              </a:r>
              <a:r>
                <a:rPr lang="en-GB" sz="16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Soils above a reservoir should receive a greater flux of alkanes with the gases rising due to pressure</a:t>
              </a:r>
              <a:r>
                <a:rPr lang="en-GB" sz="16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 approaches used culture based techniques over a large area to detect methanotrophs and other </a:t>
              </a:r>
              <a:r>
                <a:rPr lang="en-GB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alkanotrophs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9C9048-5886-4A42-A9D5-EB007F189355}"/>
              </a:ext>
            </a:extLst>
          </p:cNvPr>
          <p:cNvGrpSpPr/>
          <p:nvPr/>
        </p:nvGrpSpPr>
        <p:grpSpPr>
          <a:xfrm>
            <a:off x="8542347" y="2507565"/>
            <a:ext cx="4140000" cy="1922992"/>
            <a:chOff x="-5367" y="113792"/>
            <a:chExt cx="4361367" cy="1922992"/>
          </a:xfrm>
        </p:grpSpPr>
        <p:sp>
          <p:nvSpPr>
            <p:cNvPr id="22" name="Rectangle 21">
              <a:hlinkClick r:id="" action="ppaction://noaction"/>
              <a:extLst>
                <a:ext uri="{FF2B5EF4-FFF2-40B4-BE49-F238E27FC236}">
                  <a16:creationId xmlns:a16="http://schemas.microsoft.com/office/drawing/2014/main" id="{7230737A-A7A6-4B7C-8544-719680E71050}"/>
                </a:ext>
              </a:extLst>
            </p:cNvPr>
            <p:cNvSpPr/>
            <p:nvPr/>
          </p:nvSpPr>
          <p:spPr>
            <a:xfrm>
              <a:off x="0" y="113792"/>
              <a:ext cx="4356000" cy="192299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723AA3-FAFD-439B-9FBC-8E22789962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EF8CF822-6A69-4B7C-AAFC-3869A58791B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Vs. Gas Measurements?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8258687F-6E59-43D1-A8FE-4E8DDB5C8924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980890"/>
              <a:ext cx="4355999" cy="10061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Measuring flux or gas concentration is potentially faster. But, these can quickly change due factors like the weather. Microbiology should change much slower 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1137ACD-8F7F-4B69-BBAA-688A377805FD}"/>
              </a:ext>
            </a:extLst>
          </p:cNvPr>
          <p:cNvSpPr txBox="1">
            <a:spLocks/>
          </p:cNvSpPr>
          <p:nvPr/>
        </p:nvSpPr>
        <p:spPr>
          <a:xfrm>
            <a:off x="4334758" y="8273192"/>
            <a:ext cx="8357494" cy="94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WAGNER, M., WAGNER, M., PISKE, J. &amp; SMIT, R. 2002. Case Histories of Microbial Prospection for Oil and Gas Onshore and Offshore in northwest Europe, The American Association of Petroleum Geologists and the Society of Exploration Geophysicists.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TEDESCO, S. A. 1995. Surface Geochemistry in Petroleum Exploration, New York (US), Chapman and Hall.</a:t>
            </a: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8562AB5D-4993-4220-8CAA-E5F0FF69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8600F23F-9794-42A7-B922-13B5719A3194}"/>
              </a:ext>
            </a:extLst>
          </p:cNvPr>
          <p:cNvGrpSpPr/>
          <p:nvPr/>
        </p:nvGrpSpPr>
        <p:grpSpPr>
          <a:xfrm>
            <a:off x="2077198" y="91402"/>
            <a:ext cx="8647204" cy="6762197"/>
            <a:chOff x="202296" y="131607"/>
            <a:chExt cx="8647204" cy="676219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D6409D4-41F4-4A2B-B9F2-FC21F4387735}"/>
                </a:ext>
              </a:extLst>
            </p:cNvPr>
            <p:cNvGrpSpPr/>
            <p:nvPr/>
          </p:nvGrpSpPr>
          <p:grpSpPr>
            <a:xfrm>
              <a:off x="202296" y="131607"/>
              <a:ext cx="8647204" cy="6762197"/>
              <a:chOff x="-765145" y="113791"/>
              <a:chExt cx="9098362" cy="8837083"/>
            </a:xfrm>
            <a:solidFill>
              <a:schemeClr val="bg2"/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2B36FEA-5B02-473B-85E4-4DE8FEA9F590}"/>
                  </a:ext>
                </a:extLst>
              </p:cNvPr>
              <p:cNvSpPr/>
              <p:nvPr/>
            </p:nvSpPr>
            <p:spPr>
              <a:xfrm>
                <a:off x="-765145" y="113791"/>
                <a:ext cx="9098362" cy="8837083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6FD124A-B553-4413-8306-9945ACADC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765145" y="768369"/>
                <a:ext cx="9074814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5B2756B9-B97A-4BC0-80F8-4B4123A1E0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7810" y="168983"/>
                <a:ext cx="4332452" cy="58332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Method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3E0C735-32E6-4C9E-8B38-1B12F33990D3}"/>
                </a:ext>
              </a:extLst>
            </p:cNvPr>
            <p:cNvGrpSpPr/>
            <p:nvPr/>
          </p:nvGrpSpPr>
          <p:grpSpPr>
            <a:xfrm>
              <a:off x="4779795" y="1119342"/>
              <a:ext cx="3771567" cy="2989146"/>
              <a:chOff x="3290617" y="1709692"/>
              <a:chExt cx="4500338" cy="2821589"/>
            </a:xfrm>
            <a:solidFill>
              <a:schemeClr val="bg2"/>
            </a:solidFill>
          </p:grpSpPr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98D733AE-9918-4086-AE97-747465D8FA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0617" y="1709692"/>
                <a:ext cx="4500337" cy="13578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Soil Sampling</a:t>
                </a:r>
              </a:p>
              <a:p>
                <a:pPr lvl="1"/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a regular grid</a:t>
                </a:r>
              </a:p>
              <a:p>
                <a:pPr marL="457200" lvl="1" indent="0">
                  <a:buNone/>
                </a:pPr>
                <a:endParaRPr lang="en-GB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Soil sampled at 20 cm depth </a:t>
                </a:r>
              </a:p>
            </p:txBody>
          </p:sp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4C752ECB-2FD1-45FC-9F2F-6392BDBCEE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0618" y="3400186"/>
                <a:ext cx="4500337" cy="11310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Quantitative PCR</a:t>
                </a:r>
              </a:p>
              <a:p>
                <a:pPr lvl="1"/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Methanotrophs –</a:t>
                </a:r>
                <a:r>
                  <a:rPr lang="en-GB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pmoA 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GB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pMMO</a:t>
                </a:r>
                <a:r>
                  <a:rPr lang="en-GB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GB" sz="1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mmoX</a:t>
                </a:r>
                <a:r>
                  <a:rPr lang="en-GB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GB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sMMO</a:t>
                </a:r>
                <a:endParaRPr lang="en-GB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16S rRNA Gene</a:t>
                </a: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2C8C81D5-82F8-454B-8E6F-F76C4C4390A5}"/>
                  </a:ext>
                </a:extLst>
              </p:cNvPr>
              <p:cNvCxnSpPr>
                <a:cxnSpLocks/>
                <a:stCxn id="57" idx="2"/>
                <a:endCxn id="58" idx="0"/>
              </p:cNvCxnSpPr>
              <p:nvPr/>
            </p:nvCxnSpPr>
            <p:spPr>
              <a:xfrm>
                <a:off x="5540785" y="3067536"/>
                <a:ext cx="1" cy="332650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9B29BB72-1396-4122-8946-BFBBD8C5BE6F}"/>
                </a:ext>
              </a:extLst>
            </p:cNvPr>
            <p:cNvSpPr txBox="1">
              <a:spLocks/>
            </p:cNvSpPr>
            <p:nvPr/>
          </p:nvSpPr>
          <p:spPr>
            <a:xfrm>
              <a:off x="2456565" y="4887323"/>
              <a:ext cx="4116285" cy="17524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Analysis and Inverse Distance Weighted Interpolation</a:t>
              </a:r>
            </a:p>
            <a:p>
              <a:pPr lvl="1"/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Ratio of 16S:Functional Gene producing an estimated relative abundance of the gene in the bacterial community</a:t>
              </a:r>
            </a:p>
            <a:p>
              <a:pPr lvl="1"/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7621142-2365-4496-9D47-32818A084961}"/>
                </a:ext>
              </a:extLst>
            </p:cNvPr>
            <p:cNvCxnSpPr>
              <a:cxnSpLocks/>
              <a:stCxn id="58" idx="2"/>
              <a:endCxn id="55" idx="0"/>
            </p:cNvCxnSpPr>
            <p:nvPr/>
          </p:nvCxnSpPr>
          <p:spPr>
            <a:xfrm flipH="1">
              <a:off x="4514708" y="4108488"/>
              <a:ext cx="2150871" cy="778835"/>
            </a:xfrm>
            <a:prstGeom prst="straightConnector1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3BE123A-2D2B-4D9E-B596-27E094CEA01F}"/>
                </a:ext>
              </a:extLst>
            </p:cNvPr>
            <p:cNvSpPr txBox="1">
              <a:spLocks/>
            </p:cNvSpPr>
            <p:nvPr/>
          </p:nvSpPr>
          <p:spPr>
            <a:xfrm>
              <a:off x="638690" y="1101382"/>
              <a:ext cx="3771566" cy="30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Gas Sampling</a:t>
              </a:r>
            </a:p>
            <a:p>
              <a:pPr lvl="1"/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Gas flux at surface measured across a 1 m grid</a:t>
              </a:r>
            </a:p>
            <a:p>
              <a:pPr marL="457200" lvl="1" indent="0">
                <a:buNone/>
              </a:pP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Pore gas concentration measured at 1 m depth, fewer samples than flux due to difficulty measuring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786B9E7-459A-45C7-9B69-0FF74AA0B2FD}"/>
                </a:ext>
              </a:extLst>
            </p:cNvPr>
            <p:cNvCxnSpPr>
              <a:cxnSpLocks/>
              <a:stCxn id="68" idx="2"/>
              <a:endCxn id="55" idx="0"/>
            </p:cNvCxnSpPr>
            <p:nvPr/>
          </p:nvCxnSpPr>
          <p:spPr>
            <a:xfrm>
              <a:off x="2524473" y="4108479"/>
              <a:ext cx="1990235" cy="778844"/>
            </a:xfrm>
            <a:prstGeom prst="straightConnector1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ADDFD43-60BF-4FB2-9319-4DB358D5AE55}"/>
              </a:ext>
            </a:extLst>
          </p:cNvPr>
          <p:cNvGrpSpPr/>
          <p:nvPr/>
        </p:nvGrpSpPr>
        <p:grpSpPr>
          <a:xfrm>
            <a:off x="6435545" y="7017886"/>
            <a:ext cx="6228000" cy="2070159"/>
            <a:chOff x="-5367" y="113791"/>
            <a:chExt cx="4361367" cy="2070159"/>
          </a:xfrm>
        </p:grpSpPr>
        <p:sp>
          <p:nvSpPr>
            <p:cNvPr id="87" name="Rectangle 86">
              <a:hlinkClick r:id="" action="ppaction://noaction"/>
              <a:extLst>
                <a:ext uri="{FF2B5EF4-FFF2-40B4-BE49-F238E27FC236}">
                  <a16:creationId xmlns:a16="http://schemas.microsoft.com/office/drawing/2014/main" id="{B747252F-1A67-4E7F-9F40-6BDD6E4A2061}"/>
                </a:ext>
              </a:extLst>
            </p:cNvPr>
            <p:cNvSpPr/>
            <p:nvPr/>
          </p:nvSpPr>
          <p:spPr>
            <a:xfrm>
              <a:off x="0" y="113791"/>
              <a:ext cx="4356000" cy="207015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290B9E9-FB8D-452C-AD07-4E97FF370B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89" name="Title 1">
              <a:extLst>
                <a:ext uri="{FF2B5EF4-FFF2-40B4-BE49-F238E27FC236}">
                  <a16:creationId xmlns:a16="http://schemas.microsoft.com/office/drawing/2014/main" id="{430CC5A8-56A7-40E0-9EBA-D88880245B1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Quantitative PCR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6FE1FFC2-52CC-4950-B1BB-AE36508F411D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897029"/>
              <a:ext cx="4355999" cy="1286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qPCR enables the enumeration of a gene in a sample. Here it is set up to detect one gene, it replicates that gene until it is at a detectable concentration. The time it takes for detection to occur can be used to estimate the starting concentration. Compared to culturing techniques it should be quicker, more reliable and </a:t>
              </a:r>
              <a:b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accurate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96560CC-F8D4-4495-AD12-CD7576830255}"/>
              </a:ext>
            </a:extLst>
          </p:cNvPr>
          <p:cNvGrpSpPr/>
          <p:nvPr/>
        </p:nvGrpSpPr>
        <p:grpSpPr>
          <a:xfrm>
            <a:off x="130391" y="7017888"/>
            <a:ext cx="6228000" cy="2070177"/>
            <a:chOff x="-5367" y="113791"/>
            <a:chExt cx="4361367" cy="2070177"/>
          </a:xfrm>
        </p:grpSpPr>
        <p:sp>
          <p:nvSpPr>
            <p:cNvPr id="92" name="Rectangle 91">
              <a:hlinkClick r:id="" action="ppaction://noaction"/>
              <a:extLst>
                <a:ext uri="{FF2B5EF4-FFF2-40B4-BE49-F238E27FC236}">
                  <a16:creationId xmlns:a16="http://schemas.microsoft.com/office/drawing/2014/main" id="{B0E968E7-F83A-4068-9818-1C9C94454AFD}"/>
                </a:ext>
              </a:extLst>
            </p:cNvPr>
            <p:cNvSpPr/>
            <p:nvPr/>
          </p:nvSpPr>
          <p:spPr>
            <a:xfrm>
              <a:off x="0" y="113791"/>
              <a:ext cx="4356000" cy="207016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9604CA3-A65D-4BE5-9BD4-5C762BBC541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94" name="Title 1">
              <a:extLst>
                <a:ext uri="{FF2B5EF4-FFF2-40B4-BE49-F238E27FC236}">
                  <a16:creationId xmlns:a16="http://schemas.microsoft.com/office/drawing/2014/main" id="{1C2C0F21-70C8-4A07-898A-64D4DAA5FE6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Genes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96CA086C-3686-469D-B287-A6646749C3AB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861417"/>
              <a:ext cx="4355999" cy="1322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mmoX</a:t>
              </a:r>
              <a:r>
                <a:rPr lang="en-GB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pmoA: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Encodes for the catalytic subunit of soluble and particulate methane mono-oxygenase respectively.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16S rRNA is a gene that all bacteria have and is used in the production of proteins. Quantifying that gene enables an estimation of the total bacterial community.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09CF6601-0F5D-4D5C-B2A3-216712A9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73F689-D4FD-46C5-855C-EA45D76EBECE}"/>
              </a:ext>
            </a:extLst>
          </p:cNvPr>
          <p:cNvGrpSpPr/>
          <p:nvPr/>
        </p:nvGrpSpPr>
        <p:grpSpPr>
          <a:xfrm>
            <a:off x="78896" y="161178"/>
            <a:ext cx="4129812" cy="2851405"/>
            <a:chOff x="4198803" y="213080"/>
            <a:chExt cx="3054280" cy="259900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A28F26B-EAFD-411B-B5D8-F07C8945A55B}"/>
                </a:ext>
              </a:extLst>
            </p:cNvPr>
            <p:cNvSpPr/>
            <p:nvPr/>
          </p:nvSpPr>
          <p:spPr>
            <a:xfrm>
              <a:off x="4198808" y="213080"/>
              <a:ext cx="3054275" cy="254536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2BC2E-FB0F-4983-A14E-D74F7A284E6E}"/>
                </a:ext>
              </a:extLst>
            </p:cNvPr>
            <p:cNvCxnSpPr>
              <a:cxnSpLocks/>
            </p:cNvCxnSpPr>
            <p:nvPr/>
          </p:nvCxnSpPr>
          <p:spPr>
            <a:xfrm>
              <a:off x="4198806" y="886170"/>
              <a:ext cx="3054275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4DCF3502-5886-474B-84D0-75292AFCB127}"/>
                </a:ext>
              </a:extLst>
            </p:cNvPr>
            <p:cNvSpPr txBox="1">
              <a:spLocks/>
            </p:cNvSpPr>
            <p:nvPr/>
          </p:nvSpPr>
          <p:spPr>
            <a:xfrm>
              <a:off x="4198807" y="267221"/>
              <a:ext cx="3054274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Test Site</a:t>
              </a: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E58A6F67-E14D-46BB-B488-2864D378D2F8}"/>
                </a:ext>
              </a:extLst>
            </p:cNvPr>
            <p:cNvSpPr txBox="1">
              <a:spLocks/>
            </p:cNvSpPr>
            <p:nvPr/>
          </p:nvSpPr>
          <p:spPr>
            <a:xfrm>
              <a:off x="4198805" y="1103184"/>
              <a:ext cx="3054275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Fontaine Ardent</a:t>
              </a:r>
            </a:p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France</a:t>
              </a: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6035D277-D3CF-4781-8A92-B3FD62119633}"/>
                </a:ext>
              </a:extLst>
            </p:cNvPr>
            <p:cNvSpPr txBox="1">
              <a:spLocks/>
            </p:cNvSpPr>
            <p:nvPr/>
          </p:nvSpPr>
          <p:spPr>
            <a:xfrm>
              <a:off x="4198803" y="1886224"/>
              <a:ext cx="3054277" cy="9258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 characterised site</a:t>
              </a:r>
              <a:r>
                <a:rPr lang="en-GB" sz="16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1,2,3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Natural gas effusing to the surface at flammable concentrations.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Content Placeholder 7">
            <a:extLst>
              <a:ext uri="{FF2B5EF4-FFF2-40B4-BE49-F238E27FC236}">
                <a16:creationId xmlns:a16="http://schemas.microsoft.com/office/drawing/2014/main" id="{5E2471C3-FDDF-4571-A646-3888719C0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0" t="30292" r="27581" b="20402"/>
          <a:stretch/>
        </p:blipFill>
        <p:spPr>
          <a:xfrm>
            <a:off x="5395690" y="2686729"/>
            <a:ext cx="7532915" cy="5308827"/>
          </a:xfr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18EEEDA-F3BD-40E6-83EE-47B5B6CA4440}"/>
              </a:ext>
            </a:extLst>
          </p:cNvPr>
          <p:cNvSpPr/>
          <p:nvPr/>
        </p:nvSpPr>
        <p:spPr>
          <a:xfrm rot="2950788">
            <a:off x="7683506" y="5342515"/>
            <a:ext cx="426720" cy="426720"/>
          </a:xfrm>
          <a:prstGeom prst="rect">
            <a:avLst/>
          </a:prstGeom>
          <a:solidFill>
            <a:srgbClr val="E7E6E6">
              <a:alpha val="30196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DB8AC04-F5F7-47D6-A415-5F59D6125AC2}"/>
              </a:ext>
            </a:extLst>
          </p:cNvPr>
          <p:cNvSpPr/>
          <p:nvPr/>
        </p:nvSpPr>
        <p:spPr>
          <a:xfrm rot="2950788">
            <a:off x="7026678" y="4394342"/>
            <a:ext cx="1387196" cy="3020319"/>
          </a:xfrm>
          <a:custGeom>
            <a:avLst/>
            <a:gdLst>
              <a:gd name="connsiteX0" fmla="*/ 2531 w 1387196"/>
              <a:gd name="connsiteY0" fmla="*/ 0 h 3020319"/>
              <a:gd name="connsiteX1" fmla="*/ 330805 w 1387196"/>
              <a:gd name="connsiteY1" fmla="*/ 0 h 3020319"/>
              <a:gd name="connsiteX2" fmla="*/ 330805 w 1387196"/>
              <a:gd name="connsiteY2" fmla="*/ 1362130 h 3020319"/>
              <a:gd name="connsiteX3" fmla="*/ 1387196 w 1387196"/>
              <a:gd name="connsiteY3" fmla="*/ 1362131 h 3020319"/>
              <a:gd name="connsiteX4" fmla="*/ 1387196 w 1387196"/>
              <a:gd name="connsiteY4" fmla="*/ 1690404 h 3020319"/>
              <a:gd name="connsiteX5" fmla="*/ 328274 w 1387196"/>
              <a:gd name="connsiteY5" fmla="*/ 1690404 h 3020319"/>
              <a:gd name="connsiteX6" fmla="*/ 328274 w 1387196"/>
              <a:gd name="connsiteY6" fmla="*/ 3020319 h 3020319"/>
              <a:gd name="connsiteX7" fmla="*/ 0 w 1387196"/>
              <a:gd name="connsiteY7" fmla="*/ 3020319 h 3020319"/>
              <a:gd name="connsiteX8" fmla="*/ 0 w 1387196"/>
              <a:gd name="connsiteY8" fmla="*/ 1634411 h 3020319"/>
              <a:gd name="connsiteX9" fmla="*/ 1288 w 1387196"/>
              <a:gd name="connsiteY9" fmla="*/ 1634411 h 3020319"/>
              <a:gd name="connsiteX10" fmla="*/ 1288 w 1387196"/>
              <a:gd name="connsiteY10" fmla="*/ 1362130 h 3020319"/>
              <a:gd name="connsiteX11" fmla="*/ 2531 w 1387196"/>
              <a:gd name="connsiteY11" fmla="*/ 1362130 h 302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7196" h="3020319">
                <a:moveTo>
                  <a:pt x="2531" y="0"/>
                </a:moveTo>
                <a:lnTo>
                  <a:pt x="330805" y="0"/>
                </a:lnTo>
                <a:lnTo>
                  <a:pt x="330805" y="1362130"/>
                </a:lnTo>
                <a:lnTo>
                  <a:pt x="1387196" y="1362131"/>
                </a:lnTo>
                <a:lnTo>
                  <a:pt x="1387196" y="1690404"/>
                </a:lnTo>
                <a:lnTo>
                  <a:pt x="328274" y="1690404"/>
                </a:lnTo>
                <a:lnTo>
                  <a:pt x="328274" y="3020319"/>
                </a:lnTo>
                <a:lnTo>
                  <a:pt x="0" y="3020319"/>
                </a:lnTo>
                <a:lnTo>
                  <a:pt x="0" y="1634411"/>
                </a:lnTo>
                <a:lnTo>
                  <a:pt x="1288" y="1634411"/>
                </a:lnTo>
                <a:lnTo>
                  <a:pt x="1288" y="1362130"/>
                </a:lnTo>
                <a:lnTo>
                  <a:pt x="2531" y="1362130"/>
                </a:lnTo>
                <a:close/>
              </a:path>
            </a:pathLst>
          </a:custGeom>
          <a:solidFill>
            <a:schemeClr val="bg2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669C98-D9B2-414D-B31C-5C74B816F557}"/>
              </a:ext>
            </a:extLst>
          </p:cNvPr>
          <p:cNvSpPr/>
          <p:nvPr/>
        </p:nvSpPr>
        <p:spPr>
          <a:xfrm rot="2950788">
            <a:off x="7281661" y="2592405"/>
            <a:ext cx="328274" cy="3362872"/>
          </a:xfrm>
          <a:prstGeom prst="rect">
            <a:avLst/>
          </a:prstGeom>
          <a:solidFill>
            <a:schemeClr val="accent5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F9828EE-3141-4B4C-A899-54F7D6BA1B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13" y="51450"/>
            <a:ext cx="3627651" cy="272073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3B7720D-36DA-407F-9B7F-8442F8BFFEFC}"/>
              </a:ext>
            </a:extLst>
          </p:cNvPr>
          <p:cNvSpPr txBox="1"/>
          <p:nvPr/>
        </p:nvSpPr>
        <p:spPr>
          <a:xfrm>
            <a:off x="9930876" y="2346634"/>
            <a:ext cx="186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River/Stream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B6CFA2-C5FF-4465-864C-D8C305B4F319}"/>
              </a:ext>
            </a:extLst>
          </p:cNvPr>
          <p:cNvCxnSpPr>
            <a:cxnSpLocks/>
            <a:stCxn id="50" idx="1"/>
            <a:endCxn id="48" idx="0"/>
          </p:cNvCxnSpPr>
          <p:nvPr/>
        </p:nvCxnSpPr>
        <p:spPr>
          <a:xfrm flipH="1">
            <a:off x="8718249" y="2531300"/>
            <a:ext cx="1212627" cy="6434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F1C660F-A971-4DE6-92DC-275E77CD6C96}"/>
              </a:ext>
            </a:extLst>
          </p:cNvPr>
          <p:cNvSpPr txBox="1"/>
          <p:nvPr/>
        </p:nvSpPr>
        <p:spPr>
          <a:xfrm>
            <a:off x="4234267" y="4467804"/>
            <a:ext cx="1680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 Seep (F2), in the centre of a concrete pad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6F68BD-BB60-4F84-9188-3BC4B9DCCEC6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5914275" y="5067969"/>
            <a:ext cx="1754493" cy="4538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201368-53DD-471A-8EE2-1B6AA21F07D7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5074271" y="1386188"/>
            <a:ext cx="959961" cy="30816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CC9477-06F4-40E8-8506-CCCB6BE663AF}"/>
              </a:ext>
            </a:extLst>
          </p:cNvPr>
          <p:cNvGrpSpPr/>
          <p:nvPr/>
        </p:nvGrpSpPr>
        <p:grpSpPr>
          <a:xfrm>
            <a:off x="114265" y="3118220"/>
            <a:ext cx="4140001" cy="6009816"/>
            <a:chOff x="-5368" y="113791"/>
            <a:chExt cx="4361368" cy="6192436"/>
          </a:xfrm>
        </p:grpSpPr>
        <p:sp>
          <p:nvSpPr>
            <p:cNvPr id="17" name="Rectangle 16">
              <a:hlinkClick r:id="" action="ppaction://noaction"/>
              <a:extLst>
                <a:ext uri="{FF2B5EF4-FFF2-40B4-BE49-F238E27FC236}">
                  <a16:creationId xmlns:a16="http://schemas.microsoft.com/office/drawing/2014/main" id="{4C1FD746-C8C5-4352-AF74-75D4BBA0F42F}"/>
                </a:ext>
              </a:extLst>
            </p:cNvPr>
            <p:cNvSpPr/>
            <p:nvPr/>
          </p:nvSpPr>
          <p:spPr>
            <a:xfrm>
              <a:off x="0" y="113791"/>
              <a:ext cx="4356000" cy="61924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A2E708-E1AB-4EF0-B6E6-F42DEBABA9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6B1561E9-5D38-43D5-BD12-60A9CCC4FFD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Description and Sampling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E7D5C38E-9228-40E6-99E5-65E5F5372DE2}"/>
                </a:ext>
              </a:extLst>
            </p:cNvPr>
            <p:cNvSpPr txBox="1">
              <a:spLocks/>
            </p:cNvSpPr>
            <p:nvPr/>
          </p:nvSpPr>
          <p:spPr>
            <a:xfrm>
              <a:off x="-5368" y="912412"/>
              <a:ext cx="4356000" cy="3522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4D5501-49C9-42F2-9BE1-3650C72D9972}"/>
              </a:ext>
            </a:extLst>
          </p:cNvPr>
          <p:cNvGrpSpPr/>
          <p:nvPr/>
        </p:nvGrpSpPr>
        <p:grpSpPr>
          <a:xfrm>
            <a:off x="4334758" y="7859321"/>
            <a:ext cx="8367793" cy="1689075"/>
            <a:chOff x="-5367" y="113792"/>
            <a:chExt cx="4361367" cy="2313228"/>
          </a:xfrm>
        </p:grpSpPr>
        <p:sp>
          <p:nvSpPr>
            <p:cNvPr id="11" name="Rectangle 10">
              <a:hlinkClick r:id="" action="ppaction://noaction"/>
              <a:extLst>
                <a:ext uri="{FF2B5EF4-FFF2-40B4-BE49-F238E27FC236}">
                  <a16:creationId xmlns:a16="http://schemas.microsoft.com/office/drawing/2014/main" id="{0FF3EFA4-19C3-460B-8DED-DD675D16B6B3}"/>
                </a:ext>
              </a:extLst>
            </p:cNvPr>
            <p:cNvSpPr/>
            <p:nvPr/>
          </p:nvSpPr>
          <p:spPr>
            <a:xfrm>
              <a:off x="0" y="113792"/>
              <a:ext cx="4356000" cy="231322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1E7E75-6388-479E-97B3-CF60C6E801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60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86410664-011D-41ED-A27A-2CE27251CC8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D55F86D1-C6D3-40A8-9206-33F8F5495784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856176"/>
              <a:ext cx="4355999" cy="15370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+mj-lt"/>
                <a:buAutoNum type="arabicPeriod"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GAL, F., KLOPPMANN, W., PROUST, E., BENTIVEGNA, G., DEFOSSEZ, P., MAYER, B. &amp; GAUCHER, E. C. 2017. Natural CH4 Gas Seeps in the French Alps: Characteristics, Typology and Contribution to CH4 Natural Emissions to the Atmosphere. Energy Procedia, 114, 3020-3032.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GAL, F., KLOPPMANN, W., PROUST, E. &amp; HUMEZ, P. 2018. Gas concentration and flow rate measurements as part of methane baseline assessment: Case of the Fontaine Ardente gas seep, Isère, France. Applied Geochemistry, 95, 158-171.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GAL, F., PROUST, E. &amp; KLOPPMANN, W. 2019. Towards a Better Knowledge of Natural Methane Releases in the French Alps: A Field Approach. Geofluids, 2019.</a:t>
              </a:r>
            </a:p>
            <a:p>
              <a:pPr marL="342900" indent="-342900">
                <a:buFont typeface="+mj-lt"/>
                <a:buAutoNum type="arabicPeriod"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C5ED92C-97A9-425D-B166-BFBEDD9137E3}"/>
              </a:ext>
            </a:extLst>
          </p:cNvPr>
          <p:cNvSpPr txBox="1"/>
          <p:nvPr/>
        </p:nvSpPr>
        <p:spPr>
          <a:xfrm>
            <a:off x="8458738" y="1873182"/>
            <a:ext cx="264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Background Samples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9FF2859-5537-45B2-A085-691C584E3942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6863086" y="2242514"/>
            <a:ext cx="2916827" cy="16451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748EDFB9-6A41-4DD2-A76C-5C761839B61C}"/>
              </a:ext>
            </a:extLst>
          </p:cNvPr>
          <p:cNvSpPr txBox="1">
            <a:spLocks/>
          </p:cNvSpPr>
          <p:nvPr/>
        </p:nvSpPr>
        <p:spPr>
          <a:xfrm>
            <a:off x="65526" y="3879237"/>
            <a:ext cx="4129808" cy="5248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as a proof of concept site for the methodology presented: i.e. can soil microbial indicators suggest the presence of a gas seep?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is in South-East France near Grenoble. There are records of a flammable seep for over a millennium.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main seep is the remains of a borehole sunk in the 1990s which is the center of a concrete pad, sketched onto the figure. The seep is predominately composed of methane (up to 84.4%</a:t>
            </a:r>
            <a:r>
              <a:rPr lang="en-US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flux measurements took place over a 1 m spaced grid. Microbial sampling was spaced every 5 m (at 20 cm depth) and is shown on the figure.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FE7907-AAD0-4B63-B6E9-92AE2E315CF5}"/>
              </a:ext>
            </a:extLst>
          </p:cNvPr>
          <p:cNvSpPr txBox="1"/>
          <p:nvPr/>
        </p:nvSpPr>
        <p:spPr>
          <a:xfrm>
            <a:off x="5882557" y="7074412"/>
            <a:ext cx="275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Points of soil sampling for microbial analysis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219D6D0-3976-4DEC-A60E-79B03F436B53}"/>
              </a:ext>
            </a:extLst>
          </p:cNvPr>
          <p:cNvCxnSpPr>
            <a:cxnSpLocks/>
            <a:stCxn id="87" idx="3"/>
          </p:cNvCxnSpPr>
          <p:nvPr/>
        </p:nvCxnSpPr>
        <p:spPr>
          <a:xfrm flipV="1">
            <a:off x="8642049" y="6387640"/>
            <a:ext cx="781351" cy="1009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81D558A-E57D-4C7A-87DB-8F986C6595B4}"/>
              </a:ext>
            </a:extLst>
          </p:cNvPr>
          <p:cNvSpPr txBox="1"/>
          <p:nvPr/>
        </p:nvSpPr>
        <p:spPr>
          <a:xfrm>
            <a:off x="4246607" y="6285570"/>
            <a:ext cx="168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Gabion basket  retaining wall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E5B0A57-116B-4EE9-804D-4819DD20299A}"/>
              </a:ext>
            </a:extLst>
          </p:cNvPr>
          <p:cNvCxnSpPr>
            <a:cxnSpLocks/>
            <a:stCxn id="96" idx="3"/>
          </p:cNvCxnSpPr>
          <p:nvPr/>
        </p:nvCxnSpPr>
        <p:spPr>
          <a:xfrm flipV="1">
            <a:off x="5926615" y="6471104"/>
            <a:ext cx="321419" cy="1376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5584B624-839F-4915-B8DA-564828A7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7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BF27323-E3AB-499E-B2C3-CFA451E41B6F}"/>
              </a:ext>
            </a:extLst>
          </p:cNvPr>
          <p:cNvSpPr/>
          <p:nvPr/>
        </p:nvSpPr>
        <p:spPr>
          <a:xfrm>
            <a:off x="100740" y="258640"/>
            <a:ext cx="12598044" cy="107289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E91BCD-EAD6-4BA6-8521-9C8CD04239E1}"/>
              </a:ext>
            </a:extLst>
          </p:cNvPr>
          <p:cNvGrpSpPr/>
          <p:nvPr/>
        </p:nvGrpSpPr>
        <p:grpSpPr>
          <a:xfrm>
            <a:off x="100740" y="451403"/>
            <a:ext cx="12598044" cy="618949"/>
            <a:chOff x="8607633" y="303042"/>
            <a:chExt cx="4285406" cy="61894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8FF26F-9D63-4412-AE1C-D0219E72DABF}"/>
                </a:ext>
              </a:extLst>
            </p:cNvPr>
            <p:cNvCxnSpPr>
              <a:cxnSpLocks/>
            </p:cNvCxnSpPr>
            <p:nvPr/>
          </p:nvCxnSpPr>
          <p:spPr>
            <a:xfrm>
              <a:off x="8607633" y="921991"/>
              <a:ext cx="428540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481B9081-8C7E-471F-A7AC-D4AD3178DFD9}"/>
                </a:ext>
              </a:extLst>
            </p:cNvPr>
            <p:cNvSpPr txBox="1">
              <a:spLocks/>
            </p:cNvSpPr>
            <p:nvPr/>
          </p:nvSpPr>
          <p:spPr>
            <a:xfrm>
              <a:off x="8659559" y="303042"/>
              <a:ext cx="4139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, Discussion &amp; Conclusion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020BF2-C590-4AE8-AFD6-A625FD8CD855}"/>
              </a:ext>
            </a:extLst>
          </p:cNvPr>
          <p:cNvGrpSpPr/>
          <p:nvPr/>
        </p:nvGrpSpPr>
        <p:grpSpPr>
          <a:xfrm>
            <a:off x="105805" y="3105147"/>
            <a:ext cx="12631862" cy="6297625"/>
            <a:chOff x="105805" y="2544315"/>
            <a:chExt cx="12631862" cy="6297625"/>
          </a:xfrm>
        </p:grpSpPr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272117F5-E3E9-4441-845F-9FE9E069736C}"/>
                </a:ext>
              </a:extLst>
            </p:cNvPr>
            <p:cNvSpPr txBox="1">
              <a:spLocks/>
            </p:cNvSpPr>
            <p:nvPr/>
          </p:nvSpPr>
          <p:spPr>
            <a:xfrm>
              <a:off x="3121152" y="7898587"/>
              <a:ext cx="6711298" cy="9433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Plot shows methane and functional gene relative abundance.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Warmer colours represent areas with higher concentrations and are discrete intervals showing 25% of total range.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73796CD-6DD6-442F-8597-B8EF8F725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593" y="2719806"/>
              <a:ext cx="7023857" cy="4966261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B8F5F58-060C-40B8-B649-39ED4A2B341F}"/>
                </a:ext>
              </a:extLst>
            </p:cNvPr>
            <p:cNvGrpSpPr/>
            <p:nvPr/>
          </p:nvGrpSpPr>
          <p:grpSpPr>
            <a:xfrm>
              <a:off x="105805" y="2545584"/>
              <a:ext cx="2901159" cy="2747187"/>
              <a:chOff x="-5367" y="113791"/>
              <a:chExt cx="4361367" cy="2747187"/>
            </a:xfrm>
          </p:grpSpPr>
          <p:sp>
            <p:nvSpPr>
              <p:cNvPr id="63" name="Rectangle 62">
                <a:hlinkClick r:id="" action="ppaction://noaction"/>
                <a:extLst>
                  <a:ext uri="{FF2B5EF4-FFF2-40B4-BE49-F238E27FC236}">
                    <a16:creationId xmlns:a16="http://schemas.microsoft.com/office/drawing/2014/main" id="{75D987F0-41D1-4854-AF06-CF0557A84467}"/>
                  </a:ext>
                </a:extLst>
              </p:cNvPr>
              <p:cNvSpPr/>
              <p:nvPr/>
            </p:nvSpPr>
            <p:spPr>
              <a:xfrm>
                <a:off x="0" y="113791"/>
                <a:ext cx="4356000" cy="2747187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5AE72AF-27F8-46E3-82C7-8CA3E63D2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68369"/>
                <a:ext cx="435063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5" name="Title 1">
                <a:extLst>
                  <a:ext uri="{FF2B5EF4-FFF2-40B4-BE49-F238E27FC236}">
                    <a16:creationId xmlns:a16="http://schemas.microsoft.com/office/drawing/2014/main" id="{36009F9E-FCFB-4CD6-86EE-A35080722C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9420"/>
                <a:ext cx="4355999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Surface Flux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BE1587EB-B098-4333-B1FD-4EC0DFB1A5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5367" y="980890"/>
                <a:ext cx="4355999" cy="18800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Methane flux from the soil was observed at points across the site.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 point, F65, appears anomalously high, until considered along with the pore gas concentration  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E7431B8-296F-4D93-868B-23E1D8573073}"/>
                </a:ext>
              </a:extLst>
            </p:cNvPr>
            <p:cNvGrpSpPr/>
            <p:nvPr/>
          </p:nvGrpSpPr>
          <p:grpSpPr>
            <a:xfrm>
              <a:off x="109375" y="5529610"/>
              <a:ext cx="2901159" cy="2747187"/>
              <a:chOff x="-5367" y="113791"/>
              <a:chExt cx="4361367" cy="2747187"/>
            </a:xfrm>
          </p:grpSpPr>
          <p:sp>
            <p:nvSpPr>
              <p:cNvPr id="68" name="Rectangle 67">
                <a:hlinkClick r:id="" action="ppaction://noaction"/>
                <a:extLst>
                  <a:ext uri="{FF2B5EF4-FFF2-40B4-BE49-F238E27FC236}">
                    <a16:creationId xmlns:a16="http://schemas.microsoft.com/office/drawing/2014/main" id="{9E27E610-AAEB-4A78-93EB-AC4224312D7A}"/>
                  </a:ext>
                </a:extLst>
              </p:cNvPr>
              <p:cNvSpPr/>
              <p:nvPr/>
            </p:nvSpPr>
            <p:spPr>
              <a:xfrm>
                <a:off x="0" y="113791"/>
                <a:ext cx="4356000" cy="2747187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DDF8158-0432-4DB5-B1C7-064DC4369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68369"/>
                <a:ext cx="435063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0" name="Title 1">
                <a:extLst>
                  <a:ext uri="{FF2B5EF4-FFF2-40B4-BE49-F238E27FC236}">
                    <a16:creationId xmlns:a16="http://schemas.microsoft.com/office/drawing/2014/main" id="{70997A1B-578B-4ABA-B382-DABF7527D0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9420"/>
                <a:ext cx="4355999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mmoX</a:t>
                </a:r>
                <a:r>
                  <a:rPr lang="en-GB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Abundance</a:t>
                </a:r>
                <a:endParaRPr lang="en-GB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EE52DE30-AA3E-411D-9300-94EEAA5EBD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5367" y="1155672"/>
                <a:ext cx="4355999" cy="17053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soluble methane mono-oxygenase gene was detected most strongly next to the main seep at the edge of the concrete pad.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47EBEE6-15F9-4B62-B5E5-804AB5802BCC}"/>
                </a:ext>
              </a:extLst>
            </p:cNvPr>
            <p:cNvGrpSpPr/>
            <p:nvPr/>
          </p:nvGrpSpPr>
          <p:grpSpPr>
            <a:xfrm>
              <a:off x="9804766" y="2544315"/>
              <a:ext cx="2909645" cy="2747187"/>
              <a:chOff x="0" y="113791"/>
              <a:chExt cx="4374124" cy="2747187"/>
            </a:xfrm>
          </p:grpSpPr>
          <p:sp>
            <p:nvSpPr>
              <p:cNvPr id="73" name="Rectangle 72">
                <a:hlinkClick r:id="" action="ppaction://noaction"/>
                <a:extLst>
                  <a:ext uri="{FF2B5EF4-FFF2-40B4-BE49-F238E27FC236}">
                    <a16:creationId xmlns:a16="http://schemas.microsoft.com/office/drawing/2014/main" id="{489765C0-8B4F-4103-9C28-1CD15A1B0001}"/>
                  </a:ext>
                </a:extLst>
              </p:cNvPr>
              <p:cNvSpPr/>
              <p:nvPr/>
            </p:nvSpPr>
            <p:spPr>
              <a:xfrm>
                <a:off x="0" y="113791"/>
                <a:ext cx="4356000" cy="2747187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93B2CF4-849D-43BE-A3F0-80705A648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68369"/>
                <a:ext cx="435063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7" name="Title 1">
                <a:extLst>
                  <a:ext uri="{FF2B5EF4-FFF2-40B4-BE49-F238E27FC236}">
                    <a16:creationId xmlns:a16="http://schemas.microsoft.com/office/drawing/2014/main" id="{75210E2E-23CC-41C2-B931-F42723B9F6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9420"/>
                <a:ext cx="4355999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Pore Gas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79403F88-B2BD-43DA-BFA6-C6803B2A4F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25" y="1274927"/>
                <a:ext cx="4355999" cy="9790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1 m depth the soil pore gas was composed of up to 81.7% vol. (at F65) methane.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7E671D-9598-4696-885B-719E4320261A}"/>
                </a:ext>
              </a:extLst>
            </p:cNvPr>
            <p:cNvGrpSpPr/>
            <p:nvPr/>
          </p:nvGrpSpPr>
          <p:grpSpPr>
            <a:xfrm>
              <a:off x="9836508" y="5493981"/>
              <a:ext cx="2901159" cy="2747187"/>
              <a:chOff x="-5367" y="113791"/>
              <a:chExt cx="4361367" cy="2747187"/>
            </a:xfrm>
          </p:grpSpPr>
          <p:sp>
            <p:nvSpPr>
              <p:cNvPr id="80" name="Rectangle 79">
                <a:hlinkClick r:id="" action="ppaction://noaction"/>
                <a:extLst>
                  <a:ext uri="{FF2B5EF4-FFF2-40B4-BE49-F238E27FC236}">
                    <a16:creationId xmlns:a16="http://schemas.microsoft.com/office/drawing/2014/main" id="{11F7488E-BC11-4E81-AA0A-5B2AB5C8512F}"/>
                  </a:ext>
                </a:extLst>
              </p:cNvPr>
              <p:cNvSpPr/>
              <p:nvPr/>
            </p:nvSpPr>
            <p:spPr>
              <a:xfrm>
                <a:off x="0" y="113791"/>
                <a:ext cx="4356000" cy="2747187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32E2598-8EAB-4858-9B4A-B90E9B35D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68369"/>
                <a:ext cx="435063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3" name="Title 1">
                <a:extLst>
                  <a:ext uri="{FF2B5EF4-FFF2-40B4-BE49-F238E27FC236}">
                    <a16:creationId xmlns:a16="http://schemas.microsoft.com/office/drawing/2014/main" id="{474EBB93-AA30-4164-B8D6-C508408F97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9420"/>
                <a:ext cx="4355999" cy="5833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pmoA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Abundance</a:t>
                </a:r>
                <a:endParaRPr lang="en-GB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A08F2775-4EB0-4717-90E8-012F06762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5367" y="980890"/>
                <a:ext cx="4355999" cy="18800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particulate methane mono-oxygenase gene was detected all bar one point, a background sample.</a:t>
                </a:r>
              </a:p>
              <a:p>
                <a:pPr marL="0" indent="0">
                  <a:buNone/>
                </a:pPr>
                <a:r>
                  <a:rPr lang="en-GB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Sample points around the seep had the greatest observed relative abundance. 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5EC0490-DD21-4EB5-95BE-B8B2AD58FA8B}"/>
              </a:ext>
            </a:extLst>
          </p:cNvPr>
          <p:cNvGrpSpPr/>
          <p:nvPr/>
        </p:nvGrpSpPr>
        <p:grpSpPr>
          <a:xfrm>
            <a:off x="3121207" y="1470129"/>
            <a:ext cx="6398627" cy="1468143"/>
            <a:chOff x="-5367" y="113791"/>
            <a:chExt cx="4361367" cy="1468143"/>
          </a:xfrm>
        </p:grpSpPr>
        <p:sp>
          <p:nvSpPr>
            <p:cNvPr id="86" name="Rectangle 85">
              <a:hlinkClick r:id="" action="ppaction://noaction"/>
              <a:extLst>
                <a:ext uri="{FF2B5EF4-FFF2-40B4-BE49-F238E27FC236}">
                  <a16:creationId xmlns:a16="http://schemas.microsoft.com/office/drawing/2014/main" id="{8C8BDBA4-58A7-4EC2-B0B5-22BF4A1C65B9}"/>
                </a:ext>
              </a:extLst>
            </p:cNvPr>
            <p:cNvSpPr/>
            <p:nvPr/>
          </p:nvSpPr>
          <p:spPr>
            <a:xfrm>
              <a:off x="0" y="113791"/>
              <a:ext cx="4356000" cy="146814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CA3ED77-EF81-45B3-B333-13A93B9120E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063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90" name="Title 1">
              <a:extLst>
                <a:ext uri="{FF2B5EF4-FFF2-40B4-BE49-F238E27FC236}">
                  <a16:creationId xmlns:a16="http://schemas.microsoft.com/office/drawing/2014/main" id="{7383FAE7-5060-46CA-AA92-E1D3FEBB31D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Recap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46F10662-B8F3-43E2-9C3B-4A44035EE243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905573"/>
              <a:ext cx="4355999" cy="6763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total of, 86 flux measurements and 10 pore gas measurements were taken. 18 soil samples were taken for qPCR. </a:t>
              </a:r>
            </a:p>
          </p:txBody>
        </p:sp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8302254A-0F6A-4886-96F4-DDF4EFFF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6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BF27323-E3AB-499E-B2C3-CFA451E41B6F}"/>
              </a:ext>
            </a:extLst>
          </p:cNvPr>
          <p:cNvSpPr/>
          <p:nvPr/>
        </p:nvSpPr>
        <p:spPr>
          <a:xfrm>
            <a:off x="100740" y="258640"/>
            <a:ext cx="12588700" cy="107289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E91BCD-EAD6-4BA6-8521-9C8CD04239E1}"/>
              </a:ext>
            </a:extLst>
          </p:cNvPr>
          <p:cNvGrpSpPr/>
          <p:nvPr/>
        </p:nvGrpSpPr>
        <p:grpSpPr>
          <a:xfrm>
            <a:off x="100740" y="451403"/>
            <a:ext cx="12577500" cy="618949"/>
            <a:chOff x="8607633" y="303042"/>
            <a:chExt cx="4285406" cy="61894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8FF26F-9D63-4412-AE1C-D0219E72DABF}"/>
                </a:ext>
              </a:extLst>
            </p:cNvPr>
            <p:cNvCxnSpPr>
              <a:cxnSpLocks/>
            </p:cNvCxnSpPr>
            <p:nvPr/>
          </p:nvCxnSpPr>
          <p:spPr>
            <a:xfrm>
              <a:off x="8607633" y="921991"/>
              <a:ext cx="428540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481B9081-8C7E-471F-A7AC-D4AD3178DFD9}"/>
                </a:ext>
              </a:extLst>
            </p:cNvPr>
            <p:cNvSpPr txBox="1">
              <a:spLocks/>
            </p:cNvSpPr>
            <p:nvPr/>
          </p:nvSpPr>
          <p:spPr>
            <a:xfrm>
              <a:off x="8659559" y="303042"/>
              <a:ext cx="4139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Results, </a:t>
              </a:r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Discussion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&amp; Conclusion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272117F5-E3E9-4441-845F-9FE9E069736C}"/>
              </a:ext>
            </a:extLst>
          </p:cNvPr>
          <p:cNvSpPr txBox="1">
            <a:spLocks/>
          </p:cNvSpPr>
          <p:nvPr/>
        </p:nvSpPr>
        <p:spPr>
          <a:xfrm>
            <a:off x="373888" y="7587495"/>
            <a:ext cx="6711298" cy="943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shows methane and functional gene relative abundance.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Warmer colours represent areas with higher concentrations and are discrete intervals showing 25% of total range.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3796CD-6DD6-442F-8597-B8EF8F72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9" y="2507925"/>
            <a:ext cx="7023857" cy="4966261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47EBEE6-15F9-4B62-B5E5-804AB5802BCC}"/>
              </a:ext>
            </a:extLst>
          </p:cNvPr>
          <p:cNvGrpSpPr/>
          <p:nvPr/>
        </p:nvGrpSpPr>
        <p:grpSpPr>
          <a:xfrm>
            <a:off x="7407833" y="2507925"/>
            <a:ext cx="5284039" cy="2747187"/>
            <a:chOff x="-5367" y="113791"/>
            <a:chExt cx="4361367" cy="2747187"/>
          </a:xfrm>
        </p:grpSpPr>
        <p:sp>
          <p:nvSpPr>
            <p:cNvPr id="73" name="Rectangle 72">
              <a:hlinkClick r:id="" action="ppaction://noaction"/>
              <a:extLst>
                <a:ext uri="{FF2B5EF4-FFF2-40B4-BE49-F238E27FC236}">
                  <a16:creationId xmlns:a16="http://schemas.microsoft.com/office/drawing/2014/main" id="{489765C0-8B4F-4103-9C28-1CD15A1B0001}"/>
                </a:ext>
              </a:extLst>
            </p:cNvPr>
            <p:cNvSpPr/>
            <p:nvPr/>
          </p:nvSpPr>
          <p:spPr>
            <a:xfrm>
              <a:off x="0" y="113791"/>
              <a:ext cx="4356000" cy="274718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3B2CF4-849D-43BE-A3F0-80705A648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063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77" name="Title 1">
              <a:extLst>
                <a:ext uri="{FF2B5EF4-FFF2-40B4-BE49-F238E27FC236}">
                  <a16:creationId xmlns:a16="http://schemas.microsoft.com/office/drawing/2014/main" id="{75210E2E-23CC-41C2-B931-F42723B9F65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Methane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9403F88-B2BD-43DA-BFA6-C6803B2A4FEE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980890"/>
              <a:ext cx="4355999" cy="18800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 change in size of methane anomaly from 1 metre to surface. This could be due to methane rising through areas of soil with greater permeability.</a:t>
              </a:r>
            </a:p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could also be caused by methane being oxidised by  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methanotrophs in an aerobic zone between the two measurement points (1 m and the surface).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57E671D-9598-4696-885B-719E4320261A}"/>
              </a:ext>
            </a:extLst>
          </p:cNvPr>
          <p:cNvGrpSpPr/>
          <p:nvPr/>
        </p:nvGrpSpPr>
        <p:grpSpPr>
          <a:xfrm>
            <a:off x="7407833" y="5388430"/>
            <a:ext cx="5263971" cy="3142423"/>
            <a:chOff x="-5367" y="113791"/>
            <a:chExt cx="4361367" cy="3142423"/>
          </a:xfrm>
        </p:grpSpPr>
        <p:sp>
          <p:nvSpPr>
            <p:cNvPr id="80" name="Rectangle 79">
              <a:hlinkClick r:id="" action="ppaction://noaction"/>
              <a:extLst>
                <a:ext uri="{FF2B5EF4-FFF2-40B4-BE49-F238E27FC236}">
                  <a16:creationId xmlns:a16="http://schemas.microsoft.com/office/drawing/2014/main" id="{11F7488E-BC11-4E81-AA0A-5B2AB5C8512F}"/>
                </a:ext>
              </a:extLst>
            </p:cNvPr>
            <p:cNvSpPr/>
            <p:nvPr/>
          </p:nvSpPr>
          <p:spPr>
            <a:xfrm>
              <a:off x="0" y="113791"/>
              <a:ext cx="4356000" cy="314242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2E2598-8EAB-4858-9B4A-B90E9B35DD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68369"/>
              <a:ext cx="435063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83" name="Title 1">
              <a:extLst>
                <a:ext uri="{FF2B5EF4-FFF2-40B4-BE49-F238E27FC236}">
                  <a16:creationId xmlns:a16="http://schemas.microsoft.com/office/drawing/2014/main" id="{474EBB93-AA30-4164-B8D6-C508408F972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49420"/>
              <a:ext cx="4355999" cy="583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Methane Mono-Oxygenases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A08F2775-4EB0-4717-90E8-012F0676228E}"/>
                </a:ext>
              </a:extLst>
            </p:cNvPr>
            <p:cNvSpPr txBox="1">
              <a:spLocks/>
            </p:cNvSpPr>
            <p:nvPr/>
          </p:nvSpPr>
          <p:spPr>
            <a:xfrm>
              <a:off x="-5367" y="980890"/>
              <a:ext cx="4355999" cy="22753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Currently unclear why the relative abundances of the two genes are not more similar. Almost all methanotrophs have </a:t>
              </a:r>
              <a:r>
                <a:rPr lang="en-GB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pmoA,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only some genera have </a:t>
              </a:r>
              <a:r>
                <a:rPr lang="en-GB" sz="16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mmoX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This could explain the greater spread of </a:t>
              </a:r>
              <a:r>
                <a:rPr lang="en-GB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pmoA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but not the separation of the two hotspots.</a:t>
              </a:r>
            </a:p>
            <a:p>
              <a:pPr marL="0" indent="0">
                <a:buNone/>
              </a:pP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Possibly this is due to other factors that are providing the genera with </a:t>
              </a:r>
              <a:r>
                <a:rPr lang="en-GB" sz="16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mmoX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advantage, or disadvantage, to those with </a:t>
              </a:r>
              <a:r>
                <a:rPr lang="en-GB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pmoA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only.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1AB5D5ED-8778-41BA-A463-1F3C749E1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" y="9267827"/>
            <a:ext cx="899004" cy="3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8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8AEB236708F45B3ACF77EE0BF38D6" ma:contentTypeVersion="13" ma:contentTypeDescription="Create a new document." ma:contentTypeScope="" ma:versionID="4e324481f9fd52ec6458a5386b712b2d">
  <xsd:schema xmlns:xsd="http://www.w3.org/2001/XMLSchema" xmlns:xs="http://www.w3.org/2001/XMLSchema" xmlns:p="http://schemas.microsoft.com/office/2006/metadata/properties" xmlns:ns3="15e296ac-dfad-4c87-a713-ba2e97fd59c3" xmlns:ns4="af6603c5-74dd-4c3f-a987-df66f891c380" targetNamespace="http://schemas.microsoft.com/office/2006/metadata/properties" ma:root="true" ma:fieldsID="3d19cb5f363536b032d959a536feaa60" ns3:_="" ns4:_="">
    <xsd:import namespace="15e296ac-dfad-4c87-a713-ba2e97fd59c3"/>
    <xsd:import namespace="af6603c5-74dd-4c3f-a987-df66f891c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296ac-dfad-4c87-a713-ba2e97fd59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603c5-74dd-4c3f-a987-df66f891c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E68A22-1F74-43FF-8347-2CD241F869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7F1D23-3BB3-4CDD-95B7-4EF6F051B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e296ac-dfad-4c87-a713-ba2e97fd59c3"/>
    <ds:schemaRef ds:uri="af6603c5-74dd-4c3f-a987-df66f891c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9B516C-EB30-42D9-BFCF-907175109FB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f6603c5-74dd-4c3f-a987-df66f891c380"/>
    <ds:schemaRef ds:uri="15e296ac-dfad-4c87-a713-ba2e97fd59c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13391</TotalTime>
  <Words>2217</Words>
  <Application>Microsoft Office PowerPoint</Application>
  <PresentationFormat>A3 Paper (297x420 mm)</PresentationFormat>
  <Paragraphs>196</Paragraphs>
  <Slides>10</Slides>
  <Notes>2</Notes>
  <HiddenSlides>7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Soil Microbial Indicators of Alkane Flux around a Natural Gas Seep</vt:lpstr>
      <vt:lpstr>Soil Microbial Indicators of Alkane Flux around a Natural Gas Seep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</vt:lpstr>
      <vt:lpstr>Why Bacteria?</vt:lpstr>
      <vt:lpstr>Methods</vt:lpstr>
      <vt:lpstr>R, D &amp; C</vt:lpstr>
      <vt:lpstr>Fontaine Ardent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Microbial Indicators of Alkane Flux around a Natural Gas Seep</dc:title>
  <dc:creator>Tom Bott</dc:creator>
  <cp:lastModifiedBy>Thomas</cp:lastModifiedBy>
  <cp:revision>10</cp:revision>
  <dcterms:created xsi:type="dcterms:W3CDTF">2020-04-23T11:32:47Z</dcterms:created>
  <dcterms:modified xsi:type="dcterms:W3CDTF">2020-05-04T07:50:32Z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0x010100B978AEB236708F45B3ACF77EE0BF38D6</vt:lpwstr>
  </property>
</Properties>
</file>