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28"/>
  </p:notesMasterIdLst>
  <p:sldIdLst>
    <p:sldId id="275" r:id="rId2"/>
    <p:sldId id="286" r:id="rId3"/>
    <p:sldId id="256" r:id="rId4"/>
    <p:sldId id="266" r:id="rId5"/>
    <p:sldId id="267" r:id="rId6"/>
    <p:sldId id="283" r:id="rId7"/>
    <p:sldId id="282" r:id="rId8"/>
    <p:sldId id="284" r:id="rId9"/>
    <p:sldId id="270" r:id="rId10"/>
    <p:sldId id="271" r:id="rId11"/>
    <p:sldId id="280" r:id="rId12"/>
    <p:sldId id="281" r:id="rId13"/>
    <p:sldId id="272" r:id="rId14"/>
    <p:sldId id="273" r:id="rId15"/>
    <p:sldId id="263" r:id="rId16"/>
    <p:sldId id="257" r:id="rId17"/>
    <p:sldId id="258" r:id="rId18"/>
    <p:sldId id="259" r:id="rId19"/>
    <p:sldId id="285" r:id="rId20"/>
    <p:sldId id="262" r:id="rId21"/>
    <p:sldId id="260" r:id="rId22"/>
    <p:sldId id="261" r:id="rId23"/>
    <p:sldId id="265" r:id="rId24"/>
    <p:sldId id="274" r:id="rId25"/>
    <p:sldId id="279"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ádlné Dr Szőnyi Judit" initials="MDSJ" lastIdx="15" clrIdx="0">
    <p:extLst>
      <p:ext uri="{19B8F6BF-5375-455C-9EA6-DF929625EA0E}">
        <p15:presenceInfo xmlns:p15="http://schemas.microsoft.com/office/powerpoint/2012/main" userId="S::madlneszonyi@caesar.elte.hu::2177b5a5-4c9a-41fd-9e13-c49097df2a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72" d="100"/>
          <a:sy n="72" d="100"/>
        </p:scale>
        <p:origin x="1326"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3C843-9346-4167-AB8C-1074722E355E}" type="datetimeFigureOut">
              <a:rPr lang="en-US" smtClean="0"/>
              <a:t>4/30/2020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78F34-DC51-422E-B24C-6396BCF99AB7}" type="slidenum">
              <a:rPr lang="en-US" smtClean="0"/>
              <a:t>‹#›</a:t>
            </a:fld>
            <a:endParaRPr lang="en-US"/>
          </a:p>
        </p:txBody>
      </p:sp>
    </p:spTree>
    <p:extLst>
      <p:ext uri="{BB962C8B-B14F-4D97-AF65-F5344CB8AC3E}">
        <p14:creationId xmlns:p14="http://schemas.microsoft.com/office/powerpoint/2010/main" val="226171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78F34-DC51-422E-B24C-6396BCF99AB7}" type="slidenum">
              <a:rPr lang="en-US" smtClean="0"/>
              <a:t>24</a:t>
            </a:fld>
            <a:endParaRPr lang="en-US"/>
          </a:p>
        </p:txBody>
      </p:sp>
    </p:spTree>
    <p:extLst>
      <p:ext uri="{BB962C8B-B14F-4D97-AF65-F5344CB8AC3E}">
        <p14:creationId xmlns:p14="http://schemas.microsoft.com/office/powerpoint/2010/main" val="95473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28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311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045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308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29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255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818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69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72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0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60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4/30/2020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290504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ss.inowas.com/too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arthexplorer.usgs.gov/" TargetMode="External"/><Relationship Id="rId2" Type="http://schemas.openxmlformats.org/officeDocument/2006/relationships/hyperlink" Target="https://pubs.usgs.gov/of/2011/109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pubs.usgs.gov/of/2011/1093/" TargetMode="External"/><Relationship Id="rId2" Type="http://schemas.openxmlformats.org/officeDocument/2006/relationships/hyperlink" Target="https://dss.inowas.com/too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4031-6070-4FA5-AD0A-E41BA53D7C9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A20D4AC-B3C7-4852-9B61-A7345F234B72}"/>
              </a:ext>
            </a:extLst>
          </p:cNvPr>
          <p:cNvPicPr>
            <a:picLocks noGrp="1" noChangeAspect="1"/>
          </p:cNvPicPr>
          <p:nvPr>
            <p:ph idx="1"/>
          </p:nvPr>
        </p:nvPicPr>
        <p:blipFill>
          <a:blip r:embed="rId2"/>
          <a:stretch>
            <a:fillRect/>
          </a:stretch>
        </p:blipFill>
        <p:spPr>
          <a:xfrm>
            <a:off x="-1" y="0"/>
            <a:ext cx="9119311" cy="6858000"/>
          </a:xfrm>
          <a:prstGeom prst="rect">
            <a:avLst/>
          </a:prstGeom>
        </p:spPr>
      </p:pic>
      <p:sp>
        <p:nvSpPr>
          <p:cNvPr id="6" name="TextBox 5">
            <a:extLst>
              <a:ext uri="{FF2B5EF4-FFF2-40B4-BE49-F238E27FC236}">
                <a16:creationId xmlns:a16="http://schemas.microsoft.com/office/drawing/2014/main" id="{A77028C5-F30E-4553-B92E-9E4F3414A27C}"/>
              </a:ext>
            </a:extLst>
          </p:cNvPr>
          <p:cNvSpPr txBox="1"/>
          <p:nvPr/>
        </p:nvSpPr>
        <p:spPr>
          <a:xfrm>
            <a:off x="-33528" y="0"/>
            <a:ext cx="9177530" cy="1107996"/>
          </a:xfrm>
          <a:prstGeom prst="rect">
            <a:avLst/>
          </a:prstGeom>
          <a:solidFill>
            <a:schemeClr val="accent1">
              <a:lumMod val="60000"/>
              <a:lumOff val="40000"/>
            </a:schemeClr>
          </a:solidFill>
        </p:spPr>
        <p:txBody>
          <a:bodyPr wrap="square" rtlCol="0">
            <a:spAutoFit/>
          </a:bodyPr>
          <a:lstStyle/>
          <a:p>
            <a:pPr algn="ctr"/>
            <a:r>
              <a:rPr lang="en-US" sz="2400" b="1" dirty="0">
                <a:solidFill>
                  <a:srgbClr val="0070C0"/>
                </a:solidFill>
              </a:rPr>
              <a:t>Managed Aquifer Recharge (MAR) in Baluchistan, Pakistan, Present Situation and Future Prospects</a:t>
            </a:r>
          </a:p>
          <a:p>
            <a:endParaRPr lang="en-US" dirty="0"/>
          </a:p>
        </p:txBody>
      </p:sp>
      <p:sp>
        <p:nvSpPr>
          <p:cNvPr id="8" name="Rectangle 1">
            <a:extLst>
              <a:ext uri="{FF2B5EF4-FFF2-40B4-BE49-F238E27FC236}">
                <a16:creationId xmlns:a16="http://schemas.microsoft.com/office/drawing/2014/main" id="{46826BC5-2820-46DA-983E-428F5AD86445}"/>
              </a:ext>
            </a:extLst>
          </p:cNvPr>
          <p:cNvSpPr>
            <a:spLocks noChangeArrowheads="1"/>
          </p:cNvSpPr>
          <p:nvPr/>
        </p:nvSpPr>
        <p:spPr bwMode="auto">
          <a:xfrm>
            <a:off x="-33529" y="6488668"/>
            <a:ext cx="9177529" cy="369332"/>
          </a:xfrm>
          <a:prstGeom prst="rect">
            <a:avLst/>
          </a:prstGeom>
          <a:solidFill>
            <a:schemeClr val="accent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Sikandar Hayat</a:t>
            </a:r>
            <a:r>
              <a:rPr kumimoji="0" lang="en-US" altLang="en-US" b="0" i="0" u="none" strike="noStrike" cap="none" normalizeH="0" baseline="0" dirty="0">
                <a:ln>
                  <a:noFill/>
                </a:ln>
                <a:solidFill>
                  <a:schemeClr val="tx1"/>
                </a:solidFill>
                <a:effectLst/>
                <a:latin typeface="Arial" panose="020B0604020202020204" pitchFamily="34" charset="0"/>
              </a:rPr>
              <a:t>,</a:t>
            </a:r>
            <a:r>
              <a:rPr kumimoji="0" lang="en-US" altLang="en-US" b="0" i="0" u="none" strike="noStrike" cap="none" normalizeH="0" baseline="0" dirty="0">
                <a:ln>
                  <a:noFill/>
                </a:ln>
                <a:solidFill>
                  <a:schemeClr val="tx1"/>
                </a:solidFill>
                <a:effectLst/>
                <a:latin typeface="Open Sans"/>
              </a:rPr>
              <a:t> </a:t>
            </a:r>
            <a:r>
              <a:rPr kumimoji="0" lang="en-US" altLang="en-US" b="0" i="0" u="none" strike="noStrike" cap="none" normalizeH="0" baseline="0" dirty="0">
                <a:ln>
                  <a:noFill/>
                </a:ln>
                <a:solidFill>
                  <a:schemeClr val="tx1"/>
                </a:solidFill>
                <a:effectLst/>
              </a:rPr>
              <a:t>Hana Ben </a:t>
            </a:r>
            <a:r>
              <a:rPr kumimoji="0" lang="en-US" altLang="en-US" b="0" i="0" u="none" strike="noStrike" cap="none" normalizeH="0" baseline="0" dirty="0" err="1">
                <a:ln>
                  <a:noFill/>
                </a:ln>
                <a:solidFill>
                  <a:schemeClr val="tx1"/>
                </a:solidFill>
                <a:effectLst/>
              </a:rPr>
              <a:t>Mahrez</a:t>
            </a:r>
            <a:r>
              <a:rPr kumimoji="0" lang="en-US" altLang="en-US" b="0" i="0" u="none" strike="noStrike" cap="none" normalizeH="0" baseline="0" dirty="0">
                <a:ln>
                  <a:noFill/>
                </a:ln>
                <a:solidFill>
                  <a:schemeClr val="tx1"/>
                </a:solidFill>
                <a:effectLst/>
                <a:latin typeface="Open Sans"/>
              </a:rPr>
              <a:t>, </a:t>
            </a:r>
            <a:r>
              <a:rPr kumimoji="0" lang="en-US" altLang="en-US" b="0" i="0" u="none" strike="noStrike" cap="none" normalizeH="0" baseline="0" dirty="0" err="1">
                <a:ln>
                  <a:noFill/>
                </a:ln>
                <a:solidFill>
                  <a:schemeClr val="tx1"/>
                </a:solidFill>
                <a:effectLst/>
              </a:rPr>
              <a:t>Zsóka</a:t>
            </a:r>
            <a:r>
              <a:rPr kumimoji="0" lang="en-US" altLang="en-US" b="0" i="0" u="none" strike="noStrike" cap="none" normalizeH="0" baseline="0" dirty="0">
                <a:ln>
                  <a:noFill/>
                </a:ln>
                <a:solidFill>
                  <a:schemeClr val="tx1"/>
                </a:solidFill>
                <a:effectLst/>
              </a:rPr>
              <a:t> </a:t>
            </a:r>
            <a:r>
              <a:rPr kumimoji="0" lang="en-US" altLang="en-US" b="0" i="0" u="none" strike="noStrike" cap="none" normalizeH="0" baseline="0" dirty="0" err="1">
                <a:ln>
                  <a:noFill/>
                </a:ln>
                <a:solidFill>
                  <a:schemeClr val="tx1"/>
                </a:solidFill>
                <a:effectLst/>
              </a:rPr>
              <a:t>Szabó</a:t>
            </a:r>
            <a:r>
              <a:rPr kumimoji="0" lang="en-US" altLang="en-US" b="0" i="0" u="none" strike="noStrike" cap="none" normalizeH="0" baseline="0" dirty="0">
                <a:ln>
                  <a:noFill/>
                </a:ln>
                <a:solidFill>
                  <a:schemeClr val="tx1"/>
                </a:solidFill>
                <a:effectLst/>
                <a:latin typeface="Arial" panose="020B0604020202020204" pitchFamily="34" charset="0"/>
              </a:rPr>
              <a:t>,</a:t>
            </a:r>
            <a:r>
              <a:rPr kumimoji="0" lang="en-US" altLang="en-US" b="0" i="0" u="none" strike="noStrike" cap="none" normalizeH="0" baseline="0" dirty="0">
                <a:ln>
                  <a:noFill/>
                </a:ln>
                <a:solidFill>
                  <a:schemeClr val="tx1"/>
                </a:solidFill>
                <a:effectLst/>
                <a:latin typeface="Open Sans"/>
              </a:rPr>
              <a:t> </a:t>
            </a:r>
            <a:r>
              <a:rPr kumimoji="0" lang="en-US" altLang="en-US" b="0" i="0" u="none" strike="noStrike" cap="none" normalizeH="0" baseline="0" dirty="0" err="1">
                <a:ln>
                  <a:noFill/>
                </a:ln>
                <a:solidFill>
                  <a:schemeClr val="tx1"/>
                </a:solidFill>
                <a:effectLst/>
              </a:rPr>
              <a:t>Ádám</a:t>
            </a:r>
            <a:r>
              <a:rPr kumimoji="0" lang="en-US" altLang="en-US" b="0" i="0" u="none" strike="noStrike" cap="none" normalizeH="0" baseline="0" dirty="0">
                <a:ln>
                  <a:noFill/>
                </a:ln>
                <a:solidFill>
                  <a:schemeClr val="tx1"/>
                </a:solidFill>
                <a:effectLst/>
              </a:rPr>
              <a:t> </a:t>
            </a:r>
            <a:r>
              <a:rPr kumimoji="0" lang="en-US" altLang="en-US" b="0" i="0" u="none" strike="noStrike" cap="none" normalizeH="0" baseline="0" dirty="0" err="1">
                <a:ln>
                  <a:noFill/>
                </a:ln>
                <a:solidFill>
                  <a:schemeClr val="tx1"/>
                </a:solidFill>
                <a:effectLst/>
              </a:rPr>
              <a:t>Tóth</a:t>
            </a:r>
            <a:r>
              <a:rPr kumimoji="0" lang="en-US" altLang="en-US" b="0" i="0" u="none" strike="noStrike" cap="none" normalizeH="0" baseline="0" dirty="0">
                <a:ln>
                  <a:noFill/>
                </a:ln>
                <a:solidFill>
                  <a:schemeClr val="tx1"/>
                </a:solidFill>
                <a:effectLst/>
                <a:latin typeface="Arial" panose="020B0604020202020204" pitchFamily="34" charset="0"/>
              </a:rPr>
              <a:t>,</a:t>
            </a:r>
            <a:r>
              <a:rPr kumimoji="0" lang="en-US" altLang="en-US" b="0" i="0" u="none" strike="noStrike" cap="none" normalizeH="0" baseline="0" dirty="0">
                <a:ln>
                  <a:noFill/>
                </a:ln>
                <a:solidFill>
                  <a:schemeClr val="tx1"/>
                </a:solidFill>
                <a:effectLst/>
                <a:latin typeface="Open Sans"/>
              </a:rPr>
              <a:t> </a:t>
            </a:r>
            <a:r>
              <a:rPr kumimoji="0" lang="en-US" altLang="en-US" b="0" i="0" u="none" strike="noStrike" cap="none" normalizeH="0" baseline="0" dirty="0">
                <a:ln>
                  <a:noFill/>
                </a:ln>
                <a:solidFill>
                  <a:schemeClr val="tx1"/>
                </a:solidFill>
                <a:effectLst/>
              </a:rPr>
              <a:t>and </a:t>
            </a:r>
            <a:r>
              <a:rPr kumimoji="0" lang="en-US" altLang="en-US" b="0" i="0" u="none" strike="noStrike" cap="none" normalizeH="0" baseline="0" dirty="0" err="1">
                <a:ln>
                  <a:noFill/>
                </a:ln>
                <a:solidFill>
                  <a:schemeClr val="tx1"/>
                </a:solidFill>
                <a:effectLst/>
              </a:rPr>
              <a:t>Judit</a:t>
            </a:r>
            <a:r>
              <a:rPr kumimoji="0" lang="en-US" altLang="en-US" b="0" i="0" u="none" strike="noStrike" cap="none" normalizeH="0" baseline="0" dirty="0">
                <a:ln>
                  <a:noFill/>
                </a:ln>
                <a:solidFill>
                  <a:schemeClr val="tx1"/>
                </a:solidFill>
                <a:effectLst/>
              </a:rPr>
              <a:t> </a:t>
            </a:r>
            <a:r>
              <a:rPr kumimoji="0" lang="en-US" altLang="en-US" b="0" i="0" u="none" strike="noStrike" cap="none" normalizeH="0" baseline="0" dirty="0" err="1">
                <a:ln>
                  <a:noFill/>
                </a:ln>
                <a:solidFill>
                  <a:schemeClr val="tx1"/>
                </a:solidFill>
                <a:effectLst/>
              </a:rPr>
              <a:t>Mádl-Szőnyi</a:t>
            </a:r>
            <a:r>
              <a:rPr kumimoji="0" lang="en-US" altLang="en-US" b="0" i="0" u="none" strike="noStrike" cap="none" normalizeH="0" baseline="0" dirty="0">
                <a:ln>
                  <a:noFill/>
                </a:ln>
                <a:solidFill>
                  <a:schemeClr val="tx1"/>
                </a:solidFill>
                <a:effectLst/>
                <a:latin typeface="Arial" panose="020B0604020202020204" pitchFamily="34" charset="0"/>
              </a:rPr>
              <a:t> </a:t>
            </a:r>
          </a:p>
        </p:txBody>
      </p:sp>
      <p:sp>
        <p:nvSpPr>
          <p:cNvPr id="5" name="Rectangle 4">
            <a:extLst>
              <a:ext uri="{FF2B5EF4-FFF2-40B4-BE49-F238E27FC236}">
                <a16:creationId xmlns:a16="http://schemas.microsoft.com/office/drawing/2014/main" id="{05AE9894-01AA-46BA-BC2E-4F6EBABB4F5C}"/>
              </a:ext>
            </a:extLst>
          </p:cNvPr>
          <p:cNvSpPr/>
          <p:nvPr/>
        </p:nvSpPr>
        <p:spPr>
          <a:xfrm>
            <a:off x="-24693" y="5421840"/>
            <a:ext cx="9168693" cy="10668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Kép 11">
            <a:extLst>
              <a:ext uri="{FF2B5EF4-FFF2-40B4-BE49-F238E27FC236}">
                <a16:creationId xmlns:a16="http://schemas.microsoft.com/office/drawing/2014/main" id="{B5422B09-E089-4DA8-B8F7-41D8ADF36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0" y="5415254"/>
            <a:ext cx="1080000" cy="1080000"/>
          </a:xfrm>
          <a:prstGeom prst="rect">
            <a:avLst/>
          </a:prstGeom>
        </p:spPr>
      </p:pic>
      <p:pic>
        <p:nvPicPr>
          <p:cNvPr id="14" name="Kép 13">
            <a:extLst>
              <a:ext uri="{FF2B5EF4-FFF2-40B4-BE49-F238E27FC236}">
                <a16:creationId xmlns:a16="http://schemas.microsoft.com/office/drawing/2014/main" id="{A7ED5389-AFDA-4C3B-94F4-589BD6CC3D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2600" y="5559149"/>
            <a:ext cx="1800200" cy="954138"/>
          </a:xfrm>
          <a:prstGeom prst="rect">
            <a:avLst/>
          </a:prstGeom>
        </p:spPr>
      </p:pic>
      <p:pic>
        <p:nvPicPr>
          <p:cNvPr id="16" name="Graphique 8">
            <a:extLst>
              <a:ext uri="{FF2B5EF4-FFF2-40B4-BE49-F238E27FC236}">
                <a16:creationId xmlns:a16="http://schemas.microsoft.com/office/drawing/2014/main" id="{E9F59566-1B20-4355-BAA9-87150DA63D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8913" y="5559149"/>
            <a:ext cx="2078534" cy="936105"/>
          </a:xfrm>
          <a:prstGeom prst="rect">
            <a:avLst/>
          </a:prstGeom>
        </p:spPr>
      </p:pic>
      <p:pic>
        <p:nvPicPr>
          <p:cNvPr id="13" name="Kép 10">
            <a:extLst>
              <a:ext uri="{FF2B5EF4-FFF2-40B4-BE49-F238E27FC236}">
                <a16:creationId xmlns:a16="http://schemas.microsoft.com/office/drawing/2014/main" id="{3C05E9FC-2271-4620-BE15-DEFE54C000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3560" y="5408668"/>
            <a:ext cx="1321669" cy="1369817"/>
          </a:xfrm>
          <a:prstGeom prst="rect">
            <a:avLst/>
          </a:prstGeom>
        </p:spPr>
      </p:pic>
      <p:pic>
        <p:nvPicPr>
          <p:cNvPr id="12" name="Kép 8">
            <a:extLst>
              <a:ext uri="{FF2B5EF4-FFF2-40B4-BE49-F238E27FC236}">
                <a16:creationId xmlns:a16="http://schemas.microsoft.com/office/drawing/2014/main" id="{320B41DB-B820-4421-8FD8-4E1336FFB4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7455" y="5408668"/>
            <a:ext cx="1080000" cy="1080000"/>
          </a:xfrm>
          <a:prstGeom prst="rect">
            <a:avLst/>
          </a:prstGeom>
        </p:spPr>
      </p:pic>
      <p:sp>
        <p:nvSpPr>
          <p:cNvPr id="3" name="Rectangle 2">
            <a:extLst>
              <a:ext uri="{FF2B5EF4-FFF2-40B4-BE49-F238E27FC236}">
                <a16:creationId xmlns:a16="http://schemas.microsoft.com/office/drawing/2014/main" id="{24772641-27DD-4CE1-A0C1-475F829E6DB6}"/>
              </a:ext>
            </a:extLst>
          </p:cNvPr>
          <p:cNvSpPr/>
          <p:nvPr/>
        </p:nvSpPr>
        <p:spPr>
          <a:xfrm>
            <a:off x="2895600" y="718785"/>
            <a:ext cx="3137462" cy="369332"/>
          </a:xfrm>
          <a:prstGeom prst="rect">
            <a:avLst/>
          </a:prstGeom>
        </p:spPr>
        <p:txBody>
          <a:bodyPr wrap="none">
            <a:spAutoFit/>
          </a:bodyPr>
          <a:lstStyle/>
          <a:p>
            <a:r>
              <a:rPr lang="en-US" dirty="0">
                <a:solidFill>
                  <a:srgbClr val="0000FF"/>
                </a:solidFill>
                <a:latin typeface="Cambria" panose="02040503050406030204" pitchFamily="18" charset="0"/>
              </a:rPr>
              <a:t>© Authors. All rights reserved</a:t>
            </a:r>
            <a:endParaRPr lang="en-US" dirty="0"/>
          </a:p>
        </p:txBody>
      </p:sp>
    </p:spTree>
    <p:extLst>
      <p:ext uri="{BB962C8B-B14F-4D97-AF65-F5344CB8AC3E}">
        <p14:creationId xmlns:p14="http://schemas.microsoft.com/office/powerpoint/2010/main" val="2450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B242-23C1-4525-BD49-FA74B594E385}"/>
              </a:ext>
            </a:extLst>
          </p:cNvPr>
          <p:cNvSpPr>
            <a:spLocks noGrp="1"/>
          </p:cNvSpPr>
          <p:nvPr>
            <p:ph type="title"/>
          </p:nvPr>
        </p:nvSpPr>
        <p:spPr>
          <a:xfrm>
            <a:off x="3331337" y="83820"/>
            <a:ext cx="5019796" cy="1356360"/>
          </a:xfrm>
        </p:spPr>
        <p:txBody>
          <a:bodyPr>
            <a:normAutofit/>
          </a:bodyPr>
          <a:lstStyle/>
          <a:p>
            <a:pPr algn="ctr"/>
            <a:r>
              <a:rPr lang="en-US" sz="2400" dirty="0"/>
              <a:t>MAR Suitability Mapping for Quetta           Valley</a:t>
            </a:r>
          </a:p>
        </p:txBody>
      </p:sp>
      <p:sp>
        <p:nvSpPr>
          <p:cNvPr id="3" name="Content Placeholder 2">
            <a:extLst>
              <a:ext uri="{FF2B5EF4-FFF2-40B4-BE49-F238E27FC236}">
                <a16:creationId xmlns:a16="http://schemas.microsoft.com/office/drawing/2014/main" id="{2D30FFD7-9697-4598-8ED0-597BDE68335F}"/>
              </a:ext>
            </a:extLst>
          </p:cNvPr>
          <p:cNvSpPr>
            <a:spLocks noGrp="1"/>
          </p:cNvSpPr>
          <p:nvPr>
            <p:ph idx="1"/>
          </p:nvPr>
        </p:nvSpPr>
        <p:spPr>
          <a:xfrm>
            <a:off x="3367196" y="1295400"/>
            <a:ext cx="5624404" cy="5257800"/>
          </a:xfrm>
        </p:spPr>
        <p:txBody>
          <a:bodyPr>
            <a:normAutofit fontScale="85000" lnSpcReduction="10000"/>
          </a:bodyPr>
          <a:lstStyle/>
          <a:p>
            <a:endParaRPr lang="en-US" sz="1000" dirty="0">
              <a:solidFill>
                <a:schemeClr val="tx1"/>
              </a:solidFill>
            </a:endParaRPr>
          </a:p>
          <a:p>
            <a:r>
              <a:rPr lang="en-US" sz="1800" dirty="0">
                <a:solidFill>
                  <a:schemeClr val="tx1"/>
                </a:solidFill>
              </a:rPr>
              <a:t>Quetta is the </a:t>
            </a:r>
            <a:r>
              <a:rPr lang="en-US" sz="1800" dirty="0">
                <a:solidFill>
                  <a:schemeClr val="accent4"/>
                </a:solidFill>
              </a:rPr>
              <a:t>capital</a:t>
            </a:r>
            <a:r>
              <a:rPr lang="en-US" sz="1800" dirty="0">
                <a:solidFill>
                  <a:schemeClr val="tx1"/>
                </a:solidFill>
              </a:rPr>
              <a:t> of  Baluchistan province</a:t>
            </a:r>
          </a:p>
          <a:p>
            <a:endParaRPr lang="en-US" sz="1800" dirty="0">
              <a:solidFill>
                <a:schemeClr val="tx1"/>
              </a:solidFill>
            </a:endParaRPr>
          </a:p>
          <a:p>
            <a:r>
              <a:rPr lang="en-US" sz="1800" dirty="0">
                <a:solidFill>
                  <a:schemeClr val="tx1"/>
                </a:solidFill>
              </a:rPr>
              <a:t>Quetta Valley is about </a:t>
            </a:r>
            <a:r>
              <a:rPr lang="en-US" sz="1800" dirty="0">
                <a:solidFill>
                  <a:schemeClr val="accent4"/>
                </a:solidFill>
              </a:rPr>
              <a:t>1650 m </a:t>
            </a:r>
            <a:r>
              <a:rPr lang="en-US" sz="1800" dirty="0">
                <a:solidFill>
                  <a:schemeClr val="tx1"/>
                </a:solidFill>
              </a:rPr>
              <a:t>above mean sea level, and is bounded by the </a:t>
            </a:r>
            <a:r>
              <a:rPr lang="en-US" sz="1800" i="1" dirty="0" err="1">
                <a:solidFill>
                  <a:schemeClr val="tx1"/>
                </a:solidFill>
              </a:rPr>
              <a:t>Murdar</a:t>
            </a:r>
            <a:r>
              <a:rPr lang="en-US" sz="1800" dirty="0">
                <a:solidFill>
                  <a:schemeClr val="tx1"/>
                </a:solidFill>
              </a:rPr>
              <a:t> , </a:t>
            </a:r>
            <a:r>
              <a:rPr lang="en-US" sz="1800" i="1" dirty="0" err="1">
                <a:solidFill>
                  <a:schemeClr val="tx1"/>
                </a:solidFill>
              </a:rPr>
              <a:t>Chiltan</a:t>
            </a:r>
            <a:r>
              <a:rPr lang="en-US" sz="1800" i="1" dirty="0">
                <a:solidFill>
                  <a:schemeClr val="tx1"/>
                </a:solidFill>
              </a:rPr>
              <a:t> ,</a:t>
            </a:r>
            <a:r>
              <a:rPr lang="en-US" sz="1800" dirty="0">
                <a:solidFill>
                  <a:schemeClr val="tx1"/>
                </a:solidFill>
              </a:rPr>
              <a:t> </a:t>
            </a:r>
            <a:r>
              <a:rPr lang="en-US" sz="1800" i="1" dirty="0" err="1">
                <a:solidFill>
                  <a:schemeClr val="tx1"/>
                </a:solidFill>
              </a:rPr>
              <a:t>Taktu</a:t>
            </a:r>
            <a:r>
              <a:rPr lang="en-US" sz="1800" i="1" dirty="0">
                <a:solidFill>
                  <a:schemeClr val="tx1"/>
                </a:solidFill>
              </a:rPr>
              <a:t>, and </a:t>
            </a:r>
            <a:r>
              <a:rPr lang="en-US" sz="1800" i="1" dirty="0" err="1">
                <a:solidFill>
                  <a:schemeClr val="tx1"/>
                </a:solidFill>
              </a:rPr>
              <a:t>Zarghun</a:t>
            </a:r>
            <a:r>
              <a:rPr lang="en-US" sz="1800" i="1" dirty="0">
                <a:solidFill>
                  <a:schemeClr val="tx1"/>
                </a:solidFill>
              </a:rPr>
              <a:t> </a:t>
            </a:r>
            <a:r>
              <a:rPr lang="en-US" sz="1800" dirty="0">
                <a:solidFill>
                  <a:schemeClr val="tx1"/>
                </a:solidFill>
              </a:rPr>
              <a:t>mountain ranges.</a:t>
            </a:r>
          </a:p>
          <a:p>
            <a:endParaRPr lang="en-US" sz="1800" dirty="0">
              <a:solidFill>
                <a:schemeClr val="tx1"/>
              </a:solidFill>
            </a:endParaRPr>
          </a:p>
          <a:p>
            <a:pPr marL="0" indent="0">
              <a:buNone/>
            </a:pPr>
            <a:r>
              <a:rPr lang="en-US" sz="1800" b="1" dirty="0">
                <a:solidFill>
                  <a:schemeClr val="tx1"/>
                </a:solidFill>
              </a:rPr>
              <a:t>Quetta Valley is chosen for MAR suitability mapping because:</a:t>
            </a:r>
          </a:p>
          <a:p>
            <a:pPr marL="0" indent="0">
              <a:buNone/>
            </a:pPr>
            <a:r>
              <a:rPr lang="en-US" sz="1800" dirty="0">
                <a:solidFill>
                  <a:schemeClr val="tx1"/>
                </a:solidFill>
              </a:rPr>
              <a:t> 1)   </a:t>
            </a:r>
            <a:r>
              <a:rPr lang="en-US" sz="1800" dirty="0">
                <a:solidFill>
                  <a:schemeClr val="accent4"/>
                </a:solidFill>
              </a:rPr>
              <a:t>Migration</a:t>
            </a:r>
            <a:r>
              <a:rPr lang="en-US" sz="1800" dirty="0">
                <a:solidFill>
                  <a:schemeClr val="tx1"/>
                </a:solidFill>
              </a:rPr>
              <a:t> from rural areas and neighboring country Afghanistan intensified the </a:t>
            </a:r>
            <a:r>
              <a:rPr lang="en-US" sz="1800" dirty="0">
                <a:solidFill>
                  <a:schemeClr val="accent4"/>
                </a:solidFill>
              </a:rPr>
              <a:t>water problems </a:t>
            </a:r>
            <a:r>
              <a:rPr lang="en-US" sz="1800" dirty="0">
                <a:solidFill>
                  <a:schemeClr val="tx1"/>
                </a:solidFill>
              </a:rPr>
              <a:t>(N </a:t>
            </a:r>
            <a:r>
              <a:rPr lang="en-US" sz="1800" dirty="0" err="1">
                <a:solidFill>
                  <a:schemeClr val="tx1"/>
                </a:solidFill>
              </a:rPr>
              <a:t>Kakar</a:t>
            </a:r>
            <a:r>
              <a:rPr lang="en-US" sz="1800" dirty="0">
                <a:solidFill>
                  <a:schemeClr val="tx1"/>
                </a:solidFill>
              </a:rPr>
              <a:t> at al., 2019)</a:t>
            </a:r>
          </a:p>
          <a:p>
            <a:pPr marL="0" indent="0">
              <a:buNone/>
            </a:pPr>
            <a:endParaRPr lang="en-US" sz="1800" b="1" dirty="0">
              <a:solidFill>
                <a:schemeClr val="tx1"/>
              </a:solidFill>
            </a:endParaRPr>
          </a:p>
          <a:p>
            <a:pPr marL="0" indent="0">
              <a:buNone/>
            </a:pPr>
            <a:r>
              <a:rPr lang="en-US" sz="1800" dirty="0">
                <a:solidFill>
                  <a:schemeClr val="tx1"/>
                </a:solidFill>
              </a:rPr>
              <a:t>2)   It has highest elevations </a:t>
            </a:r>
            <a:r>
              <a:rPr lang="en-US" sz="1800" dirty="0">
                <a:solidFill>
                  <a:schemeClr val="accent4"/>
                </a:solidFill>
              </a:rPr>
              <a:t>(up to 3558 m) </a:t>
            </a:r>
            <a:r>
              <a:rPr lang="en-US" sz="1800" dirty="0">
                <a:solidFill>
                  <a:schemeClr val="tx1"/>
                </a:solidFill>
              </a:rPr>
              <a:t>in the area so more likely to receive</a:t>
            </a:r>
            <a:r>
              <a:rPr lang="en-US" sz="1800" dirty="0">
                <a:solidFill>
                  <a:schemeClr val="accent4"/>
                </a:solidFill>
              </a:rPr>
              <a:t> considerable</a:t>
            </a:r>
            <a:r>
              <a:rPr lang="en-US" sz="1800" dirty="0">
                <a:solidFill>
                  <a:schemeClr val="tx1"/>
                </a:solidFill>
              </a:rPr>
              <a:t> amount of </a:t>
            </a:r>
            <a:r>
              <a:rPr lang="en-US" sz="1800" dirty="0">
                <a:solidFill>
                  <a:schemeClr val="accent4"/>
                </a:solidFill>
              </a:rPr>
              <a:t>precipitation</a:t>
            </a:r>
          </a:p>
          <a:p>
            <a:pPr marL="0" indent="0">
              <a:buNone/>
            </a:pPr>
            <a:endParaRPr lang="en-US" sz="1800" dirty="0">
              <a:solidFill>
                <a:schemeClr val="tx1"/>
              </a:solidFill>
            </a:endParaRPr>
          </a:p>
          <a:p>
            <a:pPr marL="0" indent="0">
              <a:buNone/>
            </a:pPr>
            <a:r>
              <a:rPr lang="en-US" sz="1800" dirty="0">
                <a:solidFill>
                  <a:schemeClr val="tx1"/>
                </a:solidFill>
              </a:rPr>
              <a:t>3)   Highest population </a:t>
            </a:r>
            <a:r>
              <a:rPr lang="en-US" sz="1800" dirty="0">
                <a:solidFill>
                  <a:schemeClr val="accent4"/>
                </a:solidFill>
              </a:rPr>
              <a:t>(1 million) </a:t>
            </a:r>
            <a:r>
              <a:rPr lang="en-US" sz="1800" dirty="0">
                <a:solidFill>
                  <a:schemeClr val="tx1"/>
                </a:solidFill>
              </a:rPr>
              <a:t>in the province therefore needs high amount of water for domestic and industrial use.</a:t>
            </a:r>
          </a:p>
          <a:p>
            <a:pPr marL="0" indent="0">
              <a:buNone/>
            </a:pPr>
            <a:endParaRPr lang="en-US" sz="1800" dirty="0">
              <a:solidFill>
                <a:schemeClr val="tx1"/>
              </a:solidFill>
            </a:endParaRPr>
          </a:p>
          <a:p>
            <a:pPr marL="0" indent="0">
              <a:buNone/>
            </a:pPr>
            <a:r>
              <a:rPr lang="en-US" sz="1800" dirty="0">
                <a:solidFill>
                  <a:schemeClr val="tx1"/>
                </a:solidFill>
              </a:rPr>
              <a:t>4)   Groundwater level is declining rapidly causing </a:t>
            </a:r>
            <a:r>
              <a:rPr lang="en-US" sz="1800" dirty="0">
                <a:solidFill>
                  <a:schemeClr val="accent4"/>
                </a:solidFill>
              </a:rPr>
              <a:t>land-subsidence.</a:t>
            </a:r>
            <a:r>
              <a:rPr lang="en-US" sz="1800" dirty="0"/>
              <a:t> </a:t>
            </a:r>
            <a:r>
              <a:rPr lang="en-US" sz="1800" dirty="0">
                <a:solidFill>
                  <a:schemeClr val="tx1"/>
                </a:solidFill>
              </a:rPr>
              <a:t>(N </a:t>
            </a:r>
            <a:r>
              <a:rPr lang="en-US" sz="1800" dirty="0" err="1">
                <a:solidFill>
                  <a:schemeClr val="tx1"/>
                </a:solidFill>
              </a:rPr>
              <a:t>Kakar</a:t>
            </a:r>
            <a:r>
              <a:rPr lang="en-US" sz="1800" dirty="0">
                <a:solidFill>
                  <a:schemeClr val="tx1"/>
                </a:solidFill>
              </a:rPr>
              <a:t> at al., 2019)</a:t>
            </a:r>
          </a:p>
          <a:p>
            <a:pPr>
              <a:buAutoNum type="arabicParenR"/>
            </a:pPr>
            <a:endParaRPr lang="en-US" sz="1000" dirty="0"/>
          </a:p>
        </p:txBody>
      </p:sp>
      <p:pic>
        <p:nvPicPr>
          <p:cNvPr id="4" name="Picture 3">
            <a:extLst>
              <a:ext uri="{FF2B5EF4-FFF2-40B4-BE49-F238E27FC236}">
                <a16:creationId xmlns:a16="http://schemas.microsoft.com/office/drawing/2014/main" id="{CCDFADCA-4305-4024-9767-E2EA691FC84E}"/>
              </a:ext>
            </a:extLst>
          </p:cNvPr>
          <p:cNvPicPr>
            <a:picLocks noChangeAspect="1"/>
          </p:cNvPicPr>
          <p:nvPr/>
        </p:nvPicPr>
        <p:blipFill>
          <a:blip r:embed="rId2"/>
          <a:stretch>
            <a:fillRect/>
          </a:stretch>
        </p:blipFill>
        <p:spPr>
          <a:xfrm>
            <a:off x="152400" y="176258"/>
            <a:ext cx="3178937" cy="6529341"/>
          </a:xfrm>
          <a:prstGeom prst="rect">
            <a:avLst/>
          </a:prstGeom>
        </p:spPr>
      </p:pic>
      <p:sp>
        <p:nvSpPr>
          <p:cNvPr id="5" name="TextBox 4">
            <a:extLst>
              <a:ext uri="{FF2B5EF4-FFF2-40B4-BE49-F238E27FC236}">
                <a16:creationId xmlns:a16="http://schemas.microsoft.com/office/drawing/2014/main" id="{398120A5-83E1-4763-8218-78EDDC447D08}"/>
              </a:ext>
            </a:extLst>
          </p:cNvPr>
          <p:cNvSpPr txBox="1"/>
          <p:nvPr/>
        </p:nvSpPr>
        <p:spPr>
          <a:xfrm>
            <a:off x="135924" y="6488210"/>
            <a:ext cx="3315331" cy="246221"/>
          </a:xfrm>
          <a:prstGeom prst="rect">
            <a:avLst/>
          </a:prstGeom>
          <a:noFill/>
        </p:spPr>
        <p:txBody>
          <a:bodyPr wrap="none" rtlCol="0">
            <a:spAutoFit/>
          </a:bodyPr>
          <a:lstStyle/>
          <a:p>
            <a:r>
              <a:rPr lang="en-US" sz="1000" dirty="0">
                <a:solidFill>
                  <a:srgbClr val="7030A0"/>
                </a:solidFill>
                <a:highlight>
                  <a:srgbClr val="C0C0C0"/>
                </a:highlight>
              </a:rPr>
              <a:t>Terraces with loose stone walls (M. Ashraf, Ashfaq A., 2017</a:t>
            </a:r>
            <a:r>
              <a:rPr lang="en-US" sz="1000" dirty="0">
                <a:solidFill>
                  <a:srgbClr val="7030A0"/>
                </a:solidFill>
              </a:rPr>
              <a:t>)</a:t>
            </a:r>
          </a:p>
        </p:txBody>
      </p:sp>
    </p:spTree>
    <p:extLst>
      <p:ext uri="{BB962C8B-B14F-4D97-AF65-F5344CB8AC3E}">
        <p14:creationId xmlns:p14="http://schemas.microsoft.com/office/powerpoint/2010/main" val="383238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5F05-62A8-41D2-8699-1415F2D62C42}"/>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C72146F4-2027-4F88-900D-07B90390B10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295235"/>
            <a:ext cx="5029199" cy="5892099"/>
          </a:xfrm>
        </p:spPr>
      </p:pic>
      <p:sp>
        <p:nvSpPr>
          <p:cNvPr id="6" name="TextBox 5">
            <a:extLst>
              <a:ext uri="{FF2B5EF4-FFF2-40B4-BE49-F238E27FC236}">
                <a16:creationId xmlns:a16="http://schemas.microsoft.com/office/drawing/2014/main" id="{2E875512-A650-46B8-A06F-0A34EE041E9A}"/>
              </a:ext>
            </a:extLst>
          </p:cNvPr>
          <p:cNvSpPr txBox="1"/>
          <p:nvPr/>
        </p:nvSpPr>
        <p:spPr>
          <a:xfrm>
            <a:off x="2362200" y="6078441"/>
            <a:ext cx="4876015" cy="338554"/>
          </a:xfrm>
          <a:prstGeom prst="rect">
            <a:avLst/>
          </a:prstGeom>
          <a:noFill/>
        </p:spPr>
        <p:txBody>
          <a:bodyPr wrap="none" rtlCol="0">
            <a:spAutoFit/>
          </a:bodyPr>
          <a:lstStyle/>
          <a:p>
            <a:r>
              <a:rPr lang="en-US" sz="1600" i="1" dirty="0">
                <a:solidFill>
                  <a:srgbClr val="00B050"/>
                </a:solidFill>
              </a:rPr>
              <a:t>Map of Quetta Valley and surrounding mountain ranges</a:t>
            </a:r>
          </a:p>
        </p:txBody>
      </p:sp>
    </p:spTree>
    <p:extLst>
      <p:ext uri="{BB962C8B-B14F-4D97-AF65-F5344CB8AC3E}">
        <p14:creationId xmlns:p14="http://schemas.microsoft.com/office/powerpoint/2010/main" val="348234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4B31-A36F-4B9E-BD8D-52EF4995691A}"/>
              </a:ext>
            </a:extLst>
          </p:cNvPr>
          <p:cNvSpPr>
            <a:spLocks noGrp="1"/>
          </p:cNvSpPr>
          <p:nvPr>
            <p:ph type="title"/>
          </p:nvPr>
        </p:nvSpPr>
        <p:spPr>
          <a:xfrm>
            <a:off x="990600" y="427522"/>
            <a:ext cx="7406640" cy="609600"/>
          </a:xfrm>
        </p:spPr>
        <p:txBody>
          <a:bodyPr>
            <a:normAutofit fontScale="90000"/>
          </a:bodyPr>
          <a:lstStyle/>
          <a:p>
            <a:pPr algn="ctr"/>
            <a:r>
              <a:rPr lang="en-US" sz="2900" dirty="0"/>
              <a:t>Use of INOWAS platform</a:t>
            </a:r>
            <a:br>
              <a:rPr lang="hu-HU" sz="2900" dirty="0"/>
            </a:br>
            <a:r>
              <a:rPr lang="en-US" sz="1600" dirty="0">
                <a:solidFill>
                  <a:schemeClr val="tx1"/>
                </a:solidFill>
              </a:rPr>
              <a:t>In the online </a:t>
            </a:r>
            <a:r>
              <a:rPr lang="en-US" sz="1600" dirty="0">
                <a:solidFill>
                  <a:schemeClr val="accent4"/>
                </a:solidFill>
              </a:rPr>
              <a:t>INOWAS</a:t>
            </a:r>
            <a:r>
              <a:rPr lang="en-US" sz="1600" dirty="0">
                <a:solidFill>
                  <a:schemeClr val="tx1"/>
                </a:solidFill>
              </a:rPr>
              <a:t> platform (</a:t>
            </a:r>
            <a:r>
              <a:rPr lang="en-US" sz="1600" dirty="0">
                <a:solidFill>
                  <a:schemeClr val="tx1"/>
                </a:solidFill>
                <a:hlinkClick r:id="rId2">
                  <a:extLst>
                    <a:ext uri="{A12FA001-AC4F-418D-AE19-62706E023703}">
                      <ahyp:hlinkClr xmlns:ahyp="http://schemas.microsoft.com/office/drawing/2018/hyperlinkcolor" val="tx"/>
                    </a:ext>
                  </a:extLst>
                </a:hlinkClick>
              </a:rPr>
              <a:t>https://dss.inowas.com/tools</a:t>
            </a:r>
            <a:r>
              <a:rPr lang="en-US" sz="1600" dirty="0">
                <a:solidFill>
                  <a:schemeClr val="tx1"/>
                </a:solidFill>
              </a:rPr>
              <a:t>) the option of ‘</a:t>
            </a:r>
            <a:r>
              <a:rPr lang="en-US" sz="1600" dirty="0">
                <a:solidFill>
                  <a:schemeClr val="accent4"/>
                </a:solidFill>
              </a:rPr>
              <a:t>MAR method selection’</a:t>
            </a:r>
            <a:r>
              <a:rPr lang="en-US" sz="1600" dirty="0">
                <a:solidFill>
                  <a:schemeClr val="tx1"/>
                </a:solidFill>
              </a:rPr>
              <a:t> is used to identify suitable MAR options in Quetta Valley by choosing 1) </a:t>
            </a:r>
            <a:r>
              <a:rPr lang="en-US" sz="1600" dirty="0">
                <a:solidFill>
                  <a:schemeClr val="accent4"/>
                </a:solidFill>
              </a:rPr>
              <a:t>Source of Water</a:t>
            </a:r>
            <a:r>
              <a:rPr lang="en-US" sz="1600" dirty="0">
                <a:solidFill>
                  <a:schemeClr val="tx1"/>
                </a:solidFill>
              </a:rPr>
              <a:t>, 2) </a:t>
            </a:r>
            <a:r>
              <a:rPr lang="en-US" sz="1600" dirty="0">
                <a:solidFill>
                  <a:schemeClr val="accent4"/>
                </a:solidFill>
              </a:rPr>
              <a:t>Soil type</a:t>
            </a:r>
            <a:r>
              <a:rPr lang="en-US" sz="1600" dirty="0">
                <a:solidFill>
                  <a:schemeClr val="tx1"/>
                </a:solidFill>
              </a:rPr>
              <a:t>, 3) </a:t>
            </a:r>
            <a:r>
              <a:rPr lang="en-US" sz="1600" dirty="0">
                <a:solidFill>
                  <a:schemeClr val="accent4"/>
                </a:solidFill>
              </a:rPr>
              <a:t>Land use</a:t>
            </a:r>
            <a:r>
              <a:rPr lang="en-US" sz="1600" dirty="0">
                <a:solidFill>
                  <a:schemeClr val="tx1"/>
                </a:solidFill>
              </a:rPr>
              <a:t>, 4) </a:t>
            </a:r>
            <a:r>
              <a:rPr lang="en-US" sz="1600" dirty="0">
                <a:solidFill>
                  <a:schemeClr val="accent4"/>
                </a:solidFill>
              </a:rPr>
              <a:t>Purpose</a:t>
            </a:r>
            <a:r>
              <a:rPr lang="en-US" sz="1600" dirty="0">
                <a:solidFill>
                  <a:schemeClr val="tx1"/>
                </a:solidFill>
              </a:rPr>
              <a:t>, 5) </a:t>
            </a:r>
            <a:r>
              <a:rPr lang="en-US" sz="1600" dirty="0">
                <a:solidFill>
                  <a:schemeClr val="accent4"/>
                </a:solidFill>
              </a:rPr>
              <a:t>Typical scale</a:t>
            </a:r>
            <a:r>
              <a:rPr lang="en-US" sz="1600" dirty="0">
                <a:solidFill>
                  <a:schemeClr val="tx1"/>
                </a:solidFill>
              </a:rPr>
              <a:t>.</a:t>
            </a:r>
            <a:br>
              <a:rPr lang="en-US" sz="1600" dirty="0">
                <a:solidFill>
                  <a:schemeClr val="tx1"/>
                </a:solidFill>
              </a:rPr>
            </a:br>
            <a:endParaRPr lang="en-US" sz="1600" dirty="0"/>
          </a:p>
        </p:txBody>
      </p:sp>
      <p:sp>
        <p:nvSpPr>
          <p:cNvPr id="3" name="Content Placeholder 2">
            <a:extLst>
              <a:ext uri="{FF2B5EF4-FFF2-40B4-BE49-F238E27FC236}">
                <a16:creationId xmlns:a16="http://schemas.microsoft.com/office/drawing/2014/main" id="{3EB543E3-5FE4-41C9-9F9D-FE9FB6CD34E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6692F03-0987-4823-A734-0DE15750E9FA}"/>
              </a:ext>
            </a:extLst>
          </p:cNvPr>
          <p:cNvPicPr>
            <a:picLocks noChangeAspect="1"/>
          </p:cNvPicPr>
          <p:nvPr/>
        </p:nvPicPr>
        <p:blipFill>
          <a:blip r:embed="rId3"/>
          <a:stretch>
            <a:fillRect/>
          </a:stretch>
        </p:blipFill>
        <p:spPr>
          <a:xfrm>
            <a:off x="219978" y="1184345"/>
            <a:ext cx="8704043" cy="4489309"/>
          </a:xfrm>
          <a:prstGeom prst="rect">
            <a:avLst/>
          </a:prstGeom>
        </p:spPr>
      </p:pic>
      <p:sp>
        <p:nvSpPr>
          <p:cNvPr id="6" name="TextBox 5">
            <a:extLst>
              <a:ext uri="{FF2B5EF4-FFF2-40B4-BE49-F238E27FC236}">
                <a16:creationId xmlns:a16="http://schemas.microsoft.com/office/drawing/2014/main" id="{E8074DB6-90FF-4C0C-8A08-87D3193E7DFA}"/>
              </a:ext>
            </a:extLst>
          </p:cNvPr>
          <p:cNvSpPr txBox="1"/>
          <p:nvPr/>
        </p:nvSpPr>
        <p:spPr>
          <a:xfrm>
            <a:off x="1963563" y="5673654"/>
            <a:ext cx="6629400" cy="369332"/>
          </a:xfrm>
          <a:prstGeom prst="rect">
            <a:avLst/>
          </a:prstGeom>
          <a:noFill/>
        </p:spPr>
        <p:txBody>
          <a:bodyPr wrap="square" rtlCol="0">
            <a:spAutoFit/>
          </a:bodyPr>
          <a:lstStyle/>
          <a:p>
            <a:r>
              <a:rPr lang="en-US" i="1" dirty="0">
                <a:solidFill>
                  <a:srgbClr val="00B050"/>
                </a:solidFill>
              </a:rPr>
              <a:t>Preview of the ‘MAR method selection’ tool in INOWAS  </a:t>
            </a:r>
          </a:p>
        </p:txBody>
      </p:sp>
    </p:spTree>
    <p:extLst>
      <p:ext uri="{BB962C8B-B14F-4D97-AF65-F5344CB8AC3E}">
        <p14:creationId xmlns:p14="http://schemas.microsoft.com/office/powerpoint/2010/main" val="324981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8756-8A26-4B38-A2FB-13FBABFA9308}"/>
              </a:ext>
            </a:extLst>
          </p:cNvPr>
          <p:cNvSpPr>
            <a:spLocks noGrp="1"/>
          </p:cNvSpPr>
          <p:nvPr>
            <p:ph type="title"/>
          </p:nvPr>
        </p:nvSpPr>
        <p:spPr>
          <a:xfrm>
            <a:off x="2286000" y="103414"/>
            <a:ext cx="8229600" cy="588498"/>
          </a:xfrm>
        </p:spPr>
        <p:txBody>
          <a:bodyPr>
            <a:normAutofit/>
          </a:bodyPr>
          <a:lstStyle/>
          <a:p>
            <a:r>
              <a:rPr lang="en-US" sz="2900" dirty="0"/>
              <a:t>Use of INOWAS Platform</a:t>
            </a:r>
          </a:p>
        </p:txBody>
      </p:sp>
      <p:sp>
        <p:nvSpPr>
          <p:cNvPr id="3" name="Content Placeholder 2">
            <a:extLst>
              <a:ext uri="{FF2B5EF4-FFF2-40B4-BE49-F238E27FC236}">
                <a16:creationId xmlns:a16="http://schemas.microsoft.com/office/drawing/2014/main" id="{1C1F6BE2-55A0-49DE-BE44-72769242E036}"/>
              </a:ext>
            </a:extLst>
          </p:cNvPr>
          <p:cNvSpPr>
            <a:spLocks noGrp="1"/>
          </p:cNvSpPr>
          <p:nvPr>
            <p:ph idx="1"/>
          </p:nvPr>
        </p:nvSpPr>
        <p:spPr>
          <a:xfrm>
            <a:off x="13855" y="0"/>
            <a:ext cx="9144000" cy="7924800"/>
          </a:xfrm>
        </p:spPr>
        <p:txBody>
          <a:bodyPr>
            <a:normAutofit fontScale="92500" lnSpcReduction="20000"/>
          </a:bodyPr>
          <a:lstStyle/>
          <a:p>
            <a:endParaRPr lang="en-US" sz="1800" dirty="0"/>
          </a:p>
          <a:p>
            <a:pPr algn="ctr"/>
            <a:endParaRPr lang="en-US" sz="1800" dirty="0"/>
          </a:p>
          <a:p>
            <a:r>
              <a:rPr lang="en-US" sz="1700" dirty="0">
                <a:solidFill>
                  <a:schemeClr val="tx1"/>
                </a:solidFill>
              </a:rPr>
              <a:t>Some methods suggested by INOWAS are suitable and some are not based on the climatic </a:t>
            </a:r>
            <a:r>
              <a:rPr lang="en-US" sz="1800" dirty="0">
                <a:solidFill>
                  <a:schemeClr val="tx1"/>
                </a:solidFill>
              </a:rPr>
              <a:t>conditions of Quetta Valley. </a:t>
            </a:r>
          </a:p>
          <a:p>
            <a:pPr marL="0" indent="0">
              <a:buNone/>
            </a:pPr>
            <a:r>
              <a:rPr lang="en-US" sz="1800" b="1" dirty="0">
                <a:solidFill>
                  <a:schemeClr val="tx1"/>
                </a:solidFill>
              </a:rPr>
              <a:t>  </a:t>
            </a:r>
          </a:p>
          <a:p>
            <a:pPr marL="0" indent="0">
              <a:buNone/>
            </a:pPr>
            <a:r>
              <a:rPr lang="en-US" sz="1800" b="1" dirty="0">
                <a:solidFill>
                  <a:schemeClr val="tx1"/>
                </a:solidFill>
              </a:rPr>
              <a:t>  Infiltration ponds and basins: </a:t>
            </a:r>
            <a:r>
              <a:rPr lang="en-US" sz="1800" dirty="0">
                <a:solidFill>
                  <a:srgbClr val="FF0000"/>
                </a:solidFill>
              </a:rPr>
              <a:t>not suitable </a:t>
            </a:r>
          </a:p>
          <a:p>
            <a:r>
              <a:rPr lang="en-US" sz="1800" dirty="0">
                <a:solidFill>
                  <a:schemeClr val="tx1"/>
                </a:solidFill>
              </a:rPr>
              <a:t>Temperature in the study area is high which will result in rapid evaporation</a:t>
            </a:r>
          </a:p>
          <a:p>
            <a:pPr marL="0" indent="0">
              <a:buNone/>
            </a:pPr>
            <a:r>
              <a:rPr lang="en-US" sz="1800" b="1" dirty="0">
                <a:solidFill>
                  <a:schemeClr val="tx1"/>
                </a:solidFill>
              </a:rPr>
              <a:t>   Flooding: </a:t>
            </a:r>
            <a:r>
              <a:rPr lang="en-US" sz="1800" dirty="0">
                <a:solidFill>
                  <a:srgbClr val="FF0000"/>
                </a:solidFill>
              </a:rPr>
              <a:t>not suitable</a:t>
            </a:r>
          </a:p>
          <a:p>
            <a:r>
              <a:rPr lang="en-US" sz="1800" dirty="0">
                <a:solidFill>
                  <a:schemeClr val="tx1"/>
                </a:solidFill>
              </a:rPr>
              <a:t>No excessive river water is available</a:t>
            </a:r>
          </a:p>
          <a:p>
            <a:r>
              <a:rPr lang="en-US" sz="1800" dirty="0">
                <a:solidFill>
                  <a:schemeClr val="tx1"/>
                </a:solidFill>
              </a:rPr>
              <a:t>High evaporation rate because of high temperature</a:t>
            </a:r>
          </a:p>
          <a:p>
            <a:pPr marL="0" indent="0">
              <a:buNone/>
            </a:pPr>
            <a:r>
              <a:rPr lang="en-US" sz="1800" b="1" dirty="0">
                <a:solidFill>
                  <a:schemeClr val="tx1"/>
                </a:solidFill>
              </a:rPr>
              <a:t>   Dune Filtration: </a:t>
            </a:r>
            <a:r>
              <a:rPr lang="en-US" sz="1800" dirty="0">
                <a:solidFill>
                  <a:srgbClr val="FF0000"/>
                </a:solidFill>
              </a:rPr>
              <a:t>not suitable</a:t>
            </a:r>
          </a:p>
          <a:p>
            <a:r>
              <a:rPr lang="en-US" sz="1800" dirty="0">
                <a:solidFill>
                  <a:schemeClr val="tx1"/>
                </a:solidFill>
              </a:rPr>
              <a:t>No sand dunes are present in the study area.</a:t>
            </a:r>
          </a:p>
          <a:p>
            <a:pPr marL="0" indent="0">
              <a:buNone/>
            </a:pPr>
            <a:r>
              <a:rPr lang="en-US" sz="1800" b="1" dirty="0">
                <a:solidFill>
                  <a:schemeClr val="tx1"/>
                </a:solidFill>
              </a:rPr>
              <a:t>   Subsurface Dams: </a:t>
            </a:r>
            <a:r>
              <a:rPr lang="en-US" sz="1800" dirty="0">
                <a:solidFill>
                  <a:srgbClr val="FF0000"/>
                </a:solidFill>
              </a:rPr>
              <a:t>not suitable</a:t>
            </a:r>
          </a:p>
          <a:p>
            <a:r>
              <a:rPr lang="en-US" sz="1800" dirty="0">
                <a:solidFill>
                  <a:schemeClr val="tx1"/>
                </a:solidFill>
              </a:rPr>
              <a:t>Water table is deep (35 m), so not feasible.</a:t>
            </a:r>
          </a:p>
          <a:p>
            <a:endParaRPr lang="en-US" sz="1800" dirty="0">
              <a:solidFill>
                <a:schemeClr val="tx1"/>
              </a:solidFill>
            </a:endParaRPr>
          </a:p>
          <a:p>
            <a:pPr marL="34290" indent="0">
              <a:buNone/>
            </a:pPr>
            <a:r>
              <a:rPr lang="en-US" sz="1800" b="1" dirty="0">
                <a:solidFill>
                  <a:schemeClr val="tx1"/>
                </a:solidFill>
              </a:rPr>
              <a:t>   Trenches: </a:t>
            </a:r>
            <a:r>
              <a:rPr lang="en-US" sz="1800" dirty="0">
                <a:solidFill>
                  <a:srgbClr val="00B050"/>
                </a:solidFill>
              </a:rPr>
              <a:t>Suitable</a:t>
            </a:r>
          </a:p>
          <a:p>
            <a:r>
              <a:rPr lang="en-US" sz="1800" b="1" dirty="0">
                <a:solidFill>
                  <a:schemeClr val="tx1"/>
                </a:solidFill>
              </a:rPr>
              <a:t>Ditches and furrows: </a:t>
            </a:r>
            <a:r>
              <a:rPr lang="en-US" sz="1800" dirty="0">
                <a:solidFill>
                  <a:srgbClr val="00B050"/>
                </a:solidFill>
              </a:rPr>
              <a:t>Suitable </a:t>
            </a:r>
          </a:p>
          <a:p>
            <a:r>
              <a:rPr lang="en-US" sz="1800" b="1" dirty="0">
                <a:solidFill>
                  <a:schemeClr val="tx1"/>
                </a:solidFill>
              </a:rPr>
              <a:t>Rooftop harvesting: </a:t>
            </a:r>
            <a:r>
              <a:rPr lang="en-US" sz="1800" dirty="0">
                <a:solidFill>
                  <a:srgbClr val="00B050"/>
                </a:solidFill>
              </a:rPr>
              <a:t>Suitable</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pPr marL="0" indent="0">
              <a:buNone/>
            </a:pPr>
            <a:r>
              <a:rPr lang="en-US" sz="1700" b="1" dirty="0">
                <a:solidFill>
                  <a:schemeClr val="tx1"/>
                </a:solidFill>
              </a:rPr>
              <a:t> </a:t>
            </a:r>
            <a:endParaRPr lang="en-US" sz="1700" dirty="0">
              <a:solidFill>
                <a:schemeClr val="tx1"/>
              </a:solidFill>
            </a:endParaRPr>
          </a:p>
          <a:p>
            <a:endParaRPr lang="en-US" sz="1800" b="1" dirty="0">
              <a:solidFill>
                <a:schemeClr val="tx1"/>
              </a:solidFill>
            </a:endParaRPr>
          </a:p>
          <a:p>
            <a:pPr marL="0" indent="0" algn="ctr">
              <a:buNone/>
            </a:pPr>
            <a:r>
              <a:rPr lang="en-US" sz="1800" b="1" dirty="0">
                <a:solidFill>
                  <a:schemeClr val="tx1"/>
                </a:solidFill>
              </a:rPr>
              <a:t>   </a:t>
            </a:r>
            <a:endParaRPr lang="en-US" dirty="0"/>
          </a:p>
        </p:txBody>
      </p:sp>
      <p:sp>
        <p:nvSpPr>
          <p:cNvPr id="5" name="Rectangle 4">
            <a:extLst>
              <a:ext uri="{FF2B5EF4-FFF2-40B4-BE49-F238E27FC236}">
                <a16:creationId xmlns:a16="http://schemas.microsoft.com/office/drawing/2014/main" id="{A77DC436-B5A3-42F0-AA8B-827D6B1197E4}"/>
              </a:ext>
            </a:extLst>
          </p:cNvPr>
          <p:cNvSpPr/>
          <p:nvPr/>
        </p:nvSpPr>
        <p:spPr>
          <a:xfrm>
            <a:off x="139878" y="4416097"/>
            <a:ext cx="3467899" cy="1136863"/>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534992-42CB-454C-BB23-81FC0191B0C9}"/>
              </a:ext>
            </a:extLst>
          </p:cNvPr>
          <p:cNvSpPr/>
          <p:nvPr/>
        </p:nvSpPr>
        <p:spPr>
          <a:xfrm>
            <a:off x="152400" y="1193783"/>
            <a:ext cx="7162800" cy="3124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C99714-7C63-43C7-9B1B-011A4EDB28E1}"/>
              </a:ext>
            </a:extLst>
          </p:cNvPr>
          <p:cNvSpPr txBox="1"/>
          <p:nvPr/>
        </p:nvSpPr>
        <p:spPr>
          <a:xfrm>
            <a:off x="3655324" y="4396357"/>
            <a:ext cx="3694901" cy="1138773"/>
          </a:xfrm>
          <a:prstGeom prst="rect">
            <a:avLst/>
          </a:prstGeom>
          <a:noFill/>
        </p:spPr>
        <p:txBody>
          <a:bodyPr wrap="square" rtlCol="0">
            <a:spAutoFit/>
          </a:bodyPr>
          <a:lstStyle/>
          <a:p>
            <a:r>
              <a:rPr lang="en-US" sz="1700" b="1" dirty="0"/>
              <a:t>Leaky dam: </a:t>
            </a:r>
            <a:r>
              <a:rPr lang="en-US" sz="1700" dirty="0"/>
              <a:t>It is a</a:t>
            </a:r>
            <a:r>
              <a:rPr lang="en-US" sz="1700" dirty="0">
                <a:solidFill>
                  <a:srgbClr val="00B050"/>
                </a:solidFill>
              </a:rPr>
              <a:t> </a:t>
            </a:r>
            <a:r>
              <a:rPr lang="en-US" sz="1700" dirty="0"/>
              <a:t>also a </a:t>
            </a:r>
            <a:r>
              <a:rPr lang="en-US" sz="1700" dirty="0">
                <a:solidFill>
                  <a:srgbClr val="00B050"/>
                </a:solidFill>
              </a:rPr>
              <a:t>suitable </a:t>
            </a:r>
            <a:r>
              <a:rPr lang="en-US" sz="1700" dirty="0"/>
              <a:t>method and already being used in Quetta but INOWAS did not suggest that method.</a:t>
            </a:r>
          </a:p>
        </p:txBody>
      </p:sp>
      <p:sp>
        <p:nvSpPr>
          <p:cNvPr id="8" name="Rectangle 7">
            <a:extLst>
              <a:ext uri="{FF2B5EF4-FFF2-40B4-BE49-F238E27FC236}">
                <a16:creationId xmlns:a16="http://schemas.microsoft.com/office/drawing/2014/main" id="{E6F9B298-9E86-4377-BA5B-68D95A3B0DD0}"/>
              </a:ext>
            </a:extLst>
          </p:cNvPr>
          <p:cNvSpPr/>
          <p:nvPr/>
        </p:nvSpPr>
        <p:spPr>
          <a:xfrm>
            <a:off x="3679719" y="4421723"/>
            <a:ext cx="3620654" cy="1162229"/>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11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8C0A-B85F-47BE-874E-F162BDBC4501}"/>
              </a:ext>
            </a:extLst>
          </p:cNvPr>
          <p:cNvSpPr>
            <a:spLocks noGrp="1"/>
          </p:cNvSpPr>
          <p:nvPr>
            <p:ph type="title"/>
          </p:nvPr>
        </p:nvSpPr>
        <p:spPr>
          <a:xfrm>
            <a:off x="266700" y="152401"/>
            <a:ext cx="8610600" cy="762000"/>
          </a:xfrm>
        </p:spPr>
        <p:txBody>
          <a:bodyPr>
            <a:normAutofit/>
          </a:bodyPr>
          <a:lstStyle/>
          <a:p>
            <a:pPr algn="ctr"/>
            <a:r>
              <a:rPr lang="en-US" sz="2400" dirty="0"/>
              <a:t>Geographic Information System Multi-Criteria Decision Analysis (GIS-MCDA)</a:t>
            </a:r>
          </a:p>
        </p:txBody>
      </p:sp>
      <p:sp>
        <p:nvSpPr>
          <p:cNvPr id="3" name="Content Placeholder 2">
            <a:extLst>
              <a:ext uri="{FF2B5EF4-FFF2-40B4-BE49-F238E27FC236}">
                <a16:creationId xmlns:a16="http://schemas.microsoft.com/office/drawing/2014/main" id="{F3C94378-19A4-481F-99B8-697C4FE33B06}"/>
              </a:ext>
            </a:extLst>
          </p:cNvPr>
          <p:cNvSpPr>
            <a:spLocks noGrp="1"/>
          </p:cNvSpPr>
          <p:nvPr>
            <p:ph idx="1"/>
          </p:nvPr>
        </p:nvSpPr>
        <p:spPr>
          <a:xfrm>
            <a:off x="190500" y="1066800"/>
            <a:ext cx="8763000" cy="6477000"/>
          </a:xfrm>
        </p:spPr>
        <p:txBody>
          <a:bodyPr>
            <a:normAutofit/>
          </a:bodyPr>
          <a:lstStyle/>
          <a:p>
            <a:pPr algn="just"/>
            <a:r>
              <a:rPr lang="en-US" sz="1700" dirty="0">
                <a:solidFill>
                  <a:schemeClr val="tx1"/>
                </a:solidFill>
              </a:rPr>
              <a:t>GIS-MCDA is a combination of tools and methods to transform and integrate geographical data and value judgements to assist us in wise decision making. (</a:t>
            </a:r>
            <a:r>
              <a:rPr lang="en-US" sz="1700" dirty="0" err="1">
                <a:solidFill>
                  <a:schemeClr val="tx1"/>
                </a:solidFill>
              </a:rPr>
              <a:t>Malczewski</a:t>
            </a:r>
            <a:r>
              <a:rPr lang="en-US" sz="1700" dirty="0">
                <a:solidFill>
                  <a:schemeClr val="tx1"/>
                </a:solidFill>
              </a:rPr>
              <a:t>, J. 2015)</a:t>
            </a:r>
          </a:p>
          <a:p>
            <a:pPr marL="34290" indent="0">
              <a:buNone/>
            </a:pPr>
            <a:r>
              <a:rPr lang="en-US" sz="1700" dirty="0">
                <a:solidFill>
                  <a:schemeClr val="tx1"/>
                </a:solidFill>
              </a:rPr>
              <a:t>Following steps are involved: (Rahman et al., 2012;  Valverde et al., 2016)</a:t>
            </a:r>
          </a:p>
          <a:p>
            <a:pPr marL="34290" indent="0">
              <a:buNone/>
            </a:pPr>
            <a:r>
              <a:rPr lang="en-US" sz="1700" b="1" dirty="0">
                <a:solidFill>
                  <a:schemeClr val="tx1"/>
                </a:solidFill>
              </a:rPr>
              <a:t>1) Defining a Goal:                                                                                    </a:t>
            </a:r>
          </a:p>
          <a:p>
            <a:pPr marL="34290" indent="0">
              <a:buNone/>
            </a:pPr>
            <a:r>
              <a:rPr lang="en-US" sz="1700" dirty="0">
                <a:solidFill>
                  <a:schemeClr val="tx1"/>
                </a:solidFill>
              </a:rPr>
              <a:t>Identification of sites which are suitable for MAR implementation</a:t>
            </a:r>
            <a:r>
              <a:rPr lang="en-US" sz="1700" dirty="0">
                <a:solidFill>
                  <a:schemeClr val="accent4"/>
                </a:solidFill>
              </a:rPr>
              <a:t>. (Ditches, Furrows, Trenches)</a:t>
            </a:r>
          </a:p>
          <a:p>
            <a:pPr marL="34290" indent="0">
              <a:buNone/>
            </a:pPr>
            <a:r>
              <a:rPr lang="en-US" sz="1700" b="1" dirty="0">
                <a:solidFill>
                  <a:schemeClr val="tx1"/>
                </a:solidFill>
              </a:rPr>
              <a:t>2)</a:t>
            </a:r>
            <a:r>
              <a:rPr lang="en-US" sz="1700" dirty="0">
                <a:solidFill>
                  <a:schemeClr val="tx1"/>
                </a:solidFill>
              </a:rPr>
              <a:t> </a:t>
            </a:r>
            <a:r>
              <a:rPr lang="en-US" sz="1700" b="1" dirty="0">
                <a:solidFill>
                  <a:schemeClr val="tx1"/>
                </a:solidFill>
              </a:rPr>
              <a:t>Screening of suitable area</a:t>
            </a:r>
          </a:p>
          <a:p>
            <a:pPr marL="34290" indent="0">
              <a:buNone/>
            </a:pPr>
            <a:r>
              <a:rPr lang="en-US" sz="1700" dirty="0">
                <a:solidFill>
                  <a:schemeClr val="tx1"/>
                </a:solidFill>
              </a:rPr>
              <a:t>Areas with more than </a:t>
            </a:r>
            <a:r>
              <a:rPr lang="en-US" sz="1700" dirty="0">
                <a:solidFill>
                  <a:schemeClr val="accent4"/>
                </a:solidFill>
              </a:rPr>
              <a:t>40 % slope </a:t>
            </a:r>
            <a:r>
              <a:rPr lang="en-US" sz="1700" dirty="0">
                <a:solidFill>
                  <a:schemeClr val="tx1"/>
                </a:solidFill>
              </a:rPr>
              <a:t>are considered unsuitable for MAR</a:t>
            </a:r>
          </a:p>
          <a:p>
            <a:pPr marL="34290" indent="0">
              <a:buNone/>
            </a:pPr>
            <a:r>
              <a:rPr lang="en-US" sz="1700" b="1" dirty="0">
                <a:solidFill>
                  <a:schemeClr val="tx1"/>
                </a:solidFill>
              </a:rPr>
              <a:t>3)</a:t>
            </a:r>
            <a:r>
              <a:rPr lang="en-US" sz="1700" dirty="0">
                <a:solidFill>
                  <a:schemeClr val="tx1"/>
                </a:solidFill>
              </a:rPr>
              <a:t> </a:t>
            </a:r>
            <a:r>
              <a:rPr lang="en-US" sz="1700" b="1" dirty="0">
                <a:solidFill>
                  <a:schemeClr val="tx1"/>
                </a:solidFill>
              </a:rPr>
              <a:t>Suitability Mapping</a:t>
            </a:r>
          </a:p>
          <a:p>
            <a:pPr marL="34290" indent="0">
              <a:buNone/>
            </a:pPr>
            <a:r>
              <a:rPr lang="en-US" sz="1700" dirty="0">
                <a:solidFill>
                  <a:schemeClr val="tx1"/>
                </a:solidFill>
              </a:rPr>
              <a:t> </a:t>
            </a:r>
            <a:r>
              <a:rPr lang="en-US" sz="1700" b="1" i="1" dirty="0">
                <a:solidFill>
                  <a:schemeClr val="accent3"/>
                </a:solidFill>
              </a:rPr>
              <a:t>Selection of Criteria</a:t>
            </a:r>
            <a:r>
              <a:rPr lang="en-US" sz="1700" b="1" i="1" dirty="0">
                <a:solidFill>
                  <a:schemeClr val="tx1"/>
                </a:solidFill>
              </a:rPr>
              <a:t>: </a:t>
            </a:r>
            <a:r>
              <a:rPr lang="en-US" sz="1700" dirty="0">
                <a:solidFill>
                  <a:schemeClr val="tx1"/>
                </a:solidFill>
              </a:rPr>
              <a:t>Based on available data and the importance of the influence  following criteria are chosen: </a:t>
            </a:r>
            <a:r>
              <a:rPr lang="en-US" sz="1700" dirty="0">
                <a:solidFill>
                  <a:schemeClr val="accent4"/>
                </a:solidFill>
              </a:rPr>
              <a:t>Slope</a:t>
            </a:r>
            <a:r>
              <a:rPr lang="en-US" sz="1700" dirty="0"/>
              <a:t>, </a:t>
            </a:r>
            <a:r>
              <a:rPr lang="en-US" sz="1700" dirty="0">
                <a:solidFill>
                  <a:srgbClr val="00B050"/>
                </a:solidFill>
              </a:rPr>
              <a:t>Geology</a:t>
            </a:r>
            <a:r>
              <a:rPr lang="en-US" sz="1700" dirty="0"/>
              <a:t>, </a:t>
            </a:r>
            <a:r>
              <a:rPr lang="en-US" sz="1700" dirty="0">
                <a:solidFill>
                  <a:schemeClr val="accent4"/>
                </a:solidFill>
              </a:rPr>
              <a:t>Soil</a:t>
            </a:r>
            <a:r>
              <a:rPr lang="en-US" sz="1700" dirty="0"/>
              <a:t>, </a:t>
            </a:r>
            <a:r>
              <a:rPr lang="en-US" sz="1700" dirty="0">
                <a:solidFill>
                  <a:srgbClr val="00B050"/>
                </a:solidFill>
              </a:rPr>
              <a:t>Rain,</a:t>
            </a:r>
            <a:r>
              <a:rPr lang="en-US" sz="1700" dirty="0"/>
              <a:t> </a:t>
            </a:r>
            <a:r>
              <a:rPr lang="en-US" sz="1700" dirty="0">
                <a:solidFill>
                  <a:schemeClr val="accent4"/>
                </a:solidFill>
              </a:rPr>
              <a:t>Drainage density</a:t>
            </a:r>
          </a:p>
          <a:p>
            <a:pPr marL="34290" indent="0">
              <a:buNone/>
            </a:pPr>
            <a:r>
              <a:rPr lang="en-US" sz="1700" b="1" i="1" dirty="0">
                <a:solidFill>
                  <a:schemeClr val="accent3"/>
                </a:solidFill>
              </a:rPr>
              <a:t>Weight assignment to each criterion:  </a:t>
            </a:r>
            <a:r>
              <a:rPr lang="en-US" sz="1700" dirty="0">
                <a:solidFill>
                  <a:schemeClr val="tx1"/>
                </a:solidFill>
              </a:rPr>
              <a:t>Two</a:t>
            </a:r>
            <a:r>
              <a:rPr lang="en-US" sz="1700" dirty="0">
                <a:solidFill>
                  <a:schemeClr val="accent4"/>
                </a:solidFill>
              </a:rPr>
              <a:t> </a:t>
            </a:r>
            <a:r>
              <a:rPr lang="en-US" sz="1700" dirty="0">
                <a:solidFill>
                  <a:schemeClr val="tx1"/>
                </a:solidFill>
              </a:rPr>
              <a:t>methods are used                                                                                                      a) </a:t>
            </a:r>
            <a:r>
              <a:rPr lang="en-US" sz="1700" dirty="0">
                <a:solidFill>
                  <a:srgbClr val="00B050"/>
                </a:solidFill>
              </a:rPr>
              <a:t>MIF Multi-influencing factor method     </a:t>
            </a:r>
            <a:r>
              <a:rPr lang="en-US" sz="1700" dirty="0">
                <a:solidFill>
                  <a:schemeClr val="tx1"/>
                </a:solidFill>
              </a:rPr>
              <a:t>b) </a:t>
            </a:r>
            <a:r>
              <a:rPr lang="en-US" sz="1700" dirty="0">
                <a:solidFill>
                  <a:srgbClr val="0070C0"/>
                </a:solidFill>
              </a:rPr>
              <a:t>Pairwise comparison</a:t>
            </a:r>
          </a:p>
          <a:p>
            <a:pPr marL="34290" indent="0">
              <a:buNone/>
            </a:pPr>
            <a:r>
              <a:rPr lang="en-US" sz="1700" b="1" i="1" dirty="0">
                <a:solidFill>
                  <a:schemeClr val="accent3"/>
                </a:solidFill>
              </a:rPr>
              <a:t>Common Scale:                                                                                                                                                                 </a:t>
            </a:r>
            <a:r>
              <a:rPr lang="en-US" sz="1700" dirty="0">
                <a:solidFill>
                  <a:schemeClr val="tx1"/>
                </a:solidFill>
              </a:rPr>
              <a:t>Different criteria have different units. A common scale is used to show the relative level of the criteria. (from 0 to 1)</a:t>
            </a:r>
          </a:p>
          <a:p>
            <a:pPr marL="34290" indent="0">
              <a:buNone/>
            </a:pPr>
            <a:r>
              <a:rPr lang="en-US" sz="1700" b="1" i="1" dirty="0">
                <a:solidFill>
                  <a:schemeClr val="accent3"/>
                </a:solidFill>
              </a:rPr>
              <a:t>Weighted Overlay Analyses:                                                                                                                        </a:t>
            </a:r>
            <a:r>
              <a:rPr lang="en-US" sz="1700" dirty="0">
                <a:solidFill>
                  <a:schemeClr val="tx1"/>
                </a:solidFill>
              </a:rPr>
              <a:t>Weighted linear combination is used to overlay the criteria to find and rank suitable areas.</a:t>
            </a:r>
          </a:p>
          <a:p>
            <a:pPr marL="34290" indent="0">
              <a:buNone/>
            </a:pPr>
            <a:endParaRPr lang="en-US" dirty="0">
              <a:solidFill>
                <a:schemeClr val="accent4"/>
              </a:solidFill>
            </a:endParaRPr>
          </a:p>
        </p:txBody>
      </p:sp>
    </p:spTree>
    <p:extLst>
      <p:ext uri="{BB962C8B-B14F-4D97-AF65-F5344CB8AC3E}">
        <p14:creationId xmlns:p14="http://schemas.microsoft.com/office/powerpoint/2010/main" val="338026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922338"/>
            <a:ext cx="3779958" cy="792162"/>
          </a:xfrm>
        </p:spPr>
        <p:txBody>
          <a:bodyPr>
            <a:normAutofit/>
          </a:bodyPr>
          <a:lstStyle/>
          <a:p>
            <a:r>
              <a:rPr lang="en-US" sz="2400" dirty="0"/>
              <a:t>Screening of Suitable Areas</a:t>
            </a:r>
          </a:p>
        </p:txBody>
      </p:sp>
      <p:sp>
        <p:nvSpPr>
          <p:cNvPr id="3" name="Content Placeholder 2"/>
          <p:cNvSpPr>
            <a:spLocks noGrp="1"/>
          </p:cNvSpPr>
          <p:nvPr>
            <p:ph idx="1"/>
          </p:nvPr>
        </p:nvSpPr>
        <p:spPr>
          <a:xfrm>
            <a:off x="405858" y="2057972"/>
            <a:ext cx="7404653" cy="4038600"/>
          </a:xfrm>
        </p:spPr>
        <p:txBody>
          <a:bodyPr/>
          <a:lstStyle/>
          <a:p>
            <a:endParaRPr lang="en-US" dirty="0"/>
          </a:p>
        </p:txBody>
      </p:sp>
      <p:pic>
        <p:nvPicPr>
          <p:cNvPr id="5122" name="Picture 2" descr="C:\Users\sikandar\Desktop\Suitable ar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42" y="313765"/>
            <a:ext cx="4814454" cy="6230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7663" y="1714500"/>
            <a:ext cx="3200400" cy="646331"/>
          </a:xfrm>
          <a:prstGeom prst="rect">
            <a:avLst/>
          </a:prstGeom>
          <a:noFill/>
        </p:spPr>
        <p:txBody>
          <a:bodyPr wrap="square" rtlCol="0">
            <a:spAutoFit/>
          </a:bodyPr>
          <a:lstStyle/>
          <a:p>
            <a:pPr marL="285750" indent="-285750">
              <a:buFont typeface="Arial" pitchFamily="34" charset="0"/>
              <a:buChar char="•"/>
            </a:pPr>
            <a:r>
              <a:rPr lang="en-US" dirty="0"/>
              <a:t>Areas with Slope &gt;40%  is considered unsuitable</a:t>
            </a:r>
          </a:p>
        </p:txBody>
      </p:sp>
      <p:pic>
        <p:nvPicPr>
          <p:cNvPr id="9" name="Picture 8">
            <a:extLst>
              <a:ext uri="{FF2B5EF4-FFF2-40B4-BE49-F238E27FC236}">
                <a16:creationId xmlns:a16="http://schemas.microsoft.com/office/drawing/2014/main" id="{426382AF-2FDF-4FBE-BF79-102999C4A43B}"/>
              </a:ext>
            </a:extLst>
          </p:cNvPr>
          <p:cNvPicPr>
            <a:picLocks noChangeAspect="1"/>
          </p:cNvPicPr>
          <p:nvPr/>
        </p:nvPicPr>
        <p:blipFill>
          <a:blip r:embed="rId3"/>
          <a:stretch>
            <a:fillRect/>
          </a:stretch>
        </p:blipFill>
        <p:spPr>
          <a:xfrm>
            <a:off x="2707150" y="5218612"/>
            <a:ext cx="1710876" cy="646331"/>
          </a:xfrm>
          <a:prstGeom prst="rect">
            <a:avLst/>
          </a:prstGeom>
        </p:spPr>
      </p:pic>
      <p:pic>
        <p:nvPicPr>
          <p:cNvPr id="18" name="Picture 17">
            <a:extLst>
              <a:ext uri="{FF2B5EF4-FFF2-40B4-BE49-F238E27FC236}">
                <a16:creationId xmlns:a16="http://schemas.microsoft.com/office/drawing/2014/main" id="{81B9C063-DE74-4D7B-8A49-586C39455948}"/>
              </a:ext>
            </a:extLst>
          </p:cNvPr>
          <p:cNvPicPr>
            <a:picLocks noChangeAspect="1"/>
          </p:cNvPicPr>
          <p:nvPr/>
        </p:nvPicPr>
        <p:blipFill>
          <a:blip r:embed="rId4"/>
          <a:stretch>
            <a:fillRect/>
          </a:stretch>
        </p:blipFill>
        <p:spPr>
          <a:xfrm>
            <a:off x="3876726" y="519119"/>
            <a:ext cx="462916" cy="947876"/>
          </a:xfrm>
          <a:prstGeom prst="rect">
            <a:avLst/>
          </a:prstGeom>
        </p:spPr>
      </p:pic>
    </p:spTree>
    <p:extLst>
      <p:ext uri="{BB962C8B-B14F-4D97-AF65-F5344CB8AC3E}">
        <p14:creationId xmlns:p14="http://schemas.microsoft.com/office/powerpoint/2010/main" val="98222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52" y="195745"/>
            <a:ext cx="8229600" cy="741701"/>
          </a:xfrm>
        </p:spPr>
        <p:txBody>
          <a:bodyPr>
            <a:normAutofit/>
          </a:bodyPr>
          <a:lstStyle/>
          <a:p>
            <a:pPr algn="ctr"/>
            <a:r>
              <a:rPr lang="en-US" sz="2700" dirty="0"/>
              <a:t>Weight Assignment: MIF method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3577581"/>
              </p:ext>
            </p:extLst>
          </p:nvPr>
        </p:nvGraphicFramePr>
        <p:xfrm>
          <a:off x="247650" y="4520660"/>
          <a:ext cx="8610600" cy="208026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261983">
                <a:tc>
                  <a:txBody>
                    <a:bodyPr/>
                    <a:lstStyle/>
                    <a:p>
                      <a:r>
                        <a:rPr lang="en-US" dirty="0"/>
                        <a:t>Criterion</a:t>
                      </a:r>
                    </a:p>
                  </a:txBody>
                  <a:tcPr/>
                </a:tc>
                <a:tc>
                  <a:txBody>
                    <a:bodyPr/>
                    <a:lstStyle/>
                    <a:p>
                      <a:r>
                        <a:rPr lang="en-US" dirty="0"/>
                        <a:t>Score</a:t>
                      </a:r>
                    </a:p>
                  </a:txBody>
                  <a:tcPr/>
                </a:tc>
                <a:tc>
                  <a:txBody>
                    <a:bodyPr/>
                    <a:lstStyle/>
                    <a:p>
                      <a:r>
                        <a:rPr lang="en-US" dirty="0"/>
                        <a:t>Weight</a:t>
                      </a:r>
                    </a:p>
                  </a:txBody>
                  <a:tcPr/>
                </a:tc>
                <a:extLst>
                  <a:ext uri="{0D108BD9-81ED-4DB2-BD59-A6C34878D82A}">
                    <a16:rowId xmlns:a16="http://schemas.microsoft.com/office/drawing/2014/main" val="10000"/>
                  </a:ext>
                </a:extLst>
              </a:tr>
              <a:tr h="261983">
                <a:tc>
                  <a:txBody>
                    <a:bodyPr/>
                    <a:lstStyle/>
                    <a:p>
                      <a:r>
                        <a:rPr lang="en-US" dirty="0"/>
                        <a:t>Geology</a:t>
                      </a:r>
                    </a:p>
                  </a:txBody>
                  <a:tcPr/>
                </a:tc>
                <a:tc>
                  <a:txBody>
                    <a:bodyPr/>
                    <a:lstStyle/>
                    <a:p>
                      <a:r>
                        <a:rPr lang="en-US" dirty="0"/>
                        <a:t>1 + 1 + 1 = 3</a:t>
                      </a:r>
                    </a:p>
                  </a:txBody>
                  <a:tcPr/>
                </a:tc>
                <a:tc>
                  <a:txBody>
                    <a:bodyPr/>
                    <a:lstStyle/>
                    <a:p>
                      <a:r>
                        <a:rPr lang="en-US" dirty="0"/>
                        <a:t>35 %</a:t>
                      </a:r>
                    </a:p>
                  </a:txBody>
                  <a:tcPr/>
                </a:tc>
                <a:extLst>
                  <a:ext uri="{0D108BD9-81ED-4DB2-BD59-A6C34878D82A}">
                    <a16:rowId xmlns:a16="http://schemas.microsoft.com/office/drawing/2014/main" val="10001"/>
                  </a:ext>
                </a:extLst>
              </a:tr>
              <a:tr h="261983">
                <a:tc>
                  <a:txBody>
                    <a:bodyPr/>
                    <a:lstStyle/>
                    <a:p>
                      <a:r>
                        <a:rPr lang="en-US" dirty="0"/>
                        <a:t>Slope</a:t>
                      </a:r>
                    </a:p>
                  </a:txBody>
                  <a:tcPr/>
                </a:tc>
                <a:tc>
                  <a:txBody>
                    <a:bodyPr/>
                    <a:lstStyle/>
                    <a:p>
                      <a:r>
                        <a:rPr lang="en-US" dirty="0"/>
                        <a:t>1 + 1 + 0.5 = 2.5</a:t>
                      </a:r>
                    </a:p>
                  </a:txBody>
                  <a:tcPr/>
                </a:tc>
                <a:tc>
                  <a:txBody>
                    <a:bodyPr/>
                    <a:lstStyle/>
                    <a:p>
                      <a:r>
                        <a:rPr lang="en-US" dirty="0"/>
                        <a:t>29 %</a:t>
                      </a:r>
                    </a:p>
                  </a:txBody>
                  <a:tcPr/>
                </a:tc>
                <a:extLst>
                  <a:ext uri="{0D108BD9-81ED-4DB2-BD59-A6C34878D82A}">
                    <a16:rowId xmlns:a16="http://schemas.microsoft.com/office/drawing/2014/main" val="10002"/>
                  </a:ext>
                </a:extLst>
              </a:tr>
              <a:tr h="261983">
                <a:tc>
                  <a:txBody>
                    <a:bodyPr/>
                    <a:lstStyle/>
                    <a:p>
                      <a:r>
                        <a:rPr lang="en-US" dirty="0"/>
                        <a:t>Drainage Density</a:t>
                      </a:r>
                    </a:p>
                  </a:txBody>
                  <a:tcPr/>
                </a:tc>
                <a:tc>
                  <a:txBody>
                    <a:bodyPr/>
                    <a:lstStyle/>
                    <a:p>
                      <a:r>
                        <a:rPr lang="en-US" dirty="0"/>
                        <a:t>0.5</a:t>
                      </a:r>
                    </a:p>
                  </a:txBody>
                  <a:tcPr/>
                </a:tc>
                <a:tc>
                  <a:txBody>
                    <a:bodyPr/>
                    <a:lstStyle/>
                    <a:p>
                      <a:r>
                        <a:rPr lang="en-US" dirty="0"/>
                        <a:t>6 %</a:t>
                      </a:r>
                    </a:p>
                  </a:txBody>
                  <a:tcPr/>
                </a:tc>
                <a:extLst>
                  <a:ext uri="{0D108BD9-81ED-4DB2-BD59-A6C34878D82A}">
                    <a16:rowId xmlns:a16="http://schemas.microsoft.com/office/drawing/2014/main" val="10003"/>
                  </a:ext>
                </a:extLst>
              </a:tr>
              <a:tr h="261983">
                <a:tc>
                  <a:txBody>
                    <a:bodyPr/>
                    <a:lstStyle/>
                    <a:p>
                      <a:r>
                        <a:rPr lang="en-US" dirty="0"/>
                        <a:t>Soil</a:t>
                      </a:r>
                    </a:p>
                  </a:txBody>
                  <a:tcPr/>
                </a:tc>
                <a:tc>
                  <a:txBody>
                    <a:bodyPr/>
                    <a:lstStyle/>
                    <a:p>
                      <a:r>
                        <a:rPr lang="en-US" dirty="0"/>
                        <a:t>1 + 1 = 2</a:t>
                      </a:r>
                    </a:p>
                  </a:txBody>
                  <a:tcPr/>
                </a:tc>
                <a:tc>
                  <a:txBody>
                    <a:bodyPr/>
                    <a:lstStyle/>
                    <a:p>
                      <a:r>
                        <a:rPr lang="en-US" dirty="0"/>
                        <a:t>24 % </a:t>
                      </a:r>
                    </a:p>
                  </a:txBody>
                  <a:tcPr/>
                </a:tc>
                <a:extLst>
                  <a:ext uri="{0D108BD9-81ED-4DB2-BD59-A6C34878D82A}">
                    <a16:rowId xmlns:a16="http://schemas.microsoft.com/office/drawing/2014/main" val="10004"/>
                  </a:ext>
                </a:extLst>
              </a:tr>
              <a:tr h="261983">
                <a:tc>
                  <a:txBody>
                    <a:bodyPr/>
                    <a:lstStyle/>
                    <a:p>
                      <a:r>
                        <a:rPr lang="en-US" dirty="0"/>
                        <a:t>Rain</a:t>
                      </a:r>
                    </a:p>
                  </a:txBody>
                  <a:tcPr/>
                </a:tc>
                <a:tc>
                  <a:txBody>
                    <a:bodyPr/>
                    <a:lstStyle/>
                    <a:p>
                      <a:r>
                        <a:rPr lang="en-US" dirty="0"/>
                        <a:t>0.5</a:t>
                      </a:r>
                    </a:p>
                  </a:txBody>
                  <a:tcPr/>
                </a:tc>
                <a:tc>
                  <a:txBody>
                    <a:bodyPr/>
                    <a:lstStyle/>
                    <a:p>
                      <a:r>
                        <a:rPr lang="en-US" dirty="0"/>
                        <a:t>6 %</a:t>
                      </a:r>
                    </a:p>
                  </a:txBody>
                  <a:tcPr/>
                </a:tc>
                <a:extLst>
                  <a:ext uri="{0D108BD9-81ED-4DB2-BD59-A6C34878D82A}">
                    <a16:rowId xmlns:a16="http://schemas.microsoft.com/office/drawing/2014/main" val="10005"/>
                  </a:ext>
                </a:extLst>
              </a:tr>
              <a:tr h="261983">
                <a:tc>
                  <a:txBody>
                    <a:bodyPr/>
                    <a:lstStyle/>
                    <a:p>
                      <a:r>
                        <a:rPr lang="en-US" b="1" dirty="0"/>
                        <a:t>Total</a:t>
                      </a:r>
                    </a:p>
                  </a:txBody>
                  <a:tcPr/>
                </a:tc>
                <a:tc>
                  <a:txBody>
                    <a:bodyPr/>
                    <a:lstStyle/>
                    <a:p>
                      <a:r>
                        <a:rPr lang="en-US" b="1" dirty="0"/>
                        <a:t>8.5</a:t>
                      </a:r>
                    </a:p>
                  </a:txBody>
                  <a:tcPr/>
                </a:tc>
                <a:tc>
                  <a:txBody>
                    <a:bodyPr/>
                    <a:lstStyle/>
                    <a:p>
                      <a:r>
                        <a:rPr lang="en-US" b="1" dirty="0"/>
                        <a:t>100 %</a:t>
                      </a:r>
                    </a:p>
                  </a:txBody>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199" y="1063300"/>
            <a:ext cx="5001491" cy="3199369"/>
          </a:xfrm>
          <a:prstGeom prst="rect">
            <a:avLst/>
          </a:prstGeom>
        </p:spPr>
      </p:pic>
      <p:sp>
        <p:nvSpPr>
          <p:cNvPr id="6" name="TextBox 5"/>
          <p:cNvSpPr txBox="1"/>
          <p:nvPr/>
        </p:nvSpPr>
        <p:spPr>
          <a:xfrm>
            <a:off x="175325" y="1129129"/>
            <a:ext cx="3138055" cy="1754326"/>
          </a:xfrm>
          <a:prstGeom prst="rect">
            <a:avLst/>
          </a:prstGeom>
          <a:noFill/>
        </p:spPr>
        <p:txBody>
          <a:bodyPr wrap="square" rtlCol="0">
            <a:spAutoFit/>
          </a:bodyPr>
          <a:lstStyle/>
          <a:p>
            <a:pPr marL="285750" indent="-285750">
              <a:buFont typeface="Arial" pitchFamily="34" charset="0"/>
              <a:buChar char="•"/>
            </a:pPr>
            <a:r>
              <a:rPr lang="en-US" dirty="0"/>
              <a:t>Interaction between criteria for </a:t>
            </a:r>
            <a:r>
              <a:rPr lang="en-US" dirty="0">
                <a:solidFill>
                  <a:srgbClr val="0070C0"/>
                </a:solidFill>
              </a:rPr>
              <a:t>MIF method</a:t>
            </a:r>
          </a:p>
          <a:p>
            <a:pPr marL="285750" indent="-285750">
              <a:buFont typeface="Arial" pitchFamily="34" charset="0"/>
              <a:buChar char="•"/>
            </a:pPr>
            <a:r>
              <a:rPr lang="en-US" dirty="0"/>
              <a:t>Solid arrows represent major influence</a:t>
            </a:r>
          </a:p>
          <a:p>
            <a:pPr marL="285750" indent="-285750">
              <a:buFont typeface="Arial" pitchFamily="34" charset="0"/>
              <a:buChar char="•"/>
            </a:pPr>
            <a:r>
              <a:rPr lang="en-US" dirty="0"/>
              <a:t>Dash arrows represent minor influence</a:t>
            </a:r>
          </a:p>
        </p:txBody>
      </p:sp>
      <p:sp>
        <p:nvSpPr>
          <p:cNvPr id="7" name="Rectangle 6"/>
          <p:cNvSpPr/>
          <p:nvPr/>
        </p:nvSpPr>
        <p:spPr>
          <a:xfrm>
            <a:off x="3600450" y="1022181"/>
            <a:ext cx="5257800" cy="3240488"/>
          </a:xfrm>
          <a:prstGeom prst="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19" y="1022181"/>
            <a:ext cx="3235034" cy="1830215"/>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75552" y="4496418"/>
            <a:ext cx="8686800" cy="21564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059890" y="1839563"/>
            <a:ext cx="304800" cy="40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4843" y="3080881"/>
            <a:ext cx="3097323" cy="646331"/>
          </a:xfrm>
          <a:prstGeom prst="rect">
            <a:avLst/>
          </a:prstGeom>
          <a:noFill/>
        </p:spPr>
        <p:txBody>
          <a:bodyPr wrap="none" rtlCol="0">
            <a:spAutoFit/>
          </a:bodyPr>
          <a:lstStyle/>
          <a:p>
            <a:r>
              <a:rPr lang="en-US" dirty="0"/>
              <a:t>Calculation of criterion weight </a:t>
            </a:r>
          </a:p>
          <a:p>
            <a:r>
              <a:rPr lang="en-US" dirty="0"/>
              <a:t>Using </a:t>
            </a:r>
            <a:r>
              <a:rPr lang="en-US" dirty="0">
                <a:solidFill>
                  <a:srgbClr val="0070C0"/>
                </a:solidFill>
              </a:rPr>
              <a:t>MIF method</a:t>
            </a:r>
          </a:p>
        </p:txBody>
      </p:sp>
      <p:sp>
        <p:nvSpPr>
          <p:cNvPr id="13" name="Rounded Rectangle 12"/>
          <p:cNvSpPr/>
          <p:nvPr/>
        </p:nvSpPr>
        <p:spPr>
          <a:xfrm>
            <a:off x="233056" y="3044078"/>
            <a:ext cx="3124200" cy="1260657"/>
          </a:xfrm>
          <a:prstGeom prst="round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553853" y="3794023"/>
            <a:ext cx="381000" cy="41732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55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99167" cy="1356360"/>
          </a:xfrm>
        </p:spPr>
        <p:txBody>
          <a:bodyPr>
            <a:normAutofit/>
          </a:bodyPr>
          <a:lstStyle/>
          <a:p>
            <a:pPr algn="ctr"/>
            <a:r>
              <a:rPr lang="en-US" sz="2700" dirty="0"/>
              <a:t>Weight Assignment: Pairwise Comparison Method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8" y="1142133"/>
            <a:ext cx="8229601" cy="4752041"/>
          </a:xfrm>
        </p:spPr>
      </p:pic>
      <p:sp>
        <p:nvSpPr>
          <p:cNvPr id="5" name="Rectangle 4"/>
          <p:cNvSpPr/>
          <p:nvPr/>
        </p:nvSpPr>
        <p:spPr>
          <a:xfrm>
            <a:off x="445769" y="1135399"/>
            <a:ext cx="8229601" cy="4580468"/>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 name="TextBox 5"/>
          <p:cNvSpPr txBox="1"/>
          <p:nvPr/>
        </p:nvSpPr>
        <p:spPr>
          <a:xfrm>
            <a:off x="228600" y="5749500"/>
            <a:ext cx="8347364" cy="646331"/>
          </a:xfrm>
          <a:prstGeom prst="rect">
            <a:avLst/>
          </a:prstGeom>
          <a:noFill/>
        </p:spPr>
        <p:txBody>
          <a:bodyPr wrap="square" rtlCol="0">
            <a:spAutoFit/>
          </a:bodyPr>
          <a:lstStyle/>
          <a:p>
            <a:pPr marL="285750" indent="-285750">
              <a:buFont typeface="Arial" pitchFamily="34" charset="0"/>
              <a:buChar char="•"/>
            </a:pPr>
            <a:r>
              <a:rPr lang="en-US" dirty="0"/>
              <a:t>Weight Assignment by </a:t>
            </a:r>
            <a:r>
              <a:rPr lang="en-US" dirty="0">
                <a:solidFill>
                  <a:srgbClr val="0070C0"/>
                </a:solidFill>
              </a:rPr>
              <a:t>pairwise comparison </a:t>
            </a:r>
            <a:r>
              <a:rPr lang="en-US" dirty="0"/>
              <a:t>using </a:t>
            </a:r>
            <a:r>
              <a:rPr lang="en-US" dirty="0">
                <a:solidFill>
                  <a:srgbClr val="0070C0"/>
                </a:solidFill>
              </a:rPr>
              <a:t>INOWAS</a:t>
            </a:r>
            <a:r>
              <a:rPr lang="en-US" dirty="0"/>
              <a:t> online platform</a:t>
            </a:r>
          </a:p>
          <a:p>
            <a:pPr marL="285750" indent="-285750">
              <a:buFont typeface="Arial" pitchFamily="34" charset="0"/>
              <a:buChar char="•"/>
            </a:pPr>
            <a:r>
              <a:rPr lang="en-US" dirty="0"/>
              <a:t>These values are </a:t>
            </a:r>
            <a:r>
              <a:rPr lang="en-US" dirty="0">
                <a:solidFill>
                  <a:srgbClr val="0070C0"/>
                </a:solidFill>
              </a:rPr>
              <a:t>very close </a:t>
            </a:r>
            <a:r>
              <a:rPr lang="en-US" dirty="0"/>
              <a:t>to the ones calculated by </a:t>
            </a:r>
            <a:r>
              <a:rPr lang="en-US" dirty="0">
                <a:solidFill>
                  <a:srgbClr val="0070C0"/>
                </a:solidFill>
              </a:rPr>
              <a:t>MIF</a:t>
            </a:r>
            <a:r>
              <a:rPr lang="en-US" dirty="0"/>
              <a:t> method</a:t>
            </a:r>
          </a:p>
        </p:txBody>
      </p:sp>
    </p:spTree>
    <p:extLst>
      <p:ext uri="{BB962C8B-B14F-4D97-AF65-F5344CB8AC3E}">
        <p14:creationId xmlns:p14="http://schemas.microsoft.com/office/powerpoint/2010/main" val="207504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1564"/>
            <a:ext cx="8763000" cy="1143000"/>
          </a:xfrm>
        </p:spPr>
        <p:txBody>
          <a:bodyPr>
            <a:normAutofit/>
          </a:bodyPr>
          <a:lstStyle/>
          <a:p>
            <a:pPr algn="ctr"/>
            <a:r>
              <a:rPr lang="en-US" sz="2700" dirty="0"/>
              <a:t>Classification of weighted factors influencing the</a:t>
            </a:r>
            <a:br>
              <a:rPr lang="en-US" sz="2700" dirty="0"/>
            </a:br>
            <a:r>
              <a:rPr lang="en-US" sz="2700" dirty="0"/>
              <a:t>MAR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8997809"/>
              </p:ext>
            </p:extLst>
          </p:nvPr>
        </p:nvGraphicFramePr>
        <p:xfrm>
          <a:off x="574963" y="1066800"/>
          <a:ext cx="7994073" cy="5527968"/>
        </p:xfrm>
        <a:graphic>
          <a:graphicData uri="http://schemas.openxmlformats.org/drawingml/2006/table">
            <a:tbl>
              <a:tblPr firstRow="1" bandRow="1">
                <a:tableStyleId>{5C22544A-7EE6-4342-B048-85BDC9FD1C3A}</a:tableStyleId>
              </a:tblPr>
              <a:tblGrid>
                <a:gridCol w="2664691">
                  <a:extLst>
                    <a:ext uri="{9D8B030D-6E8A-4147-A177-3AD203B41FA5}">
                      <a16:colId xmlns:a16="http://schemas.microsoft.com/office/drawing/2014/main" val="20000"/>
                    </a:ext>
                  </a:extLst>
                </a:gridCol>
                <a:gridCol w="2664691">
                  <a:extLst>
                    <a:ext uri="{9D8B030D-6E8A-4147-A177-3AD203B41FA5}">
                      <a16:colId xmlns:a16="http://schemas.microsoft.com/office/drawing/2014/main" val="20001"/>
                    </a:ext>
                  </a:extLst>
                </a:gridCol>
                <a:gridCol w="2664691">
                  <a:extLst>
                    <a:ext uri="{9D8B030D-6E8A-4147-A177-3AD203B41FA5}">
                      <a16:colId xmlns:a16="http://schemas.microsoft.com/office/drawing/2014/main" val="20002"/>
                    </a:ext>
                  </a:extLst>
                </a:gridCol>
              </a:tblGrid>
              <a:tr h="316923">
                <a:tc>
                  <a:txBody>
                    <a:bodyPr/>
                    <a:lstStyle/>
                    <a:p>
                      <a:r>
                        <a:rPr lang="en-US" dirty="0"/>
                        <a:t>Criteria </a:t>
                      </a:r>
                    </a:p>
                  </a:txBody>
                  <a:tcPr/>
                </a:tc>
                <a:tc>
                  <a:txBody>
                    <a:bodyPr/>
                    <a:lstStyle/>
                    <a:p>
                      <a:pPr algn="l"/>
                      <a:r>
                        <a:rPr lang="en-US" dirty="0"/>
                        <a:t>Domain of Affect</a:t>
                      </a:r>
                    </a:p>
                  </a:txBody>
                  <a:tcPr/>
                </a:tc>
                <a:tc>
                  <a:txBody>
                    <a:bodyPr/>
                    <a:lstStyle/>
                    <a:p>
                      <a:pPr algn="l"/>
                      <a:r>
                        <a:rPr lang="en-US" dirty="0"/>
                        <a:t>Common Scale</a:t>
                      </a:r>
                    </a:p>
                  </a:txBody>
                  <a:tcPr/>
                </a:tc>
                <a:extLst>
                  <a:ext uri="{0D108BD9-81ED-4DB2-BD59-A6C34878D82A}">
                    <a16:rowId xmlns:a16="http://schemas.microsoft.com/office/drawing/2014/main" val="10000"/>
                  </a:ext>
                </a:extLst>
              </a:tr>
              <a:tr h="316923">
                <a:tc>
                  <a:txBody>
                    <a:bodyPr/>
                    <a:lstStyle/>
                    <a:p>
                      <a:r>
                        <a:rPr lang="en-US" sz="1200" dirty="0"/>
                        <a:t>Geology</a:t>
                      </a:r>
                    </a:p>
                  </a:txBody>
                  <a:tcPr/>
                </a:tc>
                <a:tc>
                  <a:txBody>
                    <a:bodyPr/>
                    <a:lstStyle/>
                    <a:p>
                      <a:r>
                        <a:rPr lang="en-US" sz="1200" dirty="0"/>
                        <a:t>Alluvium</a:t>
                      </a:r>
                    </a:p>
                  </a:txBody>
                  <a:tcPr/>
                </a:tc>
                <a:tc>
                  <a:txBody>
                    <a:bodyPr/>
                    <a:lstStyle/>
                    <a:p>
                      <a:r>
                        <a:rPr lang="en-US" dirty="0"/>
                        <a:t>1</a:t>
                      </a:r>
                    </a:p>
                  </a:txBody>
                  <a:tcPr/>
                </a:tc>
                <a:extLst>
                  <a:ext uri="{0D108BD9-81ED-4DB2-BD59-A6C34878D82A}">
                    <a16:rowId xmlns:a16="http://schemas.microsoft.com/office/drawing/2014/main" val="10001"/>
                  </a:ext>
                </a:extLst>
              </a:tr>
              <a:tr h="316923">
                <a:tc>
                  <a:txBody>
                    <a:bodyPr/>
                    <a:lstStyle/>
                    <a:p>
                      <a:endParaRPr lang="en-US" sz="1200" dirty="0"/>
                    </a:p>
                  </a:txBody>
                  <a:tcPr/>
                </a:tc>
                <a:tc>
                  <a:txBody>
                    <a:bodyPr/>
                    <a:lstStyle/>
                    <a:p>
                      <a:r>
                        <a:rPr lang="en-US" sz="1200" dirty="0"/>
                        <a:t>Limestone, Fractured, Karstic</a:t>
                      </a:r>
                    </a:p>
                  </a:txBody>
                  <a:tcPr/>
                </a:tc>
                <a:tc>
                  <a:txBody>
                    <a:bodyPr/>
                    <a:lstStyle/>
                    <a:p>
                      <a:r>
                        <a:rPr lang="en-US" dirty="0"/>
                        <a:t>0.9</a:t>
                      </a:r>
                    </a:p>
                  </a:txBody>
                  <a:tcPr/>
                </a:tc>
                <a:extLst>
                  <a:ext uri="{0D108BD9-81ED-4DB2-BD59-A6C34878D82A}">
                    <a16:rowId xmlns:a16="http://schemas.microsoft.com/office/drawing/2014/main" val="10002"/>
                  </a:ext>
                </a:extLst>
              </a:tr>
              <a:tr h="316923">
                <a:tc>
                  <a:txBody>
                    <a:bodyPr/>
                    <a:lstStyle/>
                    <a:p>
                      <a:endParaRPr lang="en-US" sz="1200" dirty="0"/>
                    </a:p>
                  </a:txBody>
                  <a:tcPr/>
                </a:tc>
                <a:tc>
                  <a:txBody>
                    <a:bodyPr/>
                    <a:lstStyle/>
                    <a:p>
                      <a:r>
                        <a:rPr lang="en-US" sz="1200" dirty="0"/>
                        <a:t>Argillaceous</a:t>
                      </a:r>
                      <a:r>
                        <a:rPr lang="en-US" sz="1200" baseline="0" dirty="0"/>
                        <a:t> Limestone</a:t>
                      </a:r>
                      <a:endParaRPr lang="en-US" sz="1200" dirty="0"/>
                    </a:p>
                  </a:txBody>
                  <a:tcPr/>
                </a:tc>
                <a:tc>
                  <a:txBody>
                    <a:bodyPr/>
                    <a:lstStyle/>
                    <a:p>
                      <a:r>
                        <a:rPr lang="en-US" dirty="0"/>
                        <a:t>0.3</a:t>
                      </a:r>
                    </a:p>
                  </a:txBody>
                  <a:tcPr/>
                </a:tc>
                <a:extLst>
                  <a:ext uri="{0D108BD9-81ED-4DB2-BD59-A6C34878D82A}">
                    <a16:rowId xmlns:a16="http://schemas.microsoft.com/office/drawing/2014/main" val="10003"/>
                  </a:ext>
                </a:extLst>
              </a:tr>
              <a:tr h="438986">
                <a:tc>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Interbedded Limestone</a:t>
                      </a:r>
                      <a:r>
                        <a:rPr lang="en-US" sz="1200" baseline="0" dirty="0"/>
                        <a:t> and shale</a:t>
                      </a:r>
                      <a:endParaRPr lang="en-US" sz="1200" dirty="0"/>
                    </a:p>
                    <a:p>
                      <a:endParaRPr lang="en-US" sz="1200" dirty="0"/>
                    </a:p>
                  </a:txBody>
                  <a:tcPr/>
                </a:tc>
                <a:tc>
                  <a:txBody>
                    <a:bodyPr/>
                    <a:lstStyle/>
                    <a:p>
                      <a:r>
                        <a:rPr lang="en-US" dirty="0"/>
                        <a:t>0.2</a:t>
                      </a:r>
                    </a:p>
                  </a:txBody>
                  <a:tcPr/>
                </a:tc>
                <a:extLst>
                  <a:ext uri="{0D108BD9-81ED-4DB2-BD59-A6C34878D82A}">
                    <a16:rowId xmlns:a16="http://schemas.microsoft.com/office/drawing/2014/main" val="10004"/>
                  </a:ext>
                </a:extLst>
              </a:tr>
              <a:tr h="316923">
                <a:tc>
                  <a:txBody>
                    <a:bodyPr/>
                    <a:lstStyle/>
                    <a:p>
                      <a:r>
                        <a:rPr lang="en-US" sz="1200" dirty="0"/>
                        <a:t>Slope %</a:t>
                      </a:r>
                    </a:p>
                  </a:txBody>
                  <a:tcPr/>
                </a:tc>
                <a:tc>
                  <a:txBody>
                    <a:bodyPr/>
                    <a:lstStyle/>
                    <a:p>
                      <a:r>
                        <a:rPr lang="en-US" sz="1200" dirty="0"/>
                        <a:t>0-2</a:t>
                      </a:r>
                    </a:p>
                  </a:txBody>
                  <a:tcPr/>
                </a:tc>
                <a:tc>
                  <a:txBody>
                    <a:bodyPr/>
                    <a:lstStyle/>
                    <a:p>
                      <a:r>
                        <a:rPr lang="en-US" dirty="0"/>
                        <a:t>1</a:t>
                      </a:r>
                    </a:p>
                  </a:txBody>
                  <a:tcPr/>
                </a:tc>
                <a:extLst>
                  <a:ext uri="{0D108BD9-81ED-4DB2-BD59-A6C34878D82A}">
                    <a16:rowId xmlns:a16="http://schemas.microsoft.com/office/drawing/2014/main" val="10005"/>
                  </a:ext>
                </a:extLst>
              </a:tr>
              <a:tr h="316923">
                <a:tc>
                  <a:txBody>
                    <a:bodyPr/>
                    <a:lstStyle/>
                    <a:p>
                      <a:endParaRPr lang="en-US" sz="1200"/>
                    </a:p>
                  </a:txBody>
                  <a:tcPr/>
                </a:tc>
                <a:tc>
                  <a:txBody>
                    <a:bodyPr/>
                    <a:lstStyle/>
                    <a:p>
                      <a:r>
                        <a:rPr lang="en-US" sz="1200" dirty="0"/>
                        <a:t>2-6</a:t>
                      </a:r>
                    </a:p>
                  </a:txBody>
                  <a:tcPr/>
                </a:tc>
                <a:tc>
                  <a:txBody>
                    <a:bodyPr/>
                    <a:lstStyle/>
                    <a:p>
                      <a:r>
                        <a:rPr lang="en-US" dirty="0"/>
                        <a:t>0.8</a:t>
                      </a:r>
                    </a:p>
                  </a:txBody>
                  <a:tcPr/>
                </a:tc>
                <a:extLst>
                  <a:ext uri="{0D108BD9-81ED-4DB2-BD59-A6C34878D82A}">
                    <a16:rowId xmlns:a16="http://schemas.microsoft.com/office/drawing/2014/main" val="10006"/>
                  </a:ext>
                </a:extLst>
              </a:tr>
              <a:tr h="316923">
                <a:tc>
                  <a:txBody>
                    <a:bodyPr/>
                    <a:lstStyle/>
                    <a:p>
                      <a:endParaRPr lang="en-US" sz="1200"/>
                    </a:p>
                  </a:txBody>
                  <a:tcPr/>
                </a:tc>
                <a:tc>
                  <a:txBody>
                    <a:bodyPr/>
                    <a:lstStyle/>
                    <a:p>
                      <a:r>
                        <a:rPr lang="en-US" sz="1200" dirty="0"/>
                        <a:t>6-10</a:t>
                      </a:r>
                    </a:p>
                  </a:txBody>
                  <a:tcPr/>
                </a:tc>
                <a:tc>
                  <a:txBody>
                    <a:bodyPr/>
                    <a:lstStyle/>
                    <a:p>
                      <a:r>
                        <a:rPr lang="en-US" dirty="0"/>
                        <a:t>0.5</a:t>
                      </a:r>
                    </a:p>
                  </a:txBody>
                  <a:tcPr/>
                </a:tc>
                <a:extLst>
                  <a:ext uri="{0D108BD9-81ED-4DB2-BD59-A6C34878D82A}">
                    <a16:rowId xmlns:a16="http://schemas.microsoft.com/office/drawing/2014/main" val="10007"/>
                  </a:ext>
                </a:extLst>
              </a:tr>
              <a:tr h="316923">
                <a:tc>
                  <a:txBody>
                    <a:bodyPr/>
                    <a:lstStyle/>
                    <a:p>
                      <a:endParaRPr lang="en-US" sz="1200" dirty="0"/>
                    </a:p>
                  </a:txBody>
                  <a:tcPr/>
                </a:tc>
                <a:tc>
                  <a:txBody>
                    <a:bodyPr/>
                    <a:lstStyle/>
                    <a:p>
                      <a:r>
                        <a:rPr lang="en-US" sz="1200" dirty="0"/>
                        <a:t>10-40</a:t>
                      </a:r>
                    </a:p>
                  </a:txBody>
                  <a:tcPr/>
                </a:tc>
                <a:tc>
                  <a:txBody>
                    <a:bodyPr/>
                    <a:lstStyle/>
                    <a:p>
                      <a:r>
                        <a:rPr lang="en-US" dirty="0"/>
                        <a:t>0.2</a:t>
                      </a:r>
                    </a:p>
                  </a:txBody>
                  <a:tcPr/>
                </a:tc>
                <a:extLst>
                  <a:ext uri="{0D108BD9-81ED-4DB2-BD59-A6C34878D82A}">
                    <a16:rowId xmlns:a16="http://schemas.microsoft.com/office/drawing/2014/main" val="10008"/>
                  </a:ext>
                </a:extLst>
              </a:tr>
              <a:tr h="316923">
                <a:tc>
                  <a:txBody>
                    <a:bodyPr/>
                    <a:lstStyle/>
                    <a:p>
                      <a:endParaRPr lang="en-US" sz="1200"/>
                    </a:p>
                  </a:txBody>
                  <a:tcPr/>
                </a:tc>
                <a:tc>
                  <a:txBody>
                    <a:bodyPr/>
                    <a:lstStyle/>
                    <a:p>
                      <a:r>
                        <a:rPr lang="en-US" sz="1200" dirty="0"/>
                        <a:t>&gt;40</a:t>
                      </a:r>
                    </a:p>
                  </a:txBody>
                  <a:tcPr/>
                </a:tc>
                <a:tc>
                  <a:txBody>
                    <a:bodyPr/>
                    <a:lstStyle/>
                    <a:p>
                      <a:r>
                        <a:rPr lang="en-US" dirty="0"/>
                        <a:t>0</a:t>
                      </a:r>
                    </a:p>
                  </a:txBody>
                  <a:tcPr/>
                </a:tc>
                <a:extLst>
                  <a:ext uri="{0D108BD9-81ED-4DB2-BD59-A6C34878D82A}">
                    <a16:rowId xmlns:a16="http://schemas.microsoft.com/office/drawing/2014/main" val="10009"/>
                  </a:ext>
                </a:extLst>
              </a:tr>
              <a:tr h="316923">
                <a:tc>
                  <a:txBody>
                    <a:bodyPr/>
                    <a:lstStyle/>
                    <a:p>
                      <a:r>
                        <a:rPr lang="en-US" sz="1200" dirty="0"/>
                        <a:t>Soil</a:t>
                      </a:r>
                    </a:p>
                  </a:txBody>
                  <a:tcPr/>
                </a:tc>
                <a:tc>
                  <a:txBody>
                    <a:bodyPr/>
                    <a:lstStyle/>
                    <a:p>
                      <a:r>
                        <a:rPr lang="en-US" sz="1200" dirty="0"/>
                        <a:t>Sandy Loam, Alluvium</a:t>
                      </a:r>
                    </a:p>
                  </a:txBody>
                  <a:tcPr/>
                </a:tc>
                <a:tc>
                  <a:txBody>
                    <a:bodyPr/>
                    <a:lstStyle/>
                    <a:p>
                      <a:r>
                        <a:rPr lang="en-US" dirty="0"/>
                        <a:t>1</a:t>
                      </a:r>
                    </a:p>
                  </a:txBody>
                  <a:tcPr/>
                </a:tc>
                <a:extLst>
                  <a:ext uri="{0D108BD9-81ED-4DB2-BD59-A6C34878D82A}">
                    <a16:rowId xmlns:a16="http://schemas.microsoft.com/office/drawing/2014/main" val="10010"/>
                  </a:ext>
                </a:extLst>
              </a:tr>
              <a:tr h="316923">
                <a:tc>
                  <a:txBody>
                    <a:bodyPr/>
                    <a:lstStyle/>
                    <a:p>
                      <a:endParaRPr lang="en-US" sz="1200"/>
                    </a:p>
                  </a:txBody>
                  <a:tcPr/>
                </a:tc>
                <a:tc>
                  <a:txBody>
                    <a:bodyPr/>
                    <a:lstStyle/>
                    <a:p>
                      <a:r>
                        <a:rPr lang="en-US" sz="1200" dirty="0"/>
                        <a:t>Bare Rock</a:t>
                      </a:r>
                    </a:p>
                  </a:txBody>
                  <a:tcPr/>
                </a:tc>
                <a:tc>
                  <a:txBody>
                    <a:bodyPr/>
                    <a:lstStyle/>
                    <a:p>
                      <a:r>
                        <a:rPr lang="en-US" dirty="0"/>
                        <a:t>0.2</a:t>
                      </a:r>
                    </a:p>
                  </a:txBody>
                  <a:tcPr/>
                </a:tc>
                <a:extLst>
                  <a:ext uri="{0D108BD9-81ED-4DB2-BD59-A6C34878D82A}">
                    <a16:rowId xmlns:a16="http://schemas.microsoft.com/office/drawing/2014/main" val="10011"/>
                  </a:ext>
                </a:extLst>
              </a:tr>
              <a:tr h="316923">
                <a:tc>
                  <a:txBody>
                    <a:bodyPr/>
                    <a:lstStyle/>
                    <a:p>
                      <a:r>
                        <a:rPr lang="en-US" sz="1200" dirty="0"/>
                        <a:t>Drainage Density </a:t>
                      </a:r>
                      <a:r>
                        <a:rPr lang="en-US" sz="1200" b="0" i="0" u="none" strike="noStrike" kern="1200" baseline="0" dirty="0">
                          <a:solidFill>
                            <a:schemeClr val="dk1"/>
                          </a:solidFill>
                          <a:latin typeface="+mn-lt"/>
                          <a:ea typeface="+mn-ea"/>
                          <a:cs typeface="+mn-cs"/>
                        </a:rPr>
                        <a:t>km/km2</a:t>
                      </a:r>
                      <a:endParaRPr lang="en-US" sz="1200" dirty="0"/>
                    </a:p>
                  </a:txBody>
                  <a:tcPr/>
                </a:tc>
                <a:tc>
                  <a:txBody>
                    <a:bodyPr/>
                    <a:lstStyle/>
                    <a:p>
                      <a:r>
                        <a:rPr lang="en-US" sz="1200" dirty="0"/>
                        <a:t>0-2</a:t>
                      </a:r>
                    </a:p>
                  </a:txBody>
                  <a:tcPr/>
                </a:tc>
                <a:tc>
                  <a:txBody>
                    <a:bodyPr/>
                    <a:lstStyle/>
                    <a:p>
                      <a:r>
                        <a:rPr lang="en-US" dirty="0"/>
                        <a:t>1</a:t>
                      </a:r>
                    </a:p>
                  </a:txBody>
                  <a:tcPr/>
                </a:tc>
                <a:extLst>
                  <a:ext uri="{0D108BD9-81ED-4DB2-BD59-A6C34878D82A}">
                    <a16:rowId xmlns:a16="http://schemas.microsoft.com/office/drawing/2014/main" val="10012"/>
                  </a:ext>
                </a:extLst>
              </a:tr>
              <a:tr h="316923">
                <a:tc>
                  <a:txBody>
                    <a:bodyPr/>
                    <a:lstStyle/>
                    <a:p>
                      <a:endParaRPr lang="en-US" sz="1200"/>
                    </a:p>
                  </a:txBody>
                  <a:tcPr/>
                </a:tc>
                <a:tc>
                  <a:txBody>
                    <a:bodyPr/>
                    <a:lstStyle/>
                    <a:p>
                      <a:r>
                        <a:rPr lang="en-US" sz="1200" dirty="0"/>
                        <a:t>2-4</a:t>
                      </a:r>
                    </a:p>
                  </a:txBody>
                  <a:tcPr/>
                </a:tc>
                <a:tc>
                  <a:txBody>
                    <a:bodyPr/>
                    <a:lstStyle/>
                    <a:p>
                      <a:r>
                        <a:rPr lang="en-US" dirty="0"/>
                        <a:t>0.6</a:t>
                      </a:r>
                    </a:p>
                  </a:txBody>
                  <a:tcPr/>
                </a:tc>
                <a:extLst>
                  <a:ext uri="{0D108BD9-81ED-4DB2-BD59-A6C34878D82A}">
                    <a16:rowId xmlns:a16="http://schemas.microsoft.com/office/drawing/2014/main" val="10013"/>
                  </a:ext>
                </a:extLst>
              </a:tr>
              <a:tr h="316923">
                <a:tc>
                  <a:txBody>
                    <a:bodyPr/>
                    <a:lstStyle/>
                    <a:p>
                      <a:endParaRPr lang="en-US" sz="1200"/>
                    </a:p>
                  </a:txBody>
                  <a:tcPr/>
                </a:tc>
                <a:tc>
                  <a:txBody>
                    <a:bodyPr/>
                    <a:lstStyle/>
                    <a:p>
                      <a:r>
                        <a:rPr lang="en-US" sz="1200" dirty="0"/>
                        <a:t>&gt;4</a:t>
                      </a:r>
                    </a:p>
                  </a:txBody>
                  <a:tcPr/>
                </a:tc>
                <a:tc>
                  <a:txBody>
                    <a:bodyPr/>
                    <a:lstStyle/>
                    <a:p>
                      <a:r>
                        <a:rPr lang="en-US" dirty="0"/>
                        <a:t>0.1</a:t>
                      </a:r>
                    </a:p>
                  </a:txBody>
                  <a:tcPr/>
                </a:tc>
                <a:extLst>
                  <a:ext uri="{0D108BD9-81ED-4DB2-BD59-A6C34878D82A}">
                    <a16:rowId xmlns:a16="http://schemas.microsoft.com/office/drawing/2014/main" val="10014"/>
                  </a:ext>
                </a:extLst>
              </a:tr>
              <a:tr h="316923">
                <a:tc>
                  <a:txBody>
                    <a:bodyPr/>
                    <a:lstStyle/>
                    <a:p>
                      <a:r>
                        <a:rPr lang="en-US" sz="1200" dirty="0"/>
                        <a:t>Mean</a:t>
                      </a:r>
                      <a:r>
                        <a:rPr lang="en-US" sz="1200" baseline="0" dirty="0"/>
                        <a:t> Annual Rainfall (mm)</a:t>
                      </a:r>
                      <a:endParaRPr lang="en-US" sz="1200" dirty="0"/>
                    </a:p>
                  </a:txBody>
                  <a:tcPr/>
                </a:tc>
                <a:tc>
                  <a:txBody>
                    <a:bodyPr/>
                    <a:lstStyle/>
                    <a:p>
                      <a:r>
                        <a:rPr lang="en-US" sz="1200" dirty="0"/>
                        <a:t>200-300</a:t>
                      </a:r>
                    </a:p>
                  </a:txBody>
                  <a:tcPr/>
                </a:tc>
                <a:tc>
                  <a:txBody>
                    <a:bodyPr/>
                    <a:lstStyle/>
                    <a:p>
                      <a:r>
                        <a:rPr lang="en-US" dirty="0"/>
                        <a:t>0.6</a:t>
                      </a:r>
                    </a:p>
                  </a:txBody>
                  <a:tcPr/>
                </a:tc>
                <a:extLst>
                  <a:ext uri="{0D108BD9-81ED-4DB2-BD59-A6C34878D82A}">
                    <a16:rowId xmlns:a16="http://schemas.microsoft.com/office/drawing/2014/main" val="10015"/>
                  </a:ext>
                </a:extLst>
              </a:tr>
              <a:tr h="316923">
                <a:tc>
                  <a:txBody>
                    <a:bodyPr/>
                    <a:lstStyle/>
                    <a:p>
                      <a:endParaRPr lang="en-US" sz="1200" dirty="0"/>
                    </a:p>
                  </a:txBody>
                  <a:tcPr/>
                </a:tc>
                <a:tc>
                  <a:txBody>
                    <a:bodyPr/>
                    <a:lstStyle/>
                    <a:p>
                      <a:r>
                        <a:rPr lang="en-US" sz="1200" dirty="0"/>
                        <a:t>100-200</a:t>
                      </a:r>
                    </a:p>
                  </a:txBody>
                  <a:tcPr/>
                </a:tc>
                <a:tc>
                  <a:txBody>
                    <a:bodyPr/>
                    <a:lstStyle/>
                    <a:p>
                      <a:r>
                        <a:rPr lang="en-US" dirty="0"/>
                        <a:t>0.5</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28475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4DFC-8937-42CA-995A-31CE2F79E437}"/>
              </a:ext>
            </a:extLst>
          </p:cNvPr>
          <p:cNvSpPr>
            <a:spLocks noGrp="1"/>
          </p:cNvSpPr>
          <p:nvPr>
            <p:ph type="title"/>
          </p:nvPr>
        </p:nvSpPr>
        <p:spPr>
          <a:xfrm>
            <a:off x="2743200" y="381000"/>
            <a:ext cx="7406640" cy="381000"/>
          </a:xfrm>
        </p:spPr>
        <p:txBody>
          <a:bodyPr>
            <a:noAutofit/>
          </a:bodyPr>
          <a:lstStyle/>
          <a:p>
            <a:r>
              <a:rPr lang="en-US" sz="2900" dirty="0"/>
              <a:t>Preparation of Maps</a:t>
            </a:r>
          </a:p>
        </p:txBody>
      </p:sp>
      <p:sp>
        <p:nvSpPr>
          <p:cNvPr id="3" name="Content Placeholder 2">
            <a:extLst>
              <a:ext uri="{FF2B5EF4-FFF2-40B4-BE49-F238E27FC236}">
                <a16:creationId xmlns:a16="http://schemas.microsoft.com/office/drawing/2014/main" id="{BAA18802-0CD0-4CC6-9419-94C73474F225}"/>
              </a:ext>
            </a:extLst>
          </p:cNvPr>
          <p:cNvSpPr>
            <a:spLocks noGrp="1"/>
          </p:cNvSpPr>
          <p:nvPr>
            <p:ph idx="1"/>
          </p:nvPr>
        </p:nvSpPr>
        <p:spPr>
          <a:xfrm>
            <a:off x="869673" y="1066800"/>
            <a:ext cx="7404653" cy="5105400"/>
          </a:xfrm>
        </p:spPr>
        <p:txBody>
          <a:bodyPr>
            <a:normAutofit/>
          </a:bodyPr>
          <a:lstStyle/>
          <a:p>
            <a:r>
              <a:rPr lang="en-US" sz="1700" b="1" dirty="0">
                <a:solidFill>
                  <a:schemeClr val="tx1"/>
                </a:solidFill>
              </a:rPr>
              <a:t>Geological Map:</a:t>
            </a:r>
          </a:p>
          <a:p>
            <a:pPr marL="34290" indent="0">
              <a:buNone/>
            </a:pPr>
            <a:r>
              <a:rPr lang="en-US" sz="1700" dirty="0">
                <a:solidFill>
                  <a:schemeClr val="tx1"/>
                </a:solidFill>
              </a:rPr>
              <a:t>The map was obtained by digitizing a figure in the USGS Open-File Report 2100–1093 (</a:t>
            </a:r>
            <a:r>
              <a:rPr lang="en-US" sz="1700" dirty="0">
                <a:solidFill>
                  <a:schemeClr val="tx1"/>
                </a:solidFill>
                <a:hlinkClick r:id="rId2"/>
              </a:rPr>
              <a:t>https://pubs.usgs.gov/of/2011/1093/</a:t>
            </a:r>
            <a:r>
              <a:rPr lang="en-US" sz="1700" dirty="0">
                <a:solidFill>
                  <a:schemeClr val="tx1"/>
                </a:solidFill>
              </a:rPr>
              <a:t>).</a:t>
            </a:r>
          </a:p>
          <a:p>
            <a:r>
              <a:rPr lang="en-US" sz="1700" b="1" dirty="0">
                <a:solidFill>
                  <a:schemeClr val="tx1"/>
                </a:solidFill>
              </a:rPr>
              <a:t>Slope Map:</a:t>
            </a:r>
          </a:p>
          <a:p>
            <a:pPr marL="34290" indent="0">
              <a:buNone/>
            </a:pPr>
            <a:r>
              <a:rPr lang="en-US" sz="1700" dirty="0">
                <a:solidFill>
                  <a:schemeClr val="tx1"/>
                </a:solidFill>
              </a:rPr>
              <a:t>The slope map was prepared from SRTM </a:t>
            </a:r>
            <a:r>
              <a:rPr lang="sv-SE" sz="1700" dirty="0">
                <a:solidFill>
                  <a:schemeClr val="tx1"/>
                </a:solidFill>
              </a:rPr>
              <a:t>DEM (</a:t>
            </a:r>
            <a:r>
              <a:rPr lang="en-US" sz="1800" dirty="0">
                <a:hlinkClick r:id="rId3"/>
              </a:rPr>
              <a:t>https://earthexplorer.usgs.gov/</a:t>
            </a:r>
            <a:r>
              <a:rPr lang="sv-SE" sz="1700" dirty="0">
                <a:solidFill>
                  <a:schemeClr val="tx1"/>
                </a:solidFill>
              </a:rPr>
              <a:t>)  using ArcGIS Spatial Analyst module.</a:t>
            </a:r>
          </a:p>
          <a:p>
            <a:r>
              <a:rPr lang="sv-SE" sz="1700" b="1" dirty="0">
                <a:solidFill>
                  <a:schemeClr val="tx1"/>
                </a:solidFill>
              </a:rPr>
              <a:t>Soil Map:</a:t>
            </a:r>
          </a:p>
          <a:p>
            <a:pPr marL="34290" indent="0">
              <a:buNone/>
            </a:pPr>
            <a:r>
              <a:rPr lang="en-US" sz="1700" dirty="0">
                <a:solidFill>
                  <a:schemeClr val="tx1"/>
                </a:solidFill>
              </a:rPr>
              <a:t>The soil map is produced from the existing soil map of Baluchistan, Pakistan.</a:t>
            </a:r>
          </a:p>
          <a:p>
            <a:r>
              <a:rPr lang="en-US" sz="1700" b="1" dirty="0">
                <a:solidFill>
                  <a:schemeClr val="tx1"/>
                </a:solidFill>
              </a:rPr>
              <a:t>Rain Map:</a:t>
            </a:r>
          </a:p>
          <a:p>
            <a:pPr marL="34290" indent="0">
              <a:buNone/>
            </a:pPr>
            <a:r>
              <a:rPr lang="en-US" sz="1700" dirty="0">
                <a:solidFill>
                  <a:schemeClr val="tx1"/>
                </a:solidFill>
              </a:rPr>
              <a:t>The rain map is</a:t>
            </a:r>
            <a:r>
              <a:rPr lang="en-US" sz="1700" dirty="0"/>
              <a:t> </a:t>
            </a:r>
            <a:r>
              <a:rPr lang="en-US" sz="1700" dirty="0">
                <a:solidFill>
                  <a:schemeClr val="tx1"/>
                </a:solidFill>
              </a:rPr>
              <a:t>of the study area is adapted from Ahmed et al., 2014</a:t>
            </a:r>
          </a:p>
          <a:p>
            <a:r>
              <a:rPr lang="en-US" sz="1700" b="1" dirty="0">
                <a:solidFill>
                  <a:schemeClr val="tx1"/>
                </a:solidFill>
              </a:rPr>
              <a:t>Drainage Density:</a:t>
            </a:r>
          </a:p>
          <a:p>
            <a:pPr marL="34290" indent="0">
              <a:buNone/>
            </a:pPr>
            <a:r>
              <a:rPr lang="en-US" sz="1700" dirty="0">
                <a:solidFill>
                  <a:schemeClr val="tx1"/>
                </a:solidFill>
              </a:rPr>
              <a:t>The drainage density map is prepared using the line density analysis tool in ArcGIS from existing toposheet.</a:t>
            </a:r>
          </a:p>
        </p:txBody>
      </p:sp>
    </p:spTree>
    <p:extLst>
      <p:ext uri="{BB962C8B-B14F-4D97-AF65-F5344CB8AC3E}">
        <p14:creationId xmlns:p14="http://schemas.microsoft.com/office/powerpoint/2010/main" val="420698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D4F7F53-CEC9-403B-931A-7EA8B846D618}"/>
              </a:ext>
            </a:extLst>
          </p:cNvPr>
          <p:cNvSpPr>
            <a:spLocks noGrp="1"/>
          </p:cNvSpPr>
          <p:nvPr>
            <p:ph type="title"/>
          </p:nvPr>
        </p:nvSpPr>
        <p:spPr>
          <a:xfrm>
            <a:off x="3733800" y="506067"/>
            <a:ext cx="1600200" cy="511865"/>
          </a:xfrm>
        </p:spPr>
        <p:txBody>
          <a:bodyPr>
            <a:normAutofit fontScale="90000"/>
          </a:bodyPr>
          <a:lstStyle/>
          <a:p>
            <a:r>
              <a:rPr lang="en-US" sz="3200" dirty="0"/>
              <a:t>Goals</a:t>
            </a:r>
            <a:endParaRPr lang="hu-HU" sz="3200" dirty="0"/>
          </a:p>
        </p:txBody>
      </p:sp>
      <p:sp>
        <p:nvSpPr>
          <p:cNvPr id="3" name="Tartalom helye 2">
            <a:extLst>
              <a:ext uri="{FF2B5EF4-FFF2-40B4-BE49-F238E27FC236}">
                <a16:creationId xmlns:a16="http://schemas.microsoft.com/office/drawing/2014/main" id="{34787C17-861A-4A1F-9C3D-C103EC7A7841}"/>
              </a:ext>
            </a:extLst>
          </p:cNvPr>
          <p:cNvSpPr>
            <a:spLocks noGrp="1"/>
          </p:cNvSpPr>
          <p:nvPr>
            <p:ph idx="1"/>
          </p:nvPr>
        </p:nvSpPr>
        <p:spPr>
          <a:xfrm>
            <a:off x="857251" y="1447800"/>
            <a:ext cx="7404653" cy="4648200"/>
          </a:xfrm>
        </p:spPr>
        <p:txBody>
          <a:bodyPr/>
          <a:lstStyle/>
          <a:p>
            <a:r>
              <a:rPr lang="en-US" dirty="0">
                <a:solidFill>
                  <a:schemeClr val="tx1"/>
                </a:solidFill>
              </a:rPr>
              <a:t> To revise the development of managed aquifer recharge </a:t>
            </a:r>
            <a:r>
              <a:rPr lang="en-US" dirty="0">
                <a:solidFill>
                  <a:schemeClr val="accent4"/>
                </a:solidFill>
              </a:rPr>
              <a:t>(MAR)</a:t>
            </a:r>
            <a:r>
              <a:rPr lang="en-US" dirty="0">
                <a:solidFill>
                  <a:schemeClr val="tx1"/>
                </a:solidFill>
              </a:rPr>
              <a:t> techniques in Baluchistan (Pakistan)</a:t>
            </a:r>
          </a:p>
          <a:p>
            <a:endParaRPr lang="en-US" dirty="0">
              <a:solidFill>
                <a:schemeClr val="tx1"/>
              </a:solidFill>
            </a:endParaRPr>
          </a:p>
          <a:p>
            <a:r>
              <a:rPr lang="en-US" dirty="0">
                <a:solidFill>
                  <a:schemeClr val="tx1"/>
                </a:solidFill>
              </a:rPr>
              <a:t>MAR </a:t>
            </a:r>
            <a:r>
              <a:rPr lang="en-US" dirty="0">
                <a:solidFill>
                  <a:schemeClr val="accent4"/>
                </a:solidFill>
              </a:rPr>
              <a:t>suitability mapping </a:t>
            </a:r>
            <a:r>
              <a:rPr lang="en-US" dirty="0">
                <a:solidFill>
                  <a:schemeClr val="tx1"/>
                </a:solidFill>
              </a:rPr>
              <a:t>for Quetta Valley to delineate suitable sites for MAR implementation using GIS </a:t>
            </a:r>
            <a:r>
              <a:rPr lang="en-US" dirty="0">
                <a:solidFill>
                  <a:schemeClr val="accent4"/>
                </a:solidFill>
              </a:rPr>
              <a:t>multi-criteria decision </a:t>
            </a:r>
            <a:r>
              <a:rPr lang="en-US" dirty="0">
                <a:solidFill>
                  <a:schemeClr val="tx1"/>
                </a:solidFill>
              </a:rPr>
              <a:t>analysis and online </a:t>
            </a:r>
            <a:r>
              <a:rPr lang="en-US" dirty="0">
                <a:solidFill>
                  <a:schemeClr val="accent4"/>
                </a:solidFill>
              </a:rPr>
              <a:t>INOWAS</a:t>
            </a:r>
            <a:r>
              <a:rPr lang="en-US" dirty="0">
                <a:solidFill>
                  <a:schemeClr val="tx1"/>
                </a:solidFill>
              </a:rPr>
              <a:t> platform</a:t>
            </a:r>
          </a:p>
          <a:p>
            <a:endParaRPr lang="en-US" dirty="0">
              <a:solidFill>
                <a:schemeClr val="tx1"/>
              </a:solidFill>
            </a:endParaRPr>
          </a:p>
          <a:p>
            <a:r>
              <a:rPr lang="en-US" dirty="0">
                <a:solidFill>
                  <a:schemeClr val="tx1"/>
                </a:solidFill>
              </a:rPr>
              <a:t>This study will provide us a </a:t>
            </a:r>
            <a:r>
              <a:rPr lang="en-US" dirty="0">
                <a:solidFill>
                  <a:schemeClr val="accent4"/>
                </a:solidFill>
              </a:rPr>
              <a:t>preliminary map </a:t>
            </a:r>
            <a:r>
              <a:rPr lang="en-US" dirty="0">
                <a:solidFill>
                  <a:schemeClr val="tx1"/>
                </a:solidFill>
              </a:rPr>
              <a:t>to  design a suitable groundwater management plan for Quetta Valley to reduce ground water </a:t>
            </a:r>
            <a:r>
              <a:rPr lang="en-US" dirty="0">
                <a:solidFill>
                  <a:schemeClr val="accent4"/>
                </a:solidFill>
              </a:rPr>
              <a:t>depletion</a:t>
            </a:r>
            <a:r>
              <a:rPr lang="en-US" dirty="0">
                <a:solidFill>
                  <a:schemeClr val="tx1"/>
                </a:solidFill>
              </a:rPr>
              <a:t> and related problems.</a:t>
            </a:r>
          </a:p>
          <a:p>
            <a:endParaRPr lang="hu-HU" dirty="0">
              <a:solidFill>
                <a:schemeClr val="tx1"/>
              </a:solidFill>
            </a:endParaRPr>
          </a:p>
        </p:txBody>
      </p:sp>
    </p:spTree>
    <p:extLst>
      <p:ext uri="{BB962C8B-B14F-4D97-AF65-F5344CB8AC3E}">
        <p14:creationId xmlns:p14="http://schemas.microsoft.com/office/powerpoint/2010/main" val="1968453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C:\Users\sikandar\Desktop\Ge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228600"/>
            <a:ext cx="4946073" cy="6400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59914E-DD28-4024-98F8-E819E624511B}"/>
              </a:ext>
            </a:extLst>
          </p:cNvPr>
          <p:cNvPicPr>
            <a:picLocks noChangeAspect="1"/>
          </p:cNvPicPr>
          <p:nvPr/>
        </p:nvPicPr>
        <p:blipFill>
          <a:blip r:embed="rId3"/>
          <a:stretch>
            <a:fillRect/>
          </a:stretch>
        </p:blipFill>
        <p:spPr>
          <a:xfrm>
            <a:off x="5521196" y="5105400"/>
            <a:ext cx="1710876" cy="646331"/>
          </a:xfrm>
          <a:prstGeom prst="rect">
            <a:avLst/>
          </a:prstGeom>
        </p:spPr>
      </p:pic>
      <p:pic>
        <p:nvPicPr>
          <p:cNvPr id="6" name="Picture 5">
            <a:extLst>
              <a:ext uri="{FF2B5EF4-FFF2-40B4-BE49-F238E27FC236}">
                <a16:creationId xmlns:a16="http://schemas.microsoft.com/office/drawing/2014/main" id="{20EAB59E-562E-4C68-88EC-6233E44472F7}"/>
              </a:ext>
            </a:extLst>
          </p:cNvPr>
          <p:cNvPicPr>
            <a:picLocks noChangeAspect="1"/>
          </p:cNvPicPr>
          <p:nvPr/>
        </p:nvPicPr>
        <p:blipFill>
          <a:blip r:embed="rId4"/>
          <a:stretch>
            <a:fillRect/>
          </a:stretch>
        </p:blipFill>
        <p:spPr>
          <a:xfrm>
            <a:off x="6396648" y="408093"/>
            <a:ext cx="462916" cy="947876"/>
          </a:xfrm>
          <a:prstGeom prst="rect">
            <a:avLst/>
          </a:prstGeom>
        </p:spPr>
      </p:pic>
    </p:spTree>
    <p:extLst>
      <p:ext uri="{BB962C8B-B14F-4D97-AF65-F5344CB8AC3E}">
        <p14:creationId xmlns:p14="http://schemas.microsoft.com/office/powerpoint/2010/main" val="86568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sikandar\Desktop\Dran sl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09" y="685800"/>
            <a:ext cx="8443381" cy="548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C28A63-B6C3-4469-BF9D-DD065E09E784}"/>
              </a:ext>
            </a:extLst>
          </p:cNvPr>
          <p:cNvPicPr>
            <a:picLocks noChangeAspect="1"/>
          </p:cNvPicPr>
          <p:nvPr/>
        </p:nvPicPr>
        <p:blipFill>
          <a:blip r:embed="rId3"/>
          <a:stretch>
            <a:fillRect/>
          </a:stretch>
        </p:blipFill>
        <p:spPr>
          <a:xfrm>
            <a:off x="2542728" y="5449669"/>
            <a:ext cx="1710876" cy="646331"/>
          </a:xfrm>
          <a:prstGeom prst="rect">
            <a:avLst/>
          </a:prstGeom>
        </p:spPr>
      </p:pic>
      <p:pic>
        <p:nvPicPr>
          <p:cNvPr id="6" name="Picture 5">
            <a:extLst>
              <a:ext uri="{FF2B5EF4-FFF2-40B4-BE49-F238E27FC236}">
                <a16:creationId xmlns:a16="http://schemas.microsoft.com/office/drawing/2014/main" id="{C1367086-790C-40E9-833C-4AD16A7F8DAB}"/>
              </a:ext>
            </a:extLst>
          </p:cNvPr>
          <p:cNvPicPr>
            <a:picLocks noChangeAspect="1"/>
          </p:cNvPicPr>
          <p:nvPr/>
        </p:nvPicPr>
        <p:blipFill>
          <a:blip r:embed="rId3"/>
          <a:stretch>
            <a:fillRect/>
          </a:stretch>
        </p:blipFill>
        <p:spPr>
          <a:xfrm>
            <a:off x="6601273" y="5525868"/>
            <a:ext cx="1710876" cy="646331"/>
          </a:xfrm>
          <a:prstGeom prst="rect">
            <a:avLst/>
          </a:prstGeom>
        </p:spPr>
      </p:pic>
      <p:pic>
        <p:nvPicPr>
          <p:cNvPr id="7" name="Picture 6">
            <a:extLst>
              <a:ext uri="{FF2B5EF4-FFF2-40B4-BE49-F238E27FC236}">
                <a16:creationId xmlns:a16="http://schemas.microsoft.com/office/drawing/2014/main" id="{36EE03DC-B7BF-42C6-9805-FB8BA3911074}"/>
              </a:ext>
            </a:extLst>
          </p:cNvPr>
          <p:cNvPicPr>
            <a:picLocks noChangeAspect="1"/>
          </p:cNvPicPr>
          <p:nvPr/>
        </p:nvPicPr>
        <p:blipFill>
          <a:blip r:embed="rId4"/>
          <a:stretch>
            <a:fillRect/>
          </a:stretch>
        </p:blipFill>
        <p:spPr>
          <a:xfrm>
            <a:off x="4109083" y="518160"/>
            <a:ext cx="462916" cy="947876"/>
          </a:xfrm>
          <a:prstGeom prst="rect">
            <a:avLst/>
          </a:prstGeom>
        </p:spPr>
      </p:pic>
      <p:pic>
        <p:nvPicPr>
          <p:cNvPr id="8" name="Picture 7">
            <a:extLst>
              <a:ext uri="{FF2B5EF4-FFF2-40B4-BE49-F238E27FC236}">
                <a16:creationId xmlns:a16="http://schemas.microsoft.com/office/drawing/2014/main" id="{E60A9982-0A25-4D2D-81C9-5E2D0CD10E31}"/>
              </a:ext>
            </a:extLst>
          </p:cNvPr>
          <p:cNvPicPr>
            <a:picLocks noChangeAspect="1"/>
          </p:cNvPicPr>
          <p:nvPr/>
        </p:nvPicPr>
        <p:blipFill>
          <a:blip r:embed="rId4"/>
          <a:stretch>
            <a:fillRect/>
          </a:stretch>
        </p:blipFill>
        <p:spPr>
          <a:xfrm>
            <a:off x="8080691" y="379046"/>
            <a:ext cx="462916" cy="947876"/>
          </a:xfrm>
          <a:prstGeom prst="rect">
            <a:avLst/>
          </a:prstGeom>
        </p:spPr>
      </p:pic>
    </p:spTree>
    <p:extLst>
      <p:ext uri="{BB962C8B-B14F-4D97-AF65-F5344CB8AC3E}">
        <p14:creationId xmlns:p14="http://schemas.microsoft.com/office/powerpoint/2010/main" val="209390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sikandar\Desktop\sl 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166" y="457200"/>
            <a:ext cx="8416821" cy="594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326768A-5924-4D31-B42E-C6B73933ABEB}"/>
              </a:ext>
            </a:extLst>
          </p:cNvPr>
          <p:cNvPicPr>
            <a:picLocks noChangeAspect="1"/>
          </p:cNvPicPr>
          <p:nvPr/>
        </p:nvPicPr>
        <p:blipFill>
          <a:blip r:embed="rId3"/>
          <a:stretch>
            <a:fillRect/>
          </a:stretch>
        </p:blipFill>
        <p:spPr>
          <a:xfrm>
            <a:off x="2590800" y="5105400"/>
            <a:ext cx="1710876" cy="646331"/>
          </a:xfrm>
          <a:prstGeom prst="rect">
            <a:avLst/>
          </a:prstGeom>
        </p:spPr>
      </p:pic>
      <p:pic>
        <p:nvPicPr>
          <p:cNvPr id="6" name="Picture 5">
            <a:extLst>
              <a:ext uri="{FF2B5EF4-FFF2-40B4-BE49-F238E27FC236}">
                <a16:creationId xmlns:a16="http://schemas.microsoft.com/office/drawing/2014/main" id="{D35F503A-EEBC-488C-A9A6-7F7F034857B5}"/>
              </a:ext>
            </a:extLst>
          </p:cNvPr>
          <p:cNvPicPr>
            <a:picLocks noChangeAspect="1"/>
          </p:cNvPicPr>
          <p:nvPr/>
        </p:nvPicPr>
        <p:blipFill>
          <a:blip r:embed="rId3"/>
          <a:stretch>
            <a:fillRect/>
          </a:stretch>
        </p:blipFill>
        <p:spPr>
          <a:xfrm>
            <a:off x="7048644" y="5105399"/>
            <a:ext cx="1710876" cy="646331"/>
          </a:xfrm>
          <a:prstGeom prst="rect">
            <a:avLst/>
          </a:prstGeom>
        </p:spPr>
      </p:pic>
      <p:pic>
        <p:nvPicPr>
          <p:cNvPr id="7" name="Picture 6">
            <a:extLst>
              <a:ext uri="{FF2B5EF4-FFF2-40B4-BE49-F238E27FC236}">
                <a16:creationId xmlns:a16="http://schemas.microsoft.com/office/drawing/2014/main" id="{F83F6CEB-1469-499B-82E4-EE18CA99F94B}"/>
              </a:ext>
            </a:extLst>
          </p:cNvPr>
          <p:cNvPicPr>
            <a:picLocks noChangeAspect="1"/>
          </p:cNvPicPr>
          <p:nvPr/>
        </p:nvPicPr>
        <p:blipFill>
          <a:blip r:embed="rId4"/>
          <a:stretch>
            <a:fillRect/>
          </a:stretch>
        </p:blipFill>
        <p:spPr>
          <a:xfrm>
            <a:off x="3838760" y="679613"/>
            <a:ext cx="462916" cy="947876"/>
          </a:xfrm>
          <a:prstGeom prst="rect">
            <a:avLst/>
          </a:prstGeom>
        </p:spPr>
      </p:pic>
      <p:pic>
        <p:nvPicPr>
          <p:cNvPr id="8" name="Picture 7">
            <a:extLst>
              <a:ext uri="{FF2B5EF4-FFF2-40B4-BE49-F238E27FC236}">
                <a16:creationId xmlns:a16="http://schemas.microsoft.com/office/drawing/2014/main" id="{E5F1D604-D18C-446D-99B0-18D24970CDBD}"/>
              </a:ext>
            </a:extLst>
          </p:cNvPr>
          <p:cNvPicPr>
            <a:picLocks noChangeAspect="1"/>
          </p:cNvPicPr>
          <p:nvPr/>
        </p:nvPicPr>
        <p:blipFill>
          <a:blip r:embed="rId4"/>
          <a:stretch>
            <a:fillRect/>
          </a:stretch>
        </p:blipFill>
        <p:spPr>
          <a:xfrm>
            <a:off x="8261904" y="695309"/>
            <a:ext cx="462916" cy="947876"/>
          </a:xfrm>
          <a:prstGeom prst="rect">
            <a:avLst/>
          </a:prstGeom>
        </p:spPr>
      </p:pic>
    </p:spTree>
    <p:extLst>
      <p:ext uri="{BB962C8B-B14F-4D97-AF65-F5344CB8AC3E}">
        <p14:creationId xmlns:p14="http://schemas.microsoft.com/office/powerpoint/2010/main" val="21916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810000" cy="909917"/>
          </a:xfrm>
        </p:spPr>
        <p:txBody>
          <a:bodyPr>
            <a:normAutofit/>
          </a:bodyPr>
          <a:lstStyle/>
          <a:p>
            <a:r>
              <a:rPr lang="en-US" sz="2700" dirty="0"/>
              <a:t>Suitability Mapping</a:t>
            </a:r>
          </a:p>
        </p:txBody>
      </p:sp>
      <p:sp>
        <p:nvSpPr>
          <p:cNvPr id="3" name="Content Placeholder 2"/>
          <p:cNvSpPr>
            <a:spLocks noGrp="1"/>
          </p:cNvSpPr>
          <p:nvPr>
            <p:ph idx="1"/>
          </p:nvPr>
        </p:nvSpPr>
        <p:spPr/>
        <p:txBody>
          <a:bodyPr/>
          <a:lstStyle/>
          <a:p>
            <a:endParaRPr lang="en-US" dirty="0"/>
          </a:p>
        </p:txBody>
      </p:sp>
      <p:pic>
        <p:nvPicPr>
          <p:cNvPr id="6146" name="Picture 2" descr="C:\Users\sikandar\Desktop\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4116"/>
            <a:ext cx="4953001" cy="6409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57630D-0A30-4640-A565-E8707CF4D87F}"/>
              </a:ext>
            </a:extLst>
          </p:cNvPr>
          <p:cNvSpPr txBox="1"/>
          <p:nvPr/>
        </p:nvSpPr>
        <p:spPr>
          <a:xfrm>
            <a:off x="5029200" y="1354968"/>
            <a:ext cx="3733800" cy="1754326"/>
          </a:xfrm>
          <a:prstGeom prst="rect">
            <a:avLst/>
          </a:prstGeom>
          <a:noFill/>
        </p:spPr>
        <p:txBody>
          <a:bodyPr wrap="square" rtlCol="0">
            <a:spAutoFit/>
          </a:bodyPr>
          <a:lstStyle/>
          <a:p>
            <a:pPr algn="just"/>
            <a:r>
              <a:rPr lang="en-US" dirty="0"/>
              <a:t>Geology, slope, rain, drainage density, and Soil maps  are overlaid by Weighted Linear Combination method (Rahman et al., 2012;  Valverde et al., 2016) to obtain final MAR suitability map.</a:t>
            </a:r>
          </a:p>
        </p:txBody>
      </p:sp>
      <p:pic>
        <p:nvPicPr>
          <p:cNvPr id="6" name="Picture 5">
            <a:extLst>
              <a:ext uri="{FF2B5EF4-FFF2-40B4-BE49-F238E27FC236}">
                <a16:creationId xmlns:a16="http://schemas.microsoft.com/office/drawing/2014/main" id="{75AFE5D2-05A1-4E04-86FB-CE9454F6299B}"/>
              </a:ext>
            </a:extLst>
          </p:cNvPr>
          <p:cNvPicPr>
            <a:picLocks noChangeAspect="1"/>
          </p:cNvPicPr>
          <p:nvPr/>
        </p:nvPicPr>
        <p:blipFill>
          <a:blip r:embed="rId3"/>
          <a:stretch>
            <a:fillRect/>
          </a:stretch>
        </p:blipFill>
        <p:spPr>
          <a:xfrm>
            <a:off x="3200400" y="5449669"/>
            <a:ext cx="1710876" cy="646331"/>
          </a:xfrm>
          <a:prstGeom prst="rect">
            <a:avLst/>
          </a:prstGeom>
        </p:spPr>
      </p:pic>
      <p:pic>
        <p:nvPicPr>
          <p:cNvPr id="7" name="Picture 6">
            <a:extLst>
              <a:ext uri="{FF2B5EF4-FFF2-40B4-BE49-F238E27FC236}">
                <a16:creationId xmlns:a16="http://schemas.microsoft.com/office/drawing/2014/main" id="{7DF9C5CE-D8BB-494C-88A6-4DA3E61B45CF}"/>
              </a:ext>
            </a:extLst>
          </p:cNvPr>
          <p:cNvPicPr>
            <a:picLocks noChangeAspect="1"/>
          </p:cNvPicPr>
          <p:nvPr/>
        </p:nvPicPr>
        <p:blipFill>
          <a:blip r:embed="rId4"/>
          <a:stretch>
            <a:fillRect/>
          </a:stretch>
        </p:blipFill>
        <p:spPr>
          <a:xfrm>
            <a:off x="4448360" y="571641"/>
            <a:ext cx="462916" cy="947876"/>
          </a:xfrm>
          <a:prstGeom prst="rect">
            <a:avLst/>
          </a:prstGeom>
        </p:spPr>
      </p:pic>
    </p:spTree>
    <p:extLst>
      <p:ext uri="{BB962C8B-B14F-4D97-AF65-F5344CB8AC3E}">
        <p14:creationId xmlns:p14="http://schemas.microsoft.com/office/powerpoint/2010/main" val="298566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E7B8-C9F0-44EB-A83F-99066FC8EE50}"/>
              </a:ext>
            </a:extLst>
          </p:cNvPr>
          <p:cNvSpPr>
            <a:spLocks noGrp="1"/>
          </p:cNvSpPr>
          <p:nvPr>
            <p:ph type="title"/>
          </p:nvPr>
        </p:nvSpPr>
        <p:spPr>
          <a:xfrm>
            <a:off x="990600" y="76200"/>
            <a:ext cx="7406640" cy="1356360"/>
          </a:xfrm>
        </p:spPr>
        <p:txBody>
          <a:bodyPr>
            <a:normAutofit/>
          </a:bodyPr>
          <a:lstStyle/>
          <a:p>
            <a:pPr algn="ctr"/>
            <a:r>
              <a:rPr lang="en-US" sz="3600" dirty="0"/>
              <a:t>Conclusions</a:t>
            </a:r>
          </a:p>
        </p:txBody>
      </p:sp>
      <p:sp>
        <p:nvSpPr>
          <p:cNvPr id="3" name="Content Placeholder 2">
            <a:extLst>
              <a:ext uri="{FF2B5EF4-FFF2-40B4-BE49-F238E27FC236}">
                <a16:creationId xmlns:a16="http://schemas.microsoft.com/office/drawing/2014/main" id="{4C1BA6BA-C68F-4379-BBDC-61F0F8EE63B5}"/>
              </a:ext>
            </a:extLst>
          </p:cNvPr>
          <p:cNvSpPr>
            <a:spLocks noGrp="1"/>
          </p:cNvSpPr>
          <p:nvPr>
            <p:ph idx="1"/>
          </p:nvPr>
        </p:nvSpPr>
        <p:spPr>
          <a:xfrm>
            <a:off x="228600" y="1219200"/>
            <a:ext cx="8763000" cy="6248400"/>
          </a:xfrm>
        </p:spPr>
        <p:txBody>
          <a:bodyPr>
            <a:normAutofit/>
          </a:bodyPr>
          <a:lstStyle/>
          <a:p>
            <a:pPr algn="just"/>
            <a:r>
              <a:rPr lang="en-US" dirty="0">
                <a:solidFill>
                  <a:srgbClr val="00B050"/>
                </a:solidFill>
              </a:rPr>
              <a:t>Weighted linear combination overlay analysis shows that the western half of Quetta Valley is suitable for MAR implementation especially trenches, ditches and furrows.</a:t>
            </a:r>
          </a:p>
          <a:p>
            <a:pPr algn="just"/>
            <a:r>
              <a:rPr lang="en-US" dirty="0">
                <a:solidFill>
                  <a:srgbClr val="0070C0"/>
                </a:solidFill>
              </a:rPr>
              <a:t>In the urban areas of Quetta Valley rooftop harvesting would be  the feasible method. </a:t>
            </a:r>
          </a:p>
          <a:p>
            <a:pPr algn="just"/>
            <a:r>
              <a:rPr lang="en-US" dirty="0">
                <a:solidFill>
                  <a:srgbClr val="FFC000"/>
                </a:solidFill>
              </a:rPr>
              <a:t>Water shortage in Quetta Valley can be ameliorated by using MAR techniques </a:t>
            </a:r>
          </a:p>
          <a:p>
            <a:pPr algn="just"/>
            <a:r>
              <a:rPr lang="en-US" dirty="0">
                <a:solidFill>
                  <a:srgbClr val="7030A0"/>
                </a:solidFill>
              </a:rPr>
              <a:t>The INOWAS platform is  found useful to  narrow down the  MAR methods for    the study area  but it  could be  made  more  accurate by  adding the  options                      1) temperature of the area, 2) precipitation and 3) depth to the water table  under the tab of ‘MAR method selection’.</a:t>
            </a:r>
          </a:p>
          <a:p>
            <a:pPr algn="just"/>
            <a:r>
              <a:rPr lang="en-US" dirty="0">
                <a:solidFill>
                  <a:schemeClr val="accent3">
                    <a:lumMod val="75000"/>
                  </a:schemeClr>
                </a:solidFill>
              </a:rPr>
              <a:t>Integration of remote sensing and GIS is efficient  for quick and wise decision making for groundwater resources management while minimizing the labor, money and time.</a:t>
            </a:r>
          </a:p>
          <a:p>
            <a:endParaRPr lang="en-US" sz="1800" dirty="0">
              <a:solidFill>
                <a:schemeClr val="tx1"/>
              </a:solidFill>
            </a:endParaRPr>
          </a:p>
          <a:p>
            <a:pPr marL="34290" indent="0" algn="ctr">
              <a:buNone/>
            </a:pPr>
            <a:r>
              <a:rPr lang="en-US" b="1" dirty="0">
                <a:solidFill>
                  <a:srgbClr val="00B050"/>
                </a:solidFill>
              </a:rPr>
              <a:t>Thank You For Your Attention!</a:t>
            </a:r>
          </a:p>
        </p:txBody>
      </p:sp>
    </p:spTree>
    <p:extLst>
      <p:ext uri="{BB962C8B-B14F-4D97-AF65-F5344CB8AC3E}">
        <p14:creationId xmlns:p14="http://schemas.microsoft.com/office/powerpoint/2010/main" val="149500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0309-39D1-4668-8EA2-22F0D3CC0F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A9F076-4F1C-479A-847F-0201CF085132}"/>
              </a:ext>
            </a:extLst>
          </p:cNvPr>
          <p:cNvSpPr>
            <a:spLocks noGrp="1"/>
          </p:cNvSpPr>
          <p:nvPr>
            <p:ph idx="1"/>
          </p:nvPr>
        </p:nvSpPr>
        <p:spPr/>
        <p:txBody>
          <a:bodyPr/>
          <a:lstStyle/>
          <a:p>
            <a:pPr marL="34290" indent="0">
              <a:buNone/>
            </a:pPr>
            <a:r>
              <a:rPr lang="en-US" b="1" dirty="0">
                <a:solidFill>
                  <a:schemeClr val="tx1"/>
                </a:solidFill>
              </a:rPr>
              <a:t>Acknowledgement:</a:t>
            </a:r>
            <a:endParaRPr lang="en-US" dirty="0">
              <a:solidFill>
                <a:schemeClr val="tx1"/>
              </a:solidFill>
            </a:endParaRPr>
          </a:p>
          <a:p>
            <a:pPr marL="34290" indent="0">
              <a:buNone/>
            </a:pPr>
            <a:r>
              <a:rPr lang="en-US" dirty="0">
                <a:solidFill>
                  <a:schemeClr val="tx1"/>
                </a:solidFill>
              </a:rPr>
              <a:t>"This work is part of a project that has received funding from the European Union’s Horizon 2020 research and innovation </a:t>
            </a:r>
            <a:r>
              <a:rPr lang="en-US" dirty="0" err="1">
                <a:solidFill>
                  <a:schemeClr val="tx1"/>
                </a:solidFill>
              </a:rPr>
              <a:t>programme</a:t>
            </a:r>
            <a:r>
              <a:rPr lang="en-US" dirty="0">
                <a:solidFill>
                  <a:schemeClr val="tx1"/>
                </a:solidFill>
              </a:rPr>
              <a:t> under grant agreement No 810980.</a:t>
            </a:r>
          </a:p>
          <a:p>
            <a:endParaRPr lang="en-US" dirty="0"/>
          </a:p>
        </p:txBody>
      </p:sp>
      <p:sp>
        <p:nvSpPr>
          <p:cNvPr id="6" name="Rectangle 5">
            <a:extLst>
              <a:ext uri="{FF2B5EF4-FFF2-40B4-BE49-F238E27FC236}">
                <a16:creationId xmlns:a16="http://schemas.microsoft.com/office/drawing/2014/main" id="{C28B4F2A-5344-4500-B5FF-BBD214C85DA8}"/>
              </a:ext>
            </a:extLst>
          </p:cNvPr>
          <p:cNvSpPr/>
          <p:nvPr/>
        </p:nvSpPr>
        <p:spPr>
          <a:xfrm>
            <a:off x="-12347" y="3467572"/>
            <a:ext cx="9168693" cy="10668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11">
            <a:extLst>
              <a:ext uri="{FF2B5EF4-FFF2-40B4-BE49-F238E27FC236}">
                <a16:creationId xmlns:a16="http://schemas.microsoft.com/office/drawing/2014/main" id="{1C56388F-F98A-4AB0-83C5-293595470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6" y="3460986"/>
            <a:ext cx="1080000" cy="1080000"/>
          </a:xfrm>
          <a:prstGeom prst="rect">
            <a:avLst/>
          </a:prstGeom>
        </p:spPr>
      </p:pic>
      <p:pic>
        <p:nvPicPr>
          <p:cNvPr id="8" name="Kép 13">
            <a:extLst>
              <a:ext uri="{FF2B5EF4-FFF2-40B4-BE49-F238E27FC236}">
                <a16:creationId xmlns:a16="http://schemas.microsoft.com/office/drawing/2014/main" id="{84A658BF-DFEB-4800-829C-928EB3A64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946" y="3604881"/>
            <a:ext cx="1800200" cy="954138"/>
          </a:xfrm>
          <a:prstGeom prst="rect">
            <a:avLst/>
          </a:prstGeom>
        </p:spPr>
      </p:pic>
      <p:pic>
        <p:nvPicPr>
          <p:cNvPr id="9" name="Graphique 8">
            <a:extLst>
              <a:ext uri="{FF2B5EF4-FFF2-40B4-BE49-F238E27FC236}">
                <a16:creationId xmlns:a16="http://schemas.microsoft.com/office/drawing/2014/main" id="{5D6B598C-85C3-4A85-AE43-FF157D3CEE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1259" y="3604881"/>
            <a:ext cx="2078534" cy="936105"/>
          </a:xfrm>
          <a:prstGeom prst="rect">
            <a:avLst/>
          </a:prstGeom>
        </p:spPr>
      </p:pic>
      <p:pic>
        <p:nvPicPr>
          <p:cNvPr id="10" name="Kép 10">
            <a:extLst>
              <a:ext uri="{FF2B5EF4-FFF2-40B4-BE49-F238E27FC236}">
                <a16:creationId xmlns:a16="http://schemas.microsoft.com/office/drawing/2014/main" id="{D465C496-C608-4199-ABF5-2C0D0068A7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5906" y="3454400"/>
            <a:ext cx="1321669" cy="1369817"/>
          </a:xfrm>
          <a:prstGeom prst="rect">
            <a:avLst/>
          </a:prstGeom>
        </p:spPr>
      </p:pic>
      <p:pic>
        <p:nvPicPr>
          <p:cNvPr id="11" name="Kép 8">
            <a:extLst>
              <a:ext uri="{FF2B5EF4-FFF2-40B4-BE49-F238E27FC236}">
                <a16:creationId xmlns:a16="http://schemas.microsoft.com/office/drawing/2014/main" id="{F7C5F0C9-FFE0-4D72-8A9A-0BB361229E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9801" y="3454400"/>
            <a:ext cx="1080000" cy="1080000"/>
          </a:xfrm>
          <a:prstGeom prst="rect">
            <a:avLst/>
          </a:prstGeom>
        </p:spPr>
      </p:pic>
    </p:spTree>
    <p:extLst>
      <p:ext uri="{BB962C8B-B14F-4D97-AF65-F5344CB8AC3E}">
        <p14:creationId xmlns:p14="http://schemas.microsoft.com/office/powerpoint/2010/main" val="3386726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18AD-EAE6-41B7-8809-F80680744DAB}"/>
              </a:ext>
            </a:extLst>
          </p:cNvPr>
          <p:cNvSpPr>
            <a:spLocks noGrp="1"/>
          </p:cNvSpPr>
          <p:nvPr>
            <p:ph type="title"/>
          </p:nvPr>
        </p:nvSpPr>
        <p:spPr>
          <a:xfrm>
            <a:off x="855264" y="83820"/>
            <a:ext cx="7406640" cy="1059180"/>
          </a:xfrm>
        </p:spPr>
        <p:txBody>
          <a:bodyPr>
            <a:normAutofit/>
          </a:bodyPr>
          <a:lstStyle/>
          <a:p>
            <a:pPr algn="ctr"/>
            <a:r>
              <a:rPr lang="en-US" sz="3200" dirty="0"/>
              <a:t>References</a:t>
            </a:r>
          </a:p>
        </p:txBody>
      </p:sp>
      <p:sp>
        <p:nvSpPr>
          <p:cNvPr id="3" name="Content Placeholder 2">
            <a:extLst>
              <a:ext uri="{FF2B5EF4-FFF2-40B4-BE49-F238E27FC236}">
                <a16:creationId xmlns:a16="http://schemas.microsoft.com/office/drawing/2014/main" id="{2416E001-D4F1-4CDE-A979-278D58360FDF}"/>
              </a:ext>
            </a:extLst>
          </p:cNvPr>
          <p:cNvSpPr>
            <a:spLocks noGrp="1"/>
          </p:cNvSpPr>
          <p:nvPr>
            <p:ph idx="1"/>
          </p:nvPr>
        </p:nvSpPr>
        <p:spPr>
          <a:xfrm>
            <a:off x="835431" y="914400"/>
            <a:ext cx="7404653" cy="6096000"/>
          </a:xfrm>
        </p:spPr>
        <p:txBody>
          <a:bodyPr>
            <a:normAutofit fontScale="77500" lnSpcReduction="20000"/>
          </a:bodyPr>
          <a:lstStyle/>
          <a:p>
            <a:pPr algn="just"/>
            <a:r>
              <a:rPr lang="en-US" sz="2100" dirty="0">
                <a:solidFill>
                  <a:schemeClr val="tx1"/>
                </a:solidFill>
              </a:rPr>
              <a:t>Ahmed, K., Shahid, S., &amp; Harun, S. B. (2014). Spatial interpolation of climatic variables in a predominantly arid region with complex topography. </a:t>
            </a:r>
            <a:r>
              <a:rPr lang="en-US" sz="2100" i="1" dirty="0">
                <a:solidFill>
                  <a:schemeClr val="tx1"/>
                </a:solidFill>
              </a:rPr>
              <a:t>Environment Systems and Decisions</a:t>
            </a:r>
            <a:r>
              <a:rPr lang="en-US" sz="2100" dirty="0">
                <a:solidFill>
                  <a:schemeClr val="tx1"/>
                </a:solidFill>
              </a:rPr>
              <a:t>, </a:t>
            </a:r>
            <a:r>
              <a:rPr lang="en-US" sz="2100" i="1" dirty="0">
                <a:solidFill>
                  <a:schemeClr val="tx1"/>
                </a:solidFill>
              </a:rPr>
              <a:t>34</a:t>
            </a:r>
            <a:r>
              <a:rPr lang="en-US" sz="2100" dirty="0">
                <a:solidFill>
                  <a:schemeClr val="tx1"/>
                </a:solidFill>
              </a:rPr>
              <a:t>(4), 555-563.</a:t>
            </a:r>
          </a:p>
          <a:p>
            <a:pPr algn="just"/>
            <a:r>
              <a:rPr lang="en-US" sz="2100" dirty="0">
                <a:solidFill>
                  <a:schemeClr val="tx1"/>
                </a:solidFill>
              </a:rPr>
              <a:t>Bonilla Valverde, J. P., Blank, C., </a:t>
            </a:r>
            <a:r>
              <a:rPr lang="en-US" sz="2100" dirty="0" err="1">
                <a:solidFill>
                  <a:schemeClr val="tx1"/>
                </a:solidFill>
              </a:rPr>
              <a:t>Roidt</a:t>
            </a:r>
            <a:r>
              <a:rPr lang="en-US" sz="2100" dirty="0">
                <a:solidFill>
                  <a:schemeClr val="tx1"/>
                </a:solidFill>
              </a:rPr>
              <a:t>, M., Schneider, L., &amp; Stefan, C. (2016). Application of a GIS multi-criteria decision analysis for the identification of intrinsic suitable sites in Costa Rica for the application of managed aquifer recharge (MAR) through spreading methods. </a:t>
            </a:r>
            <a:r>
              <a:rPr lang="en-US" sz="2100" i="1" dirty="0">
                <a:solidFill>
                  <a:schemeClr val="tx1"/>
                </a:solidFill>
              </a:rPr>
              <a:t>Water</a:t>
            </a:r>
            <a:r>
              <a:rPr lang="en-US" sz="2100" dirty="0">
                <a:solidFill>
                  <a:schemeClr val="tx1"/>
                </a:solidFill>
              </a:rPr>
              <a:t>, </a:t>
            </a:r>
            <a:r>
              <a:rPr lang="en-US" sz="2100" i="1" dirty="0">
                <a:solidFill>
                  <a:schemeClr val="tx1"/>
                </a:solidFill>
              </a:rPr>
              <a:t>8</a:t>
            </a:r>
            <a:r>
              <a:rPr lang="en-US" sz="2100" dirty="0">
                <a:solidFill>
                  <a:schemeClr val="tx1"/>
                </a:solidFill>
              </a:rPr>
              <a:t>(9), 391.</a:t>
            </a:r>
          </a:p>
          <a:p>
            <a:pPr algn="just"/>
            <a:r>
              <a:rPr lang="en-US" sz="2100" dirty="0" err="1">
                <a:solidFill>
                  <a:schemeClr val="tx1"/>
                </a:solidFill>
              </a:rPr>
              <a:t>Kahlown</a:t>
            </a:r>
            <a:r>
              <a:rPr lang="en-US" sz="2100" dirty="0">
                <a:solidFill>
                  <a:schemeClr val="tx1"/>
                </a:solidFill>
              </a:rPr>
              <a:t>, M. A., &amp; Kemper, W. D. (2007). Factors affecting success and failure of trickle irrigation systems in </a:t>
            </a:r>
            <a:r>
              <a:rPr lang="en-US" sz="2100" dirty="0" err="1">
                <a:solidFill>
                  <a:schemeClr val="tx1"/>
                </a:solidFill>
              </a:rPr>
              <a:t>Balochistan</a:t>
            </a:r>
            <a:r>
              <a:rPr lang="en-US" sz="2100" dirty="0">
                <a:solidFill>
                  <a:schemeClr val="tx1"/>
                </a:solidFill>
              </a:rPr>
              <a:t>, Pakistan. </a:t>
            </a:r>
            <a:r>
              <a:rPr lang="en-US" sz="2100" i="1" dirty="0">
                <a:solidFill>
                  <a:schemeClr val="tx1"/>
                </a:solidFill>
              </a:rPr>
              <a:t>Irrigation science</a:t>
            </a:r>
            <a:r>
              <a:rPr lang="en-US" sz="2100" dirty="0">
                <a:solidFill>
                  <a:schemeClr val="tx1"/>
                </a:solidFill>
              </a:rPr>
              <a:t>, </a:t>
            </a:r>
            <a:r>
              <a:rPr lang="en-US" sz="2100" i="1" dirty="0">
                <a:solidFill>
                  <a:schemeClr val="tx1"/>
                </a:solidFill>
              </a:rPr>
              <a:t>26</a:t>
            </a:r>
            <a:r>
              <a:rPr lang="en-US" sz="2100" dirty="0">
                <a:solidFill>
                  <a:schemeClr val="tx1"/>
                </a:solidFill>
              </a:rPr>
              <a:t>(1), 71-79.</a:t>
            </a:r>
          </a:p>
          <a:p>
            <a:pPr algn="just"/>
            <a:r>
              <a:rPr lang="en-US" sz="2100" dirty="0" err="1">
                <a:solidFill>
                  <a:schemeClr val="tx1"/>
                </a:solidFill>
              </a:rPr>
              <a:t>Kakar</a:t>
            </a:r>
            <a:r>
              <a:rPr lang="en-US" sz="2100" dirty="0">
                <a:solidFill>
                  <a:schemeClr val="tx1"/>
                </a:solidFill>
              </a:rPr>
              <a:t>, N., </a:t>
            </a:r>
            <a:r>
              <a:rPr lang="en-US" sz="2100" dirty="0" err="1">
                <a:solidFill>
                  <a:schemeClr val="tx1"/>
                </a:solidFill>
              </a:rPr>
              <a:t>Kakar</a:t>
            </a:r>
            <a:r>
              <a:rPr lang="en-US" sz="2100" dirty="0">
                <a:solidFill>
                  <a:schemeClr val="tx1"/>
                </a:solidFill>
              </a:rPr>
              <a:t>, D. M., Khan, A. S., &amp; Khan, S. D. (2019). Land subsidence caused by groundwater exploitation in Quetta Valley, Pakistan. </a:t>
            </a:r>
            <a:r>
              <a:rPr lang="en-US" sz="2100" i="1" dirty="0">
                <a:solidFill>
                  <a:schemeClr val="tx1"/>
                </a:solidFill>
              </a:rPr>
              <a:t>International Journal of Economic and Environmental Geology</a:t>
            </a:r>
            <a:r>
              <a:rPr lang="en-US" sz="2100" dirty="0">
                <a:solidFill>
                  <a:schemeClr val="tx1"/>
                </a:solidFill>
              </a:rPr>
              <a:t>, 10-19.</a:t>
            </a:r>
          </a:p>
          <a:p>
            <a:pPr algn="just"/>
            <a:r>
              <a:rPr lang="en-US" sz="2100" dirty="0">
                <a:solidFill>
                  <a:schemeClr val="tx1"/>
                </a:solidFill>
              </a:rPr>
              <a:t>M. Ashraf and Ashfaq A. Sheikh (2017). Sustainable Groundwater Management in </a:t>
            </a:r>
            <a:r>
              <a:rPr lang="en-US" sz="2100" dirty="0" err="1">
                <a:solidFill>
                  <a:schemeClr val="tx1"/>
                </a:solidFill>
              </a:rPr>
              <a:t>Balochistan</a:t>
            </a:r>
            <a:r>
              <a:rPr lang="en-US" sz="2100" dirty="0">
                <a:solidFill>
                  <a:schemeClr val="tx1"/>
                </a:solidFill>
              </a:rPr>
              <a:t>. Pakistan Council of Research in Water Resources (PCRWR), pp. 34.</a:t>
            </a:r>
          </a:p>
          <a:p>
            <a:pPr algn="just"/>
            <a:r>
              <a:rPr lang="en-US" sz="2100" dirty="0" err="1">
                <a:solidFill>
                  <a:schemeClr val="tx1"/>
                </a:solidFill>
              </a:rPr>
              <a:t>Malczewski</a:t>
            </a:r>
            <a:r>
              <a:rPr lang="en-US" sz="2100" dirty="0">
                <a:solidFill>
                  <a:schemeClr val="tx1"/>
                </a:solidFill>
              </a:rPr>
              <a:t>, J., &amp; </a:t>
            </a:r>
            <a:r>
              <a:rPr lang="en-US" sz="2100" dirty="0" err="1">
                <a:solidFill>
                  <a:schemeClr val="tx1"/>
                </a:solidFill>
              </a:rPr>
              <a:t>Rinner</a:t>
            </a:r>
            <a:r>
              <a:rPr lang="en-US" sz="2100" dirty="0">
                <a:solidFill>
                  <a:schemeClr val="tx1"/>
                </a:solidFill>
              </a:rPr>
              <a:t>, C. (2015). </a:t>
            </a:r>
            <a:r>
              <a:rPr lang="en-US" sz="2100" i="1" dirty="0">
                <a:solidFill>
                  <a:schemeClr val="tx1"/>
                </a:solidFill>
              </a:rPr>
              <a:t>Multicriteria decision analysis in geographic information science</a:t>
            </a:r>
            <a:r>
              <a:rPr lang="en-US" sz="2100" dirty="0">
                <a:solidFill>
                  <a:schemeClr val="tx1"/>
                </a:solidFill>
              </a:rPr>
              <a:t> (pp. 220-228). New York: Springer.</a:t>
            </a:r>
          </a:p>
          <a:p>
            <a:pPr algn="just"/>
            <a:r>
              <a:rPr lang="en-US" sz="2100" dirty="0">
                <a:solidFill>
                  <a:schemeClr val="tx1"/>
                </a:solidFill>
              </a:rPr>
              <a:t>Rahman, M. A., </a:t>
            </a:r>
            <a:r>
              <a:rPr lang="en-US" sz="2100" dirty="0" err="1">
                <a:solidFill>
                  <a:schemeClr val="tx1"/>
                </a:solidFill>
              </a:rPr>
              <a:t>Rusteberg</a:t>
            </a:r>
            <a:r>
              <a:rPr lang="en-US" sz="2100" dirty="0">
                <a:solidFill>
                  <a:schemeClr val="tx1"/>
                </a:solidFill>
              </a:rPr>
              <a:t>, B., </a:t>
            </a:r>
            <a:r>
              <a:rPr lang="en-US" sz="2100" dirty="0" err="1">
                <a:solidFill>
                  <a:schemeClr val="tx1"/>
                </a:solidFill>
              </a:rPr>
              <a:t>Gogu</a:t>
            </a:r>
            <a:r>
              <a:rPr lang="en-US" sz="2100" dirty="0">
                <a:solidFill>
                  <a:schemeClr val="tx1"/>
                </a:solidFill>
              </a:rPr>
              <a:t>, R. C., Ferreira, J. L., &amp; Sauter, M. (2012). A new spatial multi-criteria decision support tool for site selection for implementation of managed aquifer recharge. </a:t>
            </a:r>
            <a:r>
              <a:rPr lang="en-US" sz="2100" i="1" dirty="0">
                <a:solidFill>
                  <a:schemeClr val="tx1"/>
                </a:solidFill>
              </a:rPr>
              <a:t>Journal of environmental management</a:t>
            </a:r>
            <a:r>
              <a:rPr lang="en-US" sz="2100" dirty="0">
                <a:solidFill>
                  <a:schemeClr val="tx1"/>
                </a:solidFill>
              </a:rPr>
              <a:t>, </a:t>
            </a:r>
            <a:r>
              <a:rPr lang="en-US" sz="2100" i="1" dirty="0">
                <a:solidFill>
                  <a:schemeClr val="tx1"/>
                </a:solidFill>
              </a:rPr>
              <a:t>99</a:t>
            </a:r>
            <a:r>
              <a:rPr lang="en-US" sz="2100" dirty="0">
                <a:solidFill>
                  <a:schemeClr val="tx1"/>
                </a:solidFill>
              </a:rPr>
              <a:t>, 61-75.</a:t>
            </a:r>
          </a:p>
          <a:p>
            <a:pPr algn="just"/>
            <a:r>
              <a:rPr lang="en-US" sz="2100" dirty="0">
                <a:solidFill>
                  <a:schemeClr val="tx1"/>
                </a:solidFill>
                <a:hlinkClick r:id="rId2">
                  <a:extLst>
                    <a:ext uri="{A12FA001-AC4F-418D-AE19-62706E023703}">
                      <ahyp:hlinkClr xmlns:ahyp="http://schemas.microsoft.com/office/drawing/2018/hyperlinkcolor" val="tx"/>
                    </a:ext>
                  </a:extLst>
                </a:hlinkClick>
              </a:rPr>
              <a:t>https://dss.inowas.com/tools</a:t>
            </a:r>
            <a:r>
              <a:rPr lang="en-US" sz="2100" dirty="0">
                <a:solidFill>
                  <a:schemeClr val="tx1"/>
                </a:solidFill>
              </a:rPr>
              <a:t> (April, 2020)</a:t>
            </a:r>
          </a:p>
          <a:p>
            <a:pPr algn="just"/>
            <a:r>
              <a:rPr lang="en-US" sz="2100" dirty="0">
                <a:solidFill>
                  <a:schemeClr val="tx1"/>
                </a:solidFill>
                <a:hlinkClick r:id="rId3">
                  <a:extLst>
                    <a:ext uri="{A12FA001-AC4F-418D-AE19-62706E023703}">
                      <ahyp:hlinkClr xmlns:ahyp="http://schemas.microsoft.com/office/drawing/2018/hyperlinkcolor" val="tx"/>
                    </a:ext>
                  </a:extLst>
                </a:hlinkClick>
              </a:rPr>
              <a:t>https://pubs.usgs.gov/of/2011/1093/</a:t>
            </a:r>
            <a:endParaRPr lang="en-US" sz="2100" dirty="0">
              <a:solidFill>
                <a:schemeClr val="tx1"/>
              </a:solidFill>
            </a:endParaRPr>
          </a:p>
          <a:p>
            <a:pPr algn="just"/>
            <a:endParaRPr lang="en-US" sz="2100" dirty="0">
              <a:solidFill>
                <a:schemeClr val="tx1"/>
              </a:solidFill>
            </a:endParaRPr>
          </a:p>
          <a:p>
            <a:endParaRPr lang="en-US" dirty="0"/>
          </a:p>
        </p:txBody>
      </p:sp>
    </p:spTree>
    <p:extLst>
      <p:ext uri="{BB962C8B-B14F-4D97-AF65-F5344CB8AC3E}">
        <p14:creationId xmlns:p14="http://schemas.microsoft.com/office/powerpoint/2010/main" val="417670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401"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F0CB399-1201-460D-A0E0-2BB1BB1F7741}"/>
              </a:ext>
            </a:extLst>
          </p:cNvPr>
          <p:cNvSpPr txBox="1"/>
          <p:nvPr/>
        </p:nvSpPr>
        <p:spPr>
          <a:xfrm>
            <a:off x="381001" y="5770660"/>
            <a:ext cx="8839200" cy="646331"/>
          </a:xfrm>
          <a:prstGeom prst="rect">
            <a:avLst/>
          </a:prstGeom>
          <a:noFill/>
        </p:spPr>
        <p:txBody>
          <a:bodyPr wrap="square" rtlCol="0">
            <a:spAutoFit/>
          </a:bodyPr>
          <a:lstStyle/>
          <a:p>
            <a:r>
              <a:rPr lang="en-US" b="1" dirty="0">
                <a:latin typeface="Californian FB" panose="0207040306080B030204" pitchFamily="18" charset="0"/>
              </a:rPr>
              <a:t>Map of Baluchistan  province (Pakistan) while the Quetta Valley (where the MAR suitability mapping is conducted in the present study) is shown in green.</a:t>
            </a:r>
          </a:p>
        </p:txBody>
      </p:sp>
    </p:spTree>
    <p:extLst>
      <p:ext uri="{BB962C8B-B14F-4D97-AF65-F5344CB8AC3E}">
        <p14:creationId xmlns:p14="http://schemas.microsoft.com/office/powerpoint/2010/main" val="413439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47994"/>
            <a:ext cx="8229600" cy="443984"/>
          </a:xfrm>
        </p:spPr>
        <p:txBody>
          <a:bodyPr>
            <a:normAutofit fontScale="90000"/>
          </a:bodyPr>
          <a:lstStyle/>
          <a:p>
            <a:r>
              <a:rPr lang="en-US" sz="3200" dirty="0"/>
              <a:t>Review of MAR in Baluchistan</a:t>
            </a:r>
          </a:p>
        </p:txBody>
      </p:sp>
      <p:sp>
        <p:nvSpPr>
          <p:cNvPr id="3" name="Content Placeholder 2"/>
          <p:cNvSpPr>
            <a:spLocks noGrp="1"/>
          </p:cNvSpPr>
          <p:nvPr>
            <p:ph idx="1"/>
          </p:nvPr>
        </p:nvSpPr>
        <p:spPr>
          <a:xfrm>
            <a:off x="460717" y="685800"/>
            <a:ext cx="8229600" cy="6172200"/>
          </a:xfrm>
        </p:spPr>
        <p:txBody>
          <a:bodyPr>
            <a:normAutofit/>
          </a:bodyPr>
          <a:lstStyle/>
          <a:p>
            <a:r>
              <a:rPr lang="en-US" sz="1600" dirty="0">
                <a:solidFill>
                  <a:schemeClr val="tx1"/>
                </a:solidFill>
                <a:cs typeface="Cavolini" panose="020B0502040204020203" pitchFamily="66" charset="0"/>
              </a:rPr>
              <a:t>Baluchistan is the</a:t>
            </a:r>
            <a:r>
              <a:rPr lang="en-US" sz="1600" dirty="0">
                <a:solidFill>
                  <a:schemeClr val="accent4"/>
                </a:solidFill>
                <a:cs typeface="Cavolini" panose="020B0502040204020203" pitchFamily="66" charset="0"/>
              </a:rPr>
              <a:t> largest </a:t>
            </a:r>
            <a:r>
              <a:rPr lang="en-US" sz="1600" dirty="0">
                <a:solidFill>
                  <a:schemeClr val="tx1"/>
                </a:solidFill>
                <a:cs typeface="Cavolini" panose="020B0502040204020203" pitchFamily="66" charset="0"/>
              </a:rPr>
              <a:t>province of Pakistan by area with </a:t>
            </a:r>
            <a:r>
              <a:rPr lang="en-US" sz="1600" dirty="0">
                <a:solidFill>
                  <a:schemeClr val="accent4"/>
                </a:solidFill>
                <a:cs typeface="Cavolini" panose="020B0502040204020203" pitchFamily="66" charset="0"/>
              </a:rPr>
              <a:t>hyper-arid</a:t>
            </a:r>
            <a:r>
              <a:rPr lang="en-US" sz="1600" dirty="0">
                <a:solidFill>
                  <a:schemeClr val="tx1"/>
                </a:solidFill>
                <a:cs typeface="Cavolini" panose="020B0502040204020203" pitchFamily="66" charset="0"/>
              </a:rPr>
              <a:t> to dry climate</a:t>
            </a:r>
          </a:p>
          <a:p>
            <a:r>
              <a:rPr lang="en-US" sz="1600" dirty="0">
                <a:solidFill>
                  <a:schemeClr val="tx1"/>
                </a:solidFill>
                <a:cs typeface="Cavolini" panose="020B0502040204020203" pitchFamily="66" charset="0"/>
              </a:rPr>
              <a:t>Groundwater is the only reliable source of freshwater in Baluchistan</a:t>
            </a:r>
          </a:p>
          <a:p>
            <a:pPr algn="just"/>
            <a:r>
              <a:rPr lang="en-US" sz="1600" dirty="0">
                <a:solidFill>
                  <a:schemeClr val="tx1"/>
                </a:solidFill>
                <a:cs typeface="Cavolini" panose="020B0502040204020203" pitchFamily="66" charset="0"/>
              </a:rPr>
              <a:t>Rapid growth in </a:t>
            </a:r>
            <a:r>
              <a:rPr lang="en-US" sz="1600" dirty="0">
                <a:solidFill>
                  <a:schemeClr val="accent4"/>
                </a:solidFill>
                <a:cs typeface="Cavolini" panose="020B0502040204020203" pitchFamily="66" charset="0"/>
              </a:rPr>
              <a:t>population</a:t>
            </a:r>
            <a:r>
              <a:rPr lang="en-US" sz="1600" dirty="0">
                <a:solidFill>
                  <a:schemeClr val="tx1"/>
                </a:solidFill>
                <a:cs typeface="Cavolini" panose="020B0502040204020203" pitchFamily="66" charset="0"/>
              </a:rPr>
              <a:t>, </a:t>
            </a:r>
            <a:r>
              <a:rPr lang="en-US" sz="1600" dirty="0">
                <a:solidFill>
                  <a:schemeClr val="accent4"/>
                </a:solidFill>
                <a:cs typeface="Cavolini" panose="020B0502040204020203" pitchFamily="66" charset="0"/>
              </a:rPr>
              <a:t>industrialization</a:t>
            </a:r>
            <a:r>
              <a:rPr lang="en-US" sz="1600" dirty="0">
                <a:solidFill>
                  <a:schemeClr val="tx1"/>
                </a:solidFill>
                <a:cs typeface="Cavolini" panose="020B0502040204020203" pitchFamily="66" charset="0"/>
              </a:rPr>
              <a:t>, </a:t>
            </a:r>
            <a:r>
              <a:rPr lang="en-US" sz="1600" dirty="0">
                <a:solidFill>
                  <a:schemeClr val="accent4"/>
                </a:solidFill>
                <a:cs typeface="Cavolini" panose="020B0502040204020203" pitchFamily="66" charset="0"/>
              </a:rPr>
              <a:t>migration</a:t>
            </a:r>
            <a:r>
              <a:rPr lang="en-US" sz="1600" dirty="0">
                <a:solidFill>
                  <a:schemeClr val="tx1"/>
                </a:solidFill>
                <a:cs typeface="Cavolini" panose="020B0502040204020203" pitchFamily="66" charset="0"/>
              </a:rPr>
              <a:t> from Afghanistan, </a:t>
            </a:r>
            <a:r>
              <a:rPr lang="en-US" sz="1600" dirty="0">
                <a:solidFill>
                  <a:schemeClr val="accent4"/>
                </a:solidFill>
                <a:cs typeface="Cavolini" panose="020B0502040204020203" pitchFamily="66" charset="0"/>
              </a:rPr>
              <a:t>scarce rainfall </a:t>
            </a:r>
            <a:r>
              <a:rPr lang="en-US" sz="1600" dirty="0">
                <a:solidFill>
                  <a:schemeClr val="tx1"/>
                </a:solidFill>
                <a:cs typeface="Cavolini" panose="020B0502040204020203" pitchFamily="66" charset="0"/>
              </a:rPr>
              <a:t>and expansion of </a:t>
            </a:r>
            <a:r>
              <a:rPr lang="en-US" sz="1600" dirty="0">
                <a:solidFill>
                  <a:schemeClr val="accent4"/>
                </a:solidFill>
                <a:cs typeface="Cavolini" panose="020B0502040204020203" pitchFamily="66" charset="0"/>
              </a:rPr>
              <a:t>agriculture</a:t>
            </a:r>
            <a:r>
              <a:rPr lang="en-US" sz="1600" dirty="0">
                <a:solidFill>
                  <a:schemeClr val="tx1"/>
                </a:solidFill>
                <a:cs typeface="Cavolini" panose="020B0502040204020203" pitchFamily="66" charset="0"/>
              </a:rPr>
              <a:t> resulted in rapid decline in water table</a:t>
            </a:r>
          </a:p>
          <a:p>
            <a:pPr algn="just"/>
            <a:r>
              <a:rPr lang="en-US" sz="1600" dirty="0">
                <a:solidFill>
                  <a:schemeClr val="tx1"/>
                </a:solidFill>
                <a:cs typeface="Cavolini" panose="020B0502040204020203" pitchFamily="66" charset="0"/>
              </a:rPr>
              <a:t>11  out of 18 basins in Baluchistan  are suffering from groundwater depletion (</a:t>
            </a:r>
            <a:r>
              <a:rPr lang="en-US" sz="1600" dirty="0">
                <a:solidFill>
                  <a:schemeClr val="accent4"/>
                </a:solidFill>
                <a:cs typeface="Cavolini" panose="020B0502040204020203" pitchFamily="66" charset="0"/>
              </a:rPr>
              <a:t>2-3 m/year </a:t>
            </a:r>
            <a:r>
              <a:rPr lang="en-US" sz="1600" dirty="0">
                <a:solidFill>
                  <a:schemeClr val="tx1"/>
                </a:solidFill>
                <a:cs typeface="Cavolini" panose="020B0502040204020203" pitchFamily="66" charset="0"/>
              </a:rPr>
              <a:t>cumulative</a:t>
            </a:r>
            <a:r>
              <a:rPr lang="en-US" sz="1600" dirty="0">
                <a:solidFill>
                  <a:schemeClr val="accent4"/>
                </a:solidFill>
                <a:cs typeface="Cavolini" panose="020B0502040204020203" pitchFamily="66" charset="0"/>
              </a:rPr>
              <a:t> decline</a:t>
            </a:r>
            <a:r>
              <a:rPr lang="en-US" sz="1600" dirty="0">
                <a:solidFill>
                  <a:schemeClr val="tx1"/>
                </a:solidFill>
                <a:cs typeface="Cavolini" panose="020B0502040204020203" pitchFamily="66" charset="0"/>
              </a:rPr>
              <a:t> in water table)  (M. Ashraf, Ashfaq A., 2017)</a:t>
            </a:r>
          </a:p>
          <a:p>
            <a:endParaRPr lang="en-US" sz="23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56615"/>
            <a:ext cx="5411102" cy="32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7898" y="6168683"/>
            <a:ext cx="6553201" cy="584775"/>
          </a:xfrm>
          <a:prstGeom prst="rect">
            <a:avLst/>
          </a:prstGeom>
          <a:noFill/>
        </p:spPr>
        <p:txBody>
          <a:bodyPr wrap="square" rtlCol="0">
            <a:spAutoFit/>
          </a:bodyPr>
          <a:lstStyle/>
          <a:p>
            <a:r>
              <a:rPr lang="en-US" sz="1600" i="1" dirty="0">
                <a:solidFill>
                  <a:srgbClr val="00B050"/>
                </a:solidFill>
              </a:rPr>
              <a:t>Increasing</a:t>
            </a:r>
            <a:r>
              <a:rPr lang="en-US" sz="1600" dirty="0">
                <a:solidFill>
                  <a:srgbClr val="00B050"/>
                </a:solidFill>
              </a:rPr>
              <a:t> </a:t>
            </a:r>
            <a:r>
              <a:rPr lang="en-US" sz="1600" i="1" dirty="0">
                <a:solidFill>
                  <a:srgbClr val="00B050"/>
                </a:solidFill>
              </a:rPr>
              <a:t>trend of tube wells in Quetta  </a:t>
            </a:r>
            <a:r>
              <a:rPr lang="en-US" sz="1600" dirty="0">
                <a:solidFill>
                  <a:srgbClr val="00B050"/>
                </a:solidFill>
              </a:rPr>
              <a:t>(M. Ashraf, Ashfaq A., 2017)</a:t>
            </a:r>
          </a:p>
          <a:p>
            <a:endParaRPr lang="en-US" sz="1600" dirty="0"/>
          </a:p>
        </p:txBody>
      </p:sp>
    </p:spTree>
    <p:extLst>
      <p:ext uri="{BB962C8B-B14F-4D97-AF65-F5344CB8AC3E}">
        <p14:creationId xmlns:p14="http://schemas.microsoft.com/office/powerpoint/2010/main" val="105627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6931"/>
            <a:ext cx="8229600" cy="792162"/>
          </a:xfrm>
        </p:spPr>
        <p:txBody>
          <a:bodyPr>
            <a:normAutofit/>
          </a:bodyPr>
          <a:lstStyle/>
          <a:p>
            <a:r>
              <a:rPr lang="en-US" sz="2900" dirty="0"/>
              <a:t>Review of MAR in Baluchistan</a:t>
            </a:r>
          </a:p>
        </p:txBody>
      </p:sp>
      <p:sp>
        <p:nvSpPr>
          <p:cNvPr id="3" name="Content Placeholder 2"/>
          <p:cNvSpPr>
            <a:spLocks noGrp="1"/>
          </p:cNvSpPr>
          <p:nvPr>
            <p:ph idx="1"/>
          </p:nvPr>
        </p:nvSpPr>
        <p:spPr>
          <a:xfrm>
            <a:off x="457200" y="792162"/>
            <a:ext cx="8686800" cy="5761038"/>
          </a:xfrm>
        </p:spPr>
        <p:txBody>
          <a:bodyPr>
            <a:normAutofit/>
          </a:bodyPr>
          <a:lstStyle/>
          <a:p>
            <a:pPr marL="0" indent="0">
              <a:buNone/>
            </a:pPr>
            <a:r>
              <a:rPr lang="en-US" sz="1600" dirty="0">
                <a:solidFill>
                  <a:schemeClr val="tx1"/>
                </a:solidFill>
              </a:rPr>
              <a:t>   </a:t>
            </a:r>
            <a:r>
              <a:rPr lang="en-US" sz="1700" dirty="0">
                <a:solidFill>
                  <a:schemeClr val="tx1"/>
                </a:solidFill>
              </a:rPr>
              <a:t>MAR is successfully implemented in Baluchistan.</a:t>
            </a:r>
          </a:p>
          <a:p>
            <a:pPr marL="0" indent="0">
              <a:buNone/>
            </a:pPr>
            <a:endParaRPr lang="en-US" sz="1700" dirty="0">
              <a:solidFill>
                <a:schemeClr val="tx1"/>
              </a:solidFill>
            </a:endParaRPr>
          </a:p>
          <a:p>
            <a:pPr marL="0" indent="0">
              <a:buNone/>
            </a:pPr>
            <a:r>
              <a:rPr lang="en-US" sz="1700" dirty="0">
                <a:solidFill>
                  <a:schemeClr val="tx1"/>
                </a:solidFill>
              </a:rPr>
              <a:t>  Following MAR techniques were applied: (M. Ashraf, Ashfaq A., 2017)</a:t>
            </a:r>
          </a:p>
          <a:p>
            <a:pPr marL="34290" indent="0">
              <a:buNone/>
            </a:pPr>
            <a:r>
              <a:rPr lang="en-US" sz="1700" b="1" dirty="0">
                <a:solidFill>
                  <a:schemeClr val="tx1"/>
                </a:solidFill>
              </a:rPr>
              <a:t>1- Leaky Dams </a:t>
            </a:r>
            <a:r>
              <a:rPr lang="en-US" sz="1700" dirty="0">
                <a:solidFill>
                  <a:schemeClr val="tx1"/>
                </a:solidFill>
              </a:rPr>
              <a:t>to clean the stream water of </a:t>
            </a:r>
            <a:r>
              <a:rPr lang="en-US" sz="1700" dirty="0">
                <a:solidFill>
                  <a:schemeClr val="accent4"/>
                </a:solidFill>
              </a:rPr>
              <a:t>fine sediments </a:t>
            </a:r>
            <a:r>
              <a:rPr lang="en-US" sz="1700" dirty="0">
                <a:solidFill>
                  <a:schemeClr val="tx1"/>
                </a:solidFill>
              </a:rPr>
              <a:t>by slowing its velocity </a:t>
            </a:r>
            <a:r>
              <a:rPr lang="en-US" sz="1700" dirty="0">
                <a:solidFill>
                  <a:srgbClr val="00B050"/>
                </a:solidFill>
              </a:rPr>
              <a:t>(Success)</a:t>
            </a:r>
          </a:p>
          <a:p>
            <a:pPr>
              <a:buFontTx/>
              <a:buChar char="-"/>
            </a:pPr>
            <a:endParaRPr lang="en-US" sz="1700" dirty="0">
              <a:solidFill>
                <a:srgbClr val="00B050"/>
              </a:solidFill>
              <a:latin typeface="Comic Sans MS" panose="030F0702030302020204" pitchFamily="66" charset="0"/>
            </a:endParaRPr>
          </a:p>
          <a:p>
            <a:pPr>
              <a:buFontTx/>
              <a:buChar char="-"/>
            </a:pPr>
            <a:endParaRPr lang="en-US" sz="1700" dirty="0">
              <a:solidFill>
                <a:schemeClr val="tx1"/>
              </a:solidFill>
              <a:latin typeface="Comic Sans MS" panose="030F0702030302020204" pitchFamily="66" charset="0"/>
            </a:endParaRPr>
          </a:p>
          <a:p>
            <a:pPr marL="0" indent="0">
              <a:buNone/>
            </a:pPr>
            <a:endParaRPr lang="en-US" sz="1800" i="1" dirty="0"/>
          </a:p>
        </p:txBody>
      </p:sp>
      <p:pic>
        <p:nvPicPr>
          <p:cNvPr id="5" name="Picture 2">
            <a:extLst>
              <a:ext uri="{FF2B5EF4-FFF2-40B4-BE49-F238E27FC236}">
                <a16:creationId xmlns:a16="http://schemas.microsoft.com/office/drawing/2014/main" id="{4CDFCB41-E4C8-424F-9F23-DB4FE51D6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295" y="4462483"/>
            <a:ext cx="4203845" cy="194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3707037-2EE4-4C33-B4DC-EBC027ACEDB7}"/>
              </a:ext>
            </a:extLst>
          </p:cNvPr>
          <p:cNvPicPr>
            <a:picLocks noChangeAspect="1"/>
          </p:cNvPicPr>
          <p:nvPr/>
        </p:nvPicPr>
        <p:blipFill>
          <a:blip r:embed="rId3"/>
          <a:stretch>
            <a:fillRect/>
          </a:stretch>
        </p:blipFill>
        <p:spPr>
          <a:xfrm>
            <a:off x="2905636" y="2643563"/>
            <a:ext cx="3789927" cy="1687864"/>
          </a:xfrm>
          <a:prstGeom prst="rect">
            <a:avLst/>
          </a:prstGeom>
        </p:spPr>
      </p:pic>
      <p:sp>
        <p:nvSpPr>
          <p:cNvPr id="7" name="Rectangle 6">
            <a:extLst>
              <a:ext uri="{FF2B5EF4-FFF2-40B4-BE49-F238E27FC236}">
                <a16:creationId xmlns:a16="http://schemas.microsoft.com/office/drawing/2014/main" id="{F992717A-4D23-4AAD-88F3-08BD17F6374E}"/>
              </a:ext>
            </a:extLst>
          </p:cNvPr>
          <p:cNvSpPr/>
          <p:nvPr/>
        </p:nvSpPr>
        <p:spPr>
          <a:xfrm>
            <a:off x="2698676" y="2512505"/>
            <a:ext cx="4203846" cy="1818922"/>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2B54F3-1127-421A-A443-5C6B63CD684D}"/>
              </a:ext>
            </a:extLst>
          </p:cNvPr>
          <p:cNvSpPr/>
          <p:nvPr/>
        </p:nvSpPr>
        <p:spPr>
          <a:xfrm>
            <a:off x="2698675" y="4462484"/>
            <a:ext cx="4203845" cy="1942504"/>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51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ED59-E37C-4800-B3C4-30FDF2FF4B31}"/>
              </a:ext>
            </a:extLst>
          </p:cNvPr>
          <p:cNvSpPr>
            <a:spLocks noGrp="1"/>
          </p:cNvSpPr>
          <p:nvPr>
            <p:ph type="title"/>
          </p:nvPr>
        </p:nvSpPr>
        <p:spPr>
          <a:xfrm>
            <a:off x="1905000" y="266696"/>
            <a:ext cx="7406640" cy="609600"/>
          </a:xfrm>
        </p:spPr>
        <p:txBody>
          <a:bodyPr>
            <a:normAutofit/>
          </a:bodyPr>
          <a:lstStyle/>
          <a:p>
            <a:r>
              <a:rPr lang="en-US" sz="2900" dirty="0"/>
              <a:t>Review of MAR in Baluchistan</a:t>
            </a:r>
          </a:p>
        </p:txBody>
      </p:sp>
      <p:sp>
        <p:nvSpPr>
          <p:cNvPr id="3" name="Content Placeholder 2">
            <a:extLst>
              <a:ext uri="{FF2B5EF4-FFF2-40B4-BE49-F238E27FC236}">
                <a16:creationId xmlns:a16="http://schemas.microsoft.com/office/drawing/2014/main" id="{7C33F5B2-B216-4EF9-AE8B-EA72001E9BFA}"/>
              </a:ext>
            </a:extLst>
          </p:cNvPr>
          <p:cNvSpPr>
            <a:spLocks noGrp="1"/>
          </p:cNvSpPr>
          <p:nvPr>
            <p:ph idx="1"/>
          </p:nvPr>
        </p:nvSpPr>
        <p:spPr>
          <a:xfrm>
            <a:off x="536005" y="1447800"/>
            <a:ext cx="7767189" cy="4838700"/>
          </a:xfrm>
        </p:spPr>
        <p:txBody>
          <a:bodyPr>
            <a:normAutofit/>
          </a:bodyPr>
          <a:lstStyle/>
          <a:p>
            <a:pPr marL="34290" indent="0">
              <a:buNone/>
            </a:pPr>
            <a:r>
              <a:rPr lang="en-US" sz="1700" b="1" dirty="0">
                <a:solidFill>
                  <a:schemeClr val="tx1"/>
                </a:solidFill>
              </a:rPr>
              <a:t>2- Ditches, Furrows </a:t>
            </a:r>
            <a:r>
              <a:rPr lang="en-US" sz="1700" dirty="0">
                <a:solidFill>
                  <a:schemeClr val="tx1"/>
                </a:solidFill>
              </a:rPr>
              <a:t>to </a:t>
            </a:r>
            <a:r>
              <a:rPr lang="en-US" sz="1700" dirty="0">
                <a:solidFill>
                  <a:schemeClr val="accent4"/>
                </a:solidFill>
              </a:rPr>
              <a:t>reduce flow velocity </a:t>
            </a:r>
            <a:r>
              <a:rPr lang="en-US" sz="1700" dirty="0">
                <a:solidFill>
                  <a:schemeClr val="tx1"/>
                </a:solidFill>
              </a:rPr>
              <a:t>and increase filtration, low cost, simple. </a:t>
            </a:r>
            <a:r>
              <a:rPr lang="en-US" sz="1700" dirty="0">
                <a:solidFill>
                  <a:srgbClr val="00B050"/>
                </a:solidFill>
              </a:rPr>
              <a:t>(Success) </a:t>
            </a:r>
          </a:p>
          <a:p>
            <a:endParaRPr lang="en-US" dirty="0"/>
          </a:p>
          <a:p>
            <a:endParaRPr lang="en-US" dirty="0"/>
          </a:p>
          <a:p>
            <a:endParaRPr lang="en-US" dirty="0"/>
          </a:p>
          <a:p>
            <a:endParaRPr lang="en-US" dirty="0"/>
          </a:p>
          <a:p>
            <a:endParaRPr lang="en-US" dirty="0"/>
          </a:p>
          <a:p>
            <a:endParaRPr lang="en-US" dirty="0"/>
          </a:p>
          <a:p>
            <a:endParaRPr lang="en-US" b="1" dirty="0">
              <a:latin typeface="Comic Sans MS" panose="030F0702030302020204" pitchFamily="66" charset="0"/>
            </a:endParaRPr>
          </a:p>
          <a:p>
            <a:endParaRPr lang="en-US" sz="1700" b="1" dirty="0"/>
          </a:p>
          <a:p>
            <a:pPr marL="34290" indent="0">
              <a:buNone/>
            </a:pPr>
            <a:r>
              <a:rPr lang="en-US" sz="1700" b="1" dirty="0">
                <a:solidFill>
                  <a:schemeClr val="tx1"/>
                </a:solidFill>
              </a:rPr>
              <a:t>3-Watershed Management  </a:t>
            </a:r>
            <a:r>
              <a:rPr lang="en-US" sz="1700" dirty="0">
                <a:solidFill>
                  <a:schemeClr val="tx1"/>
                </a:solidFill>
              </a:rPr>
              <a:t>to control the soil erosion by </a:t>
            </a:r>
            <a:r>
              <a:rPr lang="en-US" sz="1700" dirty="0">
                <a:solidFill>
                  <a:schemeClr val="accent4"/>
                </a:solidFill>
              </a:rPr>
              <a:t>water and wind</a:t>
            </a:r>
            <a:r>
              <a:rPr lang="en-US" sz="1700" dirty="0">
                <a:solidFill>
                  <a:schemeClr val="tx1"/>
                </a:solidFill>
              </a:rPr>
              <a:t>, xerophytic plants  were planted </a:t>
            </a:r>
            <a:r>
              <a:rPr lang="en-US" sz="1700" dirty="0">
                <a:solidFill>
                  <a:srgbClr val="00B050"/>
                </a:solidFill>
              </a:rPr>
              <a:t>(Success)</a:t>
            </a:r>
          </a:p>
          <a:p>
            <a:endParaRPr lang="en-US" dirty="0"/>
          </a:p>
        </p:txBody>
      </p:sp>
      <p:pic>
        <p:nvPicPr>
          <p:cNvPr id="4" name="Picture 5">
            <a:extLst>
              <a:ext uri="{FF2B5EF4-FFF2-40B4-BE49-F238E27FC236}">
                <a16:creationId xmlns:a16="http://schemas.microsoft.com/office/drawing/2014/main" id="{C99F187E-2B98-45B0-9360-BD27EDB28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29844"/>
            <a:ext cx="3176253" cy="219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F1B52DDB-4A63-47BC-8966-946B61F9065E}"/>
              </a:ext>
            </a:extLst>
          </p:cNvPr>
          <p:cNvPicPr>
            <a:picLocks noChangeAspect="1"/>
          </p:cNvPicPr>
          <p:nvPr/>
        </p:nvPicPr>
        <p:blipFill>
          <a:blip r:embed="rId3"/>
          <a:stretch>
            <a:fillRect/>
          </a:stretch>
        </p:blipFill>
        <p:spPr>
          <a:xfrm>
            <a:off x="1095668" y="2329843"/>
            <a:ext cx="3200400" cy="2198311"/>
          </a:xfrm>
          <a:prstGeom prst="rect">
            <a:avLst/>
          </a:prstGeom>
        </p:spPr>
      </p:pic>
      <p:sp>
        <p:nvSpPr>
          <p:cNvPr id="6" name="Rectangle 5">
            <a:extLst>
              <a:ext uri="{FF2B5EF4-FFF2-40B4-BE49-F238E27FC236}">
                <a16:creationId xmlns:a16="http://schemas.microsoft.com/office/drawing/2014/main" id="{E68A3052-8C7D-46C7-A8B0-BDD0D05423EA}"/>
              </a:ext>
            </a:extLst>
          </p:cNvPr>
          <p:cNvSpPr/>
          <p:nvPr/>
        </p:nvSpPr>
        <p:spPr>
          <a:xfrm>
            <a:off x="1219200" y="2329842"/>
            <a:ext cx="3200400" cy="2198312"/>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F76AF5-2753-45D9-9D03-E41C54D78242}"/>
              </a:ext>
            </a:extLst>
          </p:cNvPr>
          <p:cNvSpPr/>
          <p:nvPr/>
        </p:nvSpPr>
        <p:spPr>
          <a:xfrm>
            <a:off x="4547853" y="2329842"/>
            <a:ext cx="3200400" cy="2198312"/>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62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DE54-0620-41D9-BCF1-E6715084B8CF}"/>
              </a:ext>
            </a:extLst>
          </p:cNvPr>
          <p:cNvSpPr>
            <a:spLocks noGrp="1"/>
          </p:cNvSpPr>
          <p:nvPr>
            <p:ph type="title"/>
          </p:nvPr>
        </p:nvSpPr>
        <p:spPr>
          <a:xfrm>
            <a:off x="1905000" y="266060"/>
            <a:ext cx="7406640" cy="465913"/>
          </a:xfrm>
        </p:spPr>
        <p:txBody>
          <a:bodyPr>
            <a:noAutofit/>
          </a:bodyPr>
          <a:lstStyle/>
          <a:p>
            <a:r>
              <a:rPr lang="en-US" sz="2900" dirty="0"/>
              <a:t>Review of MAR in Baluchistan</a:t>
            </a:r>
          </a:p>
        </p:txBody>
      </p:sp>
      <p:sp>
        <p:nvSpPr>
          <p:cNvPr id="3" name="Content Placeholder 2">
            <a:extLst>
              <a:ext uri="{FF2B5EF4-FFF2-40B4-BE49-F238E27FC236}">
                <a16:creationId xmlns:a16="http://schemas.microsoft.com/office/drawing/2014/main" id="{3D573D46-5289-49A9-A354-6C2A15FC3148}"/>
              </a:ext>
            </a:extLst>
          </p:cNvPr>
          <p:cNvSpPr>
            <a:spLocks noGrp="1"/>
          </p:cNvSpPr>
          <p:nvPr>
            <p:ph idx="1"/>
          </p:nvPr>
        </p:nvSpPr>
        <p:spPr>
          <a:xfrm>
            <a:off x="762000" y="787791"/>
            <a:ext cx="7404653" cy="5486400"/>
          </a:xfrm>
        </p:spPr>
        <p:txBody>
          <a:bodyPr/>
          <a:lstStyle/>
          <a:p>
            <a:pPr>
              <a:buFontTx/>
              <a:buChar char="-"/>
            </a:pPr>
            <a:endParaRPr lang="en-US" dirty="0">
              <a:latin typeface="Comic Sans MS" panose="030F0702030302020204" pitchFamily="66" charset="0"/>
            </a:endParaRPr>
          </a:p>
          <a:p>
            <a:pPr marL="34290" indent="0">
              <a:buNone/>
            </a:pPr>
            <a:r>
              <a:rPr lang="en-US" sz="1700" b="1" dirty="0">
                <a:solidFill>
                  <a:schemeClr val="tx1"/>
                </a:solidFill>
              </a:rPr>
              <a:t>4-Delay Action Dams </a:t>
            </a:r>
            <a:r>
              <a:rPr lang="en-US" sz="1700" dirty="0">
                <a:solidFill>
                  <a:schemeClr val="accent2"/>
                </a:solidFill>
              </a:rPr>
              <a:t>(Failed)  </a:t>
            </a:r>
            <a:r>
              <a:rPr lang="en-US" sz="1700" dirty="0">
                <a:solidFill>
                  <a:schemeClr val="tx1"/>
                </a:solidFill>
              </a:rPr>
              <a:t>because of   </a:t>
            </a:r>
          </a:p>
          <a:p>
            <a:pPr marL="34290" indent="0">
              <a:buNone/>
            </a:pPr>
            <a:r>
              <a:rPr lang="en-US" sz="1700" dirty="0">
                <a:solidFill>
                  <a:schemeClr val="tx1"/>
                </a:solidFill>
              </a:rPr>
              <a:t>  a) </a:t>
            </a:r>
            <a:r>
              <a:rPr lang="en-US" sz="1700" dirty="0">
                <a:solidFill>
                  <a:schemeClr val="accent4"/>
                </a:solidFill>
              </a:rPr>
              <a:t>clogging</a:t>
            </a:r>
            <a:r>
              <a:rPr lang="en-US" sz="1700" dirty="0">
                <a:solidFill>
                  <a:schemeClr val="tx1"/>
                </a:solidFill>
              </a:rPr>
              <a:t> caused by flash floods over </a:t>
            </a:r>
            <a:r>
              <a:rPr lang="en-US" sz="1700" dirty="0">
                <a:solidFill>
                  <a:schemeClr val="accent4"/>
                </a:solidFill>
              </a:rPr>
              <a:t>barren land </a:t>
            </a:r>
            <a:r>
              <a:rPr lang="en-US" sz="1700" dirty="0">
                <a:solidFill>
                  <a:schemeClr val="tx1"/>
                </a:solidFill>
              </a:rPr>
              <a:t>which brings huge amount of sediments  in the reservoir </a:t>
            </a:r>
          </a:p>
          <a:p>
            <a:pPr marL="34290" indent="0">
              <a:buNone/>
            </a:pPr>
            <a:r>
              <a:rPr lang="en-US" sz="1700" dirty="0">
                <a:solidFill>
                  <a:schemeClr val="tx1"/>
                </a:solidFill>
              </a:rPr>
              <a:t>  b) High </a:t>
            </a:r>
            <a:r>
              <a:rPr lang="en-US" sz="1700" dirty="0">
                <a:solidFill>
                  <a:schemeClr val="accent4"/>
                </a:solidFill>
              </a:rPr>
              <a:t>evaporation </a:t>
            </a:r>
            <a:r>
              <a:rPr lang="en-US" sz="1700" dirty="0">
                <a:solidFill>
                  <a:schemeClr val="tx1"/>
                </a:solidFill>
              </a:rPr>
              <a:t>rate</a:t>
            </a:r>
          </a:p>
          <a:p>
            <a:endParaRPr lang="en-US" dirty="0"/>
          </a:p>
        </p:txBody>
      </p:sp>
      <p:pic>
        <p:nvPicPr>
          <p:cNvPr id="5" name="Picture 4">
            <a:extLst>
              <a:ext uri="{FF2B5EF4-FFF2-40B4-BE49-F238E27FC236}">
                <a16:creationId xmlns:a16="http://schemas.microsoft.com/office/drawing/2014/main" id="{61A9161B-3AFA-4206-B5AA-741E75310904}"/>
              </a:ext>
            </a:extLst>
          </p:cNvPr>
          <p:cNvPicPr>
            <a:picLocks noChangeAspect="1"/>
          </p:cNvPicPr>
          <p:nvPr/>
        </p:nvPicPr>
        <p:blipFill>
          <a:blip r:embed="rId2"/>
          <a:stretch>
            <a:fillRect/>
          </a:stretch>
        </p:blipFill>
        <p:spPr>
          <a:xfrm>
            <a:off x="854352" y="2765688"/>
            <a:ext cx="3705225" cy="3097450"/>
          </a:xfrm>
          <a:prstGeom prst="rect">
            <a:avLst/>
          </a:prstGeom>
        </p:spPr>
      </p:pic>
      <p:pic>
        <p:nvPicPr>
          <p:cNvPr id="6" name="Picture 2">
            <a:extLst>
              <a:ext uri="{FF2B5EF4-FFF2-40B4-BE49-F238E27FC236}">
                <a16:creationId xmlns:a16="http://schemas.microsoft.com/office/drawing/2014/main" id="{A6EE04C5-B4D7-451B-99BB-930A4AD09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0855"/>
            <a:ext cx="4051023" cy="30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7CD5B4B6-5DE4-4E32-B13D-8CCA5D108A6B}"/>
              </a:ext>
            </a:extLst>
          </p:cNvPr>
          <p:cNvSpPr/>
          <p:nvPr/>
        </p:nvSpPr>
        <p:spPr>
          <a:xfrm>
            <a:off x="762000" y="2740856"/>
            <a:ext cx="3803667" cy="309745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0C6715-9F44-4CE8-8D2F-492FD5E9109E}"/>
              </a:ext>
            </a:extLst>
          </p:cNvPr>
          <p:cNvSpPr/>
          <p:nvPr/>
        </p:nvSpPr>
        <p:spPr>
          <a:xfrm>
            <a:off x="4676896" y="2740855"/>
            <a:ext cx="4022327" cy="309745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67B4EA-DC0B-4073-8A11-EFD64C1331E5}"/>
              </a:ext>
            </a:extLst>
          </p:cNvPr>
          <p:cNvSpPr txBox="1"/>
          <p:nvPr/>
        </p:nvSpPr>
        <p:spPr>
          <a:xfrm>
            <a:off x="4992741" y="5413155"/>
            <a:ext cx="3347007" cy="369332"/>
          </a:xfrm>
          <a:prstGeom prst="rect">
            <a:avLst/>
          </a:prstGeom>
          <a:solidFill>
            <a:schemeClr val="bg1"/>
          </a:solidFill>
        </p:spPr>
        <p:txBody>
          <a:bodyPr wrap="none" rtlCol="0">
            <a:spAutoFit/>
          </a:bodyPr>
          <a:lstStyle/>
          <a:p>
            <a:r>
              <a:rPr lang="en-US" dirty="0"/>
              <a:t>Silt deposited in delay action dam</a:t>
            </a:r>
          </a:p>
        </p:txBody>
      </p:sp>
    </p:spTree>
    <p:extLst>
      <p:ext uri="{BB962C8B-B14F-4D97-AF65-F5344CB8AC3E}">
        <p14:creationId xmlns:p14="http://schemas.microsoft.com/office/powerpoint/2010/main" val="112797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664C-BDE2-4754-97F1-918619A882BB}"/>
              </a:ext>
            </a:extLst>
          </p:cNvPr>
          <p:cNvSpPr>
            <a:spLocks noGrp="1"/>
          </p:cNvSpPr>
          <p:nvPr>
            <p:ph type="title"/>
          </p:nvPr>
        </p:nvSpPr>
        <p:spPr>
          <a:xfrm>
            <a:off x="1905000" y="-116540"/>
            <a:ext cx="7406640" cy="1356360"/>
          </a:xfrm>
        </p:spPr>
        <p:txBody>
          <a:bodyPr>
            <a:normAutofit/>
          </a:bodyPr>
          <a:lstStyle/>
          <a:p>
            <a:r>
              <a:rPr lang="en-US" sz="2900" dirty="0"/>
              <a:t>Review of MAR in Baluchistan</a:t>
            </a:r>
          </a:p>
        </p:txBody>
      </p:sp>
      <p:sp>
        <p:nvSpPr>
          <p:cNvPr id="6" name="Content Placeholder 5">
            <a:extLst>
              <a:ext uri="{FF2B5EF4-FFF2-40B4-BE49-F238E27FC236}">
                <a16:creationId xmlns:a16="http://schemas.microsoft.com/office/drawing/2014/main" id="{88AAEF9D-DCC2-4C7A-8AF8-07D5DCCC25D5}"/>
              </a:ext>
            </a:extLst>
          </p:cNvPr>
          <p:cNvSpPr>
            <a:spLocks noGrp="1"/>
          </p:cNvSpPr>
          <p:nvPr>
            <p:ph idx="1"/>
          </p:nvPr>
        </p:nvSpPr>
        <p:spPr>
          <a:xfrm>
            <a:off x="816590" y="1537953"/>
            <a:ext cx="7404653" cy="4038600"/>
          </a:xfrm>
        </p:spPr>
        <p:txBody>
          <a:bodyPr/>
          <a:lstStyle/>
          <a:p>
            <a:pPr marL="34290" indent="0">
              <a:buNone/>
            </a:pPr>
            <a:r>
              <a:rPr lang="en-US" sz="1700" b="1" dirty="0">
                <a:solidFill>
                  <a:schemeClr val="tx1"/>
                </a:solidFill>
              </a:rPr>
              <a:t>5-Terraces</a:t>
            </a:r>
            <a:r>
              <a:rPr lang="en-US" sz="1700" dirty="0">
                <a:solidFill>
                  <a:schemeClr val="tx1"/>
                </a:solidFill>
              </a:rPr>
              <a:t> to </a:t>
            </a:r>
            <a:r>
              <a:rPr lang="en-US" sz="1700" dirty="0">
                <a:solidFill>
                  <a:schemeClr val="accent4"/>
                </a:solidFill>
              </a:rPr>
              <a:t>slow</a:t>
            </a:r>
            <a:r>
              <a:rPr lang="en-US" sz="1700" dirty="0">
                <a:solidFill>
                  <a:schemeClr val="tx1"/>
                </a:solidFill>
              </a:rPr>
              <a:t> down the surface flow on slopes and reduce erosion. </a:t>
            </a:r>
            <a:r>
              <a:rPr lang="en-US" sz="1700" dirty="0">
                <a:solidFill>
                  <a:srgbClr val="00B050"/>
                </a:solidFill>
              </a:rPr>
              <a:t>(Success)</a:t>
            </a:r>
          </a:p>
          <a:p>
            <a:endParaRPr lang="en-US" dirty="0"/>
          </a:p>
        </p:txBody>
      </p:sp>
      <p:pic>
        <p:nvPicPr>
          <p:cNvPr id="7" name="Picture 6">
            <a:extLst>
              <a:ext uri="{FF2B5EF4-FFF2-40B4-BE49-F238E27FC236}">
                <a16:creationId xmlns:a16="http://schemas.microsoft.com/office/drawing/2014/main" id="{D5CF79E2-5897-4AB2-9F4E-4A4D3B2DA3CA}"/>
              </a:ext>
            </a:extLst>
          </p:cNvPr>
          <p:cNvPicPr>
            <a:picLocks noChangeAspect="1"/>
          </p:cNvPicPr>
          <p:nvPr/>
        </p:nvPicPr>
        <p:blipFill>
          <a:blip r:embed="rId2"/>
          <a:stretch>
            <a:fillRect/>
          </a:stretch>
        </p:blipFill>
        <p:spPr>
          <a:xfrm>
            <a:off x="922731" y="2514265"/>
            <a:ext cx="3508566" cy="2085975"/>
          </a:xfrm>
          <a:prstGeom prst="rect">
            <a:avLst/>
          </a:prstGeom>
        </p:spPr>
      </p:pic>
      <p:pic>
        <p:nvPicPr>
          <p:cNvPr id="8" name="Picture 7">
            <a:extLst>
              <a:ext uri="{FF2B5EF4-FFF2-40B4-BE49-F238E27FC236}">
                <a16:creationId xmlns:a16="http://schemas.microsoft.com/office/drawing/2014/main" id="{F89D72A2-67A1-45A3-A981-778C9AC40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07324"/>
            <a:ext cx="3719043" cy="242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2E794D25-5F3A-43AD-AB43-A698882E3942}"/>
              </a:ext>
            </a:extLst>
          </p:cNvPr>
          <p:cNvSpPr/>
          <p:nvPr/>
        </p:nvSpPr>
        <p:spPr>
          <a:xfrm>
            <a:off x="922732" y="2514265"/>
            <a:ext cx="3508566" cy="2425735"/>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1ECA54-0A98-45FA-9763-1968C5A5A18A}"/>
              </a:ext>
            </a:extLst>
          </p:cNvPr>
          <p:cNvSpPr/>
          <p:nvPr/>
        </p:nvSpPr>
        <p:spPr>
          <a:xfrm>
            <a:off x="4537439" y="2514265"/>
            <a:ext cx="3753604" cy="2425735"/>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6CDE348-8E4B-4021-95B1-0DAEC0F6D11C}"/>
              </a:ext>
            </a:extLst>
          </p:cNvPr>
          <p:cNvSpPr txBox="1"/>
          <p:nvPr/>
        </p:nvSpPr>
        <p:spPr>
          <a:xfrm>
            <a:off x="685800" y="5874686"/>
            <a:ext cx="6857999" cy="892552"/>
          </a:xfrm>
          <a:prstGeom prst="rect">
            <a:avLst/>
          </a:prstGeom>
          <a:noFill/>
        </p:spPr>
        <p:txBody>
          <a:bodyPr wrap="square" rtlCol="0">
            <a:spAutoFit/>
          </a:bodyPr>
          <a:lstStyle/>
          <a:p>
            <a:r>
              <a:rPr lang="en-US" sz="1700" dirty="0"/>
              <a:t>*All the photos of MAR techniques applied in Baluchistan are taken from  (M. Ashraf, Ashfaq A., 2017)</a:t>
            </a:r>
          </a:p>
          <a:p>
            <a:r>
              <a:rPr lang="en-US" dirty="0"/>
              <a:t> </a:t>
            </a:r>
          </a:p>
        </p:txBody>
      </p:sp>
    </p:spTree>
    <p:extLst>
      <p:ext uri="{BB962C8B-B14F-4D97-AF65-F5344CB8AC3E}">
        <p14:creationId xmlns:p14="http://schemas.microsoft.com/office/powerpoint/2010/main" val="21920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2C2B-390D-462C-9C43-064421A1C607}"/>
              </a:ext>
            </a:extLst>
          </p:cNvPr>
          <p:cNvSpPr>
            <a:spLocks noGrp="1"/>
          </p:cNvSpPr>
          <p:nvPr>
            <p:ph type="title"/>
          </p:nvPr>
        </p:nvSpPr>
        <p:spPr>
          <a:xfrm>
            <a:off x="533400" y="0"/>
            <a:ext cx="8229600" cy="1143000"/>
          </a:xfrm>
        </p:spPr>
        <p:txBody>
          <a:bodyPr>
            <a:normAutofit/>
          </a:bodyPr>
          <a:lstStyle/>
          <a:p>
            <a:pPr algn="ctr"/>
            <a:r>
              <a:rPr lang="en-US" sz="2900" dirty="0"/>
              <a:t>Results of MAR implementation in Baluchistan </a:t>
            </a:r>
          </a:p>
        </p:txBody>
      </p:sp>
      <p:sp>
        <p:nvSpPr>
          <p:cNvPr id="3" name="Content Placeholder 2">
            <a:extLst>
              <a:ext uri="{FF2B5EF4-FFF2-40B4-BE49-F238E27FC236}">
                <a16:creationId xmlns:a16="http://schemas.microsoft.com/office/drawing/2014/main" id="{0A39576C-0F9C-44F5-9B84-2405A2852C37}"/>
              </a:ext>
            </a:extLst>
          </p:cNvPr>
          <p:cNvSpPr>
            <a:spLocks noGrp="1"/>
          </p:cNvSpPr>
          <p:nvPr>
            <p:ph idx="1"/>
          </p:nvPr>
        </p:nvSpPr>
        <p:spPr>
          <a:xfrm>
            <a:off x="228600" y="762000"/>
            <a:ext cx="8686800" cy="6096000"/>
          </a:xfrm>
        </p:spPr>
        <p:txBody>
          <a:bodyPr>
            <a:normAutofit/>
          </a:bodyPr>
          <a:lstStyle/>
          <a:p>
            <a:endParaRPr lang="en-US" sz="1800" dirty="0">
              <a:solidFill>
                <a:schemeClr val="tx1"/>
              </a:solidFill>
            </a:endParaRPr>
          </a:p>
          <a:p>
            <a:endParaRPr lang="en-US" sz="1800" dirty="0">
              <a:solidFill>
                <a:schemeClr val="tx1"/>
              </a:solidFill>
            </a:endParaRPr>
          </a:p>
          <a:p>
            <a:r>
              <a:rPr lang="en-US" sz="1800" dirty="0">
                <a:solidFill>
                  <a:schemeClr val="tx1"/>
                </a:solidFill>
              </a:rPr>
              <a:t>The </a:t>
            </a:r>
            <a:r>
              <a:rPr lang="en-US" sz="1800" dirty="0">
                <a:solidFill>
                  <a:schemeClr val="accent4"/>
                </a:solidFill>
              </a:rPr>
              <a:t>positive influence </a:t>
            </a:r>
            <a:r>
              <a:rPr lang="en-US" sz="1800" dirty="0">
                <a:solidFill>
                  <a:schemeClr val="tx1"/>
                </a:solidFill>
              </a:rPr>
              <a:t>of MAR was observed on </a:t>
            </a:r>
            <a:r>
              <a:rPr lang="en-US" sz="1800" dirty="0" err="1">
                <a:solidFill>
                  <a:schemeClr val="accent4"/>
                </a:solidFill>
              </a:rPr>
              <a:t>karezes</a:t>
            </a:r>
            <a:r>
              <a:rPr lang="en-US" sz="1800" dirty="0">
                <a:solidFill>
                  <a:schemeClr val="tx1"/>
                </a:solidFill>
              </a:rPr>
              <a:t> (Qanat) and </a:t>
            </a:r>
            <a:r>
              <a:rPr lang="en-US" sz="1800" dirty="0">
                <a:solidFill>
                  <a:schemeClr val="accent4"/>
                </a:solidFill>
              </a:rPr>
              <a:t>dug wells </a:t>
            </a:r>
            <a:r>
              <a:rPr lang="en-US" sz="1800" dirty="0">
                <a:solidFill>
                  <a:schemeClr val="tx1"/>
                </a:solidFill>
              </a:rPr>
              <a:t>in the downstream areas.</a:t>
            </a:r>
          </a:p>
          <a:p>
            <a:endParaRPr lang="en-US" sz="1800" dirty="0"/>
          </a:p>
          <a:p>
            <a:pPr algn="just"/>
            <a:r>
              <a:rPr lang="en-US" sz="1700" dirty="0">
                <a:solidFill>
                  <a:schemeClr val="tx1"/>
                </a:solidFill>
              </a:rPr>
              <a:t>Over </a:t>
            </a:r>
            <a:r>
              <a:rPr lang="en-US" sz="1700" dirty="0">
                <a:solidFill>
                  <a:schemeClr val="accent4"/>
                </a:solidFill>
              </a:rPr>
              <a:t>50% reduction </a:t>
            </a:r>
            <a:r>
              <a:rPr lang="en-US" sz="1700" dirty="0">
                <a:solidFill>
                  <a:schemeClr val="tx1"/>
                </a:solidFill>
              </a:rPr>
              <a:t>in sediment deposition at </a:t>
            </a:r>
            <a:r>
              <a:rPr lang="en-US" sz="1700" dirty="0" err="1">
                <a:solidFill>
                  <a:schemeClr val="tx1"/>
                </a:solidFill>
              </a:rPr>
              <a:t>Marget</a:t>
            </a:r>
            <a:r>
              <a:rPr lang="en-US" sz="1700" dirty="0">
                <a:solidFill>
                  <a:schemeClr val="tx1"/>
                </a:solidFill>
              </a:rPr>
              <a:t> site has been observed from </a:t>
            </a:r>
            <a:r>
              <a:rPr lang="en-US" sz="1700" dirty="0">
                <a:solidFill>
                  <a:schemeClr val="accent4"/>
                </a:solidFill>
              </a:rPr>
              <a:t>2002 to 2010 </a:t>
            </a:r>
            <a:r>
              <a:rPr lang="en-US" sz="1700" dirty="0">
                <a:solidFill>
                  <a:schemeClr val="tx1"/>
                </a:solidFill>
              </a:rPr>
              <a:t>due to  MAR and effective watershed management </a:t>
            </a:r>
            <a:r>
              <a:rPr lang="en-US" sz="1700" i="1" dirty="0">
                <a:solidFill>
                  <a:schemeClr val="tx1"/>
                </a:solidFill>
              </a:rPr>
              <a:t> </a:t>
            </a:r>
            <a:r>
              <a:rPr lang="en-US" sz="1700" dirty="0">
                <a:solidFill>
                  <a:schemeClr val="tx1"/>
                </a:solidFill>
              </a:rPr>
              <a:t>(M. Ashraf, Ashfaq A., 2017). Reduction in sediments will make the delay action dams </a:t>
            </a:r>
            <a:r>
              <a:rPr lang="en-US" sz="1700" dirty="0">
                <a:solidFill>
                  <a:srgbClr val="00B050"/>
                </a:solidFill>
              </a:rPr>
              <a:t>effective </a:t>
            </a:r>
            <a:r>
              <a:rPr lang="en-US" sz="1700" dirty="0">
                <a:solidFill>
                  <a:schemeClr val="tx1"/>
                </a:solidFill>
              </a:rPr>
              <a:t>again.</a:t>
            </a:r>
          </a:p>
          <a:p>
            <a:pPr marL="34290" indent="0">
              <a:buNone/>
            </a:pPr>
            <a:endParaRPr lang="en-US" sz="1700" dirty="0">
              <a:solidFill>
                <a:schemeClr val="tx1"/>
              </a:solidFill>
            </a:endParaRPr>
          </a:p>
          <a:p>
            <a:pPr algn="just"/>
            <a:r>
              <a:rPr lang="en-US" sz="1700" dirty="0">
                <a:solidFill>
                  <a:schemeClr val="tx1"/>
                </a:solidFill>
              </a:rPr>
              <a:t>Data from 40 </a:t>
            </a:r>
            <a:r>
              <a:rPr lang="en-US" sz="1700" dirty="0">
                <a:solidFill>
                  <a:schemeClr val="accent4"/>
                </a:solidFill>
              </a:rPr>
              <a:t>piezometers</a:t>
            </a:r>
            <a:r>
              <a:rPr lang="en-US" sz="1700" dirty="0">
                <a:solidFill>
                  <a:schemeClr val="tx1"/>
                </a:solidFill>
              </a:rPr>
              <a:t> and verbal communication with the farmers shows that rise and fall in the water table has </a:t>
            </a:r>
            <a:r>
              <a:rPr lang="en-US" sz="1700" dirty="0">
                <a:solidFill>
                  <a:schemeClr val="accent4"/>
                </a:solidFill>
              </a:rPr>
              <a:t>direct bearing </a:t>
            </a:r>
            <a:r>
              <a:rPr lang="en-US" sz="1700" dirty="0">
                <a:solidFill>
                  <a:schemeClr val="tx1"/>
                </a:solidFill>
              </a:rPr>
              <a:t>with the</a:t>
            </a:r>
            <a:r>
              <a:rPr lang="en-US" sz="1700" dirty="0">
                <a:solidFill>
                  <a:schemeClr val="accent4"/>
                </a:solidFill>
              </a:rPr>
              <a:t> rainfall </a:t>
            </a:r>
            <a:r>
              <a:rPr lang="en-US" sz="1700" dirty="0">
                <a:solidFill>
                  <a:schemeClr val="tx1"/>
                </a:solidFill>
              </a:rPr>
              <a:t>which shows the effectiveness of the applied MAR techniques. (</a:t>
            </a:r>
            <a:r>
              <a:rPr lang="en-US" sz="1700" dirty="0" err="1">
                <a:solidFill>
                  <a:schemeClr val="tx1"/>
                </a:solidFill>
              </a:rPr>
              <a:t>Kahlown</a:t>
            </a:r>
            <a:r>
              <a:rPr lang="en-US" sz="1700" dirty="0">
                <a:solidFill>
                  <a:schemeClr val="tx1"/>
                </a:solidFill>
              </a:rPr>
              <a:t> and </a:t>
            </a:r>
            <a:r>
              <a:rPr lang="en-US" sz="1700" dirty="0" err="1">
                <a:solidFill>
                  <a:schemeClr val="tx1"/>
                </a:solidFill>
              </a:rPr>
              <a:t>Kamper</a:t>
            </a:r>
            <a:r>
              <a:rPr lang="en-US" sz="1700" dirty="0">
                <a:solidFill>
                  <a:schemeClr val="tx1"/>
                </a:solidFill>
              </a:rPr>
              <a:t>, 2007 ;M. Ashraf, Ashfaq A., 2017). </a:t>
            </a:r>
          </a:p>
          <a:p>
            <a:pPr marL="0" indent="0">
              <a:buNone/>
            </a:pPr>
            <a:endParaRPr lang="en-US" dirty="0"/>
          </a:p>
        </p:txBody>
      </p:sp>
    </p:spTree>
    <p:extLst>
      <p:ext uri="{BB962C8B-B14F-4D97-AF65-F5344CB8AC3E}">
        <p14:creationId xmlns:p14="http://schemas.microsoft.com/office/powerpoint/2010/main" val="371764624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1512</Words>
  <Application>Microsoft Office PowerPoint</Application>
  <PresentationFormat>On-screen Show (4:3)</PresentationFormat>
  <Paragraphs>224</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Californian FB</vt:lpstr>
      <vt:lpstr>Cambria</vt:lpstr>
      <vt:lpstr>Comic Sans MS</vt:lpstr>
      <vt:lpstr>Corbel</vt:lpstr>
      <vt:lpstr>Open Sans</vt:lpstr>
      <vt:lpstr>Basis</vt:lpstr>
      <vt:lpstr>PowerPoint Presentation</vt:lpstr>
      <vt:lpstr>Goals</vt:lpstr>
      <vt:lpstr>PowerPoint Presentation</vt:lpstr>
      <vt:lpstr>Review of MAR in Baluchistan</vt:lpstr>
      <vt:lpstr>Review of MAR in Baluchistan</vt:lpstr>
      <vt:lpstr>Review of MAR in Baluchistan</vt:lpstr>
      <vt:lpstr>Review of MAR in Baluchistan</vt:lpstr>
      <vt:lpstr>Review of MAR in Baluchistan</vt:lpstr>
      <vt:lpstr>Results of MAR implementation in Baluchistan </vt:lpstr>
      <vt:lpstr>MAR Suitability Mapping for Quetta           Valley</vt:lpstr>
      <vt:lpstr>PowerPoint Presentation</vt:lpstr>
      <vt:lpstr>Use of INOWAS platform In the online INOWAS platform (https://dss.inowas.com/tools) the option of ‘MAR method selection’ is used to identify suitable MAR options in Quetta Valley by choosing 1) Source of Water, 2) Soil type, 3) Land use, 4) Purpose, 5) Typical scale. </vt:lpstr>
      <vt:lpstr>Use of INOWAS Platform</vt:lpstr>
      <vt:lpstr>Geographic Information System Multi-Criteria Decision Analysis (GIS-MCDA)</vt:lpstr>
      <vt:lpstr>Screening of Suitable Areas</vt:lpstr>
      <vt:lpstr>Weight Assignment: MIF method</vt:lpstr>
      <vt:lpstr>Weight Assignment: Pairwise Comparison Method</vt:lpstr>
      <vt:lpstr>Classification of weighted factors influencing the MAR</vt:lpstr>
      <vt:lpstr>Preparation of Maps</vt:lpstr>
      <vt:lpstr>PowerPoint Presentation</vt:lpstr>
      <vt:lpstr>PowerPoint Presentation</vt:lpstr>
      <vt:lpstr>PowerPoint Presentation</vt:lpstr>
      <vt:lpstr>Suitability Mapping</vt:lpstr>
      <vt:lpstr>Conclusions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Mádlné Dr Szőnyi Judit</dc:creator>
  <cp:lastModifiedBy>Hayat Sikandar</cp:lastModifiedBy>
  <cp:revision>15</cp:revision>
  <dcterms:created xsi:type="dcterms:W3CDTF">2020-04-30T06:35:17Z</dcterms:created>
  <dcterms:modified xsi:type="dcterms:W3CDTF">2020-04-30T20:56:07Z</dcterms:modified>
</cp:coreProperties>
</file>