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949" autoAdjust="0"/>
    <p:restoredTop sz="95332" autoAdjust="0"/>
  </p:normalViewPr>
  <p:slideViewPr>
    <p:cSldViewPr snapToGrid="0">
      <p:cViewPr varScale="1">
        <p:scale>
          <a:sx n="43" d="100"/>
          <a:sy n="43" d="100"/>
        </p:scale>
        <p:origin x="3760"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00AB9-9400-4008-8CBF-5F17CEDB4EED}" type="datetimeFigureOut">
              <a:rPr lang="en-US" smtClean="0"/>
              <a:t>5/1/20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5CB8D-A5CA-4730-BCBE-D17E4256DAEB}" type="slidenum">
              <a:rPr lang="en-US" smtClean="0"/>
              <a:t>‹#›</a:t>
            </a:fld>
            <a:endParaRPr lang="en-US"/>
          </a:p>
        </p:txBody>
      </p:sp>
    </p:spTree>
    <p:extLst>
      <p:ext uri="{BB962C8B-B14F-4D97-AF65-F5344CB8AC3E}">
        <p14:creationId xmlns:p14="http://schemas.microsoft.com/office/powerpoint/2010/main" val="2528173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will an overall warming over South America, with the tropics receiving the highest magnitude in warming with SON being the warmest. However, the tropics have the highest uncertainty in warming. The warming in the tropics during SON aligns with an overall decrease in evapotranspiration </a:t>
            </a:r>
          </a:p>
          <a:p>
            <a:endParaRPr lang="en-US" dirty="0"/>
          </a:p>
        </p:txBody>
      </p:sp>
      <p:sp>
        <p:nvSpPr>
          <p:cNvPr id="4" name="Slide Number Placeholder 3"/>
          <p:cNvSpPr>
            <a:spLocks noGrp="1"/>
          </p:cNvSpPr>
          <p:nvPr>
            <p:ph type="sldNum" sz="quarter" idx="10"/>
          </p:nvPr>
        </p:nvSpPr>
        <p:spPr/>
        <p:txBody>
          <a:bodyPr/>
          <a:lstStyle/>
          <a:p>
            <a:fld id="{E215CB8D-A5CA-4730-BCBE-D17E4256DAEB}" type="slidenum">
              <a:rPr lang="en-US" smtClean="0"/>
              <a:t>1</a:t>
            </a:fld>
            <a:endParaRPr lang="en-US"/>
          </a:p>
        </p:txBody>
      </p:sp>
    </p:spTree>
    <p:extLst>
      <p:ext uri="{BB962C8B-B14F-4D97-AF65-F5344CB8AC3E}">
        <p14:creationId xmlns:p14="http://schemas.microsoft.com/office/powerpoint/2010/main" val="1882444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D00140-F178-43DA-A5A5-8BBAF36CB1D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3025401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00140-F178-43DA-A5A5-8BBAF36CB1D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96086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00140-F178-43DA-A5A5-8BBAF36CB1D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251675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00140-F178-43DA-A5A5-8BBAF36CB1D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363840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D00140-F178-43DA-A5A5-8BBAF36CB1D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347505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00140-F178-43DA-A5A5-8BBAF36CB1DD}"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280233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D00140-F178-43DA-A5A5-8BBAF36CB1DD}" type="datetimeFigureOut">
              <a:rPr lang="en-US" smtClean="0"/>
              <a:t>5/1/20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320154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D00140-F178-43DA-A5A5-8BBAF36CB1DD}" type="datetimeFigureOut">
              <a:rPr lang="en-US" smtClean="0"/>
              <a:t>5/1/20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56837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00140-F178-43DA-A5A5-8BBAF36CB1DD}" type="datetimeFigureOut">
              <a:rPr lang="en-US" smtClean="0"/>
              <a:t>5/1/20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1486428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B0D00140-F178-43DA-A5A5-8BBAF36CB1DD}"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167882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B0D00140-F178-43DA-A5A5-8BBAF36CB1DD}"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1A53C-E1C8-405D-9149-77B4A7A78C15}" type="slidenum">
              <a:rPr lang="en-US" smtClean="0"/>
              <a:t>‹#›</a:t>
            </a:fld>
            <a:endParaRPr lang="en-US"/>
          </a:p>
        </p:txBody>
      </p:sp>
    </p:spTree>
    <p:extLst>
      <p:ext uri="{BB962C8B-B14F-4D97-AF65-F5344CB8AC3E}">
        <p14:creationId xmlns:p14="http://schemas.microsoft.com/office/powerpoint/2010/main" val="306677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B0D00140-F178-43DA-A5A5-8BBAF36CB1DD}" type="datetimeFigureOut">
              <a:rPr lang="en-US" smtClean="0"/>
              <a:t>5/1/20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9DE1A53C-E1C8-405D-9149-77B4A7A78C15}" type="slidenum">
              <a:rPr lang="en-US" smtClean="0"/>
              <a:t>‹#›</a:t>
            </a:fld>
            <a:endParaRPr lang="en-US"/>
          </a:p>
        </p:txBody>
      </p:sp>
    </p:spTree>
    <p:extLst>
      <p:ext uri="{BB962C8B-B14F-4D97-AF65-F5344CB8AC3E}">
        <p14:creationId xmlns:p14="http://schemas.microsoft.com/office/powerpoint/2010/main" val="4069376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g"/><Relationship Id="rId18" Type="http://schemas.openxmlformats.org/officeDocument/2006/relationships/image" Target="../media/image16.jpg"/><Relationship Id="rId26" Type="http://schemas.openxmlformats.org/officeDocument/2006/relationships/image" Target="../media/image24.jpg"/><Relationship Id="rId39" Type="http://schemas.openxmlformats.org/officeDocument/2006/relationships/image" Target="../media/image37.jpg"/><Relationship Id="rId21" Type="http://schemas.openxmlformats.org/officeDocument/2006/relationships/image" Target="../media/image19.jpg"/><Relationship Id="rId34" Type="http://schemas.openxmlformats.org/officeDocument/2006/relationships/image" Target="../media/image32.jpg"/><Relationship Id="rId42" Type="http://schemas.openxmlformats.org/officeDocument/2006/relationships/image" Target="../media/image40.jpg"/><Relationship Id="rId47" Type="http://schemas.openxmlformats.org/officeDocument/2006/relationships/image" Target="../media/image45.png"/><Relationship Id="rId7" Type="http://schemas.openxmlformats.org/officeDocument/2006/relationships/image" Target="../media/image5.jpg"/><Relationship Id="rId2" Type="http://schemas.openxmlformats.org/officeDocument/2006/relationships/notesSlide" Target="../notesSlides/notesSlide1.xml"/><Relationship Id="rId16" Type="http://schemas.openxmlformats.org/officeDocument/2006/relationships/image" Target="../media/image14.jpg"/><Relationship Id="rId29"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jpg"/><Relationship Id="rId32" Type="http://schemas.openxmlformats.org/officeDocument/2006/relationships/image" Target="../media/image30.jpg"/><Relationship Id="rId37" Type="http://schemas.openxmlformats.org/officeDocument/2006/relationships/image" Target="../media/image35.jpg"/><Relationship Id="rId40" Type="http://schemas.openxmlformats.org/officeDocument/2006/relationships/image" Target="../media/image38.jpg"/><Relationship Id="rId45" Type="http://schemas.openxmlformats.org/officeDocument/2006/relationships/image" Target="../media/image43.jpg"/><Relationship Id="rId5" Type="http://schemas.openxmlformats.org/officeDocument/2006/relationships/image" Target="../media/image3.jpg"/><Relationship Id="rId15" Type="http://schemas.openxmlformats.org/officeDocument/2006/relationships/image" Target="../media/image13.jpg"/><Relationship Id="rId23" Type="http://schemas.openxmlformats.org/officeDocument/2006/relationships/image" Target="../media/image21.jpg"/><Relationship Id="rId28" Type="http://schemas.openxmlformats.org/officeDocument/2006/relationships/image" Target="../media/image26.jpg"/><Relationship Id="rId36" Type="http://schemas.openxmlformats.org/officeDocument/2006/relationships/image" Target="../media/image34.jpg"/><Relationship Id="rId10" Type="http://schemas.openxmlformats.org/officeDocument/2006/relationships/image" Target="../media/image8.jpg"/><Relationship Id="rId19" Type="http://schemas.openxmlformats.org/officeDocument/2006/relationships/image" Target="../media/image17.jpg"/><Relationship Id="rId31" Type="http://schemas.openxmlformats.org/officeDocument/2006/relationships/image" Target="../media/image29.jpg"/><Relationship Id="rId44" Type="http://schemas.openxmlformats.org/officeDocument/2006/relationships/image" Target="../media/image42.jpg"/><Relationship Id="rId4" Type="http://schemas.openxmlformats.org/officeDocument/2006/relationships/image" Target="../media/image2.tif"/><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jpg"/><Relationship Id="rId27" Type="http://schemas.openxmlformats.org/officeDocument/2006/relationships/image" Target="../media/image25.jpg"/><Relationship Id="rId30" Type="http://schemas.openxmlformats.org/officeDocument/2006/relationships/image" Target="../media/image28.jpg"/><Relationship Id="rId35" Type="http://schemas.openxmlformats.org/officeDocument/2006/relationships/image" Target="../media/image33.jpg"/><Relationship Id="rId43" Type="http://schemas.openxmlformats.org/officeDocument/2006/relationships/image" Target="../media/image41.jpg"/><Relationship Id="rId8" Type="http://schemas.openxmlformats.org/officeDocument/2006/relationships/image" Target="../media/image6.jpg"/><Relationship Id="rId3" Type="http://schemas.openxmlformats.org/officeDocument/2006/relationships/image" Target="../media/image1.tiff"/><Relationship Id="rId12" Type="http://schemas.openxmlformats.org/officeDocument/2006/relationships/image" Target="../media/image10.jpg"/><Relationship Id="rId17" Type="http://schemas.openxmlformats.org/officeDocument/2006/relationships/image" Target="../media/image15.jpg"/><Relationship Id="rId25" Type="http://schemas.openxmlformats.org/officeDocument/2006/relationships/image" Target="../media/image23.jpg"/><Relationship Id="rId33" Type="http://schemas.openxmlformats.org/officeDocument/2006/relationships/image" Target="../media/image31.jpg"/><Relationship Id="rId38" Type="http://schemas.openxmlformats.org/officeDocument/2006/relationships/image" Target="../media/image36.jpg"/><Relationship Id="rId46" Type="http://schemas.openxmlformats.org/officeDocument/2006/relationships/image" Target="../media/image44.jpg"/><Relationship Id="rId20" Type="http://schemas.openxmlformats.org/officeDocument/2006/relationships/image" Target="../media/image18.jpg"/><Relationship Id="rId41"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p:nvPr/>
        </p:nvCxnSpPr>
        <p:spPr>
          <a:xfrm>
            <a:off x="42915644" y="25974450"/>
            <a:ext cx="0" cy="6217920"/>
          </a:xfrm>
          <a:prstGeom prst="line">
            <a:avLst/>
          </a:prstGeom>
        </p:spPr>
        <p:style>
          <a:lnRef idx="1">
            <a:schemeClr val="accent3"/>
          </a:lnRef>
          <a:fillRef idx="0">
            <a:schemeClr val="accent3"/>
          </a:fillRef>
          <a:effectRef idx="0">
            <a:schemeClr val="accent3"/>
          </a:effectRef>
          <a:fontRef idx="minor">
            <a:schemeClr val="tx1"/>
          </a:fontRef>
        </p:style>
      </p:cxnSp>
      <p:cxnSp>
        <p:nvCxnSpPr>
          <p:cNvPr id="200" name="Straight Connector 199"/>
          <p:cNvCxnSpPr/>
          <p:nvPr/>
        </p:nvCxnSpPr>
        <p:spPr>
          <a:xfrm>
            <a:off x="35483459" y="26062327"/>
            <a:ext cx="0" cy="6126480"/>
          </a:xfrm>
          <a:prstGeom prst="line">
            <a:avLst/>
          </a:prstGeom>
        </p:spPr>
        <p:style>
          <a:lnRef idx="1">
            <a:schemeClr val="accent3"/>
          </a:lnRef>
          <a:fillRef idx="0">
            <a:schemeClr val="accent3"/>
          </a:fillRef>
          <a:effectRef idx="0">
            <a:schemeClr val="accent3"/>
          </a:effectRef>
          <a:fontRef idx="minor">
            <a:schemeClr val="tx1"/>
          </a:fontRef>
        </p:style>
      </p:cxnSp>
      <p:cxnSp>
        <p:nvCxnSpPr>
          <p:cNvPr id="201" name="Straight Connector 200"/>
          <p:cNvCxnSpPr/>
          <p:nvPr/>
        </p:nvCxnSpPr>
        <p:spPr>
          <a:xfrm>
            <a:off x="28036283" y="26080465"/>
            <a:ext cx="0" cy="6126480"/>
          </a:xfrm>
          <a:prstGeom prst="line">
            <a:avLst/>
          </a:prstGeom>
        </p:spPr>
        <p:style>
          <a:lnRef idx="1">
            <a:schemeClr val="accent3"/>
          </a:lnRef>
          <a:fillRef idx="0">
            <a:schemeClr val="accent3"/>
          </a:fillRef>
          <a:effectRef idx="0">
            <a:schemeClr val="accent3"/>
          </a:effectRef>
          <a:fontRef idx="minor">
            <a:schemeClr val="tx1"/>
          </a:fontRef>
        </p:style>
      </p:cxnSp>
      <p:cxnSp>
        <p:nvCxnSpPr>
          <p:cNvPr id="202" name="Straight Connector 201"/>
          <p:cNvCxnSpPr/>
          <p:nvPr/>
        </p:nvCxnSpPr>
        <p:spPr>
          <a:xfrm>
            <a:off x="20589107" y="26088827"/>
            <a:ext cx="0" cy="6126480"/>
          </a:xfrm>
          <a:prstGeom prst="line">
            <a:avLst/>
          </a:prstGeom>
        </p:spPr>
        <p:style>
          <a:lnRef idx="1">
            <a:schemeClr val="accent3"/>
          </a:lnRef>
          <a:fillRef idx="0">
            <a:schemeClr val="accent3"/>
          </a:fillRef>
          <a:effectRef idx="0">
            <a:schemeClr val="accent3"/>
          </a:effectRef>
          <a:fontRef idx="minor">
            <a:schemeClr val="tx1"/>
          </a:fontRef>
        </p:style>
      </p:cxnSp>
      <p:cxnSp>
        <p:nvCxnSpPr>
          <p:cNvPr id="203" name="Straight Connector 202"/>
          <p:cNvCxnSpPr/>
          <p:nvPr/>
        </p:nvCxnSpPr>
        <p:spPr>
          <a:xfrm>
            <a:off x="13211668" y="26074841"/>
            <a:ext cx="0" cy="6126480"/>
          </a:xfrm>
          <a:prstGeom prst="line">
            <a:avLst/>
          </a:prstGeom>
        </p:spPr>
        <p:style>
          <a:lnRef idx="1">
            <a:schemeClr val="accent3"/>
          </a:lnRef>
          <a:fillRef idx="0">
            <a:schemeClr val="accent3"/>
          </a:fillRef>
          <a:effectRef idx="0">
            <a:schemeClr val="accent3"/>
          </a:effectRef>
          <a:fontRef idx="minor">
            <a:schemeClr val="tx1"/>
          </a:fontRef>
        </p:style>
      </p:cxnSp>
      <p:pic>
        <p:nvPicPr>
          <p:cNvPr id="6" name="Picture 5" descr="psulogo_horiz_msword.tif"/>
          <p:cNvPicPr>
            <a:picLocks noChangeAspect="1"/>
          </p:cNvPicPr>
          <p:nvPr/>
        </p:nvPicPr>
        <p:blipFill rotWithShape="1">
          <a:blip r:embed="rId3" cstate="print">
            <a:extLst>
              <a:ext uri="{28A0092B-C50C-407E-A947-70E740481C1C}">
                <a14:useLocalDpi xmlns:a14="http://schemas.microsoft.com/office/drawing/2010/main" val="0"/>
              </a:ext>
            </a:extLst>
          </a:blip>
          <a:srcRect r="80349" b="-13963"/>
          <a:stretch/>
        </p:blipFill>
        <p:spPr>
          <a:xfrm>
            <a:off x="301310" y="-3900"/>
            <a:ext cx="1781447" cy="2060512"/>
          </a:xfrm>
          <a:prstGeom prst="rect">
            <a:avLst/>
          </a:prstGeom>
        </p:spPr>
      </p:pic>
      <p:sp>
        <p:nvSpPr>
          <p:cNvPr id="2" name="Rectangle 1"/>
          <p:cNvSpPr/>
          <p:nvPr/>
        </p:nvSpPr>
        <p:spPr>
          <a:xfrm>
            <a:off x="4191605" y="-51595"/>
            <a:ext cx="36259606" cy="1125501"/>
          </a:xfrm>
          <a:prstGeom prst="rect">
            <a:avLst/>
          </a:prstGeom>
        </p:spPr>
        <p:txBody>
          <a:bodyPr wrap="none">
            <a:spAutoFit/>
          </a:bodyPr>
          <a:lstStyle/>
          <a:p>
            <a:pPr>
              <a:lnSpc>
                <a:spcPct val="107000"/>
              </a:lnSpc>
              <a:spcAft>
                <a:spcPts val="800"/>
              </a:spcAft>
            </a:pPr>
            <a:r>
              <a:rPr lang="en-US" sz="6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Multivariate Assessment of Climate Change Projections over South America using CMIP5 Models</a:t>
            </a:r>
            <a:endParaRPr lang="en-US" sz="6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Straight Connector 2"/>
          <p:cNvCxnSpPr/>
          <p:nvPr/>
        </p:nvCxnSpPr>
        <p:spPr>
          <a:xfrm flipV="1">
            <a:off x="0" y="2554346"/>
            <a:ext cx="43891200" cy="0"/>
          </a:xfrm>
          <a:prstGeom prst="line">
            <a:avLst/>
          </a:prstGeom>
          <a:ln w="1016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379374" y="1022885"/>
            <a:ext cx="21132453" cy="830997"/>
          </a:xfrm>
          <a:prstGeom prst="rect">
            <a:avLst/>
          </a:prstGeom>
        </p:spPr>
        <p:txBody>
          <a:bodyPr wrap="none">
            <a:spAutoFit/>
          </a:bodyPr>
          <a:lstStyle/>
          <a:p>
            <a:pPr algn="ctr"/>
            <a:r>
              <a:rPr lang="en-US" sz="4800" dirty="0"/>
              <a:t>Valerie M. Thaler</a:t>
            </a:r>
            <a:r>
              <a:rPr lang="en-US" sz="4800" baseline="30000" dirty="0"/>
              <a:t>1</a:t>
            </a:r>
            <a:r>
              <a:rPr lang="en-US" sz="4800" dirty="0"/>
              <a:t>, </a:t>
            </a:r>
            <a:r>
              <a:rPr lang="en-US" sz="4800" b="1" dirty="0"/>
              <a:t>Paul C. Loikith</a:t>
            </a:r>
            <a:r>
              <a:rPr lang="en-US" sz="4800" baseline="30000" dirty="0"/>
              <a:t>1</a:t>
            </a:r>
            <a:r>
              <a:rPr lang="en-US" sz="4800" dirty="0"/>
              <a:t>, Luana Albertani Pampuch</a:t>
            </a:r>
            <a:r>
              <a:rPr lang="en-US" sz="4800" baseline="30000" dirty="0"/>
              <a:t>2</a:t>
            </a:r>
            <a:r>
              <a:rPr lang="en-US" sz="4800" dirty="0"/>
              <a:t>, C Roberto Mechoso</a:t>
            </a:r>
            <a:r>
              <a:rPr lang="en-US" sz="4800" baseline="30000" dirty="0"/>
              <a:t>3</a:t>
            </a:r>
          </a:p>
        </p:txBody>
      </p:sp>
      <p:sp>
        <p:nvSpPr>
          <p:cNvPr id="5" name="Rectangle 4"/>
          <p:cNvSpPr/>
          <p:nvPr/>
        </p:nvSpPr>
        <p:spPr>
          <a:xfrm>
            <a:off x="-316648" y="1853882"/>
            <a:ext cx="44524496" cy="584775"/>
          </a:xfrm>
          <a:prstGeom prst="rect">
            <a:avLst/>
          </a:prstGeom>
        </p:spPr>
        <p:txBody>
          <a:bodyPr wrap="none">
            <a:spAutoFit/>
          </a:bodyPr>
          <a:lstStyle/>
          <a:p>
            <a:pPr algn="ctr"/>
            <a:r>
              <a:rPr lang="en-US" sz="3200" dirty="0"/>
              <a:t>1. Department of Geography, Portland State University, Portland, OR  2. </a:t>
            </a:r>
            <a:r>
              <a:rPr lang="pt-BR" sz="3200" dirty="0"/>
              <a:t>Instituto de Ciência e Tecnologia, UNESP – Univ. Estadual Paulista, Departamento de Engenharia Ambiental, SP, Brasil </a:t>
            </a:r>
            <a:r>
              <a:rPr lang="en-US" sz="3200" dirty="0"/>
              <a:t>3. UCLA, Department of Atmospheric and Oceanic Sciences, Los Angeles, CA</a:t>
            </a:r>
          </a:p>
        </p:txBody>
      </p:sp>
      <p:pic>
        <p:nvPicPr>
          <p:cNvPr id="7" name="Picture 6">
            <a:extLst>
              <a:ext uri="{FF2B5EF4-FFF2-40B4-BE49-F238E27FC236}">
                <a16:creationId xmlns:a16="http://schemas.microsoft.com/office/drawing/2014/main" id="{77A40760-9281-674B-893D-74F42EBD971E}"/>
              </a:ext>
            </a:extLst>
          </p:cNvPr>
          <p:cNvPicPr>
            <a:picLocks noChangeAspect="1"/>
          </p:cNvPicPr>
          <p:nvPr/>
        </p:nvPicPr>
        <p:blipFill>
          <a:blip r:embed="rId4"/>
          <a:stretch>
            <a:fillRect/>
          </a:stretch>
        </p:blipFill>
        <p:spPr>
          <a:xfrm>
            <a:off x="2082757" y="-47448"/>
            <a:ext cx="2014428" cy="2024183"/>
          </a:xfrm>
          <a:prstGeom prst="rect">
            <a:avLst/>
          </a:prstGeom>
        </p:spPr>
      </p:pic>
      <p:sp>
        <p:nvSpPr>
          <p:cNvPr id="82" name="Rectangle 81"/>
          <p:cNvSpPr/>
          <p:nvPr/>
        </p:nvSpPr>
        <p:spPr>
          <a:xfrm>
            <a:off x="13277968" y="2763056"/>
            <a:ext cx="29857857" cy="731520"/>
          </a:xfrm>
          <a:prstGeom prst="rect">
            <a:avLst/>
          </a:prstGeom>
          <a:gradFill>
            <a:gsLst>
              <a:gs pos="0">
                <a:schemeClr val="accent1">
                  <a:lumMod val="75000"/>
                </a:schemeClr>
              </a:gs>
              <a:gs pos="100000">
                <a:schemeClr val="accent1">
                  <a:lumMod val="20000"/>
                  <a:lumOff val="80000"/>
                </a:schemeClr>
              </a:gs>
            </a:gsLst>
            <a:lin ang="5400000" scaled="0"/>
          </a:gradFill>
          <a:ln w="76200">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221100"/>
                </a:solidFill>
                <a:latin typeface="Arial"/>
                <a:cs typeface="Arial"/>
              </a:rPr>
              <a:t>Results</a:t>
            </a:r>
          </a:p>
        </p:txBody>
      </p:sp>
      <p:sp>
        <p:nvSpPr>
          <p:cNvPr id="80" name="Rectangle 79"/>
          <p:cNvSpPr/>
          <p:nvPr/>
        </p:nvSpPr>
        <p:spPr>
          <a:xfrm>
            <a:off x="659058" y="2763056"/>
            <a:ext cx="11333376" cy="731520"/>
          </a:xfrm>
          <a:prstGeom prst="rect">
            <a:avLst/>
          </a:prstGeom>
          <a:gradFill>
            <a:gsLst>
              <a:gs pos="0">
                <a:schemeClr val="accent1">
                  <a:lumMod val="75000"/>
                </a:schemeClr>
              </a:gs>
              <a:gs pos="100000">
                <a:schemeClr val="accent1">
                  <a:lumMod val="20000"/>
                  <a:lumOff val="80000"/>
                </a:schemeClr>
              </a:gs>
            </a:gsLst>
            <a:lin ang="5400000" scaled="0"/>
          </a:gradFill>
          <a:ln w="76200">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221100"/>
                </a:solidFill>
                <a:latin typeface="Arial"/>
                <a:cs typeface="Arial"/>
              </a:rPr>
              <a:t>Introduction</a:t>
            </a:r>
          </a:p>
        </p:txBody>
      </p:sp>
      <p:sp>
        <p:nvSpPr>
          <p:cNvPr id="69" name="TextBox 68"/>
          <p:cNvSpPr txBox="1"/>
          <p:nvPr/>
        </p:nvSpPr>
        <p:spPr>
          <a:xfrm>
            <a:off x="659058" y="3860132"/>
            <a:ext cx="11208748" cy="3754874"/>
          </a:xfrm>
          <a:prstGeom prst="rect">
            <a:avLst/>
          </a:prstGeom>
          <a:noFill/>
        </p:spPr>
        <p:txBody>
          <a:bodyPr wrap="square" rtlCol="0">
            <a:spAutoFit/>
          </a:bodyPr>
          <a:lstStyle/>
          <a:p>
            <a:pPr marL="457200" indent="-457200">
              <a:buFont typeface="Arial" panose="020B0604020202020204" pitchFamily="34" charset="0"/>
              <a:buChar char="•"/>
            </a:pPr>
            <a:r>
              <a:rPr lang="en-US" sz="3400" dirty="0"/>
              <a:t>Projections of climate change have received relatively less attention over South America compared to other parts of the world.</a:t>
            </a:r>
          </a:p>
          <a:p>
            <a:pPr marL="457200" indent="-457200">
              <a:buFont typeface="Arial" panose="020B0604020202020204" pitchFamily="34" charset="0"/>
              <a:buChar char="•"/>
            </a:pPr>
            <a:r>
              <a:rPr lang="en-US" sz="3400" dirty="0"/>
              <a:t>Most existing studies focus on the multi-model mean and do not assess model ensemble uncertainty.</a:t>
            </a:r>
          </a:p>
          <a:p>
            <a:pPr marL="457200" indent="-457200">
              <a:buFont typeface="Arial" panose="020B0604020202020204" pitchFamily="34" charset="0"/>
              <a:buChar char="•"/>
            </a:pPr>
            <a:r>
              <a:rPr lang="en-US" sz="3400" dirty="0"/>
              <a:t>A comprehensive multi-model multi-variate assessment of future climate change over South America is presented.</a:t>
            </a:r>
          </a:p>
        </p:txBody>
      </p:sp>
      <p:cxnSp>
        <p:nvCxnSpPr>
          <p:cNvPr id="132" name="Straight Connector 131"/>
          <p:cNvCxnSpPr/>
          <p:nvPr/>
        </p:nvCxnSpPr>
        <p:spPr>
          <a:xfrm>
            <a:off x="-16386" y="32206099"/>
            <a:ext cx="43891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659732" y="12815315"/>
            <a:ext cx="11332029" cy="731520"/>
          </a:xfrm>
          <a:prstGeom prst="rect">
            <a:avLst/>
          </a:prstGeom>
          <a:gradFill>
            <a:gsLst>
              <a:gs pos="0">
                <a:schemeClr val="accent1">
                  <a:lumMod val="75000"/>
                </a:schemeClr>
              </a:gs>
              <a:gs pos="100000">
                <a:schemeClr val="accent1">
                  <a:lumMod val="20000"/>
                  <a:lumOff val="80000"/>
                </a:schemeClr>
              </a:gs>
            </a:gsLst>
            <a:lin ang="5400000" scaled="0"/>
          </a:gradFill>
          <a:ln w="76200">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221100"/>
                </a:solidFill>
                <a:latin typeface="Arial"/>
                <a:cs typeface="Arial"/>
              </a:rPr>
              <a:t>Data and Methods</a:t>
            </a:r>
          </a:p>
        </p:txBody>
      </p:sp>
      <p:sp>
        <p:nvSpPr>
          <p:cNvPr id="169" name="TextBox 168"/>
          <p:cNvSpPr txBox="1"/>
          <p:nvPr/>
        </p:nvSpPr>
        <p:spPr>
          <a:xfrm>
            <a:off x="659058" y="13913080"/>
            <a:ext cx="11332704" cy="3231654"/>
          </a:xfrm>
          <a:prstGeom prst="rect">
            <a:avLst/>
          </a:prstGeom>
          <a:noFill/>
        </p:spPr>
        <p:txBody>
          <a:bodyPr wrap="square" rtlCol="0">
            <a:spAutoFit/>
          </a:bodyPr>
          <a:lstStyle/>
          <a:p>
            <a:pPr marL="571500" indent="-571500">
              <a:buFont typeface="Arial" panose="020B0604020202020204" pitchFamily="34" charset="0"/>
              <a:buChar char="•"/>
            </a:pPr>
            <a:r>
              <a:rPr lang="en-US" sz="3400" dirty="0"/>
              <a:t>27 models from the Coupled Model Intercomparison Project Phase 5 (CMIP5; Taylor et al. 2012)</a:t>
            </a:r>
          </a:p>
          <a:p>
            <a:pPr marL="571500" indent="-571500">
              <a:buFont typeface="Arial" panose="020B0604020202020204" pitchFamily="34" charset="0"/>
              <a:buChar char="•"/>
            </a:pPr>
            <a:r>
              <a:rPr lang="en-US" sz="3400" dirty="0"/>
              <a:t>Projected changes were calculated for the end of the 21</a:t>
            </a:r>
            <a:r>
              <a:rPr lang="en-US" sz="3400" baseline="30000" dirty="0"/>
              <a:t>st</a:t>
            </a:r>
            <a:r>
              <a:rPr lang="en-US" sz="3400" dirty="0"/>
              <a:t> century (2071-2100) using a historical period of 1961-1990.</a:t>
            </a:r>
          </a:p>
          <a:p>
            <a:pPr marL="571500" indent="-571500">
              <a:buFont typeface="Arial" panose="020B0604020202020204" pitchFamily="34" charset="0"/>
              <a:buChar char="•"/>
            </a:pPr>
            <a:r>
              <a:rPr lang="en-US" sz="3400" dirty="0"/>
              <a:t>Model agreement quantification methodology is based on approach in </a:t>
            </a:r>
            <a:r>
              <a:rPr lang="en-US" sz="3400" dirty="0" err="1"/>
              <a:t>Neelin</a:t>
            </a:r>
            <a:r>
              <a:rPr lang="en-US" sz="3400" dirty="0"/>
              <a:t> et al. 2013.</a:t>
            </a:r>
          </a:p>
        </p:txBody>
      </p:sp>
      <p:grpSp>
        <p:nvGrpSpPr>
          <p:cNvPr id="43" name="Group 42"/>
          <p:cNvGrpSpPr/>
          <p:nvPr/>
        </p:nvGrpSpPr>
        <p:grpSpPr>
          <a:xfrm>
            <a:off x="2936466" y="19892038"/>
            <a:ext cx="7128517" cy="7296164"/>
            <a:chOff x="2854319" y="22975009"/>
            <a:chExt cx="7128517" cy="7296164"/>
          </a:xfrm>
        </p:grpSpPr>
        <p:pic>
          <p:nvPicPr>
            <p:cNvPr id="18" name="Picture 17"/>
            <p:cNvPicPr>
              <a:picLocks/>
            </p:cNvPicPr>
            <p:nvPr/>
          </p:nvPicPr>
          <p:blipFill>
            <a:blip r:embed="rId5">
              <a:extLst>
                <a:ext uri="{28A0092B-C50C-407E-A947-70E740481C1C}">
                  <a14:useLocalDpi xmlns:a14="http://schemas.microsoft.com/office/drawing/2010/main" val="0"/>
                </a:ext>
              </a:extLst>
            </a:blip>
            <a:stretch>
              <a:fillRect/>
            </a:stretch>
          </p:blipFill>
          <p:spPr>
            <a:xfrm>
              <a:off x="6047342" y="26668437"/>
              <a:ext cx="2953512" cy="3602736"/>
            </a:xfrm>
            <a:prstGeom prst="rect">
              <a:avLst/>
            </a:prstGeom>
          </p:spPr>
        </p:pic>
        <p:pic>
          <p:nvPicPr>
            <p:cNvPr id="19" name="Picture 18"/>
            <p:cNvPicPr>
              <a:picLocks/>
            </p:cNvPicPr>
            <p:nvPr/>
          </p:nvPicPr>
          <p:blipFill>
            <a:blip r:embed="rId6">
              <a:extLst>
                <a:ext uri="{28A0092B-C50C-407E-A947-70E740481C1C}">
                  <a14:useLocalDpi xmlns:a14="http://schemas.microsoft.com/office/drawing/2010/main" val="0"/>
                </a:ext>
              </a:extLst>
            </a:blip>
            <a:stretch>
              <a:fillRect/>
            </a:stretch>
          </p:blipFill>
          <p:spPr>
            <a:xfrm>
              <a:off x="2854319" y="26646897"/>
              <a:ext cx="2953512" cy="3602736"/>
            </a:xfrm>
            <a:prstGeom prst="rect">
              <a:avLst/>
            </a:prstGeom>
          </p:spPr>
        </p:pic>
        <p:pic>
          <p:nvPicPr>
            <p:cNvPr id="20" name="Picture 19"/>
            <p:cNvPicPr>
              <a:picLocks/>
            </p:cNvPicPr>
            <p:nvPr/>
          </p:nvPicPr>
          <p:blipFill>
            <a:blip r:embed="rId7">
              <a:extLst>
                <a:ext uri="{28A0092B-C50C-407E-A947-70E740481C1C}">
                  <a14:useLocalDpi xmlns:a14="http://schemas.microsoft.com/office/drawing/2010/main" val="0"/>
                </a:ext>
              </a:extLst>
            </a:blip>
            <a:stretch>
              <a:fillRect/>
            </a:stretch>
          </p:blipFill>
          <p:spPr>
            <a:xfrm>
              <a:off x="6047342" y="22986621"/>
              <a:ext cx="2953512" cy="3602736"/>
            </a:xfrm>
            <a:prstGeom prst="rect">
              <a:avLst/>
            </a:prstGeom>
          </p:spPr>
        </p:pic>
        <p:pic>
          <p:nvPicPr>
            <p:cNvPr id="21" name="Picture 20"/>
            <p:cNvPicPr>
              <a:picLocks/>
            </p:cNvPicPr>
            <p:nvPr/>
          </p:nvPicPr>
          <p:blipFill>
            <a:blip r:embed="rId8">
              <a:extLst>
                <a:ext uri="{28A0092B-C50C-407E-A947-70E740481C1C}">
                  <a14:useLocalDpi xmlns:a14="http://schemas.microsoft.com/office/drawing/2010/main" val="0"/>
                </a:ext>
              </a:extLst>
            </a:blip>
            <a:stretch>
              <a:fillRect/>
            </a:stretch>
          </p:blipFill>
          <p:spPr>
            <a:xfrm>
              <a:off x="2854319" y="22975009"/>
              <a:ext cx="2953512" cy="3602736"/>
            </a:xfrm>
            <a:prstGeom prst="rect">
              <a:avLst/>
            </a:prstGeom>
          </p:spPr>
        </p:pic>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l="91331"/>
            <a:stretch/>
          </p:blipFill>
          <p:spPr>
            <a:xfrm>
              <a:off x="9296615" y="23747038"/>
              <a:ext cx="686221" cy="5958402"/>
            </a:xfrm>
            <a:prstGeom prst="rect">
              <a:avLst/>
            </a:prstGeom>
          </p:spPr>
        </p:pic>
      </p:grpSp>
      <p:sp>
        <p:nvSpPr>
          <p:cNvPr id="128" name="Rectangle 127"/>
          <p:cNvSpPr/>
          <p:nvPr/>
        </p:nvSpPr>
        <p:spPr>
          <a:xfrm>
            <a:off x="1845186" y="18800323"/>
            <a:ext cx="8961120" cy="548640"/>
          </a:xfrm>
          <a:prstGeom prst="rect">
            <a:avLst/>
          </a:prstGeom>
          <a:gradFill>
            <a:gsLst>
              <a:gs pos="0">
                <a:schemeClr val="accent1">
                  <a:lumMod val="60000"/>
                  <a:lumOff val="40000"/>
                </a:schemeClr>
              </a:gs>
              <a:gs pos="64999">
                <a:schemeClr val="bg1"/>
              </a:gs>
              <a:gs pos="100000">
                <a:schemeClr val="bg1"/>
              </a:gs>
            </a:gsLst>
            <a:lin ang="5400000" scaled="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221100"/>
                </a:solidFill>
                <a:latin typeface="Arial"/>
                <a:cs typeface="Arial"/>
              </a:rPr>
              <a:t>Temperature</a:t>
            </a:r>
          </a:p>
        </p:txBody>
      </p:sp>
      <p:sp>
        <p:nvSpPr>
          <p:cNvPr id="189" name="TextBox 188"/>
          <p:cNvSpPr txBox="1"/>
          <p:nvPr/>
        </p:nvSpPr>
        <p:spPr>
          <a:xfrm>
            <a:off x="627500" y="27305043"/>
            <a:ext cx="11330949" cy="1384995"/>
          </a:xfrm>
          <a:prstGeom prst="rect">
            <a:avLst/>
          </a:prstGeom>
          <a:noFill/>
        </p:spPr>
        <p:txBody>
          <a:bodyPr wrap="square" rtlCol="0">
            <a:spAutoFit/>
          </a:bodyPr>
          <a:lstStyle/>
          <a:p>
            <a:r>
              <a:rPr lang="en-US" sz="2800" b="1" dirty="0"/>
              <a:t>Figure 1</a:t>
            </a:r>
            <a:r>
              <a:rPr lang="en-US" sz="2800" dirty="0"/>
              <a:t>: Multi-model ensemble (MME) of projected change in temperature. Contours represent the standard deviation of the 27 projected temperature changes for all models used. </a:t>
            </a:r>
          </a:p>
        </p:txBody>
      </p:sp>
      <p:grpSp>
        <p:nvGrpSpPr>
          <p:cNvPr id="53" name="Group 52"/>
          <p:cNvGrpSpPr/>
          <p:nvPr/>
        </p:nvGrpSpPr>
        <p:grpSpPr>
          <a:xfrm>
            <a:off x="28946297" y="15466417"/>
            <a:ext cx="13986163" cy="7293977"/>
            <a:chOff x="28779402" y="4148707"/>
            <a:chExt cx="13986163" cy="7293977"/>
          </a:xfrm>
        </p:grpSpPr>
        <p:pic>
          <p:nvPicPr>
            <p:cNvPr id="85" name="Picture 84"/>
            <p:cNvPicPr>
              <a:picLocks/>
            </p:cNvPicPr>
            <p:nvPr/>
          </p:nvPicPr>
          <p:blipFill rotWithShape="1">
            <a:blip r:embed="rId10">
              <a:extLst>
                <a:ext uri="{28A0092B-C50C-407E-A947-70E740481C1C}">
                  <a14:useLocalDpi xmlns:a14="http://schemas.microsoft.com/office/drawing/2010/main" val="0"/>
                </a:ext>
              </a:extLst>
            </a:blip>
            <a:srcRect l="93956" r="-1293" b="3397"/>
            <a:stretch/>
          </p:blipFill>
          <p:spPr>
            <a:xfrm>
              <a:off x="35049100" y="4209780"/>
              <a:ext cx="548640" cy="7232904"/>
            </a:xfrm>
            <a:prstGeom prst="rect">
              <a:avLst/>
            </a:prstGeom>
          </p:spPr>
        </p:pic>
        <p:pic>
          <p:nvPicPr>
            <p:cNvPr id="86" name="Picture 85"/>
            <p:cNvPicPr>
              <a:picLocks/>
            </p:cNvPicPr>
            <p:nvPr/>
          </p:nvPicPr>
          <p:blipFill>
            <a:blip r:embed="rId11">
              <a:extLst>
                <a:ext uri="{28A0092B-C50C-407E-A947-70E740481C1C}">
                  <a14:useLocalDpi xmlns:a14="http://schemas.microsoft.com/office/drawing/2010/main" val="0"/>
                </a:ext>
              </a:extLst>
            </a:blip>
            <a:stretch>
              <a:fillRect/>
            </a:stretch>
          </p:blipFill>
          <p:spPr>
            <a:xfrm>
              <a:off x="31903859" y="4148707"/>
              <a:ext cx="2953512" cy="3601403"/>
            </a:xfrm>
            <a:prstGeom prst="rect">
              <a:avLst/>
            </a:prstGeom>
          </p:spPr>
        </p:pic>
        <p:pic>
          <p:nvPicPr>
            <p:cNvPr id="87" name="Picture 86"/>
            <p:cNvPicPr>
              <a:picLocks/>
            </p:cNvPicPr>
            <p:nvPr/>
          </p:nvPicPr>
          <p:blipFill>
            <a:blip r:embed="rId12">
              <a:extLst>
                <a:ext uri="{28A0092B-C50C-407E-A947-70E740481C1C}">
                  <a14:useLocalDpi xmlns:a14="http://schemas.microsoft.com/office/drawing/2010/main" val="0"/>
                </a:ext>
              </a:extLst>
            </a:blip>
            <a:stretch>
              <a:fillRect/>
            </a:stretch>
          </p:blipFill>
          <p:spPr>
            <a:xfrm>
              <a:off x="28791544" y="4148707"/>
              <a:ext cx="2953512" cy="3601403"/>
            </a:xfrm>
            <a:prstGeom prst="rect">
              <a:avLst/>
            </a:prstGeom>
          </p:spPr>
        </p:pic>
        <p:pic>
          <p:nvPicPr>
            <p:cNvPr id="88" name="Picture 87"/>
            <p:cNvPicPr>
              <a:picLocks/>
            </p:cNvPicPr>
            <p:nvPr/>
          </p:nvPicPr>
          <p:blipFill>
            <a:blip r:embed="rId13">
              <a:extLst>
                <a:ext uri="{28A0092B-C50C-407E-A947-70E740481C1C}">
                  <a14:useLocalDpi xmlns:a14="http://schemas.microsoft.com/office/drawing/2010/main" val="0"/>
                </a:ext>
              </a:extLst>
            </a:blip>
            <a:stretch>
              <a:fillRect/>
            </a:stretch>
          </p:blipFill>
          <p:spPr>
            <a:xfrm>
              <a:off x="31925231" y="7820796"/>
              <a:ext cx="2953512" cy="3601403"/>
            </a:xfrm>
            <a:prstGeom prst="rect">
              <a:avLst/>
            </a:prstGeom>
          </p:spPr>
        </p:pic>
        <p:pic>
          <p:nvPicPr>
            <p:cNvPr id="89" name="Picture 88"/>
            <p:cNvPicPr>
              <a:picLocks/>
            </p:cNvPicPr>
            <p:nvPr/>
          </p:nvPicPr>
          <p:blipFill>
            <a:blip r:embed="rId14">
              <a:extLst>
                <a:ext uri="{28A0092B-C50C-407E-A947-70E740481C1C}">
                  <a14:useLocalDpi xmlns:a14="http://schemas.microsoft.com/office/drawing/2010/main" val="0"/>
                </a:ext>
              </a:extLst>
            </a:blip>
            <a:stretch>
              <a:fillRect/>
            </a:stretch>
          </p:blipFill>
          <p:spPr>
            <a:xfrm>
              <a:off x="28779402" y="7820796"/>
              <a:ext cx="2953512" cy="3601403"/>
            </a:xfrm>
            <a:prstGeom prst="rect">
              <a:avLst/>
            </a:prstGeom>
          </p:spPr>
        </p:pic>
        <p:pic>
          <p:nvPicPr>
            <p:cNvPr id="140" name="Picture 139"/>
            <p:cNvPicPr>
              <a:picLocks/>
            </p:cNvPicPr>
            <p:nvPr/>
          </p:nvPicPr>
          <p:blipFill>
            <a:blip r:embed="rId15">
              <a:extLst>
                <a:ext uri="{28A0092B-C50C-407E-A947-70E740481C1C}">
                  <a14:useLocalDpi xmlns:a14="http://schemas.microsoft.com/office/drawing/2010/main" val="0"/>
                </a:ext>
              </a:extLst>
            </a:blip>
            <a:stretch>
              <a:fillRect/>
            </a:stretch>
          </p:blipFill>
          <p:spPr>
            <a:xfrm>
              <a:off x="35751779" y="7820796"/>
              <a:ext cx="2953512" cy="3597869"/>
            </a:xfrm>
            <a:prstGeom prst="rect">
              <a:avLst/>
            </a:prstGeom>
          </p:spPr>
        </p:pic>
        <p:pic>
          <p:nvPicPr>
            <p:cNvPr id="141" name="Picture 140"/>
            <p:cNvPicPr>
              <a:picLocks/>
            </p:cNvPicPr>
            <p:nvPr/>
          </p:nvPicPr>
          <p:blipFill>
            <a:blip r:embed="rId16">
              <a:extLst>
                <a:ext uri="{28A0092B-C50C-407E-A947-70E740481C1C}">
                  <a14:useLocalDpi xmlns:a14="http://schemas.microsoft.com/office/drawing/2010/main" val="0"/>
                </a:ext>
              </a:extLst>
            </a:blip>
            <a:stretch>
              <a:fillRect/>
            </a:stretch>
          </p:blipFill>
          <p:spPr>
            <a:xfrm>
              <a:off x="38890769" y="4148707"/>
              <a:ext cx="2953512" cy="3597869"/>
            </a:xfrm>
            <a:prstGeom prst="rect">
              <a:avLst/>
            </a:prstGeom>
          </p:spPr>
        </p:pic>
        <p:pic>
          <p:nvPicPr>
            <p:cNvPr id="142" name="Picture 141"/>
            <p:cNvPicPr>
              <a:picLocks/>
            </p:cNvPicPr>
            <p:nvPr/>
          </p:nvPicPr>
          <p:blipFill>
            <a:blip r:embed="rId17">
              <a:extLst>
                <a:ext uri="{28A0092B-C50C-407E-A947-70E740481C1C}">
                  <a14:useLocalDpi xmlns:a14="http://schemas.microsoft.com/office/drawing/2010/main" val="0"/>
                </a:ext>
              </a:extLst>
            </a:blip>
            <a:stretch>
              <a:fillRect/>
            </a:stretch>
          </p:blipFill>
          <p:spPr>
            <a:xfrm>
              <a:off x="35751779" y="4148707"/>
              <a:ext cx="2953512" cy="3597869"/>
            </a:xfrm>
            <a:prstGeom prst="rect">
              <a:avLst/>
            </a:prstGeom>
          </p:spPr>
        </p:pic>
        <p:pic>
          <p:nvPicPr>
            <p:cNvPr id="143" name="Picture 142"/>
            <p:cNvPicPr>
              <a:picLocks/>
            </p:cNvPicPr>
            <p:nvPr/>
          </p:nvPicPr>
          <p:blipFill>
            <a:blip r:embed="rId18">
              <a:extLst>
                <a:ext uri="{28A0092B-C50C-407E-A947-70E740481C1C}">
                  <a14:useLocalDpi xmlns:a14="http://schemas.microsoft.com/office/drawing/2010/main" val="0"/>
                </a:ext>
              </a:extLst>
            </a:blip>
            <a:stretch>
              <a:fillRect/>
            </a:stretch>
          </p:blipFill>
          <p:spPr>
            <a:xfrm>
              <a:off x="38890769" y="7820796"/>
              <a:ext cx="2956210" cy="3597869"/>
            </a:xfrm>
            <a:prstGeom prst="rect">
              <a:avLst/>
            </a:prstGeom>
          </p:spPr>
        </p:pic>
        <p:pic>
          <p:nvPicPr>
            <p:cNvPr id="144" name="Picture 143"/>
            <p:cNvPicPr>
              <a:picLocks noChangeAspect="1"/>
            </p:cNvPicPr>
            <p:nvPr/>
          </p:nvPicPr>
          <p:blipFill rotWithShape="1">
            <a:blip r:embed="rId19">
              <a:extLst>
                <a:ext uri="{28A0092B-C50C-407E-A947-70E740481C1C}">
                  <a14:useLocalDpi xmlns:a14="http://schemas.microsoft.com/office/drawing/2010/main" val="0"/>
                </a:ext>
              </a:extLst>
            </a:blip>
            <a:srcRect l="90340"/>
            <a:stretch/>
          </p:blipFill>
          <p:spPr>
            <a:xfrm>
              <a:off x="42049116" y="4770968"/>
              <a:ext cx="716449" cy="6535078"/>
            </a:xfrm>
            <a:prstGeom prst="rect">
              <a:avLst/>
            </a:prstGeom>
          </p:spPr>
        </p:pic>
      </p:grpSp>
      <p:sp>
        <p:nvSpPr>
          <p:cNvPr id="129" name="Rectangle 128"/>
          <p:cNvSpPr/>
          <p:nvPr/>
        </p:nvSpPr>
        <p:spPr>
          <a:xfrm>
            <a:off x="31281453" y="14868762"/>
            <a:ext cx="8961120" cy="548640"/>
          </a:xfrm>
          <a:prstGeom prst="rect">
            <a:avLst/>
          </a:prstGeom>
          <a:gradFill>
            <a:gsLst>
              <a:gs pos="0">
                <a:schemeClr val="accent1">
                  <a:lumMod val="60000"/>
                  <a:lumOff val="40000"/>
                </a:schemeClr>
              </a:gs>
              <a:gs pos="64999">
                <a:schemeClr val="bg1"/>
              </a:gs>
              <a:gs pos="100000">
                <a:schemeClr val="bg1"/>
              </a:gs>
            </a:gsLst>
            <a:lin ang="5400000" scaled="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221100"/>
                </a:solidFill>
                <a:latin typeface="Arial"/>
                <a:cs typeface="Arial"/>
              </a:rPr>
              <a:t>Sea Level Pressure (SLP)</a:t>
            </a:r>
          </a:p>
        </p:txBody>
      </p:sp>
      <p:sp>
        <p:nvSpPr>
          <p:cNvPr id="190" name="TextBox 189"/>
          <p:cNvSpPr txBox="1"/>
          <p:nvPr/>
        </p:nvSpPr>
        <p:spPr>
          <a:xfrm>
            <a:off x="28946297" y="22726718"/>
            <a:ext cx="14161058" cy="1384995"/>
          </a:xfrm>
          <a:prstGeom prst="rect">
            <a:avLst/>
          </a:prstGeom>
          <a:noFill/>
        </p:spPr>
        <p:txBody>
          <a:bodyPr wrap="square" rtlCol="0">
            <a:spAutoFit/>
          </a:bodyPr>
          <a:lstStyle/>
          <a:p>
            <a:r>
              <a:rPr lang="en-US" sz="2800" b="1" dirty="0"/>
              <a:t>Figure 5: </a:t>
            </a:r>
            <a:r>
              <a:rPr lang="en-US" sz="2800" dirty="0"/>
              <a:t>Left - number of models that agree on significant increases in SLP (yellow-reds), </a:t>
            </a:r>
            <a:r>
              <a:rPr lang="en-US" sz="2800"/>
              <a:t>significant decreases </a:t>
            </a:r>
            <a:r>
              <a:rPr lang="en-US" sz="2800" dirty="0"/>
              <a:t>(blue-greens), and non-significant changes (grays). Right - change in the MME of SLP (</a:t>
            </a:r>
            <a:r>
              <a:rPr lang="en-US" sz="2800" dirty="0" err="1"/>
              <a:t>hPa</a:t>
            </a:r>
            <a:r>
              <a:rPr lang="en-US" sz="2800" dirty="0"/>
              <a:t>).</a:t>
            </a:r>
          </a:p>
        </p:txBody>
      </p:sp>
      <p:grpSp>
        <p:nvGrpSpPr>
          <p:cNvPr id="55" name="Group 54"/>
          <p:cNvGrpSpPr/>
          <p:nvPr/>
        </p:nvGrpSpPr>
        <p:grpSpPr>
          <a:xfrm>
            <a:off x="28975626" y="4339735"/>
            <a:ext cx="14172558" cy="7308238"/>
            <a:chOff x="13504854" y="4137178"/>
            <a:chExt cx="14172558" cy="7308238"/>
          </a:xfrm>
        </p:grpSpPr>
        <p:pic>
          <p:nvPicPr>
            <p:cNvPr id="23" name="Picture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504854" y="7834465"/>
              <a:ext cx="2952870" cy="3600305"/>
            </a:xfrm>
            <a:prstGeom prst="rect">
              <a:avLst/>
            </a:prstGeom>
          </p:spPr>
        </p:pic>
        <p:pic>
          <p:nvPicPr>
            <p:cNvPr id="24" name="Picture 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599797" y="4164480"/>
              <a:ext cx="2952870" cy="3600305"/>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504854" y="4171931"/>
              <a:ext cx="2952870" cy="3600307"/>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599797" y="7835301"/>
              <a:ext cx="2952870" cy="3610115"/>
            </a:xfrm>
            <a:prstGeom prst="rect">
              <a:avLst/>
            </a:prstGeom>
          </p:spPr>
        </p:pic>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93407" t="-504" r="-796" b="3396"/>
            <a:stretch/>
          </p:blipFill>
          <p:spPr>
            <a:xfrm>
              <a:off x="19711304" y="4199929"/>
              <a:ext cx="550300" cy="7234841"/>
            </a:xfrm>
            <a:prstGeom prst="rect">
              <a:avLst/>
            </a:prstGeom>
          </p:spPr>
        </p:pic>
        <p:pic>
          <p:nvPicPr>
            <p:cNvPr id="145" name="Picture 144"/>
            <p:cNvPicPr>
              <a:picLocks/>
            </p:cNvPicPr>
            <p:nvPr/>
          </p:nvPicPr>
          <p:blipFill>
            <a:blip r:embed="rId25">
              <a:extLst>
                <a:ext uri="{28A0092B-C50C-407E-A947-70E740481C1C}">
                  <a14:useLocalDpi xmlns:a14="http://schemas.microsoft.com/office/drawing/2010/main" val="0"/>
                </a:ext>
              </a:extLst>
            </a:blip>
            <a:stretch>
              <a:fillRect/>
            </a:stretch>
          </p:blipFill>
          <p:spPr>
            <a:xfrm>
              <a:off x="23556133" y="7820796"/>
              <a:ext cx="2952870" cy="3602736"/>
            </a:xfrm>
            <a:prstGeom prst="rect">
              <a:avLst/>
            </a:prstGeom>
          </p:spPr>
        </p:pic>
        <p:pic>
          <p:nvPicPr>
            <p:cNvPr id="146" name="Picture 145"/>
            <p:cNvPicPr>
              <a:picLocks/>
            </p:cNvPicPr>
            <p:nvPr/>
          </p:nvPicPr>
          <p:blipFill>
            <a:blip r:embed="rId26">
              <a:extLst>
                <a:ext uri="{28A0092B-C50C-407E-A947-70E740481C1C}">
                  <a14:useLocalDpi xmlns:a14="http://schemas.microsoft.com/office/drawing/2010/main" val="0"/>
                </a:ext>
              </a:extLst>
            </a:blip>
            <a:stretch>
              <a:fillRect/>
            </a:stretch>
          </p:blipFill>
          <p:spPr>
            <a:xfrm>
              <a:off x="20458209" y="7834465"/>
              <a:ext cx="2952870" cy="3602736"/>
            </a:xfrm>
            <a:prstGeom prst="rect">
              <a:avLst/>
            </a:prstGeom>
          </p:spPr>
        </p:pic>
        <p:pic>
          <p:nvPicPr>
            <p:cNvPr id="147" name="Picture 146"/>
            <p:cNvPicPr>
              <a:picLocks/>
            </p:cNvPicPr>
            <p:nvPr/>
          </p:nvPicPr>
          <p:blipFill>
            <a:blip r:embed="rId27">
              <a:extLst>
                <a:ext uri="{28A0092B-C50C-407E-A947-70E740481C1C}">
                  <a14:useLocalDpi xmlns:a14="http://schemas.microsoft.com/office/drawing/2010/main" val="0"/>
                </a:ext>
              </a:extLst>
            </a:blip>
            <a:stretch>
              <a:fillRect/>
            </a:stretch>
          </p:blipFill>
          <p:spPr>
            <a:xfrm>
              <a:off x="23556133" y="4148707"/>
              <a:ext cx="2953512" cy="3602736"/>
            </a:xfrm>
            <a:prstGeom prst="rect">
              <a:avLst/>
            </a:prstGeom>
          </p:spPr>
        </p:pic>
        <p:pic>
          <p:nvPicPr>
            <p:cNvPr id="148" name="Picture 147"/>
            <p:cNvPicPr>
              <a:picLocks/>
            </p:cNvPicPr>
            <p:nvPr/>
          </p:nvPicPr>
          <p:blipFill>
            <a:blip r:embed="rId28">
              <a:extLst>
                <a:ext uri="{28A0092B-C50C-407E-A947-70E740481C1C}">
                  <a14:useLocalDpi xmlns:a14="http://schemas.microsoft.com/office/drawing/2010/main" val="0"/>
                </a:ext>
              </a:extLst>
            </a:blip>
            <a:stretch>
              <a:fillRect/>
            </a:stretch>
          </p:blipFill>
          <p:spPr>
            <a:xfrm>
              <a:off x="20458209" y="4137178"/>
              <a:ext cx="2952870" cy="3602736"/>
            </a:xfrm>
            <a:prstGeom prst="rect">
              <a:avLst/>
            </a:prstGeom>
          </p:spPr>
        </p:pic>
        <p:pic>
          <p:nvPicPr>
            <p:cNvPr id="149" name="Picture 148"/>
            <p:cNvPicPr>
              <a:picLocks noChangeAspect="1"/>
            </p:cNvPicPr>
            <p:nvPr/>
          </p:nvPicPr>
          <p:blipFill rotWithShape="1">
            <a:blip r:embed="rId29">
              <a:extLst>
                <a:ext uri="{28A0092B-C50C-407E-A947-70E740481C1C}">
                  <a14:useLocalDpi xmlns:a14="http://schemas.microsoft.com/office/drawing/2010/main" val="0"/>
                </a:ext>
              </a:extLst>
            </a:blip>
            <a:srcRect l="85017" r="-1987"/>
            <a:stretch/>
          </p:blipFill>
          <p:spPr>
            <a:xfrm>
              <a:off x="26616062" y="5027315"/>
              <a:ext cx="1061350" cy="5827586"/>
            </a:xfrm>
            <a:prstGeom prst="rect">
              <a:avLst/>
            </a:prstGeom>
          </p:spPr>
        </p:pic>
      </p:grpSp>
      <p:sp>
        <p:nvSpPr>
          <p:cNvPr id="130" name="Rectangle 129"/>
          <p:cNvSpPr/>
          <p:nvPr/>
        </p:nvSpPr>
        <p:spPr>
          <a:xfrm>
            <a:off x="31279475" y="3674095"/>
            <a:ext cx="8965076" cy="548640"/>
          </a:xfrm>
          <a:prstGeom prst="rect">
            <a:avLst/>
          </a:prstGeom>
          <a:gradFill>
            <a:gsLst>
              <a:gs pos="0">
                <a:schemeClr val="accent1">
                  <a:lumMod val="60000"/>
                  <a:lumOff val="40000"/>
                </a:schemeClr>
              </a:gs>
              <a:gs pos="64999">
                <a:schemeClr val="bg1"/>
              </a:gs>
              <a:gs pos="100000">
                <a:schemeClr val="bg1"/>
              </a:gs>
            </a:gsLst>
            <a:lin ang="5400000" scaled="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221100"/>
                </a:solidFill>
                <a:latin typeface="Arial"/>
                <a:cs typeface="Arial"/>
              </a:rPr>
              <a:t>Evapotranspiration</a:t>
            </a:r>
            <a:r>
              <a:rPr lang="en-US" sz="4000" b="1" dirty="0">
                <a:solidFill>
                  <a:srgbClr val="221100"/>
                </a:solidFill>
                <a:latin typeface="Arial"/>
                <a:cs typeface="Arial"/>
              </a:rPr>
              <a:t> (ET)</a:t>
            </a:r>
          </a:p>
        </p:txBody>
      </p:sp>
      <p:sp>
        <p:nvSpPr>
          <p:cNvPr id="191" name="TextBox 190"/>
          <p:cNvSpPr txBox="1"/>
          <p:nvPr/>
        </p:nvSpPr>
        <p:spPr>
          <a:xfrm>
            <a:off x="28975626" y="11653556"/>
            <a:ext cx="14173199" cy="1384995"/>
          </a:xfrm>
          <a:prstGeom prst="rect">
            <a:avLst/>
          </a:prstGeom>
          <a:noFill/>
        </p:spPr>
        <p:txBody>
          <a:bodyPr wrap="square" rtlCol="0">
            <a:spAutoFit/>
          </a:bodyPr>
          <a:lstStyle/>
          <a:p>
            <a:r>
              <a:rPr lang="en-US" sz="2800" b="1" dirty="0"/>
              <a:t>Figure 3</a:t>
            </a:r>
            <a:r>
              <a:rPr lang="en-US" sz="2800" dirty="0"/>
              <a:t>: Left - number of models that agree on significant increases in ET (green-blues), significant decreases (yellow-reds), and non-significant changes (grays). Right - change in the MME of ET (%).</a:t>
            </a:r>
          </a:p>
        </p:txBody>
      </p:sp>
      <p:grpSp>
        <p:nvGrpSpPr>
          <p:cNvPr id="51" name="Group 50"/>
          <p:cNvGrpSpPr/>
          <p:nvPr/>
        </p:nvGrpSpPr>
        <p:grpSpPr>
          <a:xfrm>
            <a:off x="13181688" y="15466417"/>
            <a:ext cx="14172555" cy="7341167"/>
            <a:chOff x="13498781" y="22776144"/>
            <a:chExt cx="14172555" cy="7341167"/>
          </a:xfrm>
        </p:grpSpPr>
        <p:pic>
          <p:nvPicPr>
            <p:cNvPr id="37" name="Picture 36"/>
            <p:cNvPicPr>
              <a:picLocks/>
            </p:cNvPicPr>
            <p:nvPr/>
          </p:nvPicPr>
          <p:blipFill>
            <a:blip r:embed="rId30">
              <a:extLst>
                <a:ext uri="{28A0092B-C50C-407E-A947-70E740481C1C}">
                  <a14:useLocalDpi xmlns:a14="http://schemas.microsoft.com/office/drawing/2010/main" val="0"/>
                </a:ext>
              </a:extLst>
            </a:blip>
            <a:stretch>
              <a:fillRect/>
            </a:stretch>
          </p:blipFill>
          <p:spPr>
            <a:xfrm>
              <a:off x="13498781" y="22798518"/>
              <a:ext cx="2953512" cy="3602736"/>
            </a:xfrm>
            <a:prstGeom prst="rect">
              <a:avLst/>
            </a:prstGeom>
          </p:spPr>
        </p:pic>
        <p:pic>
          <p:nvPicPr>
            <p:cNvPr id="38" name="Picture 37"/>
            <p:cNvPicPr>
              <a:picLocks/>
            </p:cNvPicPr>
            <p:nvPr/>
          </p:nvPicPr>
          <p:blipFill>
            <a:blip r:embed="rId31">
              <a:extLst>
                <a:ext uri="{28A0092B-C50C-407E-A947-70E740481C1C}">
                  <a14:useLocalDpi xmlns:a14="http://schemas.microsoft.com/office/drawing/2010/main" val="0"/>
                </a:ext>
              </a:extLst>
            </a:blip>
            <a:stretch>
              <a:fillRect/>
            </a:stretch>
          </p:blipFill>
          <p:spPr>
            <a:xfrm>
              <a:off x="16593725" y="26463583"/>
              <a:ext cx="2953512" cy="3602736"/>
            </a:xfrm>
            <a:prstGeom prst="rect">
              <a:avLst/>
            </a:prstGeom>
          </p:spPr>
        </p:pic>
        <p:pic>
          <p:nvPicPr>
            <p:cNvPr id="39" name="Picture 38"/>
            <p:cNvPicPr>
              <a:picLocks/>
            </p:cNvPicPr>
            <p:nvPr/>
          </p:nvPicPr>
          <p:blipFill>
            <a:blip r:embed="rId32">
              <a:extLst>
                <a:ext uri="{28A0092B-C50C-407E-A947-70E740481C1C}">
                  <a14:useLocalDpi xmlns:a14="http://schemas.microsoft.com/office/drawing/2010/main" val="0"/>
                </a:ext>
              </a:extLst>
            </a:blip>
            <a:stretch>
              <a:fillRect/>
            </a:stretch>
          </p:blipFill>
          <p:spPr>
            <a:xfrm>
              <a:off x="13498781" y="26463583"/>
              <a:ext cx="2953512" cy="3602736"/>
            </a:xfrm>
            <a:prstGeom prst="rect">
              <a:avLst/>
            </a:prstGeom>
          </p:spPr>
        </p:pic>
        <p:pic>
          <p:nvPicPr>
            <p:cNvPr id="40" name="Picture 39"/>
            <p:cNvPicPr>
              <a:picLocks/>
            </p:cNvPicPr>
            <p:nvPr/>
          </p:nvPicPr>
          <p:blipFill>
            <a:blip r:embed="rId33">
              <a:extLst>
                <a:ext uri="{28A0092B-C50C-407E-A947-70E740481C1C}">
                  <a14:useLocalDpi xmlns:a14="http://schemas.microsoft.com/office/drawing/2010/main" val="0"/>
                </a:ext>
              </a:extLst>
            </a:blip>
            <a:stretch>
              <a:fillRect/>
            </a:stretch>
          </p:blipFill>
          <p:spPr>
            <a:xfrm>
              <a:off x="16593725" y="22798518"/>
              <a:ext cx="2953512" cy="3602736"/>
            </a:xfrm>
            <a:prstGeom prst="rect">
              <a:avLst/>
            </a:prstGeom>
          </p:spPr>
        </p:pic>
        <p:pic>
          <p:nvPicPr>
            <p:cNvPr id="41" name="Picture 40"/>
            <p:cNvPicPr>
              <a:picLocks/>
            </p:cNvPicPr>
            <p:nvPr/>
          </p:nvPicPr>
          <p:blipFill rotWithShape="1">
            <a:blip r:embed="rId24">
              <a:extLst>
                <a:ext uri="{28A0092B-C50C-407E-A947-70E740481C1C}">
                  <a14:useLocalDpi xmlns:a14="http://schemas.microsoft.com/office/drawing/2010/main" val="0"/>
                </a:ext>
              </a:extLst>
            </a:blip>
            <a:srcRect l="93407" t="-504" r="-796" b="3396"/>
            <a:stretch/>
          </p:blipFill>
          <p:spPr>
            <a:xfrm>
              <a:off x="19707534" y="22884407"/>
              <a:ext cx="548640" cy="7232904"/>
            </a:xfrm>
            <a:prstGeom prst="rect">
              <a:avLst/>
            </a:prstGeom>
          </p:spPr>
        </p:pic>
        <p:pic>
          <p:nvPicPr>
            <p:cNvPr id="155" name="Picture 154"/>
            <p:cNvPicPr>
              <a:picLocks/>
            </p:cNvPicPr>
            <p:nvPr/>
          </p:nvPicPr>
          <p:blipFill>
            <a:blip r:embed="rId34">
              <a:extLst>
                <a:ext uri="{28A0092B-C50C-407E-A947-70E740481C1C}">
                  <a14:useLocalDpi xmlns:a14="http://schemas.microsoft.com/office/drawing/2010/main" val="0"/>
                </a:ext>
              </a:extLst>
            </a:blip>
            <a:stretch>
              <a:fillRect/>
            </a:stretch>
          </p:blipFill>
          <p:spPr>
            <a:xfrm>
              <a:off x="23550703" y="26462459"/>
              <a:ext cx="2953512" cy="3603860"/>
            </a:xfrm>
            <a:prstGeom prst="rect">
              <a:avLst/>
            </a:prstGeom>
          </p:spPr>
        </p:pic>
        <p:pic>
          <p:nvPicPr>
            <p:cNvPr id="156" name="Picture 155"/>
            <p:cNvPicPr>
              <a:picLocks/>
            </p:cNvPicPr>
            <p:nvPr/>
          </p:nvPicPr>
          <p:blipFill>
            <a:blip r:embed="rId35">
              <a:extLst>
                <a:ext uri="{28A0092B-C50C-407E-A947-70E740481C1C}">
                  <a14:useLocalDpi xmlns:a14="http://schemas.microsoft.com/office/drawing/2010/main" val="0"/>
                </a:ext>
              </a:extLst>
            </a:blip>
            <a:stretch>
              <a:fillRect/>
            </a:stretch>
          </p:blipFill>
          <p:spPr>
            <a:xfrm>
              <a:off x="20452779" y="26462459"/>
              <a:ext cx="2953512" cy="3603860"/>
            </a:xfrm>
            <a:prstGeom prst="rect">
              <a:avLst/>
            </a:prstGeom>
          </p:spPr>
        </p:pic>
        <p:pic>
          <p:nvPicPr>
            <p:cNvPr id="157" name="Picture 156"/>
            <p:cNvPicPr>
              <a:picLocks/>
            </p:cNvPicPr>
            <p:nvPr/>
          </p:nvPicPr>
          <p:blipFill>
            <a:blip r:embed="rId36">
              <a:extLst>
                <a:ext uri="{28A0092B-C50C-407E-A947-70E740481C1C}">
                  <a14:useLocalDpi xmlns:a14="http://schemas.microsoft.com/office/drawing/2010/main" val="0"/>
                </a:ext>
              </a:extLst>
            </a:blip>
            <a:stretch>
              <a:fillRect/>
            </a:stretch>
          </p:blipFill>
          <p:spPr>
            <a:xfrm>
              <a:off x="23550703" y="22776144"/>
              <a:ext cx="2953512" cy="3603860"/>
            </a:xfrm>
            <a:prstGeom prst="rect">
              <a:avLst/>
            </a:prstGeom>
          </p:spPr>
        </p:pic>
        <p:pic>
          <p:nvPicPr>
            <p:cNvPr id="158" name="Picture 157"/>
            <p:cNvPicPr>
              <a:picLocks/>
            </p:cNvPicPr>
            <p:nvPr/>
          </p:nvPicPr>
          <p:blipFill>
            <a:blip r:embed="rId37">
              <a:extLst>
                <a:ext uri="{28A0092B-C50C-407E-A947-70E740481C1C}">
                  <a14:useLocalDpi xmlns:a14="http://schemas.microsoft.com/office/drawing/2010/main" val="0"/>
                </a:ext>
              </a:extLst>
            </a:blip>
            <a:stretch>
              <a:fillRect/>
            </a:stretch>
          </p:blipFill>
          <p:spPr>
            <a:xfrm>
              <a:off x="20452779" y="22776144"/>
              <a:ext cx="2953512" cy="3603860"/>
            </a:xfrm>
            <a:prstGeom prst="rect">
              <a:avLst/>
            </a:prstGeom>
          </p:spPr>
        </p:pic>
        <p:pic>
          <p:nvPicPr>
            <p:cNvPr id="159" name="Picture 158"/>
            <p:cNvPicPr>
              <a:picLocks/>
            </p:cNvPicPr>
            <p:nvPr/>
          </p:nvPicPr>
          <p:blipFill rotWithShape="1">
            <a:blip r:embed="rId38">
              <a:extLst>
                <a:ext uri="{28A0092B-C50C-407E-A947-70E740481C1C}">
                  <a14:useLocalDpi xmlns:a14="http://schemas.microsoft.com/office/drawing/2010/main" val="0"/>
                </a:ext>
              </a:extLst>
            </a:blip>
            <a:srcRect l="86390"/>
            <a:stretch/>
          </p:blipFill>
          <p:spPr>
            <a:xfrm>
              <a:off x="26610632" y="23530913"/>
              <a:ext cx="1060704" cy="5824728"/>
            </a:xfrm>
            <a:prstGeom prst="rect">
              <a:avLst/>
            </a:prstGeom>
          </p:spPr>
        </p:pic>
      </p:grpSp>
      <p:sp>
        <p:nvSpPr>
          <p:cNvPr id="131" name="Rectangle 130"/>
          <p:cNvSpPr/>
          <p:nvPr/>
        </p:nvSpPr>
        <p:spPr>
          <a:xfrm>
            <a:off x="15295960" y="14868762"/>
            <a:ext cx="8965077" cy="548640"/>
          </a:xfrm>
          <a:prstGeom prst="rect">
            <a:avLst/>
          </a:prstGeom>
          <a:gradFill>
            <a:gsLst>
              <a:gs pos="0">
                <a:schemeClr val="accent1">
                  <a:lumMod val="60000"/>
                  <a:lumOff val="40000"/>
                </a:schemeClr>
              </a:gs>
              <a:gs pos="64999">
                <a:schemeClr val="bg1"/>
              </a:gs>
              <a:gs pos="100000">
                <a:schemeClr val="bg1"/>
              </a:gs>
            </a:gsLst>
            <a:lin ang="5400000" scaled="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221100"/>
                </a:solidFill>
                <a:latin typeface="Arial"/>
                <a:cs typeface="Arial"/>
              </a:rPr>
              <a:t>Integrated Vapor Transport (IVT)</a:t>
            </a:r>
          </a:p>
        </p:txBody>
      </p:sp>
      <p:sp>
        <p:nvSpPr>
          <p:cNvPr id="192" name="TextBox 191"/>
          <p:cNvSpPr txBox="1"/>
          <p:nvPr/>
        </p:nvSpPr>
        <p:spPr>
          <a:xfrm>
            <a:off x="13181688" y="22726718"/>
            <a:ext cx="13565102" cy="1384995"/>
          </a:xfrm>
          <a:prstGeom prst="rect">
            <a:avLst/>
          </a:prstGeom>
          <a:noFill/>
        </p:spPr>
        <p:txBody>
          <a:bodyPr wrap="square" rtlCol="0">
            <a:spAutoFit/>
          </a:bodyPr>
          <a:lstStyle/>
          <a:p>
            <a:r>
              <a:rPr lang="en-US" sz="2800" b="1" dirty="0"/>
              <a:t>Figure 4:</a:t>
            </a:r>
            <a:r>
              <a:rPr lang="en-US" sz="2800" dirty="0"/>
              <a:t> Left - number of models that agree on significant increases in IVT (green-blues), significant decreases (yellow-reds), and non-significant changes (grays). Right - change in the MME of IVT (kg m</a:t>
            </a:r>
            <a:r>
              <a:rPr lang="en-US" sz="3600" baseline="30000" dirty="0"/>
              <a:t>-</a:t>
            </a:r>
            <a:r>
              <a:rPr lang="en-US" sz="3200" baseline="30000" dirty="0"/>
              <a:t>1</a:t>
            </a:r>
            <a:r>
              <a:rPr lang="en-US" sz="2800" dirty="0"/>
              <a:t> s</a:t>
            </a:r>
            <a:r>
              <a:rPr lang="en-US" sz="3600" baseline="30000" dirty="0"/>
              <a:t>-</a:t>
            </a:r>
            <a:r>
              <a:rPr lang="en-US" sz="3200" baseline="30000" dirty="0"/>
              <a:t>2</a:t>
            </a:r>
            <a:r>
              <a:rPr lang="en-US" sz="2800" dirty="0"/>
              <a:t>).</a:t>
            </a:r>
            <a:endParaRPr lang="en-US" sz="3200" dirty="0"/>
          </a:p>
        </p:txBody>
      </p:sp>
      <p:sp>
        <p:nvSpPr>
          <p:cNvPr id="165" name="Rectangle 164"/>
          <p:cNvSpPr/>
          <p:nvPr/>
        </p:nvSpPr>
        <p:spPr>
          <a:xfrm>
            <a:off x="659058" y="7980562"/>
            <a:ext cx="11333376" cy="731520"/>
          </a:xfrm>
          <a:prstGeom prst="rect">
            <a:avLst/>
          </a:prstGeom>
          <a:gradFill>
            <a:gsLst>
              <a:gs pos="0">
                <a:schemeClr val="accent1">
                  <a:lumMod val="75000"/>
                </a:schemeClr>
              </a:gs>
              <a:gs pos="100000">
                <a:schemeClr val="accent1">
                  <a:lumMod val="20000"/>
                  <a:lumOff val="80000"/>
                </a:schemeClr>
              </a:gs>
            </a:gsLst>
            <a:lin ang="5400000" scaled="0"/>
          </a:gradFill>
          <a:ln w="76200">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221100"/>
                </a:solidFill>
                <a:latin typeface="Arial"/>
                <a:cs typeface="Arial"/>
              </a:rPr>
              <a:t>Objectives</a:t>
            </a:r>
          </a:p>
        </p:txBody>
      </p:sp>
      <p:sp>
        <p:nvSpPr>
          <p:cNvPr id="166" name="TextBox 165"/>
          <p:cNvSpPr txBox="1"/>
          <p:nvPr/>
        </p:nvSpPr>
        <p:spPr>
          <a:xfrm>
            <a:off x="659058" y="9147872"/>
            <a:ext cx="11208748" cy="3231654"/>
          </a:xfrm>
          <a:prstGeom prst="rect">
            <a:avLst/>
          </a:prstGeom>
          <a:noFill/>
        </p:spPr>
        <p:txBody>
          <a:bodyPr wrap="square" rtlCol="0">
            <a:spAutoFit/>
          </a:bodyPr>
          <a:lstStyle/>
          <a:p>
            <a:pPr marL="457200" indent="-457200">
              <a:buFont typeface="Arial" panose="020B0604020202020204" pitchFamily="34" charset="0"/>
              <a:buChar char="•"/>
            </a:pPr>
            <a:r>
              <a:rPr lang="en-US" sz="3400" dirty="0"/>
              <a:t>Assess projections of change in a set of key variables for the end of the 21</a:t>
            </a:r>
            <a:r>
              <a:rPr lang="en-US" sz="3400" baseline="30000" dirty="0"/>
              <a:t>st</a:t>
            </a:r>
            <a:r>
              <a:rPr lang="en-US" sz="3400" dirty="0"/>
              <a:t> century</a:t>
            </a:r>
          </a:p>
          <a:p>
            <a:pPr marL="457200" indent="-457200">
              <a:buFont typeface="Arial" panose="020B0604020202020204" pitchFamily="34" charset="0"/>
              <a:buChar char="•"/>
            </a:pPr>
            <a:r>
              <a:rPr lang="en-US" sz="3400" dirty="0"/>
              <a:t>Quantify model agreement and uncertainty between the models for each variable</a:t>
            </a:r>
          </a:p>
          <a:p>
            <a:pPr marL="457200" indent="-457200">
              <a:buFont typeface="Arial" panose="020B0604020202020204" pitchFamily="34" charset="0"/>
              <a:buChar char="•"/>
            </a:pPr>
            <a:r>
              <a:rPr lang="en-US" sz="3400" dirty="0"/>
              <a:t>Integrate findings into a comprehensive picture of projected climate change over South America</a:t>
            </a:r>
          </a:p>
        </p:txBody>
      </p:sp>
      <p:sp>
        <p:nvSpPr>
          <p:cNvPr id="127" name="Rectangle 126"/>
          <p:cNvSpPr/>
          <p:nvPr/>
        </p:nvSpPr>
        <p:spPr>
          <a:xfrm>
            <a:off x="15295960" y="3674095"/>
            <a:ext cx="8965077" cy="548640"/>
          </a:xfrm>
          <a:prstGeom prst="rect">
            <a:avLst/>
          </a:prstGeom>
          <a:gradFill>
            <a:gsLst>
              <a:gs pos="0">
                <a:schemeClr val="accent1">
                  <a:lumMod val="60000"/>
                  <a:lumOff val="40000"/>
                </a:schemeClr>
              </a:gs>
              <a:gs pos="64999">
                <a:schemeClr val="bg1"/>
              </a:gs>
              <a:gs pos="100000">
                <a:schemeClr val="bg1"/>
              </a:gs>
            </a:gsLst>
            <a:lin ang="5400000" scaled="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221100"/>
                </a:solidFill>
                <a:latin typeface="Arial"/>
                <a:cs typeface="Arial"/>
              </a:rPr>
              <a:t>Precipitation (PR)</a:t>
            </a:r>
          </a:p>
        </p:txBody>
      </p:sp>
      <p:sp>
        <p:nvSpPr>
          <p:cNvPr id="70" name="TextBox 69"/>
          <p:cNvSpPr txBox="1"/>
          <p:nvPr/>
        </p:nvSpPr>
        <p:spPr>
          <a:xfrm>
            <a:off x="13277968" y="11653556"/>
            <a:ext cx="13491496" cy="1384995"/>
          </a:xfrm>
          <a:prstGeom prst="rect">
            <a:avLst/>
          </a:prstGeom>
          <a:noFill/>
        </p:spPr>
        <p:txBody>
          <a:bodyPr wrap="square" rtlCol="0">
            <a:spAutoFit/>
          </a:bodyPr>
          <a:lstStyle/>
          <a:p>
            <a:r>
              <a:rPr lang="en-US" sz="2800" b="1" dirty="0"/>
              <a:t>Figure 2</a:t>
            </a:r>
            <a:r>
              <a:rPr lang="en-US" sz="2800" dirty="0"/>
              <a:t>: Left - number of models that agree on significant increases in PR (green-blues), significant decreases (yellow-reds), and non-significant changes (grays). Right - change in the MME of PR (%).</a:t>
            </a:r>
          </a:p>
        </p:txBody>
      </p:sp>
      <p:grpSp>
        <p:nvGrpSpPr>
          <p:cNvPr id="52" name="Group 51"/>
          <p:cNvGrpSpPr/>
          <p:nvPr/>
        </p:nvGrpSpPr>
        <p:grpSpPr>
          <a:xfrm>
            <a:off x="13277968" y="4339735"/>
            <a:ext cx="14173200" cy="7343262"/>
            <a:chOff x="13498782" y="13368101"/>
            <a:chExt cx="14173200" cy="7343262"/>
          </a:xfrm>
        </p:grpSpPr>
        <p:pic>
          <p:nvPicPr>
            <p:cNvPr id="11" name="Picture 10"/>
            <p:cNvPicPr>
              <a:picLocks/>
            </p:cNvPicPr>
            <p:nvPr/>
          </p:nvPicPr>
          <p:blipFill>
            <a:blip r:embed="rId39">
              <a:extLst>
                <a:ext uri="{28A0092B-C50C-407E-A947-70E740481C1C}">
                  <a14:useLocalDpi xmlns:a14="http://schemas.microsoft.com/office/drawing/2010/main" val="0"/>
                </a:ext>
              </a:extLst>
            </a:blip>
            <a:stretch>
              <a:fillRect/>
            </a:stretch>
          </p:blipFill>
          <p:spPr>
            <a:xfrm>
              <a:off x="16593725" y="17019536"/>
              <a:ext cx="2953512" cy="3602736"/>
            </a:xfrm>
            <a:prstGeom prst="rect">
              <a:avLst/>
            </a:prstGeom>
          </p:spPr>
        </p:pic>
        <p:pic>
          <p:nvPicPr>
            <p:cNvPr id="12" name="Picture 11"/>
            <p:cNvPicPr>
              <a:picLocks/>
            </p:cNvPicPr>
            <p:nvPr/>
          </p:nvPicPr>
          <p:blipFill>
            <a:blip r:embed="rId40">
              <a:extLst>
                <a:ext uri="{28A0092B-C50C-407E-A947-70E740481C1C}">
                  <a14:useLocalDpi xmlns:a14="http://schemas.microsoft.com/office/drawing/2010/main" val="0"/>
                </a:ext>
              </a:extLst>
            </a:blip>
            <a:stretch>
              <a:fillRect/>
            </a:stretch>
          </p:blipFill>
          <p:spPr>
            <a:xfrm>
              <a:off x="13498782" y="17019536"/>
              <a:ext cx="2953512" cy="3602736"/>
            </a:xfrm>
            <a:prstGeom prst="rect">
              <a:avLst/>
            </a:prstGeom>
          </p:spPr>
        </p:pic>
        <p:pic>
          <p:nvPicPr>
            <p:cNvPr id="13" name="Picture 12"/>
            <p:cNvPicPr>
              <a:picLocks/>
            </p:cNvPicPr>
            <p:nvPr/>
          </p:nvPicPr>
          <p:blipFill>
            <a:blip r:embed="rId41">
              <a:extLst>
                <a:ext uri="{28A0092B-C50C-407E-A947-70E740481C1C}">
                  <a14:useLocalDpi xmlns:a14="http://schemas.microsoft.com/office/drawing/2010/main" val="0"/>
                </a:ext>
              </a:extLst>
            </a:blip>
            <a:stretch>
              <a:fillRect/>
            </a:stretch>
          </p:blipFill>
          <p:spPr>
            <a:xfrm>
              <a:off x="16593725" y="13368101"/>
              <a:ext cx="2953512" cy="3602736"/>
            </a:xfrm>
            <a:prstGeom prst="rect">
              <a:avLst/>
            </a:prstGeom>
          </p:spPr>
        </p:pic>
        <p:pic>
          <p:nvPicPr>
            <p:cNvPr id="14" name="Picture 13"/>
            <p:cNvPicPr>
              <a:picLocks/>
            </p:cNvPicPr>
            <p:nvPr/>
          </p:nvPicPr>
          <p:blipFill>
            <a:blip r:embed="rId42">
              <a:extLst>
                <a:ext uri="{28A0092B-C50C-407E-A947-70E740481C1C}">
                  <a14:useLocalDpi xmlns:a14="http://schemas.microsoft.com/office/drawing/2010/main" val="0"/>
                </a:ext>
              </a:extLst>
            </a:blip>
            <a:stretch>
              <a:fillRect/>
            </a:stretch>
          </p:blipFill>
          <p:spPr>
            <a:xfrm>
              <a:off x="13498782" y="13368101"/>
              <a:ext cx="2953512" cy="3602736"/>
            </a:xfrm>
            <a:prstGeom prst="rect">
              <a:avLst/>
            </a:prstGeom>
          </p:spPr>
        </p:pic>
        <p:pic>
          <p:nvPicPr>
            <p:cNvPr id="15" name="Picture 14"/>
            <p:cNvPicPr>
              <a:picLocks/>
            </p:cNvPicPr>
            <p:nvPr/>
          </p:nvPicPr>
          <p:blipFill rotWithShape="1">
            <a:blip r:embed="rId24">
              <a:extLst>
                <a:ext uri="{28A0092B-C50C-407E-A947-70E740481C1C}">
                  <a14:useLocalDpi xmlns:a14="http://schemas.microsoft.com/office/drawing/2010/main" val="0"/>
                </a:ext>
              </a:extLst>
            </a:blip>
            <a:srcRect l="93407" t="-504" r="-796" b="3396"/>
            <a:stretch/>
          </p:blipFill>
          <p:spPr>
            <a:xfrm>
              <a:off x="19707534" y="13478459"/>
              <a:ext cx="548640" cy="7232904"/>
            </a:xfrm>
            <a:prstGeom prst="rect">
              <a:avLst/>
            </a:prstGeom>
          </p:spPr>
        </p:pic>
        <p:pic>
          <p:nvPicPr>
            <p:cNvPr id="135" name="Picture 134"/>
            <p:cNvPicPr>
              <a:picLocks/>
            </p:cNvPicPr>
            <p:nvPr/>
          </p:nvPicPr>
          <p:blipFill>
            <a:blip r:embed="rId43">
              <a:extLst>
                <a:ext uri="{28A0092B-C50C-407E-A947-70E740481C1C}">
                  <a14:useLocalDpi xmlns:a14="http://schemas.microsoft.com/office/drawing/2010/main" val="0"/>
                </a:ext>
              </a:extLst>
            </a:blip>
            <a:stretch>
              <a:fillRect/>
            </a:stretch>
          </p:blipFill>
          <p:spPr>
            <a:xfrm>
              <a:off x="23550703" y="17019536"/>
              <a:ext cx="2953512" cy="3602736"/>
            </a:xfrm>
            <a:prstGeom prst="rect">
              <a:avLst/>
            </a:prstGeom>
          </p:spPr>
        </p:pic>
        <p:pic>
          <p:nvPicPr>
            <p:cNvPr id="136" name="Picture 135"/>
            <p:cNvPicPr>
              <a:picLocks/>
            </p:cNvPicPr>
            <p:nvPr/>
          </p:nvPicPr>
          <p:blipFill>
            <a:blip r:embed="rId44">
              <a:extLst>
                <a:ext uri="{28A0092B-C50C-407E-A947-70E740481C1C}">
                  <a14:useLocalDpi xmlns:a14="http://schemas.microsoft.com/office/drawing/2010/main" val="0"/>
                </a:ext>
              </a:extLst>
            </a:blip>
            <a:stretch>
              <a:fillRect/>
            </a:stretch>
          </p:blipFill>
          <p:spPr>
            <a:xfrm>
              <a:off x="20452779" y="17019536"/>
              <a:ext cx="2953512" cy="3602736"/>
            </a:xfrm>
            <a:prstGeom prst="rect">
              <a:avLst/>
            </a:prstGeom>
          </p:spPr>
        </p:pic>
        <p:pic>
          <p:nvPicPr>
            <p:cNvPr id="137" name="Picture 136"/>
            <p:cNvPicPr>
              <a:picLocks/>
            </p:cNvPicPr>
            <p:nvPr/>
          </p:nvPicPr>
          <p:blipFill>
            <a:blip r:embed="rId45">
              <a:extLst>
                <a:ext uri="{28A0092B-C50C-407E-A947-70E740481C1C}">
                  <a14:useLocalDpi xmlns:a14="http://schemas.microsoft.com/office/drawing/2010/main" val="0"/>
                </a:ext>
              </a:extLst>
            </a:blip>
            <a:stretch>
              <a:fillRect/>
            </a:stretch>
          </p:blipFill>
          <p:spPr>
            <a:xfrm>
              <a:off x="23550703" y="13368101"/>
              <a:ext cx="2953512" cy="3602736"/>
            </a:xfrm>
            <a:prstGeom prst="rect">
              <a:avLst/>
            </a:prstGeom>
          </p:spPr>
        </p:pic>
        <p:pic>
          <p:nvPicPr>
            <p:cNvPr id="138" name="Picture 137"/>
            <p:cNvPicPr>
              <a:picLocks/>
            </p:cNvPicPr>
            <p:nvPr/>
          </p:nvPicPr>
          <p:blipFill>
            <a:blip r:embed="rId46">
              <a:extLst>
                <a:ext uri="{28A0092B-C50C-407E-A947-70E740481C1C}">
                  <a14:useLocalDpi xmlns:a14="http://schemas.microsoft.com/office/drawing/2010/main" val="0"/>
                </a:ext>
              </a:extLst>
            </a:blip>
            <a:stretch>
              <a:fillRect/>
            </a:stretch>
          </p:blipFill>
          <p:spPr>
            <a:xfrm>
              <a:off x="20452779" y="13368101"/>
              <a:ext cx="2953512" cy="3602736"/>
            </a:xfrm>
            <a:prstGeom prst="rect">
              <a:avLst/>
            </a:prstGeom>
          </p:spPr>
        </p:pic>
        <p:pic>
          <p:nvPicPr>
            <p:cNvPr id="167" name="Picture 166"/>
            <p:cNvPicPr>
              <a:picLocks noChangeAspect="1"/>
            </p:cNvPicPr>
            <p:nvPr/>
          </p:nvPicPr>
          <p:blipFill rotWithShape="1">
            <a:blip r:embed="rId29">
              <a:extLst>
                <a:ext uri="{28A0092B-C50C-407E-A947-70E740481C1C}">
                  <a14:useLocalDpi xmlns:a14="http://schemas.microsoft.com/office/drawing/2010/main" val="0"/>
                </a:ext>
              </a:extLst>
            </a:blip>
            <a:srcRect l="85017" r="-1987"/>
            <a:stretch/>
          </p:blipFill>
          <p:spPr>
            <a:xfrm>
              <a:off x="26610632" y="14275591"/>
              <a:ext cx="1061350" cy="5827586"/>
            </a:xfrm>
            <a:prstGeom prst="rect">
              <a:avLst/>
            </a:prstGeom>
          </p:spPr>
        </p:pic>
      </p:grpSp>
      <p:sp>
        <p:nvSpPr>
          <p:cNvPr id="83" name="Rectangle 82"/>
          <p:cNvSpPr/>
          <p:nvPr/>
        </p:nvSpPr>
        <p:spPr>
          <a:xfrm>
            <a:off x="19226" y="32227243"/>
            <a:ext cx="36566314" cy="646331"/>
          </a:xfrm>
          <a:prstGeom prst="rect">
            <a:avLst/>
          </a:prstGeom>
        </p:spPr>
        <p:txBody>
          <a:bodyPr wrap="square">
            <a:spAutoFit/>
          </a:bodyPr>
          <a:lstStyle/>
          <a:p>
            <a:r>
              <a:rPr lang="en-US" dirty="0">
                <a:solidFill>
                  <a:srgbClr val="000000"/>
                </a:solidFill>
              </a:rPr>
              <a:t>1. </a:t>
            </a:r>
            <a:r>
              <a:rPr lang="en-US" dirty="0" err="1">
                <a:solidFill>
                  <a:srgbClr val="000000"/>
                </a:solidFill>
              </a:rPr>
              <a:t>Neelin</a:t>
            </a:r>
            <a:r>
              <a:rPr lang="en-US" dirty="0">
                <a:solidFill>
                  <a:srgbClr val="000000"/>
                </a:solidFill>
              </a:rPr>
              <a:t>, J. D., B. </a:t>
            </a:r>
            <a:r>
              <a:rPr lang="en-US" dirty="0" err="1">
                <a:solidFill>
                  <a:srgbClr val="000000"/>
                </a:solidFill>
              </a:rPr>
              <a:t>Langenbrunner</a:t>
            </a:r>
            <a:r>
              <a:rPr lang="en-US" dirty="0">
                <a:solidFill>
                  <a:srgbClr val="000000"/>
                </a:solidFill>
              </a:rPr>
              <a:t>, J. E. Meyerson, A. Hall, and N. Berg, 2013: California Winter Precipitation Change under Global Warming in the Coupled Model Intercomparison Project Phase 5 Ensemble. J. Climate, 26, 6238–6256, https://doi.org/10.1175/JCLI-D-12-00514.1.</a:t>
            </a:r>
            <a:r>
              <a:rPr lang="en-US" dirty="0"/>
              <a:t>  2. Taylor, Karl E., Ronald J. Stouffer, and Gerald A. </a:t>
            </a:r>
            <a:r>
              <a:rPr lang="en-US" dirty="0" err="1"/>
              <a:t>Meehl</a:t>
            </a:r>
            <a:r>
              <a:rPr lang="en-US" dirty="0"/>
              <a:t>, 2011: “An Overview of CMIP5 and the Experiment Design.” Bulletin of the American Meteorological Society, 93, 4, 485–98. https://doi.org/10.1175/BAMS-D-11-00094.1.</a:t>
            </a:r>
          </a:p>
        </p:txBody>
      </p:sp>
      <p:sp>
        <p:nvSpPr>
          <p:cNvPr id="186" name="Rectangle 185">
            <a:extLst>
              <a:ext uri="{FF2B5EF4-FFF2-40B4-BE49-F238E27FC236}">
                <a16:creationId xmlns:a16="http://schemas.microsoft.com/office/drawing/2014/main" id="{35D256D1-2801-E040-B9E4-50EC92668C5A}"/>
              </a:ext>
            </a:extLst>
          </p:cNvPr>
          <p:cNvSpPr/>
          <p:nvPr/>
        </p:nvSpPr>
        <p:spPr>
          <a:xfrm>
            <a:off x="36952814" y="32249450"/>
            <a:ext cx="6938386" cy="369332"/>
          </a:xfrm>
          <a:prstGeom prst="rect">
            <a:avLst/>
          </a:prstGeom>
        </p:spPr>
        <p:txBody>
          <a:bodyPr wrap="square">
            <a:spAutoFit/>
          </a:bodyPr>
          <a:lstStyle/>
          <a:p>
            <a:r>
              <a:rPr lang="en-US" dirty="0">
                <a:solidFill>
                  <a:srgbClr val="000000"/>
                </a:solidFill>
                <a:latin typeface="Calibri" panose="020F0502020204030204" pitchFamily="34" charset="0"/>
              </a:rPr>
              <a:t>Support provided by the U.S. National Science Foundation AGS-1547899</a:t>
            </a:r>
            <a:endParaRPr lang="en-US" dirty="0"/>
          </a:p>
        </p:txBody>
      </p:sp>
      <p:pic>
        <p:nvPicPr>
          <p:cNvPr id="184" name="Picture 2" descr="Image result for south america countries map transparent"/>
          <p:cNvPicPr>
            <a:picLocks noChangeAspect="1" noChangeArrowheads="1"/>
          </p:cNvPicPr>
          <p:nvPr/>
        </p:nvPicPr>
        <p:blipFill rotWithShape="1">
          <a:blip r:embed="rId47">
            <a:extLst>
              <a:ext uri="{28A0092B-C50C-407E-A947-70E740481C1C}">
                <a14:useLocalDpi xmlns:a14="http://schemas.microsoft.com/office/drawing/2010/main" val="0"/>
              </a:ext>
            </a:extLst>
          </a:blip>
          <a:srcRect l="48860" t="57869" r="11634"/>
          <a:stretch/>
        </p:blipFill>
        <p:spPr bwMode="auto">
          <a:xfrm>
            <a:off x="15871306" y="26993043"/>
            <a:ext cx="3759268" cy="4547079"/>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92"/>
          <p:cNvSpPr/>
          <p:nvPr/>
        </p:nvSpPr>
        <p:spPr>
          <a:xfrm>
            <a:off x="13741963" y="26998271"/>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Wetter</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34" name="Straight Arrow Connector 33"/>
          <p:cNvCxnSpPr/>
          <p:nvPr/>
        </p:nvCxnSpPr>
        <p:spPr>
          <a:xfrm>
            <a:off x="15228536" y="27605180"/>
            <a:ext cx="1028434" cy="483747"/>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0" name="Rectangle 99"/>
          <p:cNvSpPr/>
          <p:nvPr/>
        </p:nvSpPr>
        <p:spPr>
          <a:xfrm>
            <a:off x="14291233" y="31615666"/>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Drier</a:t>
            </a:r>
          </a:p>
        </p:txBody>
      </p:sp>
      <p:cxnSp>
        <p:nvCxnSpPr>
          <p:cNvPr id="101" name="Straight Arrow Connector 100"/>
          <p:cNvCxnSpPr>
            <a:stCxn id="100" idx="0"/>
          </p:cNvCxnSpPr>
          <p:nvPr/>
        </p:nvCxnSpPr>
        <p:spPr>
          <a:xfrm flipV="1">
            <a:off x="15630964" y="30935257"/>
            <a:ext cx="1228844" cy="68040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5" name="Group 34"/>
          <p:cNvGrpSpPr/>
          <p:nvPr/>
        </p:nvGrpSpPr>
        <p:grpSpPr>
          <a:xfrm>
            <a:off x="14245827" y="29550970"/>
            <a:ext cx="2470934" cy="1904494"/>
            <a:chOff x="27511441" y="28405831"/>
            <a:chExt cx="2470934" cy="1904494"/>
          </a:xfrm>
        </p:grpSpPr>
        <p:sp>
          <p:nvSpPr>
            <p:cNvPr id="64" name="Oval 63"/>
            <p:cNvSpPr/>
            <p:nvPr/>
          </p:nvSpPr>
          <p:spPr>
            <a:xfrm>
              <a:off x="27511441" y="28405831"/>
              <a:ext cx="2470934" cy="190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7880466" y="28615798"/>
              <a:ext cx="2039272" cy="1569660"/>
            </a:xfrm>
            <a:prstGeom prst="rect">
              <a:avLst/>
            </a:prstGeom>
            <a:noFill/>
          </p:spPr>
          <p:txBody>
            <a:bodyPr wrap="square" rtlCol="0">
              <a:spAutoFit/>
            </a:bodyPr>
            <a:lstStyle/>
            <a:p>
              <a:r>
                <a:rPr lang="en-US" sz="2400" dirty="0"/>
                <a:t>Expansion of subtropical high pressure system</a:t>
              </a:r>
            </a:p>
          </p:txBody>
        </p:sp>
      </p:grpSp>
      <p:grpSp>
        <p:nvGrpSpPr>
          <p:cNvPr id="151" name="Group 150"/>
          <p:cNvGrpSpPr/>
          <p:nvPr/>
        </p:nvGrpSpPr>
        <p:grpSpPr>
          <a:xfrm>
            <a:off x="18006275" y="29505736"/>
            <a:ext cx="2470934" cy="1904494"/>
            <a:chOff x="40904751" y="28814562"/>
            <a:chExt cx="2470934" cy="1904494"/>
          </a:xfrm>
        </p:grpSpPr>
        <p:sp>
          <p:nvSpPr>
            <p:cNvPr id="152" name="Oval 151"/>
            <p:cNvSpPr/>
            <p:nvPr/>
          </p:nvSpPr>
          <p:spPr>
            <a:xfrm>
              <a:off x="40904751" y="28814562"/>
              <a:ext cx="2470934" cy="190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41273775" y="29055009"/>
              <a:ext cx="1929683" cy="1569660"/>
            </a:xfrm>
            <a:prstGeom prst="rect">
              <a:avLst/>
            </a:prstGeom>
            <a:noFill/>
          </p:spPr>
          <p:txBody>
            <a:bodyPr wrap="square" rtlCol="0">
              <a:spAutoFit/>
            </a:bodyPr>
            <a:lstStyle/>
            <a:p>
              <a:r>
                <a:rPr lang="en-US" sz="2400" dirty="0"/>
                <a:t>Expansion of subtropical high pressure system </a:t>
              </a:r>
            </a:p>
          </p:txBody>
        </p:sp>
      </p:grpSp>
      <p:sp>
        <p:nvSpPr>
          <p:cNvPr id="46" name="TextBox 45"/>
          <p:cNvSpPr txBox="1"/>
          <p:nvPr/>
        </p:nvSpPr>
        <p:spPr>
          <a:xfrm>
            <a:off x="13295050" y="26695128"/>
            <a:ext cx="868709" cy="646331"/>
          </a:xfrm>
          <a:prstGeom prst="rect">
            <a:avLst/>
          </a:prstGeom>
          <a:noFill/>
        </p:spPr>
        <p:txBody>
          <a:bodyPr wrap="square" rtlCol="0">
            <a:spAutoFit/>
          </a:bodyPr>
          <a:lstStyle/>
          <a:p>
            <a:r>
              <a:rPr lang="en-US" sz="3600" b="1" dirty="0"/>
              <a:t>DJF</a:t>
            </a:r>
          </a:p>
        </p:txBody>
      </p:sp>
      <p:sp>
        <p:nvSpPr>
          <p:cNvPr id="173" name="Rectangle 172"/>
          <p:cNvSpPr/>
          <p:nvPr/>
        </p:nvSpPr>
        <p:spPr>
          <a:xfrm>
            <a:off x="17304094" y="26524338"/>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Drier</a:t>
            </a:r>
          </a:p>
        </p:txBody>
      </p:sp>
      <p:cxnSp>
        <p:nvCxnSpPr>
          <p:cNvPr id="175" name="Straight Arrow Connector 174"/>
          <p:cNvCxnSpPr/>
          <p:nvPr/>
        </p:nvCxnSpPr>
        <p:spPr>
          <a:xfrm flipH="1">
            <a:off x="17595585" y="27170669"/>
            <a:ext cx="1112157" cy="40147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3" name="Rectangle 182"/>
          <p:cNvSpPr/>
          <p:nvPr/>
        </p:nvSpPr>
        <p:spPr>
          <a:xfrm>
            <a:off x="16460655" y="31237083"/>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Wetter</a:t>
            </a:r>
          </a:p>
        </p:txBody>
      </p:sp>
      <p:cxnSp>
        <p:nvCxnSpPr>
          <p:cNvPr id="185" name="Straight Arrow Connector 184"/>
          <p:cNvCxnSpPr>
            <a:stCxn id="183" idx="0"/>
          </p:cNvCxnSpPr>
          <p:nvPr/>
        </p:nvCxnSpPr>
        <p:spPr>
          <a:xfrm flipH="1" flipV="1">
            <a:off x="17595585" y="30036601"/>
            <a:ext cx="204801" cy="120048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Rectangle 8"/>
          <p:cNvSpPr/>
          <p:nvPr/>
        </p:nvSpPr>
        <p:spPr>
          <a:xfrm rot="7556458">
            <a:off x="17241441" y="29848955"/>
            <a:ext cx="1044641" cy="4593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rot="4435762">
            <a:off x="15888905" y="28017164"/>
            <a:ext cx="1011181" cy="519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rot="5400000">
            <a:off x="16371750" y="30504052"/>
            <a:ext cx="964864" cy="5346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rot="1894319">
            <a:off x="17060448" y="27427447"/>
            <a:ext cx="1075800" cy="5111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90" name="Picture 2" descr="Image result for south america countries map transparent"/>
          <p:cNvPicPr>
            <a:picLocks noChangeAspect="1" noChangeArrowheads="1"/>
          </p:cNvPicPr>
          <p:nvPr/>
        </p:nvPicPr>
        <p:blipFill rotWithShape="1">
          <a:blip r:embed="rId47">
            <a:extLst>
              <a:ext uri="{28A0092B-C50C-407E-A947-70E740481C1C}">
                <a14:useLocalDpi xmlns:a14="http://schemas.microsoft.com/office/drawing/2010/main" val="0"/>
              </a:ext>
            </a:extLst>
          </a:blip>
          <a:srcRect l="48860" t="57869" r="11634"/>
          <a:stretch/>
        </p:blipFill>
        <p:spPr bwMode="auto">
          <a:xfrm>
            <a:off x="22949027" y="27074121"/>
            <a:ext cx="3759268" cy="4547079"/>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21463118" y="31279425"/>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Drier</a:t>
            </a:r>
          </a:p>
        </p:txBody>
      </p:sp>
      <p:cxnSp>
        <p:nvCxnSpPr>
          <p:cNvPr id="108" name="Straight Arrow Connector 107"/>
          <p:cNvCxnSpPr/>
          <p:nvPr/>
        </p:nvCxnSpPr>
        <p:spPr>
          <a:xfrm flipV="1">
            <a:off x="23271083" y="30298485"/>
            <a:ext cx="842107" cy="1141728"/>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9" name="Rectangle 108"/>
          <p:cNvSpPr/>
          <p:nvPr/>
        </p:nvSpPr>
        <p:spPr>
          <a:xfrm>
            <a:off x="24150718" y="31490345"/>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Wetter</a:t>
            </a:r>
          </a:p>
        </p:txBody>
      </p:sp>
      <p:cxnSp>
        <p:nvCxnSpPr>
          <p:cNvPr id="110" name="Straight Arrow Connector 109"/>
          <p:cNvCxnSpPr/>
          <p:nvPr/>
        </p:nvCxnSpPr>
        <p:spPr>
          <a:xfrm flipH="1" flipV="1">
            <a:off x="24288758" y="31316165"/>
            <a:ext cx="1289232" cy="31192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13" name="Group 112"/>
          <p:cNvGrpSpPr/>
          <p:nvPr/>
        </p:nvGrpSpPr>
        <p:grpSpPr>
          <a:xfrm>
            <a:off x="21296643" y="29394003"/>
            <a:ext cx="2470934" cy="1904494"/>
            <a:chOff x="27511441" y="28405831"/>
            <a:chExt cx="2470934" cy="1904494"/>
          </a:xfrm>
        </p:grpSpPr>
        <p:sp>
          <p:nvSpPr>
            <p:cNvPr id="114" name="Oval 113"/>
            <p:cNvSpPr/>
            <p:nvPr/>
          </p:nvSpPr>
          <p:spPr>
            <a:xfrm>
              <a:off x="27511441" y="28405831"/>
              <a:ext cx="2470934" cy="190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27880465" y="28615797"/>
              <a:ext cx="1989837" cy="1569660"/>
            </a:xfrm>
            <a:prstGeom prst="rect">
              <a:avLst/>
            </a:prstGeom>
            <a:noFill/>
          </p:spPr>
          <p:txBody>
            <a:bodyPr wrap="square" rtlCol="0">
              <a:spAutoFit/>
            </a:bodyPr>
            <a:lstStyle/>
            <a:p>
              <a:r>
                <a:rPr lang="en-US" sz="2400" dirty="0"/>
                <a:t>Expansion of subtropical high pressure system </a:t>
              </a:r>
            </a:p>
          </p:txBody>
        </p:sp>
      </p:grpSp>
      <p:sp>
        <p:nvSpPr>
          <p:cNvPr id="163" name="TextBox 162"/>
          <p:cNvSpPr txBox="1"/>
          <p:nvPr/>
        </p:nvSpPr>
        <p:spPr>
          <a:xfrm>
            <a:off x="20673077" y="26695128"/>
            <a:ext cx="1438442" cy="646331"/>
          </a:xfrm>
          <a:prstGeom prst="rect">
            <a:avLst/>
          </a:prstGeom>
          <a:noFill/>
        </p:spPr>
        <p:txBody>
          <a:bodyPr wrap="square" rtlCol="0">
            <a:spAutoFit/>
          </a:bodyPr>
          <a:lstStyle/>
          <a:p>
            <a:r>
              <a:rPr lang="en-US" sz="3600" b="1" dirty="0"/>
              <a:t>JJA</a:t>
            </a:r>
          </a:p>
        </p:txBody>
      </p:sp>
      <p:sp>
        <p:nvSpPr>
          <p:cNvPr id="171" name="Rectangle 170"/>
          <p:cNvSpPr/>
          <p:nvPr/>
        </p:nvSpPr>
        <p:spPr>
          <a:xfrm>
            <a:off x="25234024" y="27348714"/>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Drier</a:t>
            </a:r>
          </a:p>
        </p:txBody>
      </p:sp>
      <p:cxnSp>
        <p:nvCxnSpPr>
          <p:cNvPr id="172" name="Straight Arrow Connector 171"/>
          <p:cNvCxnSpPr/>
          <p:nvPr/>
        </p:nvCxnSpPr>
        <p:spPr>
          <a:xfrm flipH="1">
            <a:off x="25883328" y="27995045"/>
            <a:ext cx="1112157" cy="40147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9" name="Rectangle 178"/>
          <p:cNvSpPr/>
          <p:nvPr/>
        </p:nvSpPr>
        <p:spPr>
          <a:xfrm rot="1894319">
            <a:off x="24842167" y="27949251"/>
            <a:ext cx="1521333" cy="618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rot="5400000">
            <a:off x="23770748" y="30165109"/>
            <a:ext cx="677587" cy="420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rot="4440000">
            <a:off x="23923148" y="31117609"/>
            <a:ext cx="677587" cy="420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2" descr="Image result for south america countries map transparent"/>
          <p:cNvPicPr>
            <a:picLocks noChangeAspect="1" noChangeArrowheads="1"/>
          </p:cNvPicPr>
          <p:nvPr/>
        </p:nvPicPr>
        <p:blipFill rotWithShape="1">
          <a:blip r:embed="rId47">
            <a:extLst>
              <a:ext uri="{28A0092B-C50C-407E-A947-70E740481C1C}">
                <a14:useLocalDpi xmlns:a14="http://schemas.microsoft.com/office/drawing/2010/main" val="0"/>
              </a:ext>
            </a:extLst>
          </a:blip>
          <a:srcRect l="48860" t="57869" r="11634"/>
          <a:stretch/>
        </p:blipFill>
        <p:spPr bwMode="auto">
          <a:xfrm>
            <a:off x="30981183" y="27110922"/>
            <a:ext cx="3759268" cy="4547079"/>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p:cNvSpPr/>
          <p:nvPr/>
        </p:nvSpPr>
        <p:spPr>
          <a:xfrm>
            <a:off x="28955747" y="27110922"/>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Wetter</a:t>
            </a:r>
          </a:p>
        </p:txBody>
      </p:sp>
      <p:cxnSp>
        <p:nvCxnSpPr>
          <p:cNvPr id="97" name="Straight Arrow Connector 96"/>
          <p:cNvCxnSpPr/>
          <p:nvPr/>
        </p:nvCxnSpPr>
        <p:spPr>
          <a:xfrm>
            <a:off x="30362251" y="27722095"/>
            <a:ext cx="1208995" cy="55027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4" name="Rectangle 103"/>
          <p:cNvSpPr/>
          <p:nvPr/>
        </p:nvSpPr>
        <p:spPr>
          <a:xfrm>
            <a:off x="29573227" y="31658001"/>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Drier</a:t>
            </a:r>
          </a:p>
        </p:txBody>
      </p:sp>
      <p:cxnSp>
        <p:nvCxnSpPr>
          <p:cNvPr id="105" name="Straight Arrow Connector 104"/>
          <p:cNvCxnSpPr>
            <a:stCxn id="104" idx="0"/>
          </p:cNvCxnSpPr>
          <p:nvPr/>
        </p:nvCxnSpPr>
        <p:spPr>
          <a:xfrm flipV="1">
            <a:off x="30912958" y="30576602"/>
            <a:ext cx="1266245" cy="108139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06" name="Group 105"/>
          <p:cNvGrpSpPr/>
          <p:nvPr/>
        </p:nvGrpSpPr>
        <p:grpSpPr>
          <a:xfrm>
            <a:off x="29427657" y="29383521"/>
            <a:ext cx="2470934" cy="1904494"/>
            <a:chOff x="27511441" y="28405831"/>
            <a:chExt cx="2470934" cy="1904494"/>
          </a:xfrm>
        </p:grpSpPr>
        <p:sp>
          <p:nvSpPr>
            <p:cNvPr id="111" name="Oval 110"/>
            <p:cNvSpPr/>
            <p:nvPr/>
          </p:nvSpPr>
          <p:spPr>
            <a:xfrm>
              <a:off x="27511441" y="28405831"/>
              <a:ext cx="2470934" cy="190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27880466" y="28615797"/>
              <a:ext cx="1964758" cy="1569660"/>
            </a:xfrm>
            <a:prstGeom prst="rect">
              <a:avLst/>
            </a:prstGeom>
            <a:noFill/>
          </p:spPr>
          <p:txBody>
            <a:bodyPr wrap="square" rtlCol="0">
              <a:spAutoFit/>
            </a:bodyPr>
            <a:lstStyle/>
            <a:p>
              <a:r>
                <a:rPr lang="en-US" sz="2400" dirty="0"/>
                <a:t>Expansion of subtropical high pressure system </a:t>
              </a:r>
            </a:p>
          </p:txBody>
        </p:sp>
      </p:grpSp>
      <p:sp>
        <p:nvSpPr>
          <p:cNvPr id="162" name="TextBox 161"/>
          <p:cNvSpPr txBox="1"/>
          <p:nvPr/>
        </p:nvSpPr>
        <p:spPr>
          <a:xfrm>
            <a:off x="28109872" y="26695128"/>
            <a:ext cx="1536036" cy="646331"/>
          </a:xfrm>
          <a:prstGeom prst="rect">
            <a:avLst/>
          </a:prstGeom>
          <a:noFill/>
        </p:spPr>
        <p:txBody>
          <a:bodyPr wrap="square" rtlCol="0">
            <a:spAutoFit/>
          </a:bodyPr>
          <a:lstStyle/>
          <a:p>
            <a:r>
              <a:rPr lang="en-US" sz="3600" b="1" dirty="0"/>
              <a:t>MAM</a:t>
            </a:r>
          </a:p>
        </p:txBody>
      </p:sp>
      <p:sp>
        <p:nvSpPr>
          <p:cNvPr id="178" name="Rectangle 177"/>
          <p:cNvSpPr/>
          <p:nvPr/>
        </p:nvSpPr>
        <p:spPr>
          <a:xfrm>
            <a:off x="33036737" y="29034715"/>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Wetter</a:t>
            </a:r>
          </a:p>
        </p:txBody>
      </p:sp>
      <p:cxnSp>
        <p:nvCxnSpPr>
          <p:cNvPr id="180" name="Straight Arrow Connector 179"/>
          <p:cNvCxnSpPr/>
          <p:nvPr/>
        </p:nvCxnSpPr>
        <p:spPr>
          <a:xfrm flipH="1">
            <a:off x="33123546" y="29542509"/>
            <a:ext cx="1256444" cy="425871"/>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3" name="Rectangle 192"/>
          <p:cNvSpPr/>
          <p:nvPr/>
        </p:nvSpPr>
        <p:spPr>
          <a:xfrm rot="4073724">
            <a:off x="31129833" y="28164085"/>
            <a:ext cx="1011181" cy="519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rot="5400000">
            <a:off x="31566958" y="30513813"/>
            <a:ext cx="964864" cy="5346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rot="7556458">
            <a:off x="32828734" y="29679446"/>
            <a:ext cx="673810" cy="5046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 descr="Image result for south america countries map transparent"/>
          <p:cNvPicPr>
            <a:picLocks noChangeAspect="1" noChangeArrowheads="1"/>
          </p:cNvPicPr>
          <p:nvPr/>
        </p:nvPicPr>
        <p:blipFill rotWithShape="1">
          <a:blip r:embed="rId47">
            <a:extLst>
              <a:ext uri="{28A0092B-C50C-407E-A947-70E740481C1C}">
                <a14:useLocalDpi xmlns:a14="http://schemas.microsoft.com/office/drawing/2010/main" val="0"/>
              </a:ext>
            </a:extLst>
          </a:blip>
          <a:srcRect l="48860" t="57869" r="11634"/>
          <a:stretch/>
        </p:blipFill>
        <p:spPr bwMode="auto">
          <a:xfrm>
            <a:off x="37604076" y="27147212"/>
            <a:ext cx="3759268" cy="454707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8673714" y="28006556"/>
            <a:ext cx="2679462" cy="1200329"/>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Drier + Warmer</a:t>
            </a:r>
          </a:p>
        </p:txBody>
      </p:sp>
      <p:sp>
        <p:nvSpPr>
          <p:cNvPr id="117" name="Rectangle 116"/>
          <p:cNvSpPr/>
          <p:nvPr/>
        </p:nvSpPr>
        <p:spPr>
          <a:xfrm>
            <a:off x="36635152" y="31546708"/>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Drier</a:t>
            </a:r>
          </a:p>
        </p:txBody>
      </p:sp>
      <p:cxnSp>
        <p:nvCxnSpPr>
          <p:cNvPr id="118" name="Straight Arrow Connector 117"/>
          <p:cNvCxnSpPr>
            <a:stCxn id="117" idx="0"/>
          </p:cNvCxnSpPr>
          <p:nvPr/>
        </p:nvCxnSpPr>
        <p:spPr>
          <a:xfrm flipV="1">
            <a:off x="37974883" y="30820512"/>
            <a:ext cx="854820" cy="7261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20" name="Group 119"/>
          <p:cNvGrpSpPr/>
          <p:nvPr/>
        </p:nvGrpSpPr>
        <p:grpSpPr>
          <a:xfrm>
            <a:off x="36168907" y="29604413"/>
            <a:ext cx="2528516" cy="1904494"/>
            <a:chOff x="27511441" y="28405831"/>
            <a:chExt cx="2528516" cy="1904494"/>
          </a:xfrm>
        </p:grpSpPr>
        <p:sp>
          <p:nvSpPr>
            <p:cNvPr id="121" name="Oval 120"/>
            <p:cNvSpPr/>
            <p:nvPr/>
          </p:nvSpPr>
          <p:spPr>
            <a:xfrm>
              <a:off x="27511441" y="28405831"/>
              <a:ext cx="2470934" cy="190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7916018" y="28615797"/>
              <a:ext cx="2123939" cy="1569660"/>
            </a:xfrm>
            <a:prstGeom prst="rect">
              <a:avLst/>
            </a:prstGeom>
            <a:noFill/>
          </p:spPr>
          <p:txBody>
            <a:bodyPr wrap="square" rtlCol="0">
              <a:spAutoFit/>
            </a:bodyPr>
            <a:lstStyle/>
            <a:p>
              <a:r>
                <a:rPr lang="en-US" sz="2400" dirty="0"/>
                <a:t>Expansion of subtropical high pressure system</a:t>
              </a:r>
            </a:p>
          </p:txBody>
        </p:sp>
      </p:grpSp>
      <p:grpSp>
        <p:nvGrpSpPr>
          <p:cNvPr id="44" name="Group 43"/>
          <p:cNvGrpSpPr/>
          <p:nvPr/>
        </p:nvGrpSpPr>
        <p:grpSpPr>
          <a:xfrm>
            <a:off x="39844678" y="29695992"/>
            <a:ext cx="2470934" cy="1904494"/>
            <a:chOff x="40904751" y="28814562"/>
            <a:chExt cx="2470934" cy="1904494"/>
          </a:xfrm>
        </p:grpSpPr>
        <p:sp>
          <p:nvSpPr>
            <p:cNvPr id="124" name="Oval 123"/>
            <p:cNvSpPr/>
            <p:nvPr/>
          </p:nvSpPr>
          <p:spPr>
            <a:xfrm>
              <a:off x="40904751" y="28814562"/>
              <a:ext cx="2470934" cy="190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41273775" y="28994048"/>
              <a:ext cx="2015265" cy="1569660"/>
            </a:xfrm>
            <a:prstGeom prst="rect">
              <a:avLst/>
            </a:prstGeom>
            <a:noFill/>
          </p:spPr>
          <p:txBody>
            <a:bodyPr wrap="square" rtlCol="0">
              <a:spAutoFit/>
            </a:bodyPr>
            <a:lstStyle/>
            <a:p>
              <a:r>
                <a:rPr lang="en-US" sz="2400" dirty="0"/>
                <a:t>Expansion of subtropical high pressure system </a:t>
              </a:r>
            </a:p>
          </p:txBody>
        </p:sp>
      </p:grpSp>
      <p:sp>
        <p:nvSpPr>
          <p:cNvPr id="164" name="TextBox 163"/>
          <p:cNvSpPr txBox="1"/>
          <p:nvPr/>
        </p:nvSpPr>
        <p:spPr>
          <a:xfrm>
            <a:off x="35591254" y="26695128"/>
            <a:ext cx="1027927" cy="646331"/>
          </a:xfrm>
          <a:prstGeom prst="rect">
            <a:avLst/>
          </a:prstGeom>
          <a:noFill/>
        </p:spPr>
        <p:txBody>
          <a:bodyPr wrap="square" rtlCol="0">
            <a:spAutoFit/>
          </a:bodyPr>
          <a:lstStyle/>
          <a:p>
            <a:r>
              <a:rPr lang="en-US" sz="3600" b="1" dirty="0"/>
              <a:t>SON</a:t>
            </a:r>
          </a:p>
        </p:txBody>
      </p:sp>
      <p:sp>
        <p:nvSpPr>
          <p:cNvPr id="181" name="Rectangle 180"/>
          <p:cNvSpPr/>
          <p:nvPr/>
        </p:nvSpPr>
        <p:spPr>
          <a:xfrm>
            <a:off x="40430998" y="28963265"/>
            <a:ext cx="2679462"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Wetter</a:t>
            </a:r>
          </a:p>
        </p:txBody>
      </p:sp>
      <p:cxnSp>
        <p:nvCxnSpPr>
          <p:cNvPr id="182" name="Straight Arrow Connector 181"/>
          <p:cNvCxnSpPr/>
          <p:nvPr/>
        </p:nvCxnSpPr>
        <p:spPr>
          <a:xfrm flipH="1">
            <a:off x="39950916" y="29495968"/>
            <a:ext cx="1329917" cy="17418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6" name="Rectangle 195"/>
          <p:cNvSpPr/>
          <p:nvPr/>
        </p:nvSpPr>
        <p:spPr>
          <a:xfrm>
            <a:off x="39044765" y="27769199"/>
            <a:ext cx="1924502" cy="16005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rot="7556458">
            <a:off x="39786067" y="29474409"/>
            <a:ext cx="384470" cy="528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rot="5400000">
            <a:off x="38469808" y="30502328"/>
            <a:ext cx="773883" cy="4193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851557" y="17510980"/>
            <a:ext cx="10948378" cy="731520"/>
          </a:xfrm>
          <a:prstGeom prst="rect">
            <a:avLst/>
          </a:prstGeom>
          <a:gradFill>
            <a:gsLst>
              <a:gs pos="0">
                <a:schemeClr val="accent1">
                  <a:lumMod val="75000"/>
                </a:schemeClr>
              </a:gs>
              <a:gs pos="100000">
                <a:schemeClr val="accent1">
                  <a:lumMod val="20000"/>
                  <a:lumOff val="80000"/>
                </a:schemeClr>
              </a:gs>
            </a:gsLst>
            <a:lin ang="5400000" scaled="0"/>
          </a:gradFill>
          <a:ln w="76200">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221100"/>
                </a:solidFill>
                <a:latin typeface="Arial"/>
                <a:cs typeface="Arial"/>
              </a:rPr>
              <a:t>Results</a:t>
            </a:r>
          </a:p>
        </p:txBody>
      </p:sp>
      <p:sp>
        <p:nvSpPr>
          <p:cNvPr id="204" name="TextBox 203"/>
          <p:cNvSpPr txBox="1"/>
          <p:nvPr/>
        </p:nvSpPr>
        <p:spPr>
          <a:xfrm>
            <a:off x="494465" y="29086150"/>
            <a:ext cx="11516992" cy="1569660"/>
          </a:xfrm>
          <a:prstGeom prst="rect">
            <a:avLst/>
          </a:prstGeom>
          <a:solidFill>
            <a:schemeClr val="accent1">
              <a:lumMod val="20000"/>
              <a:lumOff val="80000"/>
            </a:schemeClr>
          </a:solidFill>
          <a:ln>
            <a:solidFill>
              <a:schemeClr val="tx1"/>
            </a:solidFill>
          </a:ln>
        </p:spPr>
        <p:txBody>
          <a:bodyPr wrap="square" rtlCol="0">
            <a:spAutoFit/>
          </a:bodyPr>
          <a:lstStyle/>
          <a:p>
            <a:r>
              <a:rPr lang="en-US" sz="3200" dirty="0"/>
              <a:t>All areas show warming for all seasons. The tropics show the largest spread in intra-ensemble warming magnitude. This suggests that the highest model uncertainty in warming magnitude is in the tropics.</a:t>
            </a:r>
            <a:endParaRPr lang="en-US" sz="3200" b="1" dirty="0"/>
          </a:p>
        </p:txBody>
      </p:sp>
      <p:sp>
        <p:nvSpPr>
          <p:cNvPr id="205" name="TextBox 204"/>
          <p:cNvSpPr txBox="1"/>
          <p:nvPr/>
        </p:nvSpPr>
        <p:spPr>
          <a:xfrm>
            <a:off x="28946297" y="24111713"/>
            <a:ext cx="13990746" cy="1569660"/>
          </a:xfrm>
          <a:prstGeom prst="rect">
            <a:avLst/>
          </a:prstGeom>
          <a:solidFill>
            <a:schemeClr val="accent1">
              <a:lumMod val="20000"/>
              <a:lumOff val="80000"/>
            </a:schemeClr>
          </a:solidFill>
          <a:ln>
            <a:solidFill>
              <a:schemeClr val="tx1"/>
            </a:solidFill>
          </a:ln>
        </p:spPr>
        <p:txBody>
          <a:bodyPr wrap="square" rtlCol="0">
            <a:spAutoFit/>
          </a:bodyPr>
          <a:lstStyle/>
          <a:p>
            <a:r>
              <a:rPr lang="en-US" sz="3200" dirty="0"/>
              <a:t>Models show robust agreement on a significant increase in SLP in the sub/extra-tropics and a decrease in the tropics for all seasons. Clearly shows the poleward shift of extra-tropical storm track.</a:t>
            </a:r>
            <a:endParaRPr lang="en-US" sz="3200" b="1" dirty="0"/>
          </a:p>
        </p:txBody>
      </p:sp>
      <p:sp>
        <p:nvSpPr>
          <p:cNvPr id="206" name="TextBox 205"/>
          <p:cNvSpPr txBox="1"/>
          <p:nvPr/>
        </p:nvSpPr>
        <p:spPr>
          <a:xfrm>
            <a:off x="28975626" y="13117813"/>
            <a:ext cx="13990320" cy="1569660"/>
          </a:xfrm>
          <a:prstGeom prst="rect">
            <a:avLst/>
          </a:prstGeom>
          <a:solidFill>
            <a:schemeClr val="accent1">
              <a:lumMod val="20000"/>
              <a:lumOff val="80000"/>
            </a:schemeClr>
          </a:solidFill>
          <a:ln>
            <a:solidFill>
              <a:schemeClr val="tx1"/>
            </a:solidFill>
          </a:ln>
        </p:spPr>
        <p:txBody>
          <a:bodyPr wrap="square" rtlCol="0">
            <a:spAutoFit/>
          </a:bodyPr>
          <a:lstStyle/>
          <a:p>
            <a:r>
              <a:rPr lang="en-US" sz="3200" dirty="0"/>
              <a:t>Models agree on a significant increase in ET in NW SA for all seasons and on a significant decrease in ET in northern SA for DJF and MAM, central SA for JJA, and most of Brazil for SON. </a:t>
            </a:r>
          </a:p>
        </p:txBody>
      </p:sp>
      <p:sp>
        <p:nvSpPr>
          <p:cNvPr id="207" name="TextBox 206"/>
          <p:cNvSpPr txBox="1"/>
          <p:nvPr/>
        </p:nvSpPr>
        <p:spPr>
          <a:xfrm>
            <a:off x="13277968" y="13117813"/>
            <a:ext cx="13990320" cy="1566613"/>
          </a:xfrm>
          <a:prstGeom prst="rect">
            <a:avLst/>
          </a:prstGeom>
          <a:solidFill>
            <a:schemeClr val="accent1">
              <a:lumMod val="20000"/>
              <a:lumOff val="80000"/>
            </a:schemeClr>
          </a:solidFill>
          <a:ln>
            <a:solidFill>
              <a:schemeClr val="tx1"/>
            </a:solidFill>
          </a:ln>
        </p:spPr>
        <p:txBody>
          <a:bodyPr wrap="square" rtlCol="0">
            <a:spAutoFit/>
          </a:bodyPr>
          <a:lstStyle/>
          <a:p>
            <a:r>
              <a:rPr lang="en-US" sz="3200" dirty="0"/>
              <a:t>Robust model agreement on a significant decrease in PR in extra-tropics for all seasons and most of Brazil for SON. Models also agree on an increase in PR in NW SA for DJF and MAM and SE SA for DJF, MAM, and SON. </a:t>
            </a:r>
          </a:p>
        </p:txBody>
      </p:sp>
      <p:sp>
        <p:nvSpPr>
          <p:cNvPr id="84" name="Rectangle 83"/>
          <p:cNvSpPr/>
          <p:nvPr/>
        </p:nvSpPr>
        <p:spPr>
          <a:xfrm>
            <a:off x="13138441" y="25814413"/>
            <a:ext cx="29855160" cy="731520"/>
          </a:xfrm>
          <a:prstGeom prst="rect">
            <a:avLst/>
          </a:prstGeom>
          <a:gradFill>
            <a:gsLst>
              <a:gs pos="0">
                <a:schemeClr val="accent1">
                  <a:lumMod val="75000"/>
                </a:schemeClr>
              </a:gs>
              <a:gs pos="100000">
                <a:schemeClr val="accent1">
                  <a:lumMod val="20000"/>
                  <a:lumOff val="80000"/>
                </a:schemeClr>
              </a:gs>
            </a:gsLst>
            <a:lin ang="5400000" scaled="0"/>
          </a:gradFill>
          <a:ln w="76200">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221100"/>
                </a:solidFill>
                <a:latin typeface="Arial"/>
                <a:cs typeface="Arial"/>
              </a:rPr>
              <a:t>Summary</a:t>
            </a:r>
            <a:endParaRPr lang="en-US" sz="5400" b="1" dirty="0">
              <a:solidFill>
                <a:srgbClr val="221100"/>
              </a:solidFill>
              <a:latin typeface="Arial"/>
              <a:cs typeface="Arial"/>
            </a:endParaRPr>
          </a:p>
        </p:txBody>
      </p:sp>
      <p:sp>
        <p:nvSpPr>
          <p:cNvPr id="208" name="TextBox 207"/>
          <p:cNvSpPr txBox="1"/>
          <p:nvPr/>
        </p:nvSpPr>
        <p:spPr>
          <a:xfrm>
            <a:off x="13181688" y="24111713"/>
            <a:ext cx="13990320" cy="1077218"/>
          </a:xfrm>
          <a:prstGeom prst="rect">
            <a:avLst/>
          </a:prstGeom>
          <a:solidFill>
            <a:schemeClr val="accent1">
              <a:lumMod val="20000"/>
              <a:lumOff val="80000"/>
            </a:schemeClr>
          </a:solidFill>
          <a:ln>
            <a:solidFill>
              <a:schemeClr val="tx1"/>
            </a:solidFill>
          </a:ln>
        </p:spPr>
        <p:txBody>
          <a:bodyPr wrap="square" rtlCol="0">
            <a:spAutoFit/>
          </a:bodyPr>
          <a:lstStyle/>
          <a:p>
            <a:r>
              <a:rPr lang="en-US" sz="3200" dirty="0"/>
              <a:t>Models agree on a significant decrease in IVT in southern SA for all seasons, a decrease in NE Brazil for JJA and SON, and an increase in central SA for all seasons.</a:t>
            </a:r>
          </a:p>
        </p:txBody>
      </p:sp>
      <p:grpSp>
        <p:nvGrpSpPr>
          <p:cNvPr id="168" name="Group 167"/>
          <p:cNvGrpSpPr/>
          <p:nvPr/>
        </p:nvGrpSpPr>
        <p:grpSpPr>
          <a:xfrm>
            <a:off x="32780497" y="29811040"/>
            <a:ext cx="2470934" cy="1904494"/>
            <a:chOff x="40904751" y="28814562"/>
            <a:chExt cx="2470934" cy="1904494"/>
          </a:xfrm>
        </p:grpSpPr>
        <p:sp>
          <p:nvSpPr>
            <p:cNvPr id="170" name="Oval 169"/>
            <p:cNvSpPr/>
            <p:nvPr/>
          </p:nvSpPr>
          <p:spPr>
            <a:xfrm>
              <a:off x="40904751" y="28814562"/>
              <a:ext cx="2470934" cy="190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extBox 208"/>
            <p:cNvSpPr txBox="1"/>
            <p:nvPr/>
          </p:nvSpPr>
          <p:spPr>
            <a:xfrm>
              <a:off x="41273776" y="29055009"/>
              <a:ext cx="1982810" cy="1569660"/>
            </a:xfrm>
            <a:prstGeom prst="rect">
              <a:avLst/>
            </a:prstGeom>
            <a:noFill/>
          </p:spPr>
          <p:txBody>
            <a:bodyPr wrap="square" rtlCol="0">
              <a:spAutoFit/>
            </a:bodyPr>
            <a:lstStyle/>
            <a:p>
              <a:r>
                <a:rPr lang="en-US" sz="2400" dirty="0"/>
                <a:t>Expansion of subtropical high pressure system </a:t>
              </a:r>
            </a:p>
          </p:txBody>
        </p:sp>
      </p:grpSp>
    </p:spTree>
    <p:extLst>
      <p:ext uri="{BB962C8B-B14F-4D97-AF65-F5344CB8AC3E}">
        <p14:creationId xmlns:p14="http://schemas.microsoft.com/office/powerpoint/2010/main" val="3159556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1373</TotalTime>
  <Words>878</Words>
  <Application>Microsoft Macintosh PowerPoint</Application>
  <PresentationFormat>Custom</PresentationFormat>
  <Paragraphs>62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Portland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Thaler</dc:creator>
  <cp:lastModifiedBy>Microsoft Office User</cp:lastModifiedBy>
  <cp:revision>183</cp:revision>
  <dcterms:created xsi:type="dcterms:W3CDTF">2019-12-16T18:57:27Z</dcterms:created>
  <dcterms:modified xsi:type="dcterms:W3CDTF">2020-05-01T15:02:43Z</dcterms:modified>
</cp:coreProperties>
</file>