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8"/>
  </p:notesMasterIdLst>
  <p:sldIdLst>
    <p:sldId id="256" r:id="rId3"/>
    <p:sldId id="257" r:id="rId4"/>
    <p:sldId id="263" r:id="rId5"/>
    <p:sldId id="265" r:id="rId6"/>
    <p:sldId id="266" r:id="rId7"/>
  </p:sldIdLst>
  <p:sldSz cx="9144000" cy="6858000" type="screen4x3"/>
  <p:notesSz cx="6858000" cy="9144000"/>
  <p:embeddedFontLst>
    <p:embeddedFont>
      <p:font typeface="Amatic SC" panose="020B0604020202020204" charset="-79"/>
      <p:regular r:id="rId9"/>
      <p:bold r:id="rId10"/>
    </p:embeddedFont>
    <p:embeddedFont>
      <p:font typeface="Calibri" panose="020F0502020204030204" pitchFamily="34" charset="0"/>
      <p:regular r:id="rId11"/>
      <p:bold r:id="rId12"/>
      <p:italic r:id="rId13"/>
      <p:boldItalic r:id="rId14"/>
    </p:embeddedFont>
    <p:embeddedFont>
      <p:font typeface="Source Code Pro" panose="020B0604020202020204" charset="0"/>
      <p:regular r:id="rId15"/>
      <p:bold r:id="rId16"/>
      <p:italic r:id="rId17"/>
      <p:boldItalic r:id="rId18"/>
    </p:embeddedFont>
    <p:embeddedFont>
      <p:font typeface="Verdana" panose="020B060403050404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ISmgW8i9sFJCM1Ki+SB2ftYrj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5" name="Google Shape;5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6181c77a3b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g6181c77a3b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3" name="Google Shape;63;g6181c77a3b_1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181c77a3b_2_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6181c77a3b_2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6181c77a3b_2_1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76eece7a0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476eece7a0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3" name="Google Shape;243;g476eece7a0_0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181c77a3b_3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6181c77a3b_3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13" descr="ECMWF_Master_Logo_RGB_nostrap.png"/>
          <p:cNvPicPr preferRelativeResize="0"/>
          <p:nvPr/>
        </p:nvPicPr>
        <p:blipFill rotWithShape="1">
          <a:blip r:embed="rId2">
            <a:alphaModFix/>
          </a:blip>
          <a:srcRect/>
          <a:stretch/>
        </p:blipFill>
        <p:spPr>
          <a:xfrm>
            <a:off x="1620422" y="5984876"/>
            <a:ext cx="2135591" cy="366955"/>
          </a:xfrm>
          <a:prstGeom prst="rect">
            <a:avLst/>
          </a:prstGeom>
          <a:noFill/>
          <a:ln>
            <a:noFill/>
          </a:ln>
        </p:spPr>
      </p:pic>
      <p:sp>
        <p:nvSpPr>
          <p:cNvPr id="13" name="Google Shape;13;p13"/>
          <p:cNvSpPr txBox="1"/>
          <p:nvPr/>
        </p:nvSpPr>
        <p:spPr>
          <a:xfrm>
            <a:off x="5836856" y="5984876"/>
            <a:ext cx="1687303" cy="3651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64E83"/>
              </a:buClr>
              <a:buSzPts val="900"/>
              <a:buFont typeface="Arial"/>
              <a:buNone/>
            </a:pPr>
            <a:r>
              <a:rPr lang="en-GB" sz="900" b="0" i="0" u="none" strike="noStrike" cap="none">
                <a:solidFill>
                  <a:srgbClr val="064E83"/>
                </a:solidFill>
                <a:latin typeface="Arial"/>
                <a:ea typeface="Arial"/>
                <a:cs typeface="Arial"/>
                <a:sym typeface="Arial"/>
              </a:rPr>
              <a:t>© ECMWF April 21, 2017</a:t>
            </a:r>
            <a:endParaRPr sz="900" b="0" i="0" u="none" strike="noStrike" cap="none">
              <a:solidFill>
                <a:srgbClr val="064E83"/>
              </a:solidFill>
              <a:latin typeface="Arial"/>
              <a:ea typeface="Arial"/>
              <a:cs typeface="Arial"/>
              <a:sym typeface="Arial"/>
            </a:endParaRPr>
          </a:p>
        </p:txBody>
      </p:sp>
      <p:sp>
        <p:nvSpPr>
          <p:cNvPr id="14" name="Google Shape;14;p13"/>
          <p:cNvSpPr txBox="1">
            <a:spLocks noGrp="1"/>
          </p:cNvSpPr>
          <p:nvPr>
            <p:ph type="body" idx="1"/>
          </p:nvPr>
        </p:nvSpPr>
        <p:spPr>
          <a:xfrm>
            <a:off x="1620422" y="1294198"/>
            <a:ext cx="5903737" cy="5198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11111"/>
              </a:lnSpc>
              <a:spcBef>
                <a:spcPts val="0"/>
              </a:spcBef>
              <a:spcAft>
                <a:spcPts val="0"/>
              </a:spcAft>
              <a:buClr>
                <a:schemeClr val="lt1"/>
              </a:buClr>
              <a:buSzPts val="1400"/>
              <a:buFont typeface="Arial"/>
              <a:buNone/>
              <a:defRPr sz="3600" b="1" i="0" u="none" strike="noStrike" cap="none">
                <a:solidFill>
                  <a:srgbClr val="064E83"/>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3"/>
          <p:cNvSpPr txBox="1">
            <a:spLocks noGrp="1"/>
          </p:cNvSpPr>
          <p:nvPr>
            <p:ph type="body" idx="2"/>
          </p:nvPr>
        </p:nvSpPr>
        <p:spPr>
          <a:xfrm>
            <a:off x="1620422" y="1980000"/>
            <a:ext cx="5903737" cy="38215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5000"/>
              </a:lnSpc>
              <a:spcBef>
                <a:spcPts val="0"/>
              </a:spcBef>
              <a:spcAft>
                <a:spcPts val="0"/>
              </a:spcAft>
              <a:buClr>
                <a:schemeClr val="lt1"/>
              </a:buClr>
              <a:buSzPts val="1400"/>
              <a:buFont typeface="Arial"/>
              <a:buNone/>
              <a:defRPr sz="2400" b="0" i="0" u="none" strike="noStrike" cap="none">
                <a:solidFill>
                  <a:srgbClr val="064E83"/>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Google Shape;16;p13"/>
          <p:cNvSpPr txBox="1">
            <a:spLocks noGrp="1"/>
          </p:cNvSpPr>
          <p:nvPr>
            <p:ph type="body" idx="3"/>
          </p:nvPr>
        </p:nvSpPr>
        <p:spPr>
          <a:xfrm>
            <a:off x="1620422" y="2700002"/>
            <a:ext cx="5903737" cy="30777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0000"/>
              </a:lnSpc>
              <a:spcBef>
                <a:spcPts val="0"/>
              </a:spcBef>
              <a:spcAft>
                <a:spcPts val="0"/>
              </a:spcAft>
              <a:buClr>
                <a:schemeClr val="lt1"/>
              </a:buClr>
              <a:buSzPts val="1400"/>
              <a:buFont typeface="Arial"/>
              <a:buNone/>
              <a:defRPr sz="2000" b="0" i="0" u="none" strike="noStrike" cap="none">
                <a:solidFill>
                  <a:srgbClr val="064E83"/>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13"/>
          <p:cNvSpPr txBox="1">
            <a:spLocks noGrp="1"/>
          </p:cNvSpPr>
          <p:nvPr>
            <p:ph type="body" idx="4"/>
          </p:nvPr>
        </p:nvSpPr>
        <p:spPr>
          <a:xfrm>
            <a:off x="1620422" y="3121225"/>
            <a:ext cx="5903737" cy="25477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5000"/>
              </a:lnSpc>
              <a:spcBef>
                <a:spcPts val="0"/>
              </a:spcBef>
              <a:spcAft>
                <a:spcPts val="0"/>
              </a:spcAft>
              <a:buClr>
                <a:schemeClr val="lt1"/>
              </a:buClr>
              <a:buSzPts val="1400"/>
              <a:buFont typeface="Arial"/>
              <a:buNone/>
              <a:defRPr sz="1600" b="0" i="0" u="none" strike="noStrike" cap="none">
                <a:solidFill>
                  <a:srgbClr val="064E83"/>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13"/>
          <p:cNvSpPr txBox="1">
            <a:spLocks noGrp="1"/>
          </p:cNvSpPr>
          <p:nvPr>
            <p:ph type="body" idx="5"/>
          </p:nvPr>
        </p:nvSpPr>
        <p:spPr>
          <a:xfrm>
            <a:off x="1620422" y="3429000"/>
            <a:ext cx="5903737" cy="22826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8571"/>
              </a:lnSpc>
              <a:spcBef>
                <a:spcPts val="0"/>
              </a:spcBef>
              <a:spcAft>
                <a:spcPts val="0"/>
              </a:spcAft>
              <a:buClr>
                <a:schemeClr val="lt1"/>
              </a:buClr>
              <a:buSzPts val="1400"/>
              <a:buFont typeface="Arial"/>
              <a:buNone/>
              <a:defRPr sz="1400" b="0" i="0" u="none" strike="noStrike" cap="none">
                <a:solidFill>
                  <a:srgbClr val="064E83"/>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14"/>
          <p:cNvSpPr txBox="1"/>
          <p:nvPr/>
        </p:nvSpPr>
        <p:spPr>
          <a:xfrm>
            <a:off x="2152580" y="6308256"/>
            <a:ext cx="3443912" cy="230657"/>
          </a:xfrm>
          <a:prstGeom prst="rect">
            <a:avLst/>
          </a:prstGeom>
          <a:noFill/>
          <a:ln>
            <a:noFill/>
          </a:ln>
        </p:spPr>
        <p:txBody>
          <a:bodyPr spcFirstLastPara="1" wrap="square" lIns="108000" tIns="0" rIns="0" bIns="0" anchor="b" anchorCtr="0">
            <a:noAutofit/>
          </a:bodyPr>
          <a:lstStyle/>
          <a:p>
            <a:pPr marL="0" marR="0" lvl="0" indent="0" algn="l" rtl="0">
              <a:lnSpc>
                <a:spcPct val="100000"/>
              </a:lnSpc>
              <a:spcBef>
                <a:spcPts val="0"/>
              </a:spcBef>
              <a:spcAft>
                <a:spcPts val="0"/>
              </a:spcAft>
              <a:buClr>
                <a:srgbClr val="064E83"/>
              </a:buClr>
              <a:buSzPts val="800"/>
              <a:buFont typeface="Arial"/>
              <a:buNone/>
            </a:pPr>
            <a:r>
              <a:rPr lang="en-GB" sz="800" b="1" i="0" u="none" strike="noStrike" cap="none">
                <a:solidFill>
                  <a:srgbClr val="064E83"/>
                </a:solidFill>
                <a:latin typeface="Arial"/>
                <a:ea typeface="Arial"/>
                <a:cs typeface="Arial"/>
                <a:sym typeface="Arial"/>
              </a:rPr>
              <a:t>EUROPEAN CENTRE FOR MEDIUM-RANGE WEATHER FORECASTS</a:t>
            </a:r>
            <a:endParaRPr sz="800" b="1" i="0" u="none" strike="noStrike" cap="none">
              <a:solidFill>
                <a:srgbClr val="064E83"/>
              </a:solidFill>
              <a:latin typeface="Arial"/>
              <a:ea typeface="Arial"/>
              <a:cs typeface="Arial"/>
              <a:sym typeface="Arial"/>
            </a:endParaRPr>
          </a:p>
        </p:txBody>
      </p:sp>
      <p:pic>
        <p:nvPicPr>
          <p:cNvPr id="21" name="Google Shape;21;p14" descr="ECMWF_Master_Logo_RGB_nostrap.png"/>
          <p:cNvPicPr preferRelativeResize="0"/>
          <p:nvPr/>
        </p:nvPicPr>
        <p:blipFill rotWithShape="1">
          <a:blip r:embed="rId2">
            <a:alphaModFix/>
          </a:blip>
          <a:srcRect/>
          <a:stretch/>
        </p:blipFill>
        <p:spPr>
          <a:xfrm>
            <a:off x="810211" y="6308256"/>
            <a:ext cx="1342369" cy="230657"/>
          </a:xfrm>
          <a:prstGeom prst="rect">
            <a:avLst/>
          </a:prstGeom>
          <a:noFill/>
          <a:ln>
            <a:noFill/>
          </a:ln>
        </p:spPr>
      </p:pic>
      <p:sp>
        <p:nvSpPr>
          <p:cNvPr id="22" name="Google Shape;22;p14"/>
          <p:cNvSpPr txBox="1">
            <a:spLocks noGrp="1"/>
          </p:cNvSpPr>
          <p:nvPr>
            <p:ph type="title"/>
          </p:nvPr>
        </p:nvSpPr>
        <p:spPr>
          <a:xfrm>
            <a:off x="810211" y="360000"/>
            <a:ext cx="7524159" cy="369332"/>
          </a:xfrm>
          <a:prstGeom prst="rect">
            <a:avLst/>
          </a:prstGeom>
          <a:noFill/>
          <a:ln>
            <a:noFill/>
          </a:ln>
        </p:spPr>
        <p:txBody>
          <a:bodyPr spcFirstLastPara="1" wrap="square" lIns="91425" tIns="91425" rIns="91425" bIns="91425" anchor="t" anchorCtr="0">
            <a:noAutofit/>
          </a:bodyPr>
          <a:lstStyle>
            <a:lvl1pPr marR="0" lvl="0" algn="l" rtl="0">
              <a:lnSpc>
                <a:spcPct val="116666"/>
              </a:lnSpc>
              <a:spcBef>
                <a:spcPts val="0"/>
              </a:spcBef>
              <a:spcAft>
                <a:spcPts val="0"/>
              </a:spcAft>
              <a:buClr>
                <a:srgbClr val="064E83"/>
              </a:buClr>
              <a:buSzPts val="1400"/>
              <a:buFont typeface="Arial"/>
              <a:buNone/>
              <a:defRPr sz="2400" b="0" i="0" u="none" strike="noStrike" cap="none">
                <a:solidFill>
                  <a:srgbClr val="064E8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14"/>
          <p:cNvSpPr txBox="1">
            <a:spLocks noGrp="1"/>
          </p:cNvSpPr>
          <p:nvPr>
            <p:ph type="body" idx="1"/>
          </p:nvPr>
        </p:nvSpPr>
        <p:spPr>
          <a:xfrm>
            <a:off x="810211" y="936000"/>
            <a:ext cx="7524159" cy="4986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22222"/>
              </a:lnSpc>
              <a:spcBef>
                <a:spcPts val="1100"/>
              </a:spcBef>
              <a:spcAft>
                <a:spcPts val="0"/>
              </a:spcAft>
              <a:buClr>
                <a:srgbClr val="064E83"/>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25000"/>
              </a:lnSpc>
              <a:spcBef>
                <a:spcPts val="1000"/>
              </a:spcBef>
              <a:spcAft>
                <a:spcPts val="0"/>
              </a:spcAft>
              <a:buClr>
                <a:srgbClr val="064E83"/>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128571"/>
              </a:lnSpc>
              <a:spcBef>
                <a:spcPts val="900"/>
              </a:spcBef>
              <a:spcAft>
                <a:spcPts val="0"/>
              </a:spcAft>
              <a:buClr>
                <a:srgbClr val="064E83"/>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lnSpc>
                <a:spcPct val="133333"/>
              </a:lnSpc>
              <a:spcBef>
                <a:spcPts val="800"/>
              </a:spcBef>
              <a:spcAft>
                <a:spcPts val="0"/>
              </a:spcAft>
              <a:buClr>
                <a:srgbClr val="064E83"/>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2100" algn="l" rtl="0">
              <a:lnSpc>
                <a:spcPct val="140000"/>
              </a:lnSpc>
              <a:spcBef>
                <a:spcPts val="700"/>
              </a:spcBef>
              <a:spcAft>
                <a:spcPts val="0"/>
              </a:spcAft>
              <a:buClr>
                <a:srgbClr val="064E83"/>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14"/>
          <p:cNvSpPr txBox="1">
            <a:spLocks noGrp="1"/>
          </p:cNvSpPr>
          <p:nvPr>
            <p:ph type="sldNum" idx="12"/>
          </p:nvPr>
        </p:nvSpPr>
        <p:spPr>
          <a:xfrm>
            <a:off x="7524159" y="6308255"/>
            <a:ext cx="1619840" cy="216000"/>
          </a:xfrm>
          <a:prstGeom prst="rect">
            <a:avLst/>
          </a:prstGeom>
          <a:noFill/>
          <a:ln>
            <a:noFill/>
          </a:ln>
        </p:spPr>
        <p:txBody>
          <a:bodyPr spcFirstLastPara="1" wrap="square" lIns="0" tIns="0" rIns="0" bIns="0" anchor="b" anchorCtr="0">
            <a:noAutofit/>
          </a:bodyPr>
          <a:lstStyle>
            <a:lvl1pPr marL="0" marR="0" lvl="0" indent="0" algn="ctr" rtl="0">
              <a:lnSpc>
                <a:spcPct val="100000"/>
              </a:lnSpc>
              <a:spcBef>
                <a:spcPts val="0"/>
              </a:spcBef>
              <a:spcAft>
                <a:spcPts val="0"/>
              </a:spcAft>
              <a:buClr>
                <a:srgbClr val="000000"/>
              </a:buClr>
              <a:buSzPts val="900"/>
              <a:buFont typeface="Arial"/>
              <a:buNone/>
              <a:defRPr sz="900" b="1" i="0" u="none" strike="noStrike" cap="none">
                <a:solidFill>
                  <a:srgbClr val="064E83"/>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900"/>
              <a:buFont typeface="Arial"/>
              <a:buNone/>
              <a:defRPr sz="900" b="1" i="0" u="none" strike="noStrike" cap="none">
                <a:solidFill>
                  <a:srgbClr val="064E83"/>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900"/>
              <a:buFont typeface="Arial"/>
              <a:buNone/>
              <a:defRPr sz="900" b="1" i="0" u="none" strike="noStrike" cap="none">
                <a:solidFill>
                  <a:srgbClr val="064E83"/>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900"/>
              <a:buFont typeface="Arial"/>
              <a:buNone/>
              <a:defRPr sz="900" b="1" i="0" u="none" strike="noStrike" cap="none">
                <a:solidFill>
                  <a:srgbClr val="064E83"/>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900"/>
              <a:buFont typeface="Arial"/>
              <a:buNone/>
              <a:defRPr sz="900" b="1" i="0" u="none" strike="noStrike" cap="none">
                <a:solidFill>
                  <a:srgbClr val="064E83"/>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900"/>
              <a:buFont typeface="Arial"/>
              <a:buNone/>
              <a:defRPr sz="900" b="1" i="0" u="none" strike="noStrike" cap="none">
                <a:solidFill>
                  <a:srgbClr val="064E83"/>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900"/>
              <a:buFont typeface="Arial"/>
              <a:buNone/>
              <a:defRPr sz="900" b="1" i="0" u="none" strike="noStrike" cap="none">
                <a:solidFill>
                  <a:srgbClr val="064E83"/>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900"/>
              <a:buFont typeface="Arial"/>
              <a:buNone/>
              <a:defRPr sz="900" b="1" i="0" u="none" strike="noStrike" cap="none">
                <a:solidFill>
                  <a:srgbClr val="064E83"/>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900"/>
              <a:buFont typeface="Arial"/>
              <a:buNone/>
              <a:defRPr sz="900" b="1" i="0" u="none" strike="noStrike" cap="none">
                <a:solidFill>
                  <a:srgbClr val="064E83"/>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25" name="Google Shape;25;p14"/>
          <p:cNvSpPr txBox="1"/>
          <p:nvPr/>
        </p:nvSpPr>
        <p:spPr>
          <a:xfrm>
            <a:off x="6424988" y="6308256"/>
            <a:ext cx="1099172" cy="23065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October 29, 2014</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pic>
        <p:nvPicPr>
          <p:cNvPr id="35" name="Google Shape;35;g6181c77a3b_3_25"/>
          <p:cNvPicPr preferRelativeResize="0"/>
          <p:nvPr/>
        </p:nvPicPr>
        <p:blipFill rotWithShape="1">
          <a:blip r:embed="rId2">
            <a:alphaModFix/>
          </a:blip>
          <a:srcRect/>
          <a:stretch/>
        </p:blipFill>
        <p:spPr>
          <a:xfrm>
            <a:off x="109031" y="-5664"/>
            <a:ext cx="803761" cy="622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
        <p:cNvGrpSpPr/>
        <p:nvPr/>
      </p:nvGrpSpPr>
      <p:grpSpPr>
        <a:xfrm>
          <a:off x="0" y="0"/>
          <a:ext cx="0" cy="0"/>
          <a:chOff x="0" y="0"/>
          <a:chExt cx="0" cy="0"/>
        </a:xfrm>
      </p:grpSpPr>
      <p:sp>
        <p:nvSpPr>
          <p:cNvPr id="37" name="Google Shape;37;g6181c77a3b_3_27"/>
          <p:cNvSpPr txBox="1"/>
          <p:nvPr/>
        </p:nvSpPr>
        <p:spPr>
          <a:xfrm>
            <a:off x="5630379" y="6269716"/>
            <a:ext cx="1687200" cy="365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GB" sz="700">
                <a:solidFill>
                  <a:srgbClr val="064E83"/>
                </a:solidFill>
                <a:latin typeface="Arial"/>
                <a:ea typeface="Arial"/>
                <a:cs typeface="Arial"/>
                <a:sym typeface="Arial"/>
              </a:rPr>
              <a:t>© ECMWF September 23, 2019</a:t>
            </a:r>
            <a:endParaRPr sz="700">
              <a:solidFill>
                <a:srgbClr val="064E83"/>
              </a:solidFill>
              <a:latin typeface="Arial"/>
              <a:ea typeface="Arial"/>
              <a:cs typeface="Arial"/>
              <a:sym typeface="Arial"/>
            </a:endParaRPr>
          </a:p>
        </p:txBody>
      </p:sp>
      <p:sp>
        <p:nvSpPr>
          <p:cNvPr id="38" name="Google Shape;38;g6181c77a3b_3_27"/>
          <p:cNvSpPr txBox="1">
            <a:spLocks noGrp="1"/>
          </p:cNvSpPr>
          <p:nvPr>
            <p:ph type="body" idx="1"/>
          </p:nvPr>
        </p:nvSpPr>
        <p:spPr>
          <a:xfrm>
            <a:off x="1620424" y="1294199"/>
            <a:ext cx="5903700" cy="519600"/>
          </a:xfrm>
          <a:prstGeom prst="rect">
            <a:avLst/>
          </a:prstGeom>
          <a:noFill/>
          <a:ln>
            <a:noFill/>
          </a:ln>
        </p:spPr>
        <p:txBody>
          <a:bodyPr spcFirstLastPara="1" wrap="square" lIns="0" tIns="0" rIns="0" bIns="0" anchor="b" anchorCtr="0">
            <a:noAutofit/>
          </a:bodyPr>
          <a:lstStyle>
            <a:lvl1pPr marL="457200" marR="0" lvl="0" indent="-228600" algn="l" rtl="0">
              <a:lnSpc>
                <a:spcPct val="111111"/>
              </a:lnSpc>
              <a:spcBef>
                <a:spcPts val="0"/>
              </a:spcBef>
              <a:spcAft>
                <a:spcPts val="0"/>
              </a:spcAft>
              <a:buClr>
                <a:schemeClr val="lt1"/>
              </a:buClr>
              <a:buSzPts val="2700"/>
              <a:buFont typeface="Arial"/>
              <a:buNone/>
              <a:defRPr sz="2700" b="1" i="0" u="none" strike="noStrike" cap="none">
                <a:solidFill>
                  <a:srgbClr val="064E83"/>
                </a:solidFill>
                <a:latin typeface="Arial"/>
                <a:ea typeface="Arial"/>
                <a:cs typeface="Arial"/>
                <a:sym typeface="Arial"/>
              </a:defRPr>
            </a:lvl1pPr>
            <a:lvl2pPr marL="914400" marR="0" lvl="1" indent="-361950" algn="l" rtl="0">
              <a:spcBef>
                <a:spcPts val="4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600" marR="0" lvl="2" indent="-342900" algn="l" rtl="0">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23850" algn="l" rtl="0">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4pPr>
            <a:lvl5pPr marL="2286000" marR="0" lvl="4" indent="-323850" algn="l" rtl="0">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9" name="Google Shape;39;g6181c77a3b_3_27"/>
          <p:cNvSpPr txBox="1">
            <a:spLocks noGrp="1"/>
          </p:cNvSpPr>
          <p:nvPr>
            <p:ph type="body" idx="2"/>
          </p:nvPr>
        </p:nvSpPr>
        <p:spPr>
          <a:xfrm>
            <a:off x="1620424" y="1980001"/>
            <a:ext cx="5903700" cy="358500"/>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0"/>
              </a:spcBef>
              <a:spcAft>
                <a:spcPts val="0"/>
              </a:spcAft>
              <a:buClr>
                <a:schemeClr val="lt1"/>
              </a:buClr>
              <a:buSzPts val="1800"/>
              <a:buFont typeface="Arial"/>
              <a:buNone/>
              <a:defRPr sz="1800" b="0" i="0" u="none" strike="noStrike" cap="none">
                <a:solidFill>
                  <a:srgbClr val="064E83"/>
                </a:solidFill>
                <a:latin typeface="Arial"/>
                <a:ea typeface="Arial"/>
                <a:cs typeface="Arial"/>
                <a:sym typeface="Arial"/>
              </a:defRPr>
            </a:lvl1pPr>
            <a:lvl2pPr marL="914400" marR="0" lvl="1" indent="-361950" algn="l" rtl="0">
              <a:spcBef>
                <a:spcPts val="4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600" marR="0" lvl="2" indent="-342900" algn="l" rtl="0">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23850" algn="l" rtl="0">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4pPr>
            <a:lvl5pPr marL="2286000" marR="0" lvl="4" indent="-323850" algn="l" rtl="0">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0" name="Google Shape;40;g6181c77a3b_3_27"/>
          <p:cNvSpPr txBox="1">
            <a:spLocks noGrp="1"/>
          </p:cNvSpPr>
          <p:nvPr>
            <p:ph type="body" idx="3"/>
          </p:nvPr>
        </p:nvSpPr>
        <p:spPr>
          <a:xfrm>
            <a:off x="1620424" y="2700005"/>
            <a:ext cx="5903700" cy="307500"/>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lt1"/>
              </a:buClr>
              <a:buSzPts val="1500"/>
              <a:buFont typeface="Arial"/>
              <a:buNone/>
              <a:defRPr sz="1500" b="0" i="0" u="none" strike="noStrike" cap="none">
                <a:solidFill>
                  <a:srgbClr val="064E83"/>
                </a:solidFill>
                <a:latin typeface="Arial"/>
                <a:ea typeface="Arial"/>
                <a:cs typeface="Arial"/>
                <a:sym typeface="Arial"/>
              </a:defRPr>
            </a:lvl1pPr>
            <a:lvl2pPr marL="914400" marR="0" lvl="1" indent="-361950" algn="l" rtl="0">
              <a:spcBef>
                <a:spcPts val="4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600" marR="0" lvl="2" indent="-342900" algn="l" rtl="0">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23850" algn="l" rtl="0">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4pPr>
            <a:lvl5pPr marL="2286000" marR="0" lvl="4" indent="-323850" algn="l" rtl="0">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1" name="Google Shape;41;g6181c77a3b_3_27"/>
          <p:cNvSpPr txBox="1">
            <a:spLocks noGrp="1"/>
          </p:cNvSpPr>
          <p:nvPr>
            <p:ph type="body" idx="4"/>
          </p:nvPr>
        </p:nvSpPr>
        <p:spPr>
          <a:xfrm>
            <a:off x="1620424" y="3121227"/>
            <a:ext cx="5903700" cy="239100"/>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0"/>
              </a:spcBef>
              <a:spcAft>
                <a:spcPts val="0"/>
              </a:spcAft>
              <a:buClr>
                <a:schemeClr val="lt1"/>
              </a:buClr>
              <a:buSzPts val="1200"/>
              <a:buFont typeface="Arial"/>
              <a:buNone/>
              <a:defRPr sz="1200" b="0" i="0" u="none" strike="noStrike" cap="none">
                <a:solidFill>
                  <a:srgbClr val="064E83"/>
                </a:solidFill>
                <a:latin typeface="Arial"/>
                <a:ea typeface="Arial"/>
                <a:cs typeface="Arial"/>
                <a:sym typeface="Arial"/>
              </a:defRPr>
            </a:lvl1pPr>
            <a:lvl2pPr marL="914400" marR="0" lvl="1" indent="-361950" algn="l" rtl="0">
              <a:spcBef>
                <a:spcPts val="4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600" marR="0" lvl="2" indent="-342900" algn="l" rtl="0">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23850" algn="l" rtl="0">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4pPr>
            <a:lvl5pPr marL="2286000" marR="0" lvl="4" indent="-323850" algn="l" rtl="0">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 name="Google Shape;42;g6181c77a3b_3_27"/>
          <p:cNvSpPr txBox="1">
            <a:spLocks noGrp="1"/>
          </p:cNvSpPr>
          <p:nvPr>
            <p:ph type="body" idx="5"/>
          </p:nvPr>
        </p:nvSpPr>
        <p:spPr>
          <a:xfrm>
            <a:off x="1620424" y="3429000"/>
            <a:ext cx="5903700" cy="213900"/>
          </a:xfrm>
          <a:prstGeom prst="rect">
            <a:avLst/>
          </a:prstGeom>
          <a:noFill/>
          <a:ln>
            <a:noFill/>
          </a:ln>
        </p:spPr>
        <p:txBody>
          <a:bodyPr spcFirstLastPara="1" wrap="square" lIns="0" tIns="0" rIns="0" bIns="0" anchor="t" anchorCtr="0">
            <a:noAutofit/>
          </a:bodyPr>
          <a:lstStyle>
            <a:lvl1pPr marL="457200" marR="0" lvl="0" indent="-228600" algn="l" rtl="0">
              <a:lnSpc>
                <a:spcPct val="128571"/>
              </a:lnSpc>
              <a:spcBef>
                <a:spcPts val="0"/>
              </a:spcBef>
              <a:spcAft>
                <a:spcPts val="0"/>
              </a:spcAft>
              <a:buClr>
                <a:schemeClr val="lt1"/>
              </a:buClr>
              <a:buSzPts val="1100"/>
              <a:buFont typeface="Arial"/>
              <a:buNone/>
              <a:defRPr sz="1100" b="0" i="0" u="none" strike="noStrike" cap="none">
                <a:solidFill>
                  <a:srgbClr val="064E83"/>
                </a:solidFill>
                <a:latin typeface="Arial"/>
                <a:ea typeface="Arial"/>
                <a:cs typeface="Arial"/>
                <a:sym typeface="Arial"/>
              </a:defRPr>
            </a:lvl1pPr>
            <a:lvl2pPr marL="914400" marR="0" lvl="1" indent="-361950" algn="l" rtl="0">
              <a:spcBef>
                <a:spcPts val="4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600" marR="0" lvl="2" indent="-342900" algn="l" rtl="0">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23850" algn="l" rtl="0">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4pPr>
            <a:lvl5pPr marL="2286000" marR="0" lvl="4" indent="-323850" algn="l" rtl="0">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43" name="Google Shape;43;g6181c77a3b_3_27"/>
          <p:cNvPicPr preferRelativeResize="0"/>
          <p:nvPr/>
        </p:nvPicPr>
        <p:blipFill rotWithShape="1">
          <a:blip r:embed="rId2">
            <a:alphaModFix/>
          </a:blip>
          <a:srcRect/>
          <a:stretch/>
        </p:blipFill>
        <p:spPr>
          <a:xfrm>
            <a:off x="109031" y="-5664"/>
            <a:ext cx="803761" cy="6226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4"/>
        <p:cNvGrpSpPr/>
        <p:nvPr/>
      </p:nvGrpSpPr>
      <p:grpSpPr>
        <a:xfrm>
          <a:off x="0" y="0"/>
          <a:ext cx="0" cy="0"/>
          <a:chOff x="0" y="0"/>
          <a:chExt cx="0" cy="0"/>
        </a:xfrm>
      </p:grpSpPr>
      <p:sp>
        <p:nvSpPr>
          <p:cNvPr id="45" name="Google Shape;45;g6181c77a3b_3_35"/>
          <p:cNvSpPr txBox="1">
            <a:spLocks noGrp="1"/>
          </p:cNvSpPr>
          <p:nvPr>
            <p:ph type="title"/>
          </p:nvPr>
        </p:nvSpPr>
        <p:spPr>
          <a:xfrm>
            <a:off x="1620424" y="360001"/>
            <a:ext cx="5903700" cy="369300"/>
          </a:xfrm>
          <a:prstGeom prst="rect">
            <a:avLst/>
          </a:prstGeom>
          <a:noFill/>
          <a:ln>
            <a:noFill/>
          </a:ln>
        </p:spPr>
        <p:txBody>
          <a:bodyPr spcFirstLastPara="1" wrap="square" lIns="0" tIns="0" rIns="0" bIns="0" anchor="t" anchorCtr="0">
            <a:noAutofit/>
          </a:bodyPr>
          <a:lstStyle>
            <a:lvl1pPr marR="0" lvl="0" algn="l" rtl="0">
              <a:lnSpc>
                <a:spcPct val="116666"/>
              </a:lnSpc>
              <a:spcBef>
                <a:spcPts val="0"/>
              </a:spcBef>
              <a:spcAft>
                <a:spcPts val="0"/>
              </a:spcAft>
              <a:buClr>
                <a:srgbClr val="064E83"/>
              </a:buClr>
              <a:buSzPts val="1800"/>
              <a:buFont typeface="Arial"/>
              <a:buNone/>
              <a:defRPr sz="1800">
                <a:solidFill>
                  <a:srgbClr val="064E83"/>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6" name="Google Shape;46;g6181c77a3b_3_35"/>
          <p:cNvSpPr txBox="1">
            <a:spLocks noGrp="1"/>
          </p:cNvSpPr>
          <p:nvPr>
            <p:ph type="body" idx="1"/>
          </p:nvPr>
        </p:nvSpPr>
        <p:spPr>
          <a:xfrm>
            <a:off x="1620422" y="936000"/>
            <a:ext cx="5903700" cy="4986000"/>
          </a:xfrm>
          <a:prstGeom prst="rect">
            <a:avLst/>
          </a:prstGeom>
          <a:noFill/>
          <a:ln>
            <a:noFill/>
          </a:ln>
        </p:spPr>
        <p:txBody>
          <a:bodyPr spcFirstLastPara="1" wrap="square" lIns="0" tIns="0" rIns="0" bIns="0" anchor="t" anchorCtr="0">
            <a:noAutofit/>
          </a:bodyPr>
          <a:lstStyle>
            <a:lvl1pPr marL="457200" marR="0" lvl="0" indent="-317500" algn="l" rtl="0">
              <a:lnSpc>
                <a:spcPct val="122222"/>
              </a:lnSpc>
              <a:spcBef>
                <a:spcPts val="800"/>
              </a:spcBef>
              <a:spcAft>
                <a:spcPts val="0"/>
              </a:spcAft>
              <a:buClr>
                <a:srgbClr val="064E83"/>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04800" algn="l" rtl="0">
              <a:lnSpc>
                <a:spcPct val="125000"/>
              </a:lnSpc>
              <a:spcBef>
                <a:spcPts val="800"/>
              </a:spcBef>
              <a:spcAft>
                <a:spcPts val="0"/>
              </a:spcAft>
              <a:buClr>
                <a:srgbClr val="064E83"/>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298450" algn="l" rtl="0">
              <a:lnSpc>
                <a:spcPct val="128571"/>
              </a:lnSpc>
              <a:spcBef>
                <a:spcPts val="700"/>
              </a:spcBef>
              <a:spcAft>
                <a:spcPts val="0"/>
              </a:spcAft>
              <a:buClr>
                <a:srgbClr val="064E83"/>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85750" algn="l" rtl="0">
              <a:lnSpc>
                <a:spcPct val="133333"/>
              </a:lnSpc>
              <a:spcBef>
                <a:spcPts val="600"/>
              </a:spcBef>
              <a:spcAft>
                <a:spcPts val="0"/>
              </a:spcAft>
              <a:buClr>
                <a:srgbClr val="064E83"/>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79400" algn="l" rtl="0">
              <a:lnSpc>
                <a:spcPct val="140000"/>
              </a:lnSpc>
              <a:spcBef>
                <a:spcPts val="500"/>
              </a:spcBef>
              <a:spcAft>
                <a:spcPts val="0"/>
              </a:spcAft>
              <a:buClr>
                <a:srgbClr val="064E83"/>
              </a:buClr>
              <a:buSzPts val="800"/>
              <a:buFont typeface="Arial"/>
              <a:buChar char="»"/>
              <a:defRPr sz="8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47" name="Google Shape;47;g6181c77a3b_3_35"/>
          <p:cNvPicPr preferRelativeResize="0"/>
          <p:nvPr/>
        </p:nvPicPr>
        <p:blipFill rotWithShape="1">
          <a:blip r:embed="rId2">
            <a:alphaModFix/>
          </a:blip>
          <a:srcRect/>
          <a:stretch/>
        </p:blipFill>
        <p:spPr>
          <a:xfrm>
            <a:off x="109031" y="-5664"/>
            <a:ext cx="803761" cy="6226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narrow margins">
  <p:cSld name="Title and Content narrow margins">
    <p:spTree>
      <p:nvGrpSpPr>
        <p:cNvPr id="1" name="Shape 48"/>
        <p:cNvGrpSpPr/>
        <p:nvPr/>
      </p:nvGrpSpPr>
      <p:grpSpPr>
        <a:xfrm>
          <a:off x="0" y="0"/>
          <a:ext cx="0" cy="0"/>
          <a:chOff x="0" y="0"/>
          <a:chExt cx="0" cy="0"/>
        </a:xfrm>
      </p:grpSpPr>
      <p:sp>
        <p:nvSpPr>
          <p:cNvPr id="49" name="Google Shape;49;g6181c77a3b_3_39"/>
          <p:cNvSpPr txBox="1">
            <a:spLocks noGrp="1"/>
          </p:cNvSpPr>
          <p:nvPr>
            <p:ph type="title"/>
          </p:nvPr>
        </p:nvSpPr>
        <p:spPr>
          <a:xfrm>
            <a:off x="810212" y="360001"/>
            <a:ext cx="7524300" cy="369300"/>
          </a:xfrm>
          <a:prstGeom prst="rect">
            <a:avLst/>
          </a:prstGeom>
          <a:noFill/>
          <a:ln>
            <a:noFill/>
          </a:ln>
        </p:spPr>
        <p:txBody>
          <a:bodyPr spcFirstLastPara="1" wrap="square" lIns="0" tIns="0" rIns="0" bIns="0" anchor="t" anchorCtr="0">
            <a:noAutofit/>
          </a:bodyPr>
          <a:lstStyle>
            <a:lvl1pPr marR="0" lvl="0" algn="l" rtl="0">
              <a:lnSpc>
                <a:spcPct val="116666"/>
              </a:lnSpc>
              <a:spcBef>
                <a:spcPts val="0"/>
              </a:spcBef>
              <a:spcAft>
                <a:spcPts val="0"/>
              </a:spcAft>
              <a:buClr>
                <a:srgbClr val="064E83"/>
              </a:buClr>
              <a:buSzPts val="1800"/>
              <a:buFont typeface="Arial"/>
              <a:buNone/>
              <a:defRPr sz="1800">
                <a:solidFill>
                  <a:srgbClr val="064E83"/>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 name="Google Shape;50;g6181c77a3b_3_39"/>
          <p:cNvSpPr txBox="1">
            <a:spLocks noGrp="1"/>
          </p:cNvSpPr>
          <p:nvPr>
            <p:ph type="body" idx="1"/>
          </p:nvPr>
        </p:nvSpPr>
        <p:spPr>
          <a:xfrm>
            <a:off x="810212" y="936000"/>
            <a:ext cx="7524300" cy="4986000"/>
          </a:xfrm>
          <a:prstGeom prst="rect">
            <a:avLst/>
          </a:prstGeom>
          <a:noFill/>
          <a:ln>
            <a:noFill/>
          </a:ln>
        </p:spPr>
        <p:txBody>
          <a:bodyPr spcFirstLastPara="1" wrap="square" lIns="0" tIns="0" rIns="0" bIns="0" anchor="t" anchorCtr="0">
            <a:noAutofit/>
          </a:bodyPr>
          <a:lstStyle>
            <a:lvl1pPr marL="457200" marR="0" lvl="0" indent="-317500" algn="l" rtl="0">
              <a:lnSpc>
                <a:spcPct val="122222"/>
              </a:lnSpc>
              <a:spcBef>
                <a:spcPts val="800"/>
              </a:spcBef>
              <a:spcAft>
                <a:spcPts val="0"/>
              </a:spcAft>
              <a:buClr>
                <a:srgbClr val="064E83"/>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04800" algn="l" rtl="0">
              <a:lnSpc>
                <a:spcPct val="125000"/>
              </a:lnSpc>
              <a:spcBef>
                <a:spcPts val="800"/>
              </a:spcBef>
              <a:spcAft>
                <a:spcPts val="0"/>
              </a:spcAft>
              <a:buClr>
                <a:srgbClr val="064E83"/>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298450" algn="l" rtl="0">
              <a:lnSpc>
                <a:spcPct val="128571"/>
              </a:lnSpc>
              <a:spcBef>
                <a:spcPts val="700"/>
              </a:spcBef>
              <a:spcAft>
                <a:spcPts val="0"/>
              </a:spcAft>
              <a:buClr>
                <a:srgbClr val="064E83"/>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85750" algn="l" rtl="0">
              <a:lnSpc>
                <a:spcPct val="133333"/>
              </a:lnSpc>
              <a:spcBef>
                <a:spcPts val="600"/>
              </a:spcBef>
              <a:spcAft>
                <a:spcPts val="0"/>
              </a:spcAft>
              <a:buClr>
                <a:srgbClr val="064E83"/>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79400" algn="l" rtl="0">
              <a:lnSpc>
                <a:spcPct val="140000"/>
              </a:lnSpc>
              <a:spcBef>
                <a:spcPts val="500"/>
              </a:spcBef>
              <a:spcAft>
                <a:spcPts val="0"/>
              </a:spcAft>
              <a:buClr>
                <a:srgbClr val="064E83"/>
              </a:buClr>
              <a:buSzPts val="800"/>
              <a:buFont typeface="Arial"/>
              <a:buChar char="»"/>
              <a:defRPr sz="8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1" name="Google Shape;51;g6181c77a3b_3_39"/>
          <p:cNvSpPr txBox="1"/>
          <p:nvPr/>
        </p:nvSpPr>
        <p:spPr>
          <a:xfrm>
            <a:off x="6424989" y="6308258"/>
            <a:ext cx="1099200" cy="2307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GB" sz="700">
                <a:solidFill>
                  <a:srgbClr val="FFFFFF"/>
                </a:solidFill>
                <a:latin typeface="Arial"/>
                <a:ea typeface="Arial"/>
                <a:cs typeface="Arial"/>
                <a:sym typeface="Arial"/>
              </a:rPr>
              <a:t>October 29, 2014</a:t>
            </a:r>
            <a:endParaRPr sz="1100"/>
          </a:p>
        </p:txBody>
      </p:sp>
      <p:pic>
        <p:nvPicPr>
          <p:cNvPr id="52" name="Google Shape;52;g6181c77a3b_3_39"/>
          <p:cNvPicPr preferRelativeResize="0"/>
          <p:nvPr/>
        </p:nvPicPr>
        <p:blipFill rotWithShape="1">
          <a:blip r:embed="rId2">
            <a:alphaModFix/>
          </a:blip>
          <a:srcRect/>
          <a:stretch/>
        </p:blipFill>
        <p:spPr>
          <a:xfrm>
            <a:off x="109031" y="-5664"/>
            <a:ext cx="803761" cy="622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2" descr="PowerPoint_strip2.png"/>
          <p:cNvPicPr preferRelativeResize="0"/>
          <p:nvPr/>
        </p:nvPicPr>
        <p:blipFill rotWithShape="1">
          <a:blip r:embed="rId4">
            <a:alphaModFix/>
          </a:blip>
          <a:srcRect/>
          <a:stretch/>
        </p:blipFill>
        <p:spPr>
          <a:xfrm>
            <a:off x="0" y="0"/>
            <a:ext cx="18288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pic>
        <p:nvPicPr>
          <p:cNvPr id="27" name="Google Shape;27;g6181c77a3b_3_17"/>
          <p:cNvPicPr preferRelativeResize="0"/>
          <p:nvPr/>
        </p:nvPicPr>
        <p:blipFill rotWithShape="1">
          <a:blip r:embed="rId6">
            <a:alphaModFix/>
          </a:blip>
          <a:srcRect/>
          <a:stretch/>
        </p:blipFill>
        <p:spPr>
          <a:xfrm>
            <a:off x="7668523" y="6338350"/>
            <a:ext cx="1209675" cy="442913"/>
          </a:xfrm>
          <a:prstGeom prst="rect">
            <a:avLst/>
          </a:prstGeom>
          <a:noFill/>
          <a:ln>
            <a:noFill/>
          </a:ln>
        </p:spPr>
      </p:pic>
      <p:sp>
        <p:nvSpPr>
          <p:cNvPr id="28" name="Google Shape;28;g6181c77a3b_3_17"/>
          <p:cNvSpPr/>
          <p:nvPr/>
        </p:nvSpPr>
        <p:spPr>
          <a:xfrm>
            <a:off x="1" y="0"/>
            <a:ext cx="9161400" cy="831900"/>
          </a:xfrm>
          <a:prstGeom prst="rect">
            <a:avLst/>
          </a:prstGeom>
          <a:solidFill>
            <a:srgbClr val="FAA7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600" b="1" i="0" u="none" strike="noStrike" cap="none">
              <a:solidFill>
                <a:srgbClr val="00468C"/>
              </a:solidFill>
              <a:latin typeface="Arial"/>
              <a:ea typeface="Arial"/>
              <a:cs typeface="Arial"/>
              <a:sym typeface="Arial"/>
            </a:endParaRPr>
          </a:p>
        </p:txBody>
      </p:sp>
      <p:sp>
        <p:nvSpPr>
          <p:cNvPr id="29" name="Google Shape;29;g6181c77a3b_3_17"/>
          <p:cNvSpPr/>
          <p:nvPr/>
        </p:nvSpPr>
        <p:spPr>
          <a:xfrm>
            <a:off x="4745755" y="6586538"/>
            <a:ext cx="525600" cy="271500"/>
          </a:xfrm>
          <a:prstGeom prst="rect">
            <a:avLst/>
          </a:prstGeom>
          <a:solidFill>
            <a:srgbClr val="FAA7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600" b="1" i="0" u="none" strike="noStrike" cap="none">
              <a:solidFill>
                <a:srgbClr val="00468C"/>
              </a:solidFill>
              <a:latin typeface="Arial"/>
              <a:ea typeface="Arial"/>
              <a:cs typeface="Arial"/>
              <a:sym typeface="Arial"/>
            </a:endParaRPr>
          </a:p>
        </p:txBody>
      </p:sp>
      <p:pic>
        <p:nvPicPr>
          <p:cNvPr id="30" name="Google Shape;30;g6181c77a3b_3_17"/>
          <p:cNvPicPr preferRelativeResize="0"/>
          <p:nvPr/>
        </p:nvPicPr>
        <p:blipFill rotWithShape="1">
          <a:blip r:embed="rId7">
            <a:alphaModFix/>
          </a:blip>
          <a:srcRect/>
          <a:stretch/>
        </p:blipFill>
        <p:spPr>
          <a:xfrm>
            <a:off x="7717813" y="128589"/>
            <a:ext cx="1425575" cy="996951"/>
          </a:xfrm>
          <a:prstGeom prst="rect">
            <a:avLst/>
          </a:prstGeom>
          <a:noFill/>
          <a:ln>
            <a:noFill/>
          </a:ln>
        </p:spPr>
      </p:pic>
      <p:sp>
        <p:nvSpPr>
          <p:cNvPr id="31" name="Google Shape;31;g6181c77a3b_3_17"/>
          <p:cNvSpPr txBox="1"/>
          <p:nvPr/>
        </p:nvSpPr>
        <p:spPr>
          <a:xfrm>
            <a:off x="4723530" y="6554788"/>
            <a:ext cx="576300" cy="215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fld id="{00000000-1234-1234-1234-123412341234}" type="slidenum">
              <a:rPr lang="en-GB" sz="600" b="0" i="1" u="none" strike="noStrike" cap="none">
                <a:solidFill>
                  <a:srgbClr val="FFFFFF"/>
                </a:solidFill>
                <a:latin typeface="Verdana"/>
                <a:ea typeface="Verdana"/>
                <a:cs typeface="Verdana"/>
                <a:sym typeface="Verdana"/>
              </a:rPr>
              <a:t>‹#›</a:t>
            </a:fld>
            <a:endParaRPr sz="600" b="0" i="1" u="none" strike="noStrike" cap="none">
              <a:solidFill>
                <a:srgbClr val="FFFFFF"/>
              </a:solidFill>
              <a:latin typeface="Verdana"/>
              <a:ea typeface="Verdana"/>
              <a:cs typeface="Verdana"/>
              <a:sym typeface="Verdana"/>
            </a:endParaRPr>
          </a:p>
        </p:txBody>
      </p:sp>
      <p:pic>
        <p:nvPicPr>
          <p:cNvPr id="32" name="Google Shape;32;g6181c77a3b_3_17" descr="PowerPoint_strip2.png"/>
          <p:cNvPicPr preferRelativeResize="0"/>
          <p:nvPr/>
        </p:nvPicPr>
        <p:blipFill rotWithShape="1">
          <a:blip r:embed="rId8">
            <a:alphaModFix/>
          </a:blip>
          <a:srcRect/>
          <a:stretch/>
        </p:blipFill>
        <p:spPr>
          <a:xfrm>
            <a:off x="1" y="0"/>
            <a:ext cx="182880" cy="6858000"/>
          </a:xfrm>
          <a:prstGeom prst="rect">
            <a:avLst/>
          </a:prstGeom>
          <a:noFill/>
          <a:ln>
            <a:noFill/>
          </a:ln>
        </p:spPr>
      </p:pic>
      <p:pic>
        <p:nvPicPr>
          <p:cNvPr id="33" name="Google Shape;33;g6181c77a3b_3_17"/>
          <p:cNvPicPr preferRelativeResize="0"/>
          <p:nvPr/>
        </p:nvPicPr>
        <p:blipFill rotWithShape="1">
          <a:blip r:embed="rId9">
            <a:alphaModFix/>
          </a:blip>
          <a:srcRect/>
          <a:stretch/>
        </p:blipFill>
        <p:spPr>
          <a:xfrm>
            <a:off x="374177" y="6390784"/>
            <a:ext cx="1213063" cy="24600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body" idx="1"/>
          </p:nvPr>
        </p:nvSpPr>
        <p:spPr>
          <a:xfrm>
            <a:off x="1455425" y="2583325"/>
            <a:ext cx="6292200" cy="2081700"/>
          </a:xfrm>
          <a:prstGeom prst="rect">
            <a:avLst/>
          </a:prstGeom>
          <a:noFill/>
          <a:ln>
            <a:noFill/>
          </a:ln>
        </p:spPr>
        <p:txBody>
          <a:bodyPr spcFirstLastPara="1" wrap="square" lIns="0" tIns="0" rIns="0" bIns="0" anchor="b" anchorCtr="0">
            <a:noAutofit/>
          </a:bodyPr>
          <a:lstStyle/>
          <a:p>
            <a:pPr marL="0" marR="0" lvl="0" indent="0" algn="l" rtl="0">
              <a:lnSpc>
                <a:spcPct val="142857"/>
              </a:lnSpc>
              <a:spcBef>
                <a:spcPts val="0"/>
              </a:spcBef>
              <a:spcAft>
                <a:spcPts val="0"/>
              </a:spcAft>
              <a:buClr>
                <a:schemeClr val="lt1"/>
              </a:buClr>
              <a:buSzPts val="1400"/>
              <a:buFont typeface="Arial"/>
              <a:buNone/>
            </a:pPr>
            <a:r>
              <a:rPr lang="en-GB" sz="4400" dirty="0">
                <a:latin typeface="Amatic SC"/>
                <a:ea typeface="Amatic SC"/>
                <a:cs typeface="Amatic SC"/>
                <a:sym typeface="Amatic SC"/>
              </a:rPr>
              <a:t>How Unusual are fires?</a:t>
            </a:r>
            <a:endParaRPr sz="4400" dirty="0">
              <a:latin typeface="Amatic SC"/>
              <a:ea typeface="Amatic SC"/>
              <a:cs typeface="Amatic SC"/>
              <a:sym typeface="Amatic SC"/>
            </a:endParaRPr>
          </a:p>
          <a:p>
            <a:pPr marL="0" marR="0" lvl="0" indent="0" algn="l" rtl="0">
              <a:lnSpc>
                <a:spcPct val="142857"/>
              </a:lnSpc>
              <a:spcBef>
                <a:spcPts val="0"/>
              </a:spcBef>
              <a:spcAft>
                <a:spcPts val="0"/>
              </a:spcAft>
              <a:buClr>
                <a:schemeClr val="lt1"/>
              </a:buClr>
              <a:buSzPts val="1400"/>
              <a:buFont typeface="Arial"/>
              <a:buNone/>
            </a:pPr>
            <a:endParaRPr sz="2800" i="0" u="none" strike="noStrike" cap="none" dirty="0">
              <a:solidFill>
                <a:srgbClr val="064E83"/>
              </a:solidFill>
              <a:latin typeface="Amatic SC"/>
              <a:ea typeface="Amatic SC"/>
              <a:cs typeface="Amatic SC"/>
              <a:sym typeface="Amatic SC"/>
            </a:endParaRPr>
          </a:p>
        </p:txBody>
      </p:sp>
      <p:sp>
        <p:nvSpPr>
          <p:cNvPr id="58" name="Google Shape;58;p1"/>
          <p:cNvSpPr txBox="1">
            <a:spLocks noGrp="1"/>
          </p:cNvSpPr>
          <p:nvPr>
            <p:ph type="body" idx="5"/>
          </p:nvPr>
        </p:nvSpPr>
        <p:spPr>
          <a:xfrm>
            <a:off x="1620421" y="5122334"/>
            <a:ext cx="5903737" cy="213969"/>
          </a:xfrm>
          <a:prstGeom prst="rect">
            <a:avLst/>
          </a:prstGeom>
          <a:noFill/>
          <a:ln>
            <a:noFill/>
          </a:ln>
        </p:spPr>
        <p:txBody>
          <a:bodyPr spcFirstLastPara="1" wrap="square" lIns="0" tIns="0" rIns="0" bIns="0" anchor="t" anchorCtr="0">
            <a:noAutofit/>
          </a:bodyPr>
          <a:lstStyle/>
          <a:p>
            <a:pPr marL="0" marR="0" lvl="0" indent="0" algn="l" rtl="0">
              <a:lnSpc>
                <a:spcPct val="128571"/>
              </a:lnSpc>
              <a:spcBef>
                <a:spcPts val="0"/>
              </a:spcBef>
              <a:spcAft>
                <a:spcPts val="0"/>
              </a:spcAft>
              <a:buClr>
                <a:schemeClr val="lt1"/>
              </a:buClr>
              <a:buSzPts val="1400"/>
              <a:buFont typeface="Arial"/>
              <a:buNone/>
            </a:pPr>
            <a:r>
              <a:rPr lang="en-GB" sz="1400" b="0" i="0" u="none" strike="noStrike" cap="none">
                <a:solidFill>
                  <a:srgbClr val="064E83"/>
                </a:solidFill>
                <a:latin typeface="Arial"/>
                <a:ea typeface="Arial"/>
                <a:cs typeface="Arial"/>
                <a:sym typeface="Arial"/>
              </a:rPr>
              <a:t>F.DiGiuseppe@ecmwf.int</a:t>
            </a:r>
            <a:endParaRPr sz="1400" b="0" i="0" u="none" strike="noStrike" cap="none">
              <a:solidFill>
                <a:srgbClr val="064E83"/>
              </a:solidFill>
              <a:latin typeface="Arial"/>
              <a:ea typeface="Arial"/>
              <a:cs typeface="Arial"/>
              <a:sym typeface="Arial"/>
            </a:endParaRPr>
          </a:p>
        </p:txBody>
      </p:sp>
      <p:pic>
        <p:nvPicPr>
          <p:cNvPr id="59" name="Google Shape;59;p1"/>
          <p:cNvPicPr preferRelativeResize="0"/>
          <p:nvPr/>
        </p:nvPicPr>
        <p:blipFill rotWithShape="1">
          <a:blip r:embed="rId3">
            <a:alphaModFix/>
          </a:blip>
          <a:srcRect/>
          <a:stretch/>
        </p:blipFill>
        <p:spPr>
          <a:xfrm>
            <a:off x="5537659" y="3232475"/>
            <a:ext cx="783400" cy="783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6181c77a3b_1_10"/>
          <p:cNvSpPr txBox="1">
            <a:spLocks noGrp="1"/>
          </p:cNvSpPr>
          <p:nvPr>
            <p:ph type="sldNum" idx="12"/>
          </p:nvPr>
        </p:nvSpPr>
        <p:spPr>
          <a:xfrm>
            <a:off x="7524159" y="6308255"/>
            <a:ext cx="1619700" cy="2160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Clr>
                <a:srgbClr val="000000"/>
              </a:buClr>
              <a:buSzPts val="900"/>
              <a:buFont typeface="Arial"/>
              <a:buNone/>
            </a:pPr>
            <a:fld id="{00000000-1234-1234-1234-123412341234}" type="slidenum">
              <a:rPr lang="en-GB"/>
              <a:t>2</a:t>
            </a:fld>
            <a:endParaRPr/>
          </a:p>
        </p:txBody>
      </p:sp>
      <p:sp>
        <p:nvSpPr>
          <p:cNvPr id="66" name="Google Shape;66;g6181c77a3b_1_10"/>
          <p:cNvSpPr txBox="1"/>
          <p:nvPr/>
        </p:nvSpPr>
        <p:spPr>
          <a:xfrm>
            <a:off x="539125" y="229725"/>
            <a:ext cx="7249200" cy="3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a:highlight>
                  <a:srgbClr val="5AC4DD"/>
                </a:highlight>
                <a:latin typeface="Amatic SC"/>
                <a:ea typeface="Amatic SC"/>
                <a:cs typeface="Amatic SC"/>
                <a:sym typeface="Amatic SC"/>
              </a:rPr>
              <a:t>Context </a:t>
            </a:r>
            <a:endParaRPr sz="3000" b="1" i="0" u="none" strike="noStrike" cap="none">
              <a:solidFill>
                <a:srgbClr val="000000"/>
              </a:solidFill>
              <a:highlight>
                <a:srgbClr val="5AC4DD"/>
              </a:highlight>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highlight>
                  <a:srgbClr val="5AC4DD"/>
                </a:highlight>
                <a:latin typeface="Amatic SC"/>
                <a:ea typeface="Amatic SC"/>
                <a:cs typeface="Amatic SC"/>
                <a:sym typeface="Amatic SC"/>
              </a:rPr>
              <a:t> </a:t>
            </a:r>
            <a:endParaRPr sz="3000" b="0" i="0" u="none" strike="noStrike" cap="none">
              <a:solidFill>
                <a:srgbClr val="000000"/>
              </a:solidFill>
              <a:highlight>
                <a:srgbClr val="5AC4DD"/>
              </a:highlight>
              <a:latin typeface="Amatic SC"/>
              <a:ea typeface="Amatic SC"/>
              <a:cs typeface="Amatic SC"/>
              <a:sym typeface="Amatic SC"/>
            </a:endParaRPr>
          </a:p>
        </p:txBody>
      </p:sp>
      <p:sp>
        <p:nvSpPr>
          <p:cNvPr id="67" name="Google Shape;67;g6181c77a3b_1_10"/>
          <p:cNvSpPr txBox="1"/>
          <p:nvPr/>
        </p:nvSpPr>
        <p:spPr>
          <a:xfrm>
            <a:off x="435700" y="841575"/>
            <a:ext cx="8120400" cy="3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8" name="Google Shape;68;g6181c77a3b_1_10"/>
          <p:cNvSpPr txBox="1"/>
          <p:nvPr/>
        </p:nvSpPr>
        <p:spPr>
          <a:xfrm>
            <a:off x="577650" y="677925"/>
            <a:ext cx="7988700" cy="71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chemeClr val="dk1"/>
                </a:solidFill>
                <a:latin typeface="Source Code Pro"/>
                <a:ea typeface="Source Code Pro"/>
                <a:cs typeface="Source Code Pro"/>
                <a:sym typeface="Source Code Pro"/>
              </a:rPr>
              <a:t>ECMWF forecast for FWI is the modelling component for GWIS/EFFIS. At the moment the consolidated product displayed is the high resolution forecast up to 10 days. However there are some experimental products that are under evaluation and that might be released in the future  </a:t>
            </a:r>
            <a:endParaRPr sz="1200" b="0" i="0" u="none" strike="noStrike" cap="none">
              <a:solidFill>
                <a:schemeClr val="dk1"/>
              </a:solidFill>
              <a:latin typeface="Source Code Pro"/>
              <a:ea typeface="Source Code Pro"/>
              <a:cs typeface="Source Code Pro"/>
              <a:sym typeface="Source Code Pro"/>
            </a:endParaRPr>
          </a:p>
        </p:txBody>
      </p:sp>
      <p:pic>
        <p:nvPicPr>
          <p:cNvPr id="69" name="Google Shape;69;g6181c77a3b_1_10"/>
          <p:cNvPicPr preferRelativeResize="0"/>
          <p:nvPr/>
        </p:nvPicPr>
        <p:blipFill>
          <a:blip r:embed="rId3">
            <a:alphaModFix/>
          </a:blip>
          <a:stretch>
            <a:fillRect/>
          </a:stretch>
        </p:blipFill>
        <p:spPr>
          <a:xfrm>
            <a:off x="577600" y="1453425"/>
            <a:ext cx="7988792" cy="4468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6181c77a3b_2_135"/>
          <p:cNvSpPr txBox="1">
            <a:spLocks noGrp="1"/>
          </p:cNvSpPr>
          <p:nvPr>
            <p:ph type="title"/>
          </p:nvPr>
        </p:nvSpPr>
        <p:spPr>
          <a:xfrm>
            <a:off x="810211" y="360000"/>
            <a:ext cx="7524300" cy="36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Comparing the model-climate with the forecast </a:t>
            </a:r>
            <a:endParaRPr/>
          </a:p>
          <a:p>
            <a:pPr marL="0" lvl="0" indent="0" algn="l" rtl="0">
              <a:spcBef>
                <a:spcPts val="0"/>
              </a:spcBef>
              <a:spcAft>
                <a:spcPts val="0"/>
              </a:spcAft>
              <a:buNone/>
            </a:pPr>
            <a:r>
              <a:rPr lang="en-GB"/>
              <a:t>(In terms of the whole ensemble)</a:t>
            </a:r>
            <a:endParaRPr/>
          </a:p>
        </p:txBody>
      </p:sp>
      <p:sp>
        <p:nvSpPr>
          <p:cNvPr id="211" name="Google Shape;211;g6181c77a3b_2_135"/>
          <p:cNvSpPr txBox="1">
            <a:spLocks noGrp="1"/>
          </p:cNvSpPr>
          <p:nvPr>
            <p:ph type="sldNum" idx="12"/>
          </p:nvPr>
        </p:nvSpPr>
        <p:spPr>
          <a:xfrm>
            <a:off x="7524159" y="6308255"/>
            <a:ext cx="1619700" cy="2160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SzPts val="900"/>
              <a:buFont typeface="Arial"/>
              <a:buNone/>
            </a:pPr>
            <a:fld id="{00000000-1234-1234-1234-123412341234}" type="slidenum">
              <a:rPr lang="en-GB"/>
              <a:t>3</a:t>
            </a:fld>
            <a:endParaRPr/>
          </a:p>
        </p:txBody>
      </p:sp>
      <p:cxnSp>
        <p:nvCxnSpPr>
          <p:cNvPr id="212" name="Google Shape;212;g6181c77a3b_2_135"/>
          <p:cNvCxnSpPr/>
          <p:nvPr/>
        </p:nvCxnSpPr>
        <p:spPr>
          <a:xfrm rot="10800000" flipH="1">
            <a:off x="1454075" y="5389925"/>
            <a:ext cx="3478500" cy="22800"/>
          </a:xfrm>
          <a:prstGeom prst="straightConnector1">
            <a:avLst/>
          </a:prstGeom>
          <a:noFill/>
          <a:ln w="28575" cap="flat" cmpd="sng">
            <a:solidFill>
              <a:schemeClr val="dk2"/>
            </a:solidFill>
            <a:prstDash val="solid"/>
            <a:round/>
            <a:headEnd type="none" w="med" len="med"/>
            <a:tailEnd type="triangle" w="med" len="med"/>
          </a:ln>
        </p:spPr>
      </p:cxnSp>
      <p:cxnSp>
        <p:nvCxnSpPr>
          <p:cNvPr id="213" name="Google Shape;213;g6181c77a3b_2_135"/>
          <p:cNvCxnSpPr/>
          <p:nvPr/>
        </p:nvCxnSpPr>
        <p:spPr>
          <a:xfrm rot="10800000">
            <a:off x="1393125" y="2756425"/>
            <a:ext cx="38100" cy="2648700"/>
          </a:xfrm>
          <a:prstGeom prst="straightConnector1">
            <a:avLst/>
          </a:prstGeom>
          <a:noFill/>
          <a:ln w="28575" cap="flat" cmpd="sng">
            <a:solidFill>
              <a:schemeClr val="dk2"/>
            </a:solidFill>
            <a:prstDash val="solid"/>
            <a:round/>
            <a:headEnd type="none" w="med" len="med"/>
            <a:tailEnd type="triangle" w="med" len="med"/>
          </a:ln>
        </p:spPr>
      </p:cxnSp>
      <p:sp>
        <p:nvSpPr>
          <p:cNvPr id="214" name="Google Shape;214;g6181c77a3b_2_135"/>
          <p:cNvSpPr/>
          <p:nvPr/>
        </p:nvSpPr>
        <p:spPr>
          <a:xfrm>
            <a:off x="2291350" y="3974150"/>
            <a:ext cx="38100" cy="14157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g6181c77a3b_2_135"/>
          <p:cNvSpPr/>
          <p:nvPr/>
        </p:nvSpPr>
        <p:spPr>
          <a:xfrm>
            <a:off x="3128775" y="3974150"/>
            <a:ext cx="38100" cy="14157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g6181c77a3b_2_135"/>
          <p:cNvSpPr/>
          <p:nvPr/>
        </p:nvSpPr>
        <p:spPr>
          <a:xfrm>
            <a:off x="1431225" y="3761519"/>
            <a:ext cx="2831500" cy="1643600"/>
          </a:xfrm>
          <a:custGeom>
            <a:avLst/>
            <a:gdLst/>
            <a:ahLst/>
            <a:cxnLst/>
            <a:rect l="l" t="t" r="r" b="b"/>
            <a:pathLst>
              <a:path w="113260" h="65744" extrusionOk="0">
                <a:moveTo>
                  <a:pt x="0" y="65744"/>
                </a:moveTo>
                <a:cubicBezTo>
                  <a:pt x="2740" y="60213"/>
                  <a:pt x="10910" y="43468"/>
                  <a:pt x="16441" y="32558"/>
                </a:cubicBezTo>
                <a:cubicBezTo>
                  <a:pt x="21972" y="21648"/>
                  <a:pt x="27198" y="-2861"/>
                  <a:pt x="33186" y="285"/>
                </a:cubicBezTo>
                <a:cubicBezTo>
                  <a:pt x="39174" y="3431"/>
                  <a:pt x="39021" y="40524"/>
                  <a:pt x="52367" y="51434"/>
                </a:cubicBezTo>
                <a:cubicBezTo>
                  <a:pt x="65713" y="62344"/>
                  <a:pt x="103111" y="63359"/>
                  <a:pt x="113260" y="65744"/>
                </a:cubicBezTo>
              </a:path>
            </a:pathLst>
          </a:custGeom>
          <a:noFill/>
          <a:ln w="28575" cap="flat" cmpd="sng">
            <a:solidFill>
              <a:schemeClr val="accent2"/>
            </a:solidFill>
            <a:prstDash val="solid"/>
            <a:round/>
            <a:headEnd type="none" w="med" len="med"/>
            <a:tailEnd type="none" w="med" len="med"/>
          </a:ln>
        </p:spPr>
      </p:sp>
      <p:sp>
        <p:nvSpPr>
          <p:cNvPr id="217" name="Google Shape;217;g6181c77a3b_2_135"/>
          <p:cNvSpPr/>
          <p:nvPr/>
        </p:nvSpPr>
        <p:spPr>
          <a:xfrm>
            <a:off x="2291350" y="3761519"/>
            <a:ext cx="2831500" cy="1643600"/>
          </a:xfrm>
          <a:custGeom>
            <a:avLst/>
            <a:gdLst/>
            <a:ahLst/>
            <a:cxnLst/>
            <a:rect l="l" t="t" r="r" b="b"/>
            <a:pathLst>
              <a:path w="113260" h="65744" extrusionOk="0">
                <a:moveTo>
                  <a:pt x="0" y="65744"/>
                </a:moveTo>
                <a:cubicBezTo>
                  <a:pt x="2740" y="60213"/>
                  <a:pt x="10910" y="43468"/>
                  <a:pt x="16441" y="32558"/>
                </a:cubicBezTo>
                <a:cubicBezTo>
                  <a:pt x="21972" y="21648"/>
                  <a:pt x="27198" y="-2861"/>
                  <a:pt x="33186" y="285"/>
                </a:cubicBezTo>
                <a:cubicBezTo>
                  <a:pt x="39174" y="3431"/>
                  <a:pt x="39021" y="40524"/>
                  <a:pt x="52367" y="51434"/>
                </a:cubicBezTo>
                <a:cubicBezTo>
                  <a:pt x="65713" y="62344"/>
                  <a:pt x="103111" y="63359"/>
                  <a:pt x="113260" y="65744"/>
                </a:cubicBezTo>
              </a:path>
            </a:pathLst>
          </a:custGeom>
          <a:noFill/>
          <a:ln w="28575" cap="flat" cmpd="sng">
            <a:solidFill>
              <a:schemeClr val="accent1"/>
            </a:solidFill>
            <a:prstDash val="solid"/>
            <a:round/>
            <a:headEnd type="none" w="med" len="med"/>
            <a:tailEnd type="none" w="med" len="med"/>
          </a:ln>
        </p:spPr>
      </p:sp>
      <p:cxnSp>
        <p:nvCxnSpPr>
          <p:cNvPr id="218" name="Google Shape;218;g6181c77a3b_2_135"/>
          <p:cNvCxnSpPr>
            <a:stCxn id="214" idx="3"/>
            <a:endCxn id="215" idx="1"/>
          </p:cNvCxnSpPr>
          <p:nvPr/>
        </p:nvCxnSpPr>
        <p:spPr>
          <a:xfrm>
            <a:off x="2329450" y="4682000"/>
            <a:ext cx="799200" cy="0"/>
          </a:xfrm>
          <a:prstGeom prst="straightConnector1">
            <a:avLst/>
          </a:prstGeom>
          <a:noFill/>
          <a:ln w="9525" cap="flat" cmpd="sng">
            <a:solidFill>
              <a:schemeClr val="dk2"/>
            </a:solidFill>
            <a:prstDash val="solid"/>
            <a:round/>
            <a:headEnd type="none" w="med" len="med"/>
            <a:tailEnd type="triangle" w="med" len="med"/>
          </a:ln>
        </p:spPr>
      </p:cxnSp>
      <p:sp>
        <p:nvSpPr>
          <p:cNvPr id="219" name="Google Shape;219;g6181c77a3b_2_135"/>
          <p:cNvSpPr/>
          <p:nvPr/>
        </p:nvSpPr>
        <p:spPr>
          <a:xfrm>
            <a:off x="2725125" y="3761525"/>
            <a:ext cx="799332" cy="1643600"/>
          </a:xfrm>
          <a:custGeom>
            <a:avLst/>
            <a:gdLst/>
            <a:ahLst/>
            <a:cxnLst/>
            <a:rect l="l" t="t" r="r" b="b"/>
            <a:pathLst>
              <a:path w="113260" h="65744" extrusionOk="0">
                <a:moveTo>
                  <a:pt x="0" y="65744"/>
                </a:moveTo>
                <a:cubicBezTo>
                  <a:pt x="2740" y="60213"/>
                  <a:pt x="10910" y="43468"/>
                  <a:pt x="16441" y="32558"/>
                </a:cubicBezTo>
                <a:cubicBezTo>
                  <a:pt x="21972" y="21648"/>
                  <a:pt x="27198" y="-2861"/>
                  <a:pt x="33186" y="285"/>
                </a:cubicBezTo>
                <a:cubicBezTo>
                  <a:pt x="39174" y="3431"/>
                  <a:pt x="39021" y="40524"/>
                  <a:pt x="52367" y="51434"/>
                </a:cubicBezTo>
                <a:cubicBezTo>
                  <a:pt x="65713" y="62344"/>
                  <a:pt x="103111" y="63359"/>
                  <a:pt x="113260" y="65744"/>
                </a:cubicBezTo>
              </a:path>
            </a:pathLst>
          </a:custGeom>
          <a:noFill/>
          <a:ln w="28575" cap="flat" cmpd="sng">
            <a:solidFill>
              <a:srgbClr val="6D9EEB"/>
            </a:solidFill>
            <a:prstDash val="solid"/>
            <a:round/>
            <a:headEnd type="none" w="med" len="med"/>
            <a:tailEnd type="none" w="med" len="med"/>
          </a:ln>
        </p:spPr>
      </p:sp>
      <p:sp>
        <p:nvSpPr>
          <p:cNvPr id="220" name="Google Shape;220;g6181c77a3b_2_135"/>
          <p:cNvSpPr/>
          <p:nvPr/>
        </p:nvSpPr>
        <p:spPr>
          <a:xfrm>
            <a:off x="1868800" y="2543175"/>
            <a:ext cx="883200" cy="905700"/>
          </a:xfrm>
          <a:prstGeom prst="wedgeRectCallout">
            <a:avLst>
              <a:gd name="adj1" fmla="val -15084"/>
              <a:gd name="adj2" fmla="val 85307"/>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900"/>
              <a:t>Instead than the mean value consider climate as distribution </a:t>
            </a:r>
            <a:endParaRPr sz="900"/>
          </a:p>
        </p:txBody>
      </p:sp>
      <p:sp>
        <p:nvSpPr>
          <p:cNvPr id="221" name="Google Shape;221;g6181c77a3b_2_135"/>
          <p:cNvSpPr/>
          <p:nvPr/>
        </p:nvSpPr>
        <p:spPr>
          <a:xfrm>
            <a:off x="3387400" y="2756425"/>
            <a:ext cx="970800" cy="1103700"/>
          </a:xfrm>
          <a:prstGeom prst="wedgeRectCallout">
            <a:avLst>
              <a:gd name="adj1" fmla="val -41376"/>
              <a:gd name="adj2" fmla="val 139639"/>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900"/>
              <a:t>Also the forecast is not a fix value but a distribution of most likely event </a:t>
            </a:r>
            <a:endParaRPr sz="900"/>
          </a:p>
        </p:txBody>
      </p:sp>
      <p:sp>
        <p:nvSpPr>
          <p:cNvPr id="222" name="Google Shape;222;g6181c77a3b_2_135"/>
          <p:cNvSpPr/>
          <p:nvPr/>
        </p:nvSpPr>
        <p:spPr>
          <a:xfrm>
            <a:off x="662475" y="2033200"/>
            <a:ext cx="6561300" cy="4186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g6181c77a3b_2_135"/>
          <p:cNvSpPr/>
          <p:nvPr/>
        </p:nvSpPr>
        <p:spPr>
          <a:xfrm>
            <a:off x="5800425" y="4031475"/>
            <a:ext cx="970800" cy="1103700"/>
          </a:xfrm>
          <a:prstGeom prst="wedgeRectCallout">
            <a:avLst>
              <a:gd name="adj1" fmla="val -319729"/>
              <a:gd name="adj2" fmla="val 55149"/>
            </a:avLst>
          </a:prstGeom>
          <a:no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900"/>
              <a:t>Your forecast might be very extreme in your distribution </a:t>
            </a:r>
            <a:endParaRPr sz="900"/>
          </a:p>
        </p:txBody>
      </p:sp>
      <p:pic>
        <p:nvPicPr>
          <p:cNvPr id="224" name="Google Shape;224;g6181c77a3b_2_135"/>
          <p:cNvPicPr preferRelativeResize="0"/>
          <p:nvPr/>
        </p:nvPicPr>
        <p:blipFill>
          <a:blip r:embed="rId3">
            <a:alphaModFix/>
          </a:blip>
          <a:stretch>
            <a:fillRect/>
          </a:stretch>
        </p:blipFill>
        <p:spPr>
          <a:xfrm>
            <a:off x="5064000" y="1075350"/>
            <a:ext cx="4115774" cy="2274675"/>
          </a:xfrm>
          <a:prstGeom prst="rect">
            <a:avLst/>
          </a:prstGeom>
          <a:noFill/>
          <a:ln>
            <a:noFill/>
          </a:ln>
        </p:spPr>
      </p:pic>
      <p:cxnSp>
        <p:nvCxnSpPr>
          <p:cNvPr id="225" name="Google Shape;225;g6181c77a3b_2_135"/>
          <p:cNvCxnSpPr>
            <a:stCxn id="222" idx="2"/>
            <a:endCxn id="224" idx="2"/>
          </p:cNvCxnSpPr>
          <p:nvPr/>
        </p:nvCxnSpPr>
        <p:spPr>
          <a:xfrm rot="-5400000">
            <a:off x="4097625" y="3195400"/>
            <a:ext cx="2869800" cy="3178800"/>
          </a:xfrm>
          <a:prstGeom prst="curvedConnector3">
            <a:avLst>
              <a:gd name="adj1" fmla="val -8298"/>
            </a:avLst>
          </a:prstGeom>
          <a:noFill/>
          <a:ln w="19050" cap="flat" cmpd="sng">
            <a:solidFill>
              <a:schemeClr val="dk2"/>
            </a:solidFill>
            <a:prstDash val="solid"/>
            <a:round/>
            <a:headEnd type="none" w="med" len="med"/>
            <a:tailEnd type="triangle" w="med" len="med"/>
          </a:ln>
        </p:spPr>
      </p:cxnSp>
      <p:sp>
        <p:nvSpPr>
          <p:cNvPr id="226" name="Google Shape;226;g6181c77a3b_2_135"/>
          <p:cNvSpPr/>
          <p:nvPr/>
        </p:nvSpPr>
        <p:spPr>
          <a:xfrm>
            <a:off x="1133600" y="3617525"/>
            <a:ext cx="914400" cy="609600"/>
          </a:xfrm>
          <a:prstGeom prst="wedgeRoundRectCallout">
            <a:avLst>
              <a:gd name="adj1" fmla="val 76042"/>
              <a:gd name="adj2" fmla="val 120313"/>
              <a:gd name="adj3" fmla="val 0"/>
            </a:avLst>
          </a:prstGeom>
          <a:solidFill>
            <a:schemeClr val="lt2"/>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900"/>
              <a:t>Climatology</a:t>
            </a:r>
            <a:endParaRPr sz="900"/>
          </a:p>
        </p:txBody>
      </p:sp>
      <p:sp>
        <p:nvSpPr>
          <p:cNvPr id="227" name="Google Shape;227;g6181c77a3b_2_135"/>
          <p:cNvSpPr/>
          <p:nvPr/>
        </p:nvSpPr>
        <p:spPr>
          <a:xfrm>
            <a:off x="4067300" y="3974150"/>
            <a:ext cx="914400" cy="609600"/>
          </a:xfrm>
          <a:prstGeom prst="wedgeRoundRectCallout">
            <a:avLst>
              <a:gd name="adj1" fmla="val -147917"/>
              <a:gd name="adj2" fmla="val 102436"/>
              <a:gd name="adj3" fmla="val 0"/>
            </a:avLst>
          </a:prstGeom>
          <a:solidFill>
            <a:schemeClr val="lt2"/>
          </a:solidFill>
          <a:ln w="28575"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900"/>
              <a:t>Forecast</a:t>
            </a:r>
            <a:endParaRPr sz="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1000"/>
                                        <p:tgtEl>
                                          <p:spTgt spid="216"/>
                                        </p:tgtEl>
                                      </p:cBhvr>
                                    </p:animEffect>
                                  </p:childTnLst>
                                </p:cTn>
                              </p:par>
                              <p:par>
                                <p:cTn id="13" presetID="10" presetClass="entr" presetSubtype="0" fill="hold" nodeType="with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1000"/>
                                        <p:tgtEl>
                                          <p:spTgt spid="2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1"/>
                                        </p:tgtEl>
                                        <p:attrNameLst>
                                          <p:attrName>style.visibility</p:attrName>
                                        </p:attrNameLst>
                                      </p:cBhvr>
                                      <p:to>
                                        <p:strVal val="visible"/>
                                      </p:to>
                                    </p:set>
                                    <p:animEffect transition="in" filter="fade">
                                      <p:cBhvr>
                                        <p:cTn id="20" dur="1000"/>
                                        <p:tgtEl>
                                          <p:spTgt spid="221"/>
                                        </p:tgtEl>
                                      </p:cBhvr>
                                    </p:animEffect>
                                  </p:childTnLst>
                                </p:cTn>
                              </p:par>
                              <p:par>
                                <p:cTn id="21" presetID="10" presetClass="entr" presetSubtype="0" fill="hold" nodeType="withEffect">
                                  <p:stCondLst>
                                    <p:cond delay="0"/>
                                  </p:stCondLst>
                                  <p:childTnLst>
                                    <p:set>
                                      <p:cBhvr>
                                        <p:cTn id="22" dur="1" fill="hold">
                                          <p:stCondLst>
                                            <p:cond delay="0"/>
                                          </p:stCondLst>
                                        </p:cTn>
                                        <p:tgtEl>
                                          <p:spTgt spid="217"/>
                                        </p:tgtEl>
                                        <p:attrNameLst>
                                          <p:attrName>style.visibility</p:attrName>
                                        </p:attrNameLst>
                                      </p:cBhvr>
                                      <p:to>
                                        <p:strVal val="visible"/>
                                      </p:to>
                                    </p:set>
                                    <p:animEffect transition="in" filter="fade">
                                      <p:cBhvr>
                                        <p:cTn id="23" dur="1000"/>
                                        <p:tgtEl>
                                          <p:spTgt spid="2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9"/>
                                        </p:tgtEl>
                                        <p:attrNameLst>
                                          <p:attrName>style.visibility</p:attrName>
                                        </p:attrNameLst>
                                      </p:cBhvr>
                                      <p:to>
                                        <p:strVal val="visible"/>
                                      </p:to>
                                    </p:set>
                                    <p:animEffect transition="in" filter="fade">
                                      <p:cBhvr>
                                        <p:cTn id="28" dur="1000"/>
                                        <p:tgtEl>
                                          <p:spTgt spid="219"/>
                                        </p:tgtEl>
                                      </p:cBhvr>
                                    </p:animEffect>
                                  </p:childTnLst>
                                </p:cTn>
                              </p:par>
                              <p:par>
                                <p:cTn id="29" presetID="10" presetClass="entr" presetSubtype="0" fill="hold" nodeType="withEffect">
                                  <p:stCondLst>
                                    <p:cond delay="0"/>
                                  </p:stCondLst>
                                  <p:childTnLst>
                                    <p:set>
                                      <p:cBhvr>
                                        <p:cTn id="30" dur="1" fill="hold">
                                          <p:stCondLst>
                                            <p:cond delay="0"/>
                                          </p:stCondLst>
                                        </p:cTn>
                                        <p:tgtEl>
                                          <p:spTgt spid="223"/>
                                        </p:tgtEl>
                                        <p:attrNameLst>
                                          <p:attrName>style.visibility</p:attrName>
                                        </p:attrNameLst>
                                      </p:cBhvr>
                                      <p:to>
                                        <p:strVal val="visible"/>
                                      </p:to>
                                    </p:set>
                                    <p:animEffect transition="in" filter="fade">
                                      <p:cBhvr>
                                        <p:cTn id="31" dur="1000"/>
                                        <p:tgtEl>
                                          <p:spTgt spid="2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2"/>
                                        </p:tgtEl>
                                        <p:attrNameLst>
                                          <p:attrName>style.visibility</p:attrName>
                                        </p:attrNameLst>
                                      </p:cBhvr>
                                      <p:to>
                                        <p:strVal val="visible"/>
                                      </p:to>
                                    </p:set>
                                    <p:animEffect transition="in" filter="fade">
                                      <p:cBhvr>
                                        <p:cTn id="36" dur="1000"/>
                                        <p:tgtEl>
                                          <p:spTgt spid="222"/>
                                        </p:tgtEl>
                                      </p:cBhvr>
                                    </p:animEffect>
                                  </p:childTnLst>
                                </p:cTn>
                              </p:par>
                              <p:par>
                                <p:cTn id="37" presetID="10" presetClass="entr" presetSubtype="0" fill="hold" nodeType="withEffect">
                                  <p:stCondLst>
                                    <p:cond delay="0"/>
                                  </p:stCondLst>
                                  <p:childTnLst>
                                    <p:set>
                                      <p:cBhvr>
                                        <p:cTn id="38" dur="1" fill="hold">
                                          <p:stCondLst>
                                            <p:cond delay="0"/>
                                          </p:stCondLst>
                                        </p:cTn>
                                        <p:tgtEl>
                                          <p:spTgt spid="225"/>
                                        </p:tgtEl>
                                        <p:attrNameLst>
                                          <p:attrName>style.visibility</p:attrName>
                                        </p:attrNameLst>
                                      </p:cBhvr>
                                      <p:to>
                                        <p:strVal val="visible"/>
                                      </p:to>
                                    </p:set>
                                    <p:animEffect transition="in" filter="fade">
                                      <p:cBhvr>
                                        <p:cTn id="39" dur="1000"/>
                                        <p:tgtEl>
                                          <p:spTgt spid="225"/>
                                        </p:tgtEl>
                                      </p:cBhvr>
                                    </p:animEffect>
                                  </p:childTnLst>
                                </p:cTn>
                              </p:par>
                              <p:par>
                                <p:cTn id="40" presetID="10" presetClass="entr" presetSubtype="0" fill="hold" nodeType="withEffect">
                                  <p:stCondLst>
                                    <p:cond delay="0"/>
                                  </p:stCondLst>
                                  <p:childTnLst>
                                    <p:set>
                                      <p:cBhvr>
                                        <p:cTn id="41" dur="1" fill="hold">
                                          <p:stCondLst>
                                            <p:cond delay="0"/>
                                          </p:stCondLst>
                                        </p:cTn>
                                        <p:tgtEl>
                                          <p:spTgt spid="224"/>
                                        </p:tgtEl>
                                        <p:attrNameLst>
                                          <p:attrName>style.visibility</p:attrName>
                                        </p:attrNameLst>
                                      </p:cBhvr>
                                      <p:to>
                                        <p:strVal val="visible"/>
                                      </p:to>
                                    </p:set>
                                    <p:animEffect transition="in" filter="fade">
                                      <p:cBhvr>
                                        <p:cTn id="4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476eece7a0_0_28"/>
          <p:cNvSpPr txBox="1">
            <a:spLocks noGrp="1"/>
          </p:cNvSpPr>
          <p:nvPr>
            <p:ph type="sldNum" idx="12"/>
          </p:nvPr>
        </p:nvSpPr>
        <p:spPr>
          <a:xfrm>
            <a:off x="7524159" y="6308255"/>
            <a:ext cx="1619700" cy="2160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Clr>
                <a:srgbClr val="000000"/>
              </a:buClr>
              <a:buSzPts val="900"/>
              <a:buFont typeface="Arial"/>
              <a:buNone/>
            </a:pPr>
            <a:fld id="{00000000-1234-1234-1234-123412341234}" type="slidenum">
              <a:rPr lang="en-GB"/>
              <a:t>4</a:t>
            </a:fld>
            <a:endParaRPr/>
          </a:p>
        </p:txBody>
      </p:sp>
      <p:sp>
        <p:nvSpPr>
          <p:cNvPr id="246" name="Google Shape;246;g476eece7a0_0_28"/>
          <p:cNvSpPr txBox="1"/>
          <p:nvPr/>
        </p:nvSpPr>
        <p:spPr>
          <a:xfrm>
            <a:off x="539125" y="229725"/>
            <a:ext cx="7249200" cy="3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a:highlight>
                  <a:srgbClr val="5AC4DD"/>
                </a:highlight>
                <a:latin typeface="Amatic SC"/>
                <a:ea typeface="Amatic SC"/>
                <a:cs typeface="Amatic SC"/>
                <a:sym typeface="Amatic SC"/>
              </a:rPr>
              <a:t>An </a:t>
            </a:r>
            <a:r>
              <a:rPr lang="en-GB" sz="3000" b="1">
                <a:highlight>
                  <a:srgbClr val="5AC4DD"/>
                </a:highlight>
                <a:latin typeface="Amatic SC"/>
                <a:ea typeface="Amatic SC"/>
                <a:cs typeface="Amatic SC"/>
                <a:sym typeface="Amatic SC"/>
              </a:rPr>
              <a:t>extreme forecast index for the fire weather index </a:t>
            </a:r>
            <a:endParaRPr sz="3000" b="1" i="0" u="none" strike="noStrike" cap="none">
              <a:solidFill>
                <a:srgbClr val="000000"/>
              </a:solidFill>
              <a:highlight>
                <a:srgbClr val="5AC4DD"/>
              </a:highlight>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highlight>
                  <a:srgbClr val="5AC4DD"/>
                </a:highlight>
                <a:latin typeface="Amatic SC"/>
                <a:ea typeface="Amatic SC"/>
                <a:cs typeface="Amatic SC"/>
                <a:sym typeface="Amatic SC"/>
              </a:rPr>
              <a:t> </a:t>
            </a:r>
            <a:endParaRPr sz="3000" b="0" i="0" u="none" strike="noStrike" cap="none">
              <a:solidFill>
                <a:srgbClr val="000000"/>
              </a:solidFill>
              <a:highlight>
                <a:srgbClr val="5AC4DD"/>
              </a:highlight>
              <a:latin typeface="Amatic SC"/>
              <a:ea typeface="Amatic SC"/>
              <a:cs typeface="Amatic SC"/>
              <a:sym typeface="Amatic SC"/>
            </a:endParaRPr>
          </a:p>
        </p:txBody>
      </p:sp>
      <p:sp>
        <p:nvSpPr>
          <p:cNvPr id="247" name="Google Shape;247;g476eece7a0_0_28"/>
          <p:cNvSpPr txBox="1"/>
          <p:nvPr/>
        </p:nvSpPr>
        <p:spPr>
          <a:xfrm>
            <a:off x="435700" y="841575"/>
            <a:ext cx="8120400" cy="3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48" name="Google Shape;248;g476eece7a0_0_28"/>
          <p:cNvPicPr preferRelativeResize="0"/>
          <p:nvPr/>
        </p:nvPicPr>
        <p:blipFill rotWithShape="1">
          <a:blip r:embed="rId3">
            <a:alphaModFix/>
          </a:blip>
          <a:srcRect/>
          <a:stretch/>
        </p:blipFill>
        <p:spPr>
          <a:xfrm>
            <a:off x="863875" y="1114700"/>
            <a:ext cx="7653699" cy="4674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6181c77a3b_3_0"/>
          <p:cNvSpPr/>
          <p:nvPr/>
        </p:nvSpPr>
        <p:spPr>
          <a:xfrm>
            <a:off x="808992" y="199577"/>
            <a:ext cx="5967000" cy="4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Applying probabilistic information to fire forecasting </a:t>
            </a:r>
            <a:endParaRPr sz="1100"/>
          </a:p>
        </p:txBody>
      </p:sp>
      <p:grpSp>
        <p:nvGrpSpPr>
          <p:cNvPr id="254" name="Google Shape;254;g6181c77a3b_3_0"/>
          <p:cNvGrpSpPr/>
          <p:nvPr/>
        </p:nvGrpSpPr>
        <p:grpSpPr>
          <a:xfrm>
            <a:off x="356194" y="953400"/>
            <a:ext cx="3436258" cy="2951981"/>
            <a:chOff x="474925" y="1546789"/>
            <a:chExt cx="4581677" cy="2951981"/>
          </a:xfrm>
        </p:grpSpPr>
        <p:grpSp>
          <p:nvGrpSpPr>
            <p:cNvPr id="255" name="Google Shape;255;g6181c77a3b_3_0"/>
            <p:cNvGrpSpPr/>
            <p:nvPr/>
          </p:nvGrpSpPr>
          <p:grpSpPr>
            <a:xfrm>
              <a:off x="474925" y="1546789"/>
              <a:ext cx="4581677" cy="2951981"/>
              <a:chOff x="474925" y="1546789"/>
              <a:chExt cx="4581677" cy="2951981"/>
            </a:xfrm>
          </p:grpSpPr>
          <p:sp>
            <p:nvSpPr>
              <p:cNvPr id="256" name="Google Shape;256;g6181c77a3b_3_0"/>
              <p:cNvSpPr/>
              <p:nvPr/>
            </p:nvSpPr>
            <p:spPr>
              <a:xfrm>
                <a:off x="474925" y="2054087"/>
                <a:ext cx="2215200" cy="917100"/>
              </a:xfrm>
              <a:prstGeom prst="roundRect">
                <a:avLst>
                  <a:gd name="adj" fmla="val 16667"/>
                </a:avLst>
              </a:prstGeom>
              <a:solidFill>
                <a:srgbClr val="B2A0C7"/>
              </a:solidFill>
              <a:ln w="9525" cap="flat" cmpd="sng">
                <a:solidFill>
                  <a:srgbClr val="5F497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GB" sz="1200">
                    <a:solidFill>
                      <a:schemeClr val="lt1"/>
                    </a:solidFill>
                    <a:latin typeface="Arial"/>
                    <a:ea typeface="Arial"/>
                    <a:cs typeface="Arial"/>
                    <a:sym typeface="Arial"/>
                  </a:rPr>
                  <a:t>Model Climate </a:t>
                </a:r>
                <a:endParaRPr sz="1100"/>
              </a:p>
              <a:p>
                <a:pPr marL="0" marR="0" lvl="0" indent="0" algn="ctr" rtl="0">
                  <a:spcBef>
                    <a:spcPts val="0"/>
                  </a:spcBef>
                  <a:spcAft>
                    <a:spcPts val="0"/>
                  </a:spcAft>
                  <a:buNone/>
                </a:pPr>
                <a:r>
                  <a:rPr lang="en-GB" sz="1200">
                    <a:solidFill>
                      <a:schemeClr val="lt1"/>
                    </a:solidFill>
                    <a:latin typeface="Arial"/>
                    <a:ea typeface="Arial"/>
                    <a:cs typeface="Arial"/>
                    <a:sym typeface="Arial"/>
                  </a:rPr>
                  <a:t>20 years of reforcast of FWI</a:t>
                </a:r>
                <a:endParaRPr sz="1100"/>
              </a:p>
            </p:txBody>
          </p:sp>
          <p:sp>
            <p:nvSpPr>
              <p:cNvPr id="257" name="Google Shape;257;g6181c77a3b_3_0"/>
              <p:cNvSpPr/>
              <p:nvPr/>
            </p:nvSpPr>
            <p:spPr>
              <a:xfrm>
                <a:off x="2841402" y="2059664"/>
                <a:ext cx="2215200" cy="917100"/>
              </a:xfrm>
              <a:prstGeom prst="roundRect">
                <a:avLst>
                  <a:gd name="adj" fmla="val 16667"/>
                </a:avLst>
              </a:prstGeom>
              <a:solidFill>
                <a:srgbClr val="B2A0C7"/>
              </a:solidFill>
              <a:ln w="9525" cap="flat" cmpd="sng">
                <a:solidFill>
                  <a:srgbClr val="5F497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a:p>
                <a:pPr marL="0" marR="0" lvl="0" indent="0" algn="ctr" rtl="0">
                  <a:spcBef>
                    <a:spcPts val="0"/>
                  </a:spcBef>
                  <a:spcAft>
                    <a:spcPts val="0"/>
                  </a:spcAft>
                  <a:buNone/>
                </a:pPr>
                <a:r>
                  <a:rPr lang="en-GB" sz="1200">
                    <a:solidFill>
                      <a:schemeClr val="lt1"/>
                    </a:solidFill>
                    <a:latin typeface="Arial"/>
                    <a:ea typeface="Arial"/>
                    <a:cs typeface="Arial"/>
                    <a:sym typeface="Arial"/>
                  </a:rPr>
                  <a:t>Forecast</a:t>
                </a:r>
                <a:endParaRPr sz="1100"/>
              </a:p>
              <a:p>
                <a:pPr marL="0" marR="0" lvl="0" indent="0" algn="ctr" rtl="0">
                  <a:spcBef>
                    <a:spcPts val="0"/>
                  </a:spcBef>
                  <a:spcAft>
                    <a:spcPts val="0"/>
                  </a:spcAft>
                  <a:buNone/>
                </a:pPr>
                <a:r>
                  <a:rPr lang="en-GB" sz="1200">
                    <a:solidFill>
                      <a:schemeClr val="lt1"/>
                    </a:solidFill>
                    <a:latin typeface="Arial"/>
                    <a:ea typeface="Arial"/>
                    <a:cs typeface="Arial"/>
                    <a:sym typeface="Arial"/>
                  </a:rPr>
                  <a:t>Distribution from ensemble prediction</a:t>
                </a:r>
                <a:endParaRPr sz="1100"/>
              </a:p>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n-GB" sz="1400">
                    <a:solidFill>
                      <a:schemeClr val="lt1"/>
                    </a:solidFill>
                    <a:latin typeface="Arial"/>
                    <a:ea typeface="Arial"/>
                    <a:cs typeface="Arial"/>
                    <a:sym typeface="Arial"/>
                  </a:rPr>
                  <a:t> </a:t>
                </a:r>
                <a:endParaRPr sz="1100"/>
              </a:p>
            </p:txBody>
          </p:sp>
          <p:sp>
            <p:nvSpPr>
              <p:cNvPr id="258" name="Google Shape;258;g6181c77a3b_3_0"/>
              <p:cNvSpPr/>
              <p:nvPr/>
            </p:nvSpPr>
            <p:spPr>
              <a:xfrm>
                <a:off x="1658163" y="3581670"/>
                <a:ext cx="2215200" cy="917100"/>
              </a:xfrm>
              <a:prstGeom prst="roundRect">
                <a:avLst>
                  <a:gd name="adj" fmla="val 16667"/>
                </a:avLst>
              </a:prstGeom>
              <a:solidFill>
                <a:srgbClr val="B2A0C7"/>
              </a:solidFill>
              <a:ln w="9525" cap="flat" cmpd="sng">
                <a:solidFill>
                  <a:srgbClr val="5F497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GB" sz="1400">
                    <a:solidFill>
                      <a:schemeClr val="lt1"/>
                    </a:solidFill>
                    <a:latin typeface="Arial"/>
                    <a:ea typeface="Arial"/>
                    <a:cs typeface="Arial"/>
                    <a:sym typeface="Arial"/>
                  </a:rPr>
                  <a:t>Extreme forecast Index</a:t>
                </a:r>
                <a:endParaRPr sz="1100"/>
              </a:p>
              <a:p>
                <a:pPr marL="0" marR="0" lvl="0" indent="0" algn="ctr" rtl="0">
                  <a:spcBef>
                    <a:spcPts val="0"/>
                  </a:spcBef>
                  <a:spcAft>
                    <a:spcPts val="0"/>
                  </a:spcAft>
                  <a:buNone/>
                </a:pPr>
                <a:r>
                  <a:rPr lang="en-GB" sz="1400">
                    <a:solidFill>
                      <a:schemeClr val="lt1"/>
                    </a:solidFill>
                    <a:latin typeface="Arial"/>
                    <a:ea typeface="Arial"/>
                    <a:cs typeface="Arial"/>
                    <a:sym typeface="Arial"/>
                  </a:rPr>
                  <a:t> </a:t>
                </a:r>
                <a:endParaRPr sz="1100"/>
              </a:p>
            </p:txBody>
          </p:sp>
          <p:sp>
            <p:nvSpPr>
              <p:cNvPr id="259" name="Google Shape;259;g6181c77a3b_3_0"/>
              <p:cNvSpPr txBox="1"/>
              <p:nvPr/>
            </p:nvSpPr>
            <p:spPr>
              <a:xfrm>
                <a:off x="569033" y="1546789"/>
                <a:ext cx="38685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Extreme Forecast Index</a:t>
                </a:r>
                <a:endParaRPr sz="1100"/>
              </a:p>
            </p:txBody>
          </p:sp>
        </p:grpSp>
        <p:cxnSp>
          <p:nvCxnSpPr>
            <p:cNvPr id="260" name="Google Shape;260;g6181c77a3b_3_0"/>
            <p:cNvCxnSpPr>
              <a:stCxn id="256" idx="2"/>
              <a:endCxn id="258" idx="0"/>
            </p:cNvCxnSpPr>
            <p:nvPr/>
          </p:nvCxnSpPr>
          <p:spPr>
            <a:xfrm>
              <a:off x="1582525" y="2971187"/>
              <a:ext cx="1183200" cy="610500"/>
            </a:xfrm>
            <a:prstGeom prst="straightConnector1">
              <a:avLst/>
            </a:prstGeom>
            <a:noFill/>
            <a:ln w="25400" cap="flat" cmpd="sng">
              <a:solidFill>
                <a:srgbClr val="5F497A"/>
              </a:solidFill>
              <a:prstDash val="solid"/>
              <a:round/>
              <a:headEnd type="none" w="sm" len="sm"/>
              <a:tailEnd type="triangle" w="med" len="med"/>
            </a:ln>
            <a:effectLst>
              <a:outerShdw blurRad="40000" dist="20000" dir="5400000" rotWithShape="0">
                <a:srgbClr val="000000">
                  <a:alpha val="37650"/>
                </a:srgbClr>
              </a:outerShdw>
            </a:effectLst>
          </p:spPr>
        </p:cxnSp>
        <p:cxnSp>
          <p:nvCxnSpPr>
            <p:cNvPr id="261" name="Google Shape;261;g6181c77a3b_3_0"/>
            <p:cNvCxnSpPr>
              <a:stCxn id="257" idx="2"/>
              <a:endCxn id="258" idx="0"/>
            </p:cNvCxnSpPr>
            <p:nvPr/>
          </p:nvCxnSpPr>
          <p:spPr>
            <a:xfrm flipH="1">
              <a:off x="2765802" y="2976764"/>
              <a:ext cx="1183200" cy="604800"/>
            </a:xfrm>
            <a:prstGeom prst="straightConnector1">
              <a:avLst/>
            </a:prstGeom>
            <a:noFill/>
            <a:ln w="25400" cap="flat" cmpd="sng">
              <a:solidFill>
                <a:srgbClr val="5F497A"/>
              </a:solidFill>
              <a:prstDash val="solid"/>
              <a:round/>
              <a:headEnd type="none" w="sm" len="sm"/>
              <a:tailEnd type="triangle" w="med" len="med"/>
            </a:ln>
            <a:effectLst>
              <a:outerShdw blurRad="40000" dist="20000" dir="5400000" rotWithShape="0">
                <a:srgbClr val="000000">
                  <a:alpha val="37650"/>
                </a:srgbClr>
              </a:outerShdw>
            </a:effectLst>
          </p:spPr>
        </p:cxnSp>
      </p:grpSp>
      <p:pic>
        <p:nvPicPr>
          <p:cNvPr id="262" name="Google Shape;262;g6181c77a3b_3_0" descr="fwi_class_20190810.png"/>
          <p:cNvPicPr preferRelativeResize="0"/>
          <p:nvPr/>
        </p:nvPicPr>
        <p:blipFill rotWithShape="1">
          <a:blip r:embed="rId3">
            <a:alphaModFix/>
          </a:blip>
          <a:srcRect t="18501" b="18951"/>
          <a:stretch/>
        </p:blipFill>
        <p:spPr>
          <a:xfrm>
            <a:off x="4332162" y="1322727"/>
            <a:ext cx="4006883" cy="2323931"/>
          </a:xfrm>
          <a:prstGeom prst="rect">
            <a:avLst/>
          </a:prstGeom>
          <a:noFill/>
          <a:ln>
            <a:noFill/>
          </a:ln>
        </p:spPr>
      </p:pic>
      <p:pic>
        <p:nvPicPr>
          <p:cNvPr id="263" name="Google Shape;263;g6181c77a3b_3_0" descr="https://lh6.googleusercontent.com/-OgqUoQtLEo0Px3gD1HuGmwg7qH0Oo93uxPltCjiNMkA0Z8hPMWN28ON6acpiswFg4eGf_IS9EGPG0ytKZYleyJ-d0DEidSO1vjxfPj2utfNlYaq_zkHziIYHl_JSOJK"/>
          <p:cNvPicPr preferRelativeResize="0"/>
          <p:nvPr/>
        </p:nvPicPr>
        <p:blipFill rotWithShape="1">
          <a:blip r:embed="rId4">
            <a:alphaModFix/>
          </a:blip>
          <a:srcRect t="16833" b="17307"/>
          <a:stretch/>
        </p:blipFill>
        <p:spPr>
          <a:xfrm>
            <a:off x="4332162" y="3730669"/>
            <a:ext cx="4006883" cy="2323931"/>
          </a:xfrm>
          <a:prstGeom prst="rect">
            <a:avLst/>
          </a:prstGeom>
          <a:noFill/>
          <a:ln>
            <a:noFill/>
          </a:ln>
        </p:spPr>
      </p:pic>
      <p:sp>
        <p:nvSpPr>
          <p:cNvPr id="264" name="Google Shape;264;g6181c77a3b_3_0"/>
          <p:cNvSpPr/>
          <p:nvPr/>
        </p:nvSpPr>
        <p:spPr>
          <a:xfrm>
            <a:off x="426775" y="4376062"/>
            <a:ext cx="3888000" cy="2031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The fire Weather index (FWI) is not a “sharp” index and extreme conditions might be “usual ” in  some regions (e.g. Greece, Spain in August)</a:t>
            </a:r>
            <a:endParaRPr sz="1100"/>
          </a:p>
          <a:p>
            <a:pPr marL="0" marR="0" lvl="0" indent="0" algn="l" rtl="0">
              <a:spcBef>
                <a:spcPts val="0"/>
              </a:spcBef>
              <a:spcAft>
                <a:spcPts val="0"/>
              </a:spcAft>
              <a:buNone/>
            </a:pPr>
            <a:r>
              <a:rPr lang="en-GB" sz="1400">
                <a:solidFill>
                  <a:schemeClr val="dk1"/>
                </a:solidFill>
                <a:latin typeface="Arial"/>
                <a:ea typeface="Arial"/>
                <a:cs typeface="Arial"/>
                <a:sym typeface="Arial"/>
              </a:rPr>
              <a:t> </a:t>
            </a:r>
            <a:endParaRPr sz="1100"/>
          </a:p>
          <a:p>
            <a:pPr marL="0" marR="0" lvl="0" indent="0" algn="l" rtl="0">
              <a:spcBef>
                <a:spcPts val="0"/>
              </a:spcBef>
              <a:spcAft>
                <a:spcPts val="0"/>
              </a:spcAft>
              <a:buNone/>
            </a:pPr>
            <a:r>
              <a:rPr lang="en-GB" sz="1400">
                <a:solidFill>
                  <a:schemeClr val="dk1"/>
                </a:solidFill>
                <a:latin typeface="Arial"/>
                <a:ea typeface="Arial"/>
                <a:cs typeface="Arial"/>
                <a:sym typeface="Arial"/>
              </a:rPr>
              <a:t>The extreme forecast Index helps  identifying conditions  that are also statistically </a:t>
            </a:r>
            <a:r>
              <a:rPr lang="en-GB" sz="1400" b="1">
                <a:solidFill>
                  <a:schemeClr val="dk1"/>
                </a:solidFill>
                <a:latin typeface="Arial"/>
                <a:ea typeface="Arial"/>
                <a:cs typeface="Arial"/>
                <a:sym typeface="Arial"/>
              </a:rPr>
              <a:t>unusual</a:t>
            </a:r>
            <a:r>
              <a:rPr lang="en-GB" sz="1400">
                <a:solidFill>
                  <a:schemeClr val="dk1"/>
                </a:solidFill>
                <a:latin typeface="Arial"/>
                <a:ea typeface="Arial"/>
                <a:cs typeface="Arial"/>
                <a:sym typeface="Arial"/>
              </a:rPr>
              <a:t> compared to the model climate  </a:t>
            </a:r>
            <a:endParaRPr sz="1100"/>
          </a:p>
        </p:txBody>
      </p:sp>
      <p:sp>
        <p:nvSpPr>
          <p:cNvPr id="265" name="Google Shape;265;g6181c77a3b_3_0"/>
          <p:cNvSpPr/>
          <p:nvPr/>
        </p:nvSpPr>
        <p:spPr>
          <a:xfrm>
            <a:off x="8105572" y="1664539"/>
            <a:ext cx="65700" cy="66900"/>
          </a:xfrm>
          <a:prstGeom prst="ellipse">
            <a:avLst/>
          </a:prstGeom>
          <a:solidFill>
            <a:schemeClr val="dk1"/>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66" name="Google Shape;266;g6181c77a3b_3_0"/>
          <p:cNvSpPr txBox="1"/>
          <p:nvPr/>
        </p:nvSpPr>
        <p:spPr>
          <a:xfrm>
            <a:off x="8138403" y="1549866"/>
            <a:ext cx="7731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700">
                <a:solidFill>
                  <a:schemeClr val="dk1"/>
                </a:solidFill>
                <a:latin typeface="Arial"/>
                <a:ea typeface="Arial"/>
                <a:cs typeface="Arial"/>
                <a:sym typeface="Arial"/>
              </a:rPr>
              <a:t>Fire Hotspots from MODIS</a:t>
            </a:r>
            <a:endParaRPr sz="1100"/>
          </a:p>
        </p:txBody>
      </p:sp>
    </p:spTree>
  </p:cSld>
  <p:clrMapOvr>
    <a:masterClrMapping/>
  </p:clrMapOvr>
</p:sld>
</file>

<file path=ppt/theme/theme1.xml><?xml version="1.0" encoding="utf-8"?>
<a:theme xmlns:a="http://schemas.openxmlformats.org/drawingml/2006/main" name="ECMWF Light 4:3 blu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MWF Light 4:3 blu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212</Words>
  <Application>Microsoft Office PowerPoint</Application>
  <PresentationFormat>On-screen Show (4:3)</PresentationFormat>
  <Paragraphs>36</Paragraphs>
  <Slides>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Source Code Pro</vt:lpstr>
      <vt:lpstr>Verdana</vt:lpstr>
      <vt:lpstr>Calibri</vt:lpstr>
      <vt:lpstr>Amatic SC</vt:lpstr>
      <vt:lpstr>ECMWF Light 4:3 blue</vt:lpstr>
      <vt:lpstr>ECMWF Light 4:3 blue</vt:lpstr>
      <vt:lpstr>PowerPoint Presentation</vt:lpstr>
      <vt:lpstr>PowerPoint Presentation</vt:lpstr>
      <vt:lpstr>Comparing the model-climate with the forecast  (In terms of the whole ensemble)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DiGiuseppe</dc:creator>
  <cp:lastModifiedBy>Francesca DiGiuseppe</cp:lastModifiedBy>
  <cp:revision>2</cp:revision>
  <dcterms:modified xsi:type="dcterms:W3CDTF">2020-05-01T07:06:14Z</dcterms:modified>
</cp:coreProperties>
</file>