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wmf" ContentType="image/x-e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Lst>
  <p:notesMasterIdLst>
    <p:notesMasterId r:id="rId32"/>
  </p:notesMasterIdLst>
  <p:handoutMasterIdLst>
    <p:handoutMasterId r:id="rId33"/>
  </p:handoutMasterIdLst>
  <p:sldIdLst>
    <p:sldId id="256" r:id="rId4"/>
    <p:sldId id="259" r:id="rId5"/>
    <p:sldId id="375" r:id="rId6"/>
    <p:sldId id="376" r:id="rId7"/>
    <p:sldId id="379" r:id="rId8"/>
    <p:sldId id="377" r:id="rId9"/>
    <p:sldId id="278" r:id="rId10"/>
    <p:sldId id="277" r:id="rId11"/>
    <p:sldId id="281" r:id="rId12"/>
    <p:sldId id="299" r:id="rId13"/>
    <p:sldId id="300" r:id="rId14"/>
    <p:sldId id="304" r:id="rId15"/>
    <p:sldId id="307" r:id="rId16"/>
    <p:sldId id="367" r:id="rId17"/>
    <p:sldId id="368" r:id="rId18"/>
    <p:sldId id="284" r:id="rId19"/>
    <p:sldId id="289" r:id="rId20"/>
    <p:sldId id="351" r:id="rId21"/>
    <p:sldId id="380" r:id="rId22"/>
    <p:sldId id="385" r:id="rId23"/>
    <p:sldId id="388" r:id="rId24"/>
    <p:sldId id="389" r:id="rId25"/>
    <p:sldId id="387" r:id="rId26"/>
    <p:sldId id="383" r:id="rId27"/>
    <p:sldId id="384" r:id="rId28"/>
    <p:sldId id="390" r:id="rId29"/>
    <p:sldId id="391" r:id="rId30"/>
    <p:sldId id="392" r:id="rId31"/>
  </p:sldIdLst>
  <p:sldSz cx="10077450" cy="756285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39F182-0E37-042E-5A07-D10627DF207A}" v="3538" dt="2020-05-04T11:16:05.632"/>
    <p1510:client id="{29441709-1B05-3B68-EC4C-E4C8B4BB4197}" v="347" dt="2020-05-04T16:19:56.517"/>
    <p1510:client id="{69DDCE49-F013-FF0A-E67E-2FF32A98A8DA}" v="1474" dt="2020-05-04T09:25:36.167"/>
    <p1510:client id="{BEC7E8B1-7266-15D1-C6C7-FBC98A3E04B9}" v="387" dt="2020-05-04T11:27:38.215"/>
    <p1510:client id="{E1185F15-9598-E35D-7ED5-C051D6954294}" v="2569" dt="2020-05-04T15:38:29.8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29" autoAdjust="0"/>
  </p:normalViewPr>
  <p:slideViewPr>
    <p:cSldViewPr snapToGrid="0">
      <p:cViewPr varScale="1">
        <p:scale>
          <a:sx n="68" d="100"/>
          <a:sy n="68" d="100"/>
        </p:scale>
        <p:origin x="1128" y="67"/>
      </p:cViewPr>
      <p:guideLst/>
    </p:cSldViewPr>
  </p:slideViewPr>
  <p:notesTextViewPr>
    <p:cViewPr>
      <p:scale>
        <a:sx n="1" d="1"/>
        <a:sy n="1" d="1"/>
      </p:scale>
      <p:origin x="0" y="0"/>
    </p:cViewPr>
  </p:notesTextViewPr>
  <p:sorterViewPr>
    <p:cViewPr>
      <p:scale>
        <a:sx n="50" d="100"/>
        <a:sy n="50" d="100"/>
      </p:scale>
      <p:origin x="0" y="-37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C1D9EC-8277-4BC0-8F0A-DDF190441D82}"/>
              </a:ext>
            </a:extLst>
          </p:cNvPr>
          <p:cNvSpPr txBox="1">
            <a:spLocks noGrp="1"/>
          </p:cNvSpPr>
          <p:nvPr>
            <p:ph type="hdr" sz="quarter"/>
          </p:nvPr>
        </p:nvSpPr>
        <p:spPr>
          <a:xfrm>
            <a:off x="0" y="0"/>
            <a:ext cx="3372840" cy="50256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cap="none">
              <a:ln>
                <a:noFill/>
              </a:ln>
              <a:latin typeface="Liberation Sans" pitchFamily="18"/>
              <a:ea typeface="Source Han Sans CN Regular" pitchFamily="2"/>
              <a:cs typeface="Lohit Devanagari" pitchFamily="2"/>
            </a:endParaRPr>
          </a:p>
        </p:txBody>
      </p:sp>
      <p:sp>
        <p:nvSpPr>
          <p:cNvPr id="3" name="Date Placeholder 2">
            <a:extLst>
              <a:ext uri="{FF2B5EF4-FFF2-40B4-BE49-F238E27FC236}">
                <a16:creationId xmlns:a16="http://schemas.microsoft.com/office/drawing/2014/main" id="{70EE2E43-5F46-4A65-A7F0-C504424752BF}"/>
              </a:ext>
            </a:extLst>
          </p:cNvPr>
          <p:cNvSpPr txBox="1">
            <a:spLocks noGrp="1"/>
          </p:cNvSpPr>
          <p:nvPr>
            <p:ph type="dt" sz="quarter" idx="1"/>
          </p:nvPr>
        </p:nvSpPr>
        <p:spPr>
          <a:xfrm>
            <a:off x="4399200" y="0"/>
            <a:ext cx="3372840" cy="50256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cap="none">
              <a:ln>
                <a:noFill/>
              </a:ln>
              <a:latin typeface="Liberation Sans" pitchFamily="18"/>
              <a:ea typeface="Source Han Sans CN Regular" pitchFamily="2"/>
              <a:cs typeface="Lohit Devanagari" pitchFamily="2"/>
            </a:endParaRPr>
          </a:p>
        </p:txBody>
      </p:sp>
      <p:sp>
        <p:nvSpPr>
          <p:cNvPr id="4" name="Footer Placeholder 3">
            <a:extLst>
              <a:ext uri="{FF2B5EF4-FFF2-40B4-BE49-F238E27FC236}">
                <a16:creationId xmlns:a16="http://schemas.microsoft.com/office/drawing/2014/main" id="{DE37F27F-D3CB-4702-B7C0-717D93567EDB}"/>
              </a:ext>
            </a:extLst>
          </p:cNvPr>
          <p:cNvSpPr txBox="1">
            <a:spLocks noGrp="1"/>
          </p:cNvSpPr>
          <p:nvPr>
            <p:ph type="ftr" sz="quarter" idx="2"/>
          </p:nvPr>
        </p:nvSpPr>
        <p:spPr>
          <a:xfrm>
            <a:off x="0" y="9555480"/>
            <a:ext cx="3372840" cy="50256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cap="none">
              <a:ln>
                <a:noFill/>
              </a:ln>
              <a:latin typeface="Liberation Sans" pitchFamily="18"/>
              <a:ea typeface="Source Han Sans CN Regular" pitchFamily="2"/>
              <a:cs typeface="Lohit Devanagari" pitchFamily="2"/>
            </a:endParaRPr>
          </a:p>
        </p:txBody>
      </p:sp>
      <p:sp>
        <p:nvSpPr>
          <p:cNvPr id="5" name="Slide Number Placeholder 4">
            <a:extLst>
              <a:ext uri="{FF2B5EF4-FFF2-40B4-BE49-F238E27FC236}">
                <a16:creationId xmlns:a16="http://schemas.microsoft.com/office/drawing/2014/main" id="{DB50C342-CADF-48A8-B0AA-B6F4BE109B26}"/>
              </a:ext>
            </a:extLst>
          </p:cNvPr>
          <p:cNvSpPr txBox="1">
            <a:spLocks noGrp="1"/>
          </p:cNvSpPr>
          <p:nvPr>
            <p:ph type="sldNum" sz="quarter" idx="3"/>
          </p:nvPr>
        </p:nvSpPr>
        <p:spPr>
          <a:xfrm>
            <a:off x="4399200" y="9555480"/>
            <a:ext cx="3372840" cy="50256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F63AAC3-BCD2-414F-819F-CB172712CFA5}" type="slidenum">
              <a:t>‹#›</a:t>
            </a:fld>
            <a:endParaRPr lang="en-US" sz="1400" b="0" i="0" u="none" strike="noStrike" kern="1200" cap="none">
              <a:ln>
                <a:noFill/>
              </a:ln>
              <a:latin typeface="Liberation Sans" pitchFamily="18"/>
              <a:ea typeface="Source Han Sans CN Regular" pitchFamily="2"/>
              <a:cs typeface="Lohit Devanagari" pitchFamily="2"/>
            </a:endParaRPr>
          </a:p>
        </p:txBody>
      </p:sp>
    </p:spTree>
    <p:extLst>
      <p:ext uri="{BB962C8B-B14F-4D97-AF65-F5344CB8AC3E}">
        <p14:creationId xmlns:p14="http://schemas.microsoft.com/office/powerpoint/2010/main" val="1962258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A055EC-8DB8-4525-A07D-24E7F8C7238A}"/>
              </a:ext>
            </a:extLst>
          </p:cNvPr>
          <p:cNvSpPr>
            <a:spLocks noGrp="1" noRot="1" noChangeAspect="1"/>
          </p:cNvSpPr>
          <p:nvPr>
            <p:ph type="sldImg" idx="2"/>
          </p:nvPr>
        </p:nvSpPr>
        <p:spPr>
          <a:xfrm>
            <a:off x="1371599" y="764280"/>
            <a:ext cx="5028480" cy="3771360"/>
          </a:xfrm>
          <a:prstGeom prst="rect">
            <a:avLst/>
          </a:prstGeom>
          <a:noFill/>
          <a:ln>
            <a:noFill/>
            <a:prstDash val="solid"/>
          </a:ln>
        </p:spPr>
      </p:sp>
      <p:sp>
        <p:nvSpPr>
          <p:cNvPr id="3" name="Notes Placeholder 2">
            <a:extLst>
              <a:ext uri="{FF2B5EF4-FFF2-40B4-BE49-F238E27FC236}">
                <a16:creationId xmlns:a16="http://schemas.microsoft.com/office/drawing/2014/main" id="{5D754C44-C74C-4CD8-AC79-E291F5AF1F81}"/>
              </a:ext>
            </a:extLst>
          </p:cNvPr>
          <p:cNvSpPr txBox="1">
            <a:spLocks noGrp="1"/>
          </p:cNvSpPr>
          <p:nvPr>
            <p:ph type="body" sz="quarter" idx="3"/>
          </p:nvPr>
        </p:nvSpPr>
        <p:spPr>
          <a:xfrm>
            <a:off x="777239" y="4777560"/>
            <a:ext cx="6217560" cy="452592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96E074FA-8FB4-4C27-80F0-DF397E383B03}"/>
              </a:ext>
            </a:extLst>
          </p:cNvPr>
          <p:cNvSpPr txBox="1">
            <a:spLocks noGrp="1"/>
          </p:cNvSpPr>
          <p:nvPr>
            <p:ph type="hdr" sz="quarter"/>
          </p:nvPr>
        </p:nvSpPr>
        <p:spPr>
          <a:xfrm>
            <a:off x="0" y="0"/>
            <a:ext cx="3372840" cy="502560"/>
          </a:xfrm>
          <a:prstGeom prst="rect">
            <a:avLst/>
          </a:prstGeom>
          <a:noFill/>
          <a:ln>
            <a:noFill/>
          </a:ln>
        </p:spPr>
        <p:txBody>
          <a:bodyPr lIns="0" tIns="0" rIns="0" bIns="0" anchorCtr="0">
            <a:noAutofit/>
          </a:bodyPr>
          <a:lstStyle>
            <a:lvl1pPr lvl="0" rtl="0" hangingPunct="0">
              <a:buNone/>
              <a:tabLst/>
              <a:defRPr lang="en-US" sz="1400" kern="1200">
                <a:latin typeface="Liberation Serif" pitchFamily="18"/>
                <a:ea typeface="DejaVu Sans" pitchFamily="2"/>
                <a:cs typeface="DejaVu Sans" pitchFamily="2"/>
              </a:defRPr>
            </a:lvl1pPr>
          </a:lstStyle>
          <a:p>
            <a:pPr lvl="0"/>
            <a:endParaRPr lang="en-US"/>
          </a:p>
        </p:txBody>
      </p:sp>
      <p:sp>
        <p:nvSpPr>
          <p:cNvPr id="5" name="Date Placeholder 4">
            <a:extLst>
              <a:ext uri="{FF2B5EF4-FFF2-40B4-BE49-F238E27FC236}">
                <a16:creationId xmlns:a16="http://schemas.microsoft.com/office/drawing/2014/main" id="{2D993FFD-5494-4F28-B3E0-944F1DD7E830}"/>
              </a:ext>
            </a:extLst>
          </p:cNvPr>
          <p:cNvSpPr txBox="1">
            <a:spLocks noGrp="1"/>
          </p:cNvSpPr>
          <p:nvPr>
            <p:ph type="dt" idx="1"/>
          </p:nvPr>
        </p:nvSpPr>
        <p:spPr>
          <a:xfrm>
            <a:off x="4399200" y="0"/>
            <a:ext cx="3372840" cy="502560"/>
          </a:xfrm>
          <a:prstGeom prst="rect">
            <a:avLst/>
          </a:prstGeom>
          <a:noFill/>
          <a:ln>
            <a:noFill/>
          </a:ln>
        </p:spPr>
        <p:txBody>
          <a:bodyPr lIns="0" tIns="0" rIns="0" bIns="0" anchorCtr="0">
            <a:noAutofit/>
          </a:bodyPr>
          <a:lstStyle>
            <a:lvl1pPr lvl="0" algn="r" rtl="0" hangingPunct="0">
              <a:buNone/>
              <a:tabLst/>
              <a:defRPr lang="en-US" sz="1400" kern="1200">
                <a:latin typeface="Liberation Serif" pitchFamily="18"/>
                <a:ea typeface="DejaVu Sans" pitchFamily="2"/>
                <a:cs typeface="DejaVu Sans" pitchFamily="2"/>
              </a:defRPr>
            </a:lvl1pPr>
          </a:lstStyle>
          <a:p>
            <a:pPr lvl="0"/>
            <a:endParaRPr lang="en-US"/>
          </a:p>
        </p:txBody>
      </p:sp>
      <p:sp>
        <p:nvSpPr>
          <p:cNvPr id="6" name="Footer Placeholder 5">
            <a:extLst>
              <a:ext uri="{FF2B5EF4-FFF2-40B4-BE49-F238E27FC236}">
                <a16:creationId xmlns:a16="http://schemas.microsoft.com/office/drawing/2014/main" id="{64B40D28-C19C-4B84-8288-0E1B4EA15E1C}"/>
              </a:ext>
            </a:extLst>
          </p:cNvPr>
          <p:cNvSpPr txBox="1">
            <a:spLocks noGrp="1"/>
          </p:cNvSpPr>
          <p:nvPr>
            <p:ph type="ftr" sz="quarter" idx="4"/>
          </p:nvPr>
        </p:nvSpPr>
        <p:spPr>
          <a:xfrm>
            <a:off x="0" y="9555480"/>
            <a:ext cx="3372840" cy="502560"/>
          </a:xfrm>
          <a:prstGeom prst="rect">
            <a:avLst/>
          </a:prstGeom>
          <a:noFill/>
          <a:ln>
            <a:noFill/>
          </a:ln>
        </p:spPr>
        <p:txBody>
          <a:bodyPr lIns="0" tIns="0" rIns="0" bIns="0" anchor="b" anchorCtr="0">
            <a:noAutofit/>
          </a:bodyPr>
          <a:lstStyle>
            <a:lvl1pPr lvl="0" rtl="0" hangingPunct="0">
              <a:buNone/>
              <a:tabLst/>
              <a:defRPr lang="en-US" sz="1400" kern="1200">
                <a:latin typeface="Liberation Serif" pitchFamily="18"/>
                <a:ea typeface="DejaVu Sans" pitchFamily="2"/>
                <a:cs typeface="DejaVu Sans" pitchFamily="2"/>
              </a:defRPr>
            </a:lvl1pPr>
          </a:lstStyle>
          <a:p>
            <a:pPr lvl="0"/>
            <a:endParaRPr lang="en-US"/>
          </a:p>
        </p:txBody>
      </p:sp>
      <p:sp>
        <p:nvSpPr>
          <p:cNvPr id="7" name="Slide Number Placeholder 6">
            <a:extLst>
              <a:ext uri="{FF2B5EF4-FFF2-40B4-BE49-F238E27FC236}">
                <a16:creationId xmlns:a16="http://schemas.microsoft.com/office/drawing/2014/main" id="{D4086F2C-6026-4FFA-B4B4-225E1B223876}"/>
              </a:ext>
            </a:extLst>
          </p:cNvPr>
          <p:cNvSpPr txBox="1">
            <a:spLocks noGrp="1"/>
          </p:cNvSpPr>
          <p:nvPr>
            <p:ph type="sldNum" sz="quarter" idx="5"/>
          </p:nvPr>
        </p:nvSpPr>
        <p:spPr>
          <a:xfrm>
            <a:off x="4399200" y="9555480"/>
            <a:ext cx="3372840" cy="502560"/>
          </a:xfrm>
          <a:prstGeom prst="rect">
            <a:avLst/>
          </a:prstGeom>
          <a:noFill/>
          <a:ln>
            <a:noFill/>
          </a:ln>
        </p:spPr>
        <p:txBody>
          <a:bodyPr lIns="0" tIns="0" rIns="0" bIns="0" anchor="b" anchorCtr="0">
            <a:noAutofit/>
          </a:bodyPr>
          <a:lstStyle>
            <a:lvl1pPr lvl="0" algn="r" rtl="0" hangingPunct="0">
              <a:buNone/>
              <a:tabLst/>
              <a:defRPr lang="en-US" sz="1400" kern="1200">
                <a:latin typeface="Liberation Serif" pitchFamily="18"/>
                <a:ea typeface="DejaVu Sans" pitchFamily="2"/>
                <a:cs typeface="DejaVu Sans" pitchFamily="2"/>
              </a:defRPr>
            </a:lvl1pPr>
          </a:lstStyle>
          <a:p>
            <a:pPr lvl="0"/>
            <a:fld id="{B93AD320-AE70-4E3E-A586-58101EA1C142}" type="slidenum">
              <a:t>‹#›</a:t>
            </a:fld>
            <a:endParaRPr lang="en-US"/>
          </a:p>
        </p:txBody>
      </p:sp>
    </p:spTree>
    <p:extLst>
      <p:ext uri="{BB962C8B-B14F-4D97-AF65-F5344CB8AC3E}">
        <p14:creationId xmlns:p14="http://schemas.microsoft.com/office/powerpoint/2010/main" val="687194226"/>
      </p:ext>
    </p:extLst>
  </p:cSld>
  <p:clrMap bg1="lt1" tx1="dk1" bg2="lt2" tx2="dk2" accent1="accent1" accent2="accent2" accent3="accent3" accent4="accent4" accent5="accent5" accent6="accent6" hlink="hlink" folHlink="folHlink"/>
  <p:notesStyle>
    <a:lvl1pPr marL="216000" marR="0" indent="-216000" rtl="0" hangingPunct="0">
      <a:tabLst/>
      <a:defRPr lang="en-US" sz="2000" b="0" i="0" u="none" strike="noStrike" kern="1200" cap="none">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EA2550-5788-4193-81DA-630F9BD3EF4F}"/>
              </a:ext>
            </a:extLst>
          </p:cNvPr>
          <p:cNvSpPr txBox="1">
            <a:spLocks noGrp="1"/>
          </p:cNvSpPr>
          <p:nvPr>
            <p:ph type="sldNum" sz="quarter" idx="5"/>
          </p:nvPr>
        </p:nvSpPr>
        <p:spPr>
          <a:ln/>
        </p:spPr>
        <p:txBody>
          <a:bodyPr lIns="0" tIns="0" rIns="0" bIns="0" anchor="b" anchorCtr="0">
            <a:noAutofit/>
          </a:bodyPr>
          <a:lstStyle/>
          <a:p>
            <a:pPr lvl="0"/>
            <a:fld id="{0263CED8-4CF3-4B68-8C13-071BF927B8F5}" type="slidenum">
              <a:t>1</a:t>
            </a:fld>
            <a:endParaRPr lang="en-US"/>
          </a:p>
        </p:txBody>
      </p:sp>
      <p:sp>
        <p:nvSpPr>
          <p:cNvPr id="2" name="Slide Image Placeholder 1">
            <a:extLst>
              <a:ext uri="{FF2B5EF4-FFF2-40B4-BE49-F238E27FC236}">
                <a16:creationId xmlns:a16="http://schemas.microsoft.com/office/drawing/2014/main" id="{B3AC6B28-3877-4A16-A0A9-E5C06E734437}"/>
              </a:ext>
            </a:extLst>
          </p:cNvPr>
          <p:cNvSpPr>
            <a:spLocks noGrp="1" noRot="1" noChangeAspect="1" noResize="1"/>
          </p:cNvSpPr>
          <p:nvPr>
            <p:ph type="sldImg"/>
          </p:nvPr>
        </p:nvSpPr>
        <p:spPr>
          <a:xfrm>
            <a:off x="1373188" y="763588"/>
            <a:ext cx="5026025" cy="3771900"/>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32E8C62C-E1E7-4FC7-94E4-A43944D95453}"/>
              </a:ext>
            </a:extLst>
          </p:cNvPr>
          <p:cNvSpPr txBox="1">
            <a:spLocks noGrp="1"/>
          </p:cNvSpPr>
          <p:nvPr>
            <p:ph type="body" sz="quarter" idx="1"/>
          </p:nvPr>
        </p:nvSpPr>
        <p:spPr/>
        <p:txBody>
          <a:bodyPr>
            <a:sp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F7A2473-B04B-4AD8-B42B-5FE53137C945}"/>
              </a:ext>
            </a:extLst>
          </p:cNvPr>
          <p:cNvSpPr txBox="1">
            <a:spLocks noGrp="1"/>
          </p:cNvSpPr>
          <p:nvPr>
            <p:ph type="sldNum" sz="quarter" idx="5"/>
          </p:nvPr>
        </p:nvSpPr>
        <p:spPr>
          <a:ln/>
        </p:spPr>
        <p:txBody>
          <a:bodyPr lIns="0" tIns="0" rIns="0" bIns="0" anchor="b" anchorCtr="0">
            <a:noAutofit/>
          </a:bodyPr>
          <a:lstStyle/>
          <a:p>
            <a:pPr lvl="0"/>
            <a:fld id="{DC25B004-3823-4B2A-A516-6CF56D548DB2}" type="slidenum">
              <a:t>16</a:t>
            </a:fld>
            <a:endParaRPr lang="en-US"/>
          </a:p>
        </p:txBody>
      </p:sp>
      <p:sp>
        <p:nvSpPr>
          <p:cNvPr id="2" name="Slide Image Placeholder 1">
            <a:extLst>
              <a:ext uri="{FF2B5EF4-FFF2-40B4-BE49-F238E27FC236}">
                <a16:creationId xmlns:a16="http://schemas.microsoft.com/office/drawing/2014/main" id="{90219F6E-6FAA-4855-8944-62847D97628B}"/>
              </a:ext>
            </a:extLst>
          </p:cNvPr>
          <p:cNvSpPr>
            <a:spLocks noGrp="1" noRot="1" noChangeAspect="1" noResize="1"/>
          </p:cNvSpPr>
          <p:nvPr>
            <p:ph type="sldImg"/>
          </p:nvPr>
        </p:nvSpPr>
        <p:spPr>
          <a:xfrm>
            <a:off x="1373188" y="763588"/>
            <a:ext cx="5026025" cy="3771900"/>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4D87062B-8B9F-4FE4-A438-BE09EBE10B0C}"/>
              </a:ext>
            </a:extLst>
          </p:cNvPr>
          <p:cNvSpPr txBox="1">
            <a:spLocks noGrp="1"/>
          </p:cNvSpPr>
          <p:nvPr>
            <p:ph type="body" sz="quarter" idx="1"/>
          </p:nvPr>
        </p:nvSpPr>
        <p:spPr/>
        <p:txBody>
          <a:bodyPr>
            <a:sp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2C5297F-C618-4988-9734-40D96BEEF0CC}"/>
              </a:ext>
            </a:extLst>
          </p:cNvPr>
          <p:cNvSpPr txBox="1">
            <a:spLocks noGrp="1"/>
          </p:cNvSpPr>
          <p:nvPr>
            <p:ph type="sldNum" sz="quarter" idx="5"/>
          </p:nvPr>
        </p:nvSpPr>
        <p:spPr>
          <a:ln/>
        </p:spPr>
        <p:txBody>
          <a:bodyPr lIns="0" tIns="0" rIns="0" bIns="0" anchor="b" anchorCtr="0">
            <a:noAutofit/>
          </a:bodyPr>
          <a:lstStyle/>
          <a:p>
            <a:pPr lvl="0"/>
            <a:fld id="{C18DD585-F17B-4E5B-9810-F7EF1B563084}" type="slidenum">
              <a:t>17</a:t>
            </a:fld>
            <a:endParaRPr lang="en-US"/>
          </a:p>
        </p:txBody>
      </p:sp>
      <p:sp>
        <p:nvSpPr>
          <p:cNvPr id="2" name="Slide Image Placeholder 1">
            <a:extLst>
              <a:ext uri="{FF2B5EF4-FFF2-40B4-BE49-F238E27FC236}">
                <a16:creationId xmlns:a16="http://schemas.microsoft.com/office/drawing/2014/main" id="{15AB80F6-09E2-49C1-9FC3-AF6B7CEA0BF1}"/>
              </a:ext>
            </a:extLst>
          </p:cNvPr>
          <p:cNvSpPr>
            <a:spLocks noGrp="1" noRot="1" noChangeAspect="1" noResize="1"/>
          </p:cNvSpPr>
          <p:nvPr>
            <p:ph type="sldImg"/>
          </p:nvPr>
        </p:nvSpPr>
        <p:spPr>
          <a:xfrm>
            <a:off x="1373188" y="763588"/>
            <a:ext cx="5026025" cy="3771900"/>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DF90592A-C581-441B-9179-2C8AFFB0469F}"/>
              </a:ext>
            </a:extLst>
          </p:cNvPr>
          <p:cNvSpPr txBox="1">
            <a:spLocks noGrp="1"/>
          </p:cNvSpPr>
          <p:nvPr>
            <p:ph type="body" sz="quarter" idx="1"/>
          </p:nvPr>
        </p:nvSpPr>
        <p:spPr/>
        <p:txBody>
          <a:bodyPr>
            <a:sp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3360582-FBBE-4002-8C1C-B57F3BB5CF1A}"/>
              </a:ext>
            </a:extLst>
          </p:cNvPr>
          <p:cNvSpPr txBox="1">
            <a:spLocks noGrp="1"/>
          </p:cNvSpPr>
          <p:nvPr>
            <p:ph type="sldNum" sz="quarter" idx="5"/>
          </p:nvPr>
        </p:nvSpPr>
        <p:spPr>
          <a:ln/>
        </p:spPr>
        <p:txBody>
          <a:bodyPr lIns="0" tIns="0" rIns="0" bIns="0" anchor="b" anchorCtr="0">
            <a:noAutofit/>
          </a:bodyPr>
          <a:lstStyle/>
          <a:p>
            <a:pPr lvl="0"/>
            <a:fld id="{A1060714-9B49-4D68-84D9-5BEF9040DD45}" type="slidenum">
              <a:t>18</a:t>
            </a:fld>
            <a:endParaRPr lang="en-US"/>
          </a:p>
        </p:txBody>
      </p:sp>
      <p:sp>
        <p:nvSpPr>
          <p:cNvPr id="2" name="Slide Image Placeholder 1">
            <a:extLst>
              <a:ext uri="{FF2B5EF4-FFF2-40B4-BE49-F238E27FC236}">
                <a16:creationId xmlns:a16="http://schemas.microsoft.com/office/drawing/2014/main" id="{F214A3FA-38CE-41E5-A714-F9D6EFD4E372}"/>
              </a:ext>
            </a:extLst>
          </p:cNvPr>
          <p:cNvSpPr>
            <a:spLocks noGrp="1" noRot="1" noChangeAspect="1" noResize="1"/>
          </p:cNvSpPr>
          <p:nvPr>
            <p:ph type="sldImg"/>
          </p:nvPr>
        </p:nvSpPr>
        <p:spPr>
          <a:xfrm>
            <a:off x="1373188" y="763588"/>
            <a:ext cx="5026025" cy="3771900"/>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65DCF81-FA9A-4345-997F-A68087B8DEF7}"/>
              </a:ext>
            </a:extLst>
          </p:cNvPr>
          <p:cNvSpPr txBox="1">
            <a:spLocks noGrp="1"/>
          </p:cNvSpPr>
          <p:nvPr>
            <p:ph type="body" sz="quarter" idx="1"/>
          </p:nvPr>
        </p:nvSpPr>
        <p:spPr/>
        <p:txBody>
          <a:bodyPr>
            <a:spAutoFit/>
          </a:bodyPr>
          <a:lstStyle/>
          <a:p>
            <a:endParaRPr lang="en-US"/>
          </a:p>
        </p:txBody>
      </p:sp>
    </p:spTree>
    <p:extLst>
      <p:ext uri="{BB962C8B-B14F-4D97-AF65-F5344CB8AC3E}">
        <p14:creationId xmlns:p14="http://schemas.microsoft.com/office/powerpoint/2010/main" val="3097027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2A65DB2F-F9FB-422F-B81D-0DD23B8FB723}"/>
              </a:ext>
            </a:extLst>
          </p:cNvPr>
          <p:cNvSpPr>
            <a:spLocks noGrp="1"/>
          </p:cNvSpPr>
          <p:nvPr>
            <p:ph type="dt" idx="1"/>
          </p:nvPr>
        </p:nvSpPr>
        <p:spPr/>
        <p:txBody>
          <a:bodyPr vert="horz" lIns="91440" tIns="45720" rIns="91440" bIns="45720" rtlCol="0"/>
          <a:lstStyle/>
          <a:p>
            <a:fld id="{E1BD88F9-63C0-48E2-A411-BE194B3F1508}" type="datetimeFigureOut">
              <a:rPr lang="en-US"/>
              <a:t>5/4/2020</a:t>
            </a:fld>
            <a:endParaRPr lang="en-US"/>
          </a:p>
        </p:txBody>
      </p:sp>
      <p:sp>
        <p:nvSpPr>
          <p:cNvPr id="9" name="Slide Number Placeholder 12">
            <a:extLst>
              <a:ext uri="{FF2B5EF4-FFF2-40B4-BE49-F238E27FC236}">
                <a16:creationId xmlns:a16="http://schemas.microsoft.com/office/drawing/2014/main" id="{D3FDDA35-C398-492D-9648-969D6517F823}"/>
              </a:ext>
            </a:extLst>
          </p:cNvPr>
          <p:cNvSpPr txBox="1">
            <a:spLocks noGrp="1"/>
          </p:cNvSpPr>
          <p:nvPr>
            <p:ph type="sldNum" sz="quarter" idx="5"/>
          </p:nvPr>
        </p:nvSpPr>
        <p:spPr>
          <a:ln/>
        </p:spPr>
        <p:txBody>
          <a:bodyPr lIns="0" tIns="0" rIns="0" bIns="0" anchor="b" anchorCtr="0">
            <a:noAutofit/>
          </a:bodyPr>
          <a:lstStyle/>
          <a:p>
            <a:pPr lvl="0"/>
            <a:fld id="{8AABCFB1-9D47-434B-A200-52BF6BBC2FA8}" type="slidenum">
              <a:t>23</a:t>
            </a:fld>
            <a:endParaRPr lang="en-US"/>
          </a:p>
        </p:txBody>
      </p:sp>
      <p:sp>
        <p:nvSpPr>
          <p:cNvPr id="11" name="Slide Number Placeholder 6">
            <a:extLst>
              <a:ext uri="{FF2B5EF4-FFF2-40B4-BE49-F238E27FC236}">
                <a16:creationId xmlns:a16="http://schemas.microsoft.com/office/drawing/2014/main" id="{1C399497-18C2-4096-AD7F-29F5DFE10158}"/>
              </a:ext>
            </a:extLst>
          </p:cNvPr>
          <p:cNvSpPr>
            <a:spLocks noGrp="1"/>
          </p:cNvSpPr>
          <p:nvPr>
            <p:ph type="sldNum" sz="quarter" idx="5"/>
          </p:nvPr>
        </p:nvSpPr>
        <p:spPr/>
        <p:txBody>
          <a:bodyPr vert="horz" lIns="91440" tIns="45720" rIns="91440" bIns="45720" rtlCol="0" anchor="b"/>
          <a:lstStyle/>
          <a:p>
            <a:fld id="{AF184B08-5928-4568-BF41-A9ABD11D9B64}" type="slidenum">
              <a:t>23</a:t>
            </a:fld>
            <a:endParaRPr lang="en-US"/>
          </a:p>
        </p:txBody>
      </p:sp>
      <p:sp>
        <p:nvSpPr>
          <p:cNvPr id="2" name="Slide Image Placeholder 1">
            <a:extLst>
              <a:ext uri="{FF2B5EF4-FFF2-40B4-BE49-F238E27FC236}">
                <a16:creationId xmlns:a16="http://schemas.microsoft.com/office/drawing/2014/main" id="{4F5E5BC5-84EB-452A-A7AE-6C9F2255BC4F}"/>
              </a:ext>
            </a:extLst>
          </p:cNvPr>
          <p:cNvSpPr>
            <a:spLocks noGrp="1" noRot="1" noChangeAspect="1" noResize="1"/>
          </p:cNvSpPr>
          <p:nvPr>
            <p:ph type="sldImg"/>
          </p:nvPr>
        </p:nvSpPr>
        <p:spPr>
          <a:xfrm>
            <a:off x="1373188" y="763588"/>
            <a:ext cx="5026025" cy="3771900"/>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1F0463F-2EB6-46D7-9133-2FB5668C48A3}"/>
              </a:ext>
            </a:extLst>
          </p:cNvPr>
          <p:cNvSpPr txBox="1">
            <a:spLocks noGrp="1"/>
          </p:cNvSpPr>
          <p:nvPr>
            <p:ph type="body" sz="quarter" idx="1"/>
          </p:nvPr>
        </p:nvSpPr>
        <p:spPr>
          <a:xfrm>
            <a:off x="777239" y="4777560"/>
            <a:ext cx="6217560" cy="4525920"/>
          </a:xfrm>
          <a:noFill/>
          <a:ln>
            <a:noFill/>
          </a:ln>
        </p:spPr>
        <p:txBody>
          <a:bodyPr lIns="0" tIns="0" rIns="0" bIns="0"/>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3B61381-D23B-44EC-A9C1-B6826A0E9D7F}"/>
              </a:ext>
            </a:extLst>
          </p:cNvPr>
          <p:cNvSpPr txBox="1">
            <a:spLocks noGrp="1"/>
          </p:cNvSpPr>
          <p:nvPr>
            <p:ph type="sldNum" sz="quarter" idx="5"/>
          </p:nvPr>
        </p:nvSpPr>
        <p:spPr>
          <a:ln/>
        </p:spPr>
        <p:txBody>
          <a:bodyPr lIns="0" tIns="0" rIns="0" bIns="0" anchor="b" anchorCtr="0">
            <a:noAutofit/>
          </a:bodyPr>
          <a:lstStyle/>
          <a:p>
            <a:pPr lvl="0"/>
            <a:fld id="{8BE3D713-AD91-4514-B4B0-ADF6DB6839FC}" type="slidenum">
              <a:t>2</a:t>
            </a:fld>
            <a:endParaRPr lang="en-US"/>
          </a:p>
        </p:txBody>
      </p:sp>
      <p:sp>
        <p:nvSpPr>
          <p:cNvPr id="2" name="Slide Image Placeholder 1">
            <a:extLst>
              <a:ext uri="{FF2B5EF4-FFF2-40B4-BE49-F238E27FC236}">
                <a16:creationId xmlns:a16="http://schemas.microsoft.com/office/drawing/2014/main" id="{E76CEAA3-F6E0-416E-B7E2-CFAC5BC7CD15}"/>
              </a:ext>
            </a:extLst>
          </p:cNvPr>
          <p:cNvSpPr>
            <a:spLocks noGrp="1" noRot="1" noChangeAspect="1" noResize="1"/>
          </p:cNvSpPr>
          <p:nvPr>
            <p:ph type="sldImg"/>
          </p:nvPr>
        </p:nvSpPr>
        <p:spPr>
          <a:xfrm>
            <a:off x="1373188" y="763588"/>
            <a:ext cx="5026025" cy="3771900"/>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570D07D2-35AB-4C6C-82A9-C0001E197155}"/>
              </a:ext>
            </a:extLst>
          </p:cNvPr>
          <p:cNvSpPr txBox="1">
            <a:spLocks noGrp="1"/>
          </p:cNvSpPr>
          <p:nvPr>
            <p:ph type="body" sz="quarter" idx="1"/>
          </p:nvPr>
        </p:nvSpPr>
        <p:spPr/>
        <p:txBody>
          <a:bodyPr>
            <a:spAutoFit/>
          </a:bodyPr>
          <a:lstStyle/>
          <a:p>
            <a:pPr lvl="0"/>
            <a:r>
              <a:rPr lang="en-US" dirty="0"/>
              <a:t>We'll start with the first question …</a:t>
            </a:r>
          </a:p>
          <a:p>
            <a:pPr lvl="0"/>
            <a:endParaRPr lang="en-US" dirty="0"/>
          </a:p>
          <a:p>
            <a:pPr lvl="0"/>
            <a:r>
              <a:rPr lang="en-US" dirty="0"/>
              <a:t>But first, many of you are probably wondering who this mysterious figure is. I'm going to reveal that to you, and he will answer the question for me. But his answer is cryptic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F79D507-6E4C-439D-9B75-6197D28ACF71}"/>
              </a:ext>
            </a:extLst>
          </p:cNvPr>
          <p:cNvSpPr txBox="1">
            <a:spLocks noGrp="1"/>
          </p:cNvSpPr>
          <p:nvPr>
            <p:ph type="sldNum" sz="quarter" idx="5"/>
          </p:nvPr>
        </p:nvSpPr>
        <p:spPr>
          <a:ln/>
        </p:spPr>
        <p:txBody>
          <a:bodyPr lIns="0" tIns="0" rIns="0" bIns="0" anchor="b" anchorCtr="0">
            <a:noAutofit/>
          </a:bodyPr>
          <a:lstStyle/>
          <a:p>
            <a:pPr lvl="0"/>
            <a:fld id="{C3F01B43-F512-4261-A377-0EA66F6A3E1C}" type="slidenum">
              <a:t>7</a:t>
            </a:fld>
            <a:endParaRPr lang="en-US"/>
          </a:p>
        </p:txBody>
      </p:sp>
      <p:sp>
        <p:nvSpPr>
          <p:cNvPr id="2" name="Slide Image Placeholder 1">
            <a:extLst>
              <a:ext uri="{FF2B5EF4-FFF2-40B4-BE49-F238E27FC236}">
                <a16:creationId xmlns:a16="http://schemas.microsoft.com/office/drawing/2014/main" id="{6E07A9C3-1E12-4357-A181-7D6A30CBC75E}"/>
              </a:ext>
            </a:extLst>
          </p:cNvPr>
          <p:cNvSpPr>
            <a:spLocks noGrp="1" noRot="1" noChangeAspect="1" noResize="1"/>
          </p:cNvSpPr>
          <p:nvPr>
            <p:ph type="sldImg"/>
          </p:nvPr>
        </p:nvSpPr>
        <p:spPr>
          <a:xfrm>
            <a:off x="1373188" y="763588"/>
            <a:ext cx="5026025" cy="3771900"/>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2339D11-1BF3-478F-8613-38DE208E4862}"/>
              </a:ext>
            </a:extLst>
          </p:cNvPr>
          <p:cNvSpPr txBox="1">
            <a:spLocks noGrp="1"/>
          </p:cNvSpPr>
          <p:nvPr>
            <p:ph type="body" sz="quarter" idx="1"/>
          </p:nvPr>
        </p:nvSpPr>
        <p:spPr/>
        <p:txBody>
          <a:bodyPr>
            <a:sp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AE57158-5D51-4617-8679-F81FEAA09C25}"/>
              </a:ext>
            </a:extLst>
          </p:cNvPr>
          <p:cNvSpPr txBox="1">
            <a:spLocks noGrp="1"/>
          </p:cNvSpPr>
          <p:nvPr>
            <p:ph type="sldNum" sz="quarter" idx="5"/>
          </p:nvPr>
        </p:nvSpPr>
        <p:spPr>
          <a:ln/>
        </p:spPr>
        <p:txBody>
          <a:bodyPr lIns="0" tIns="0" rIns="0" bIns="0" anchor="b" anchorCtr="0">
            <a:noAutofit/>
          </a:bodyPr>
          <a:lstStyle/>
          <a:p>
            <a:pPr lvl="0"/>
            <a:fld id="{52FE0117-2654-4373-98A8-4C2A9238A883}" type="slidenum">
              <a:t>8</a:t>
            </a:fld>
            <a:endParaRPr lang="en-US"/>
          </a:p>
        </p:txBody>
      </p:sp>
      <p:sp>
        <p:nvSpPr>
          <p:cNvPr id="2" name="Slide Image Placeholder 1">
            <a:extLst>
              <a:ext uri="{FF2B5EF4-FFF2-40B4-BE49-F238E27FC236}">
                <a16:creationId xmlns:a16="http://schemas.microsoft.com/office/drawing/2014/main" id="{1A7E7E51-4D9F-46D1-BADC-38C16479F748}"/>
              </a:ext>
            </a:extLst>
          </p:cNvPr>
          <p:cNvSpPr>
            <a:spLocks noGrp="1" noRot="1" noChangeAspect="1" noResize="1"/>
          </p:cNvSpPr>
          <p:nvPr>
            <p:ph type="sldImg"/>
          </p:nvPr>
        </p:nvSpPr>
        <p:spPr>
          <a:xfrm>
            <a:off x="1373188" y="763588"/>
            <a:ext cx="5026025" cy="3771900"/>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E191B4EA-6220-4ABF-9D9B-62AFE93267EF}"/>
              </a:ext>
            </a:extLst>
          </p:cNvPr>
          <p:cNvSpPr txBox="1">
            <a:spLocks noGrp="1"/>
          </p:cNvSpPr>
          <p:nvPr>
            <p:ph type="body" sz="quarter" idx="1"/>
          </p:nvPr>
        </p:nvSpPr>
        <p:spPr/>
        <p:txBody>
          <a:bodyPr>
            <a:sp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9C99168-773C-4FF9-992C-5BC3053DB620}"/>
              </a:ext>
            </a:extLst>
          </p:cNvPr>
          <p:cNvSpPr txBox="1">
            <a:spLocks noGrp="1"/>
          </p:cNvSpPr>
          <p:nvPr>
            <p:ph type="sldNum" sz="quarter" idx="5"/>
          </p:nvPr>
        </p:nvSpPr>
        <p:spPr>
          <a:ln/>
        </p:spPr>
        <p:txBody>
          <a:bodyPr lIns="0" tIns="0" rIns="0" bIns="0" anchor="b" anchorCtr="0">
            <a:noAutofit/>
          </a:bodyPr>
          <a:lstStyle/>
          <a:p>
            <a:pPr lvl="0"/>
            <a:fld id="{F7FB9ED5-7413-4B4D-A8E5-2C988C02444D}" type="slidenum">
              <a:t>9</a:t>
            </a:fld>
            <a:endParaRPr lang="en-US"/>
          </a:p>
        </p:txBody>
      </p:sp>
      <p:sp>
        <p:nvSpPr>
          <p:cNvPr id="2" name="Slide Image Placeholder 1">
            <a:extLst>
              <a:ext uri="{FF2B5EF4-FFF2-40B4-BE49-F238E27FC236}">
                <a16:creationId xmlns:a16="http://schemas.microsoft.com/office/drawing/2014/main" id="{70E7CC70-2A49-472D-B0F8-FB6C2743D384}"/>
              </a:ext>
            </a:extLst>
          </p:cNvPr>
          <p:cNvSpPr>
            <a:spLocks noGrp="1" noRot="1" noChangeAspect="1" noResize="1"/>
          </p:cNvSpPr>
          <p:nvPr>
            <p:ph type="sldImg"/>
          </p:nvPr>
        </p:nvSpPr>
        <p:spPr>
          <a:xfrm>
            <a:off x="1373188" y="763588"/>
            <a:ext cx="5026025" cy="3771900"/>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0C6567F-D0B4-48EC-B187-BB520E15DD1F}"/>
              </a:ext>
            </a:extLst>
          </p:cNvPr>
          <p:cNvSpPr txBox="1">
            <a:spLocks noGrp="1"/>
          </p:cNvSpPr>
          <p:nvPr>
            <p:ph type="body" sz="quarter" idx="1"/>
          </p:nvPr>
        </p:nvSpPr>
        <p:spPr/>
        <p:txBody>
          <a:bodyPr>
            <a:sp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60F85E1-CED1-469E-AFD7-3E2A2E1185A3}"/>
              </a:ext>
            </a:extLst>
          </p:cNvPr>
          <p:cNvSpPr txBox="1">
            <a:spLocks noGrp="1"/>
          </p:cNvSpPr>
          <p:nvPr>
            <p:ph type="sldNum" sz="quarter" idx="5"/>
          </p:nvPr>
        </p:nvSpPr>
        <p:spPr>
          <a:ln/>
        </p:spPr>
        <p:txBody>
          <a:bodyPr lIns="0" tIns="0" rIns="0" bIns="0" anchor="b" anchorCtr="0">
            <a:noAutofit/>
          </a:bodyPr>
          <a:lstStyle/>
          <a:p>
            <a:pPr lvl="0"/>
            <a:fld id="{8BC5E181-A3A1-438B-AB85-BD9400C7D28A}" type="slidenum">
              <a:t>10</a:t>
            </a:fld>
            <a:endParaRPr lang="en-US"/>
          </a:p>
        </p:txBody>
      </p:sp>
      <p:sp>
        <p:nvSpPr>
          <p:cNvPr id="2" name="Slide Image Placeholder 1">
            <a:extLst>
              <a:ext uri="{FF2B5EF4-FFF2-40B4-BE49-F238E27FC236}">
                <a16:creationId xmlns:a16="http://schemas.microsoft.com/office/drawing/2014/main" id="{8E1EAA37-7FB0-4D32-ABC4-8DA2E44E5875}"/>
              </a:ext>
            </a:extLst>
          </p:cNvPr>
          <p:cNvSpPr>
            <a:spLocks noGrp="1" noRot="1" noChangeAspect="1" noResize="1"/>
          </p:cNvSpPr>
          <p:nvPr>
            <p:ph type="sldImg"/>
          </p:nvPr>
        </p:nvSpPr>
        <p:spPr>
          <a:xfrm>
            <a:off x="1373188" y="763588"/>
            <a:ext cx="5026025" cy="3771900"/>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00E59A8-33DC-4923-8937-ABF6B60D3E95}"/>
              </a:ext>
            </a:extLst>
          </p:cNvPr>
          <p:cNvSpPr txBox="1">
            <a:spLocks noGrp="1"/>
          </p:cNvSpPr>
          <p:nvPr>
            <p:ph type="body" sz="quarter" idx="1"/>
          </p:nvPr>
        </p:nvSpPr>
        <p:spPr/>
        <p:txBody>
          <a:bodyPr>
            <a:sp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35047AE-B720-44E5-AA26-8C772B872710}"/>
              </a:ext>
            </a:extLst>
          </p:cNvPr>
          <p:cNvSpPr txBox="1">
            <a:spLocks noGrp="1"/>
          </p:cNvSpPr>
          <p:nvPr>
            <p:ph type="sldNum" sz="quarter" idx="5"/>
          </p:nvPr>
        </p:nvSpPr>
        <p:spPr>
          <a:ln/>
        </p:spPr>
        <p:txBody>
          <a:bodyPr lIns="0" tIns="0" rIns="0" bIns="0" anchor="b" anchorCtr="0">
            <a:noAutofit/>
          </a:bodyPr>
          <a:lstStyle/>
          <a:p>
            <a:pPr lvl="0"/>
            <a:fld id="{E594C66A-1610-4BBD-A3BB-09E62582BD02}" type="slidenum">
              <a:t>11</a:t>
            </a:fld>
            <a:endParaRPr lang="en-US"/>
          </a:p>
        </p:txBody>
      </p:sp>
      <p:sp>
        <p:nvSpPr>
          <p:cNvPr id="2" name="Slide Image Placeholder 1">
            <a:extLst>
              <a:ext uri="{FF2B5EF4-FFF2-40B4-BE49-F238E27FC236}">
                <a16:creationId xmlns:a16="http://schemas.microsoft.com/office/drawing/2014/main" id="{12A7CEA1-ECB0-4D83-B30A-6DE735B07FE9}"/>
              </a:ext>
            </a:extLst>
          </p:cNvPr>
          <p:cNvSpPr>
            <a:spLocks noGrp="1" noRot="1" noChangeAspect="1" noResize="1"/>
          </p:cNvSpPr>
          <p:nvPr>
            <p:ph type="sldImg"/>
          </p:nvPr>
        </p:nvSpPr>
        <p:spPr>
          <a:xfrm>
            <a:off x="1373188" y="763588"/>
            <a:ext cx="5026025" cy="3771900"/>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4E7E9E4-FDA9-4DB0-A369-F598B9A87379}"/>
              </a:ext>
            </a:extLst>
          </p:cNvPr>
          <p:cNvSpPr txBox="1">
            <a:spLocks noGrp="1"/>
          </p:cNvSpPr>
          <p:nvPr>
            <p:ph type="body" sz="quarter" idx="1"/>
          </p:nvPr>
        </p:nvSpPr>
        <p:spPr/>
        <p:txBody>
          <a:bodyPr>
            <a:sp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24204E8-9D46-496A-906B-948AD6B353BB}"/>
              </a:ext>
            </a:extLst>
          </p:cNvPr>
          <p:cNvSpPr txBox="1">
            <a:spLocks noGrp="1"/>
          </p:cNvSpPr>
          <p:nvPr>
            <p:ph type="sldNum" sz="quarter" idx="5"/>
          </p:nvPr>
        </p:nvSpPr>
        <p:spPr>
          <a:ln/>
        </p:spPr>
        <p:txBody>
          <a:bodyPr lIns="0" tIns="0" rIns="0" bIns="0" anchor="b" anchorCtr="0">
            <a:noAutofit/>
          </a:bodyPr>
          <a:lstStyle/>
          <a:p>
            <a:pPr lvl="0"/>
            <a:fld id="{CB90847E-2B6B-4CE9-B3F6-481EC99AAC88}" type="slidenum">
              <a:t>12</a:t>
            </a:fld>
            <a:endParaRPr lang="en-US"/>
          </a:p>
        </p:txBody>
      </p:sp>
      <p:sp>
        <p:nvSpPr>
          <p:cNvPr id="2" name="Slide Image Placeholder 1">
            <a:extLst>
              <a:ext uri="{FF2B5EF4-FFF2-40B4-BE49-F238E27FC236}">
                <a16:creationId xmlns:a16="http://schemas.microsoft.com/office/drawing/2014/main" id="{F1DC6E5A-B6EC-4BA3-AF3B-228894C8D801}"/>
              </a:ext>
            </a:extLst>
          </p:cNvPr>
          <p:cNvSpPr>
            <a:spLocks noGrp="1" noRot="1" noChangeAspect="1" noResize="1"/>
          </p:cNvSpPr>
          <p:nvPr>
            <p:ph type="sldImg"/>
          </p:nvPr>
        </p:nvSpPr>
        <p:spPr>
          <a:xfrm>
            <a:off x="1373188" y="763588"/>
            <a:ext cx="5026025" cy="3771900"/>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91BF07E-933D-4D93-86F0-87434435C91F}"/>
              </a:ext>
            </a:extLst>
          </p:cNvPr>
          <p:cNvSpPr txBox="1">
            <a:spLocks noGrp="1"/>
          </p:cNvSpPr>
          <p:nvPr>
            <p:ph type="body" sz="quarter" idx="1"/>
          </p:nvPr>
        </p:nvSpPr>
        <p:spPr/>
        <p:txBody>
          <a:bodyPr>
            <a:sp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E7C3466-AAA8-4FCA-802F-F78BE6B70727}"/>
              </a:ext>
            </a:extLst>
          </p:cNvPr>
          <p:cNvSpPr txBox="1">
            <a:spLocks noGrp="1"/>
          </p:cNvSpPr>
          <p:nvPr>
            <p:ph type="sldNum" sz="quarter" idx="5"/>
          </p:nvPr>
        </p:nvSpPr>
        <p:spPr>
          <a:ln/>
        </p:spPr>
        <p:txBody>
          <a:bodyPr lIns="0" tIns="0" rIns="0" bIns="0" anchor="b" anchorCtr="0">
            <a:noAutofit/>
          </a:bodyPr>
          <a:lstStyle/>
          <a:p>
            <a:pPr lvl="0"/>
            <a:fld id="{624D8FE1-25D6-48F1-9B55-69D97E4FB599}" type="slidenum">
              <a:t>13</a:t>
            </a:fld>
            <a:endParaRPr lang="en-US"/>
          </a:p>
        </p:txBody>
      </p:sp>
      <p:sp>
        <p:nvSpPr>
          <p:cNvPr id="2" name="Slide Image Placeholder 1">
            <a:extLst>
              <a:ext uri="{FF2B5EF4-FFF2-40B4-BE49-F238E27FC236}">
                <a16:creationId xmlns:a16="http://schemas.microsoft.com/office/drawing/2014/main" id="{D073D55E-C6E7-4BC8-BCE1-B2EC352D579E}"/>
              </a:ext>
            </a:extLst>
          </p:cNvPr>
          <p:cNvSpPr>
            <a:spLocks noGrp="1" noRot="1" noChangeAspect="1" noResize="1"/>
          </p:cNvSpPr>
          <p:nvPr>
            <p:ph type="sldImg"/>
          </p:nvPr>
        </p:nvSpPr>
        <p:spPr>
          <a:xfrm>
            <a:off x="1373188" y="763588"/>
            <a:ext cx="5026025" cy="3771900"/>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5E73887-BA0C-4E1B-B495-102264998281}"/>
              </a:ext>
            </a:extLst>
          </p:cNvPr>
          <p:cNvSpPr txBox="1">
            <a:spLocks noGrp="1"/>
          </p:cNvSpPr>
          <p:nvPr>
            <p:ph type="body" sz="quarter"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C4B1D-0C8F-4F71-B8D1-FD2DA7025011}"/>
              </a:ext>
            </a:extLst>
          </p:cNvPr>
          <p:cNvSpPr>
            <a:spLocks noGrp="1"/>
          </p:cNvSpPr>
          <p:nvPr>
            <p:ph type="ctrTitle"/>
          </p:nvPr>
        </p:nvSpPr>
        <p:spPr>
          <a:xfrm>
            <a:off x="1260475" y="1238250"/>
            <a:ext cx="7558088" cy="263207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B78AF5-7EF5-4532-8880-8E2131129E02}"/>
              </a:ext>
            </a:extLst>
          </p:cNvPr>
          <p:cNvSpPr>
            <a:spLocks noGrp="1"/>
          </p:cNvSpPr>
          <p:nvPr>
            <p:ph type="subTitle" idx="1"/>
          </p:nvPr>
        </p:nvSpPr>
        <p:spPr>
          <a:xfrm>
            <a:off x="1260475" y="3971925"/>
            <a:ext cx="7558088"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6CAD98-4583-4CA8-BFAD-CA75C54B25EB}"/>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6B399540-1B64-418D-8982-58053197962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39554C1-F346-456D-A539-29008ADFE473}"/>
              </a:ext>
            </a:extLst>
          </p:cNvPr>
          <p:cNvSpPr>
            <a:spLocks noGrp="1"/>
          </p:cNvSpPr>
          <p:nvPr>
            <p:ph type="sldNum" sz="quarter" idx="12"/>
          </p:nvPr>
        </p:nvSpPr>
        <p:spPr/>
        <p:txBody>
          <a:bodyPr/>
          <a:lstStyle/>
          <a:p>
            <a:pPr lvl="0"/>
            <a:fld id="{D27E8984-C242-47AB-94F0-82B0D7870015}" type="slidenum">
              <a:t>‹#›</a:t>
            </a:fld>
            <a:endParaRPr lang="en-US"/>
          </a:p>
        </p:txBody>
      </p:sp>
    </p:spTree>
    <p:extLst>
      <p:ext uri="{BB962C8B-B14F-4D97-AF65-F5344CB8AC3E}">
        <p14:creationId xmlns:p14="http://schemas.microsoft.com/office/powerpoint/2010/main" val="2274934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3B313-4DEE-4E5F-922A-8A6437191A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0B8C91-D256-49EA-A6D1-AAB92B91EC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9FF26-C230-4991-88D9-C2C99AAD46F2}"/>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A2154E08-9B90-4DAC-AF26-042D501EA10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FB1FF95C-594F-4002-9732-0FE9E759D70E}"/>
              </a:ext>
            </a:extLst>
          </p:cNvPr>
          <p:cNvSpPr>
            <a:spLocks noGrp="1"/>
          </p:cNvSpPr>
          <p:nvPr>
            <p:ph type="sldNum" sz="quarter" idx="12"/>
          </p:nvPr>
        </p:nvSpPr>
        <p:spPr/>
        <p:txBody>
          <a:bodyPr/>
          <a:lstStyle/>
          <a:p>
            <a:pPr lvl="0"/>
            <a:fld id="{CB5A6E83-4905-42D2-A16D-C8B07086F249}" type="slidenum">
              <a:t>‹#›</a:t>
            </a:fld>
            <a:endParaRPr lang="en-US"/>
          </a:p>
        </p:txBody>
      </p:sp>
    </p:spTree>
    <p:extLst>
      <p:ext uri="{BB962C8B-B14F-4D97-AF65-F5344CB8AC3E}">
        <p14:creationId xmlns:p14="http://schemas.microsoft.com/office/powerpoint/2010/main" val="3332714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8095FB-EE95-4474-A2CC-13571A901F72}"/>
              </a:ext>
            </a:extLst>
          </p:cNvPr>
          <p:cNvSpPr>
            <a:spLocks noGrp="1"/>
          </p:cNvSpPr>
          <p:nvPr>
            <p:ph type="title" orient="vert"/>
          </p:nvPr>
        </p:nvSpPr>
        <p:spPr>
          <a:xfrm>
            <a:off x="7305675" y="301625"/>
            <a:ext cx="2266950" cy="58531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67CBCE-4A2D-476A-B3B1-60772B74616B}"/>
              </a:ext>
            </a:extLst>
          </p:cNvPr>
          <p:cNvSpPr>
            <a:spLocks noGrp="1"/>
          </p:cNvSpPr>
          <p:nvPr>
            <p:ph type="body" orient="vert" idx="1"/>
          </p:nvPr>
        </p:nvSpPr>
        <p:spPr>
          <a:xfrm>
            <a:off x="503238" y="301625"/>
            <a:ext cx="6650037" cy="58531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33A767-D75B-4949-8C01-6D82887C6B3D}"/>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7C03AC18-4518-4D92-9D9C-D197A8AA225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C602E204-FC9E-422E-A60A-396A1B8F9A5C}"/>
              </a:ext>
            </a:extLst>
          </p:cNvPr>
          <p:cNvSpPr>
            <a:spLocks noGrp="1"/>
          </p:cNvSpPr>
          <p:nvPr>
            <p:ph type="sldNum" sz="quarter" idx="12"/>
          </p:nvPr>
        </p:nvSpPr>
        <p:spPr/>
        <p:txBody>
          <a:bodyPr/>
          <a:lstStyle/>
          <a:p>
            <a:pPr lvl="0"/>
            <a:fld id="{7AC61629-BE4B-4875-AFA3-2F3CB77038CD}" type="slidenum">
              <a:t>‹#›</a:t>
            </a:fld>
            <a:endParaRPr lang="en-US"/>
          </a:p>
        </p:txBody>
      </p:sp>
    </p:spTree>
    <p:extLst>
      <p:ext uri="{BB962C8B-B14F-4D97-AF65-F5344CB8AC3E}">
        <p14:creationId xmlns:p14="http://schemas.microsoft.com/office/powerpoint/2010/main" val="284408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503481" y="301447"/>
            <a:ext cx="9068423" cy="126269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
        <p:nvSpPr>
          <p:cNvPr id="42" name="PlaceHolder 2"/>
          <p:cNvSpPr>
            <a:spLocks noGrp="1"/>
          </p:cNvSpPr>
          <p:nvPr>
            <p:ph type="subTitle"/>
          </p:nvPr>
        </p:nvSpPr>
        <p:spPr>
          <a:xfrm>
            <a:off x="503481" y="1769423"/>
            <a:ext cx="9068423" cy="4385921"/>
          </a:xfrm>
          <a:prstGeom prst="rect">
            <a:avLst/>
          </a:prstGeom>
        </p:spPr>
        <p:txBody>
          <a:bodyPr lIns="0" tIns="0" rIns="0" bIns="0" anchor="ctr"/>
          <a:lstStyle/>
          <a:p>
            <a:pPr algn="ctr"/>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503481" y="301447"/>
            <a:ext cx="9068423" cy="126269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
        <p:nvSpPr>
          <p:cNvPr id="44" name="PlaceHolder 2"/>
          <p:cNvSpPr>
            <a:spLocks noGrp="1"/>
          </p:cNvSpPr>
          <p:nvPr>
            <p:ph type="body"/>
          </p:nvPr>
        </p:nvSpPr>
        <p:spPr>
          <a:xfrm>
            <a:off x="503481" y="1769423"/>
            <a:ext cx="9068423" cy="4385921"/>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503481" y="301447"/>
            <a:ext cx="9068423" cy="126269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
        <p:nvSpPr>
          <p:cNvPr id="46" name="PlaceHolder 2"/>
          <p:cNvSpPr>
            <a:spLocks noGrp="1"/>
          </p:cNvSpPr>
          <p:nvPr>
            <p:ph type="body"/>
          </p:nvPr>
        </p:nvSpPr>
        <p:spPr>
          <a:xfrm>
            <a:off x="503481" y="1769423"/>
            <a:ext cx="4425166" cy="4385921"/>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47" name="PlaceHolder 3"/>
          <p:cNvSpPr>
            <a:spLocks noGrp="1"/>
          </p:cNvSpPr>
          <p:nvPr>
            <p:ph type="body"/>
          </p:nvPr>
        </p:nvSpPr>
        <p:spPr>
          <a:xfrm>
            <a:off x="5150337" y="1769423"/>
            <a:ext cx="4425166" cy="4385921"/>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503481" y="301447"/>
            <a:ext cx="9068423" cy="126269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503481" y="301446"/>
            <a:ext cx="9068423" cy="5854258"/>
          </a:xfrm>
          <a:prstGeom prst="rect">
            <a:avLst/>
          </a:prstGeom>
        </p:spPr>
        <p:txBody>
          <a:bodyPr lIns="0" tIns="0" rIns="0" bIns="0" anchor="ctr"/>
          <a:lstStyle/>
          <a:p>
            <a:pPr algn="ctr"/>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03481" y="301447"/>
            <a:ext cx="9068423" cy="126269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
        <p:nvSpPr>
          <p:cNvPr id="51" name="PlaceHolder 2"/>
          <p:cNvSpPr>
            <a:spLocks noGrp="1"/>
          </p:cNvSpPr>
          <p:nvPr>
            <p:ph type="body"/>
          </p:nvPr>
        </p:nvSpPr>
        <p:spPr>
          <a:xfrm>
            <a:off x="503481" y="1769423"/>
            <a:ext cx="4425166" cy="2091758"/>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52" name="PlaceHolder 3"/>
          <p:cNvSpPr>
            <a:spLocks noGrp="1"/>
          </p:cNvSpPr>
          <p:nvPr>
            <p:ph type="body"/>
          </p:nvPr>
        </p:nvSpPr>
        <p:spPr>
          <a:xfrm>
            <a:off x="503481" y="4060345"/>
            <a:ext cx="4425166" cy="2091758"/>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53" name="PlaceHolder 4"/>
          <p:cNvSpPr>
            <a:spLocks noGrp="1"/>
          </p:cNvSpPr>
          <p:nvPr>
            <p:ph type="body"/>
          </p:nvPr>
        </p:nvSpPr>
        <p:spPr>
          <a:xfrm>
            <a:off x="5150337" y="1769423"/>
            <a:ext cx="4425166" cy="4385921"/>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503481" y="301447"/>
            <a:ext cx="9068423" cy="126269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
        <p:nvSpPr>
          <p:cNvPr id="55" name="PlaceHolder 2"/>
          <p:cNvSpPr>
            <a:spLocks noGrp="1"/>
          </p:cNvSpPr>
          <p:nvPr>
            <p:ph type="body"/>
          </p:nvPr>
        </p:nvSpPr>
        <p:spPr>
          <a:xfrm>
            <a:off x="503481" y="1769423"/>
            <a:ext cx="4425166" cy="4385921"/>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56" name="PlaceHolder 3"/>
          <p:cNvSpPr>
            <a:spLocks noGrp="1"/>
          </p:cNvSpPr>
          <p:nvPr>
            <p:ph type="body"/>
          </p:nvPr>
        </p:nvSpPr>
        <p:spPr>
          <a:xfrm>
            <a:off x="5150337" y="1769423"/>
            <a:ext cx="4425166" cy="2091758"/>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57" name="PlaceHolder 4"/>
          <p:cNvSpPr>
            <a:spLocks noGrp="1"/>
          </p:cNvSpPr>
          <p:nvPr>
            <p:ph type="body"/>
          </p:nvPr>
        </p:nvSpPr>
        <p:spPr>
          <a:xfrm>
            <a:off x="5150337" y="4060345"/>
            <a:ext cx="4425166" cy="2091758"/>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F9042-6177-4581-AD6E-BCAB48C019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B00A09-1A80-428E-BB96-35C915C447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AB9D06-2964-4224-8833-0F405680E94B}"/>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4A720ED0-080A-4786-8A27-07DFC0E15ED2}"/>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DED7953-E095-4206-8E9E-E0891C8FEEDC}"/>
              </a:ext>
            </a:extLst>
          </p:cNvPr>
          <p:cNvSpPr>
            <a:spLocks noGrp="1"/>
          </p:cNvSpPr>
          <p:nvPr>
            <p:ph type="sldNum" sz="quarter" idx="12"/>
          </p:nvPr>
        </p:nvSpPr>
        <p:spPr/>
        <p:txBody>
          <a:bodyPr/>
          <a:lstStyle/>
          <a:p>
            <a:pPr lvl="0"/>
            <a:fld id="{A90DFE10-CADF-41AC-B2CD-CB732810E6C8}" type="slidenum">
              <a:t>‹#›</a:t>
            </a:fld>
            <a:endParaRPr lang="en-US"/>
          </a:p>
        </p:txBody>
      </p:sp>
    </p:spTree>
    <p:extLst>
      <p:ext uri="{BB962C8B-B14F-4D97-AF65-F5344CB8AC3E}">
        <p14:creationId xmlns:p14="http://schemas.microsoft.com/office/powerpoint/2010/main" val="1864954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503481" y="301447"/>
            <a:ext cx="9068423" cy="126269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
        <p:nvSpPr>
          <p:cNvPr id="59" name="PlaceHolder 2"/>
          <p:cNvSpPr>
            <a:spLocks noGrp="1"/>
          </p:cNvSpPr>
          <p:nvPr>
            <p:ph type="body"/>
          </p:nvPr>
        </p:nvSpPr>
        <p:spPr>
          <a:xfrm>
            <a:off x="503481" y="1769423"/>
            <a:ext cx="4425166" cy="2091758"/>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60" name="PlaceHolder 3"/>
          <p:cNvSpPr>
            <a:spLocks noGrp="1"/>
          </p:cNvSpPr>
          <p:nvPr>
            <p:ph type="body"/>
          </p:nvPr>
        </p:nvSpPr>
        <p:spPr>
          <a:xfrm>
            <a:off x="5150337" y="1769423"/>
            <a:ext cx="4425166" cy="2091758"/>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61" name="PlaceHolder 4"/>
          <p:cNvSpPr>
            <a:spLocks noGrp="1"/>
          </p:cNvSpPr>
          <p:nvPr>
            <p:ph type="body"/>
          </p:nvPr>
        </p:nvSpPr>
        <p:spPr>
          <a:xfrm>
            <a:off x="503481" y="4060345"/>
            <a:ext cx="9068423" cy="2091758"/>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503481" y="301447"/>
            <a:ext cx="9068423" cy="126269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
        <p:nvSpPr>
          <p:cNvPr id="63" name="PlaceHolder 2"/>
          <p:cNvSpPr>
            <a:spLocks noGrp="1"/>
          </p:cNvSpPr>
          <p:nvPr>
            <p:ph type="body"/>
          </p:nvPr>
        </p:nvSpPr>
        <p:spPr>
          <a:xfrm>
            <a:off x="503481" y="1769423"/>
            <a:ext cx="9068423" cy="2091758"/>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64" name="PlaceHolder 3"/>
          <p:cNvSpPr>
            <a:spLocks noGrp="1"/>
          </p:cNvSpPr>
          <p:nvPr>
            <p:ph type="body"/>
          </p:nvPr>
        </p:nvSpPr>
        <p:spPr>
          <a:xfrm>
            <a:off x="503481" y="4060345"/>
            <a:ext cx="9068423" cy="2091758"/>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503481" y="301447"/>
            <a:ext cx="9068423" cy="126269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
        <p:nvSpPr>
          <p:cNvPr id="66" name="PlaceHolder 2"/>
          <p:cNvSpPr>
            <a:spLocks noGrp="1"/>
          </p:cNvSpPr>
          <p:nvPr>
            <p:ph type="body"/>
          </p:nvPr>
        </p:nvSpPr>
        <p:spPr>
          <a:xfrm>
            <a:off x="503481" y="1769423"/>
            <a:ext cx="4425166" cy="2091758"/>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67" name="PlaceHolder 3"/>
          <p:cNvSpPr>
            <a:spLocks noGrp="1"/>
          </p:cNvSpPr>
          <p:nvPr>
            <p:ph type="body"/>
          </p:nvPr>
        </p:nvSpPr>
        <p:spPr>
          <a:xfrm>
            <a:off x="5150337" y="1769423"/>
            <a:ext cx="4425166" cy="2091758"/>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68" name="PlaceHolder 4"/>
          <p:cNvSpPr>
            <a:spLocks noGrp="1"/>
          </p:cNvSpPr>
          <p:nvPr>
            <p:ph type="body"/>
          </p:nvPr>
        </p:nvSpPr>
        <p:spPr>
          <a:xfrm>
            <a:off x="5150337" y="4060345"/>
            <a:ext cx="4425166" cy="2091758"/>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69" name="PlaceHolder 5"/>
          <p:cNvSpPr>
            <a:spLocks noGrp="1"/>
          </p:cNvSpPr>
          <p:nvPr>
            <p:ph type="body"/>
          </p:nvPr>
        </p:nvSpPr>
        <p:spPr>
          <a:xfrm>
            <a:off x="503481" y="4060345"/>
            <a:ext cx="4425166" cy="2091758"/>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503481" y="301447"/>
            <a:ext cx="9068423" cy="126269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
        <p:nvSpPr>
          <p:cNvPr id="71" name="PlaceHolder 2"/>
          <p:cNvSpPr>
            <a:spLocks noGrp="1"/>
          </p:cNvSpPr>
          <p:nvPr>
            <p:ph type="body"/>
          </p:nvPr>
        </p:nvSpPr>
        <p:spPr>
          <a:xfrm>
            <a:off x="503481" y="1769423"/>
            <a:ext cx="9068423" cy="4385921"/>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72" name="PlaceHolder 3"/>
          <p:cNvSpPr>
            <a:spLocks noGrp="1"/>
          </p:cNvSpPr>
          <p:nvPr>
            <p:ph type="body"/>
          </p:nvPr>
        </p:nvSpPr>
        <p:spPr>
          <a:xfrm>
            <a:off x="503481" y="1769423"/>
            <a:ext cx="9068423" cy="4385921"/>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pic>
        <p:nvPicPr>
          <p:cNvPr id="73" name="Picture 72"/>
          <p:cNvPicPr/>
          <p:nvPr/>
        </p:nvPicPr>
        <p:blipFill>
          <a:blip r:embed="rId2"/>
          <a:stretch/>
        </p:blipFill>
        <p:spPr>
          <a:xfrm>
            <a:off x="2291038" y="1769423"/>
            <a:ext cx="5492949" cy="4385921"/>
          </a:xfrm>
          <a:prstGeom prst="rect">
            <a:avLst/>
          </a:prstGeom>
          <a:ln>
            <a:noFill/>
          </a:ln>
        </p:spPr>
      </p:pic>
      <p:pic>
        <p:nvPicPr>
          <p:cNvPr id="74" name="Picture 73"/>
          <p:cNvPicPr/>
          <p:nvPr/>
        </p:nvPicPr>
        <p:blipFill>
          <a:blip r:embed="rId2"/>
          <a:stretch/>
        </p:blipFill>
        <p:spPr>
          <a:xfrm>
            <a:off x="2291038" y="1769423"/>
            <a:ext cx="5492949" cy="4385921"/>
          </a:xfrm>
          <a:prstGeom prst="rect">
            <a:avLst/>
          </a:prstGeom>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41674-E3FB-49D5-81D2-6469FC4A8E55}"/>
              </a:ext>
            </a:extLst>
          </p:cNvPr>
          <p:cNvSpPr>
            <a:spLocks noGrp="1"/>
          </p:cNvSpPr>
          <p:nvPr>
            <p:ph type="ctrTitle"/>
          </p:nvPr>
        </p:nvSpPr>
        <p:spPr>
          <a:xfrm>
            <a:off x="1260078" y="1237183"/>
            <a:ext cx="7557294" cy="263318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2F3E73-52CB-4362-8FF1-2584239B2FE7}"/>
              </a:ext>
            </a:extLst>
          </p:cNvPr>
          <p:cNvSpPr>
            <a:spLocks noGrp="1"/>
          </p:cNvSpPr>
          <p:nvPr>
            <p:ph type="subTitle" idx="1"/>
          </p:nvPr>
        </p:nvSpPr>
        <p:spPr>
          <a:xfrm>
            <a:off x="1260078" y="3972006"/>
            <a:ext cx="7557294" cy="1826392"/>
          </a:xfrm>
        </p:spPr>
        <p:txBody>
          <a:bodyPr/>
          <a:lstStyle>
            <a:lvl1pPr marL="0" indent="0" algn="ctr">
              <a:buNone/>
              <a:defRPr sz="2400"/>
            </a:lvl1pPr>
            <a:lvl2pPr marL="457063" indent="0" algn="ctr">
              <a:buNone/>
              <a:defRPr sz="2000"/>
            </a:lvl2pPr>
            <a:lvl3pPr marL="914126" indent="0" algn="ctr">
              <a:buNone/>
              <a:defRPr sz="1800"/>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C30D75-8380-4647-860D-0F48AEFA93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006C0A33-A832-45C0-9274-FE94C90B3388}"/>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755380-74AA-48CC-8AE5-E5A8C80569C5}"/>
              </a:ext>
            </a:extLst>
          </p:cNvPr>
          <p:cNvSpPr>
            <a:spLocks noGrp="1"/>
          </p:cNvSpPr>
          <p:nvPr>
            <p:ph type="sldNum" sz="quarter" idx="12"/>
          </p:nvPr>
        </p:nvSpPr>
        <p:spPr/>
        <p:txBody>
          <a:bodyPr/>
          <a:lstStyle/>
          <a:p>
            <a:pPr lvl="0"/>
            <a:fld id="{1850630B-A7F0-45A5-88FB-9B53DC132E9B}" type="slidenum">
              <a:t>‹#›</a:t>
            </a:fld>
            <a:endParaRPr lang="en-US"/>
          </a:p>
        </p:txBody>
      </p:sp>
    </p:spTree>
    <p:extLst>
      <p:ext uri="{BB962C8B-B14F-4D97-AF65-F5344CB8AC3E}">
        <p14:creationId xmlns:p14="http://schemas.microsoft.com/office/powerpoint/2010/main" val="353628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A872-8812-4A68-BF7A-EB0AC5606B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E61B7A-F7D1-44B2-8C0C-EEAC75BCE9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CB29EA-CB8C-4541-9848-D9422F46702E}"/>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92D480EA-D5A3-4727-8B50-34252357995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4118001B-35E8-4449-A2EF-8306720D7B50}"/>
              </a:ext>
            </a:extLst>
          </p:cNvPr>
          <p:cNvSpPr>
            <a:spLocks noGrp="1"/>
          </p:cNvSpPr>
          <p:nvPr>
            <p:ph type="sldNum" sz="quarter" idx="12"/>
          </p:nvPr>
        </p:nvSpPr>
        <p:spPr/>
        <p:txBody>
          <a:bodyPr/>
          <a:lstStyle/>
          <a:p>
            <a:pPr lvl="0"/>
            <a:fld id="{5165B084-65C7-4834-9B57-A8B7A4570776}" type="slidenum">
              <a:t>‹#›</a:t>
            </a:fld>
            <a:endParaRPr lang="en-US"/>
          </a:p>
        </p:txBody>
      </p:sp>
    </p:spTree>
    <p:extLst>
      <p:ext uri="{BB962C8B-B14F-4D97-AF65-F5344CB8AC3E}">
        <p14:creationId xmlns:p14="http://schemas.microsoft.com/office/powerpoint/2010/main" val="531154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D093-DD9D-45F4-9B4A-7877EC2A85DE}"/>
              </a:ext>
            </a:extLst>
          </p:cNvPr>
          <p:cNvSpPr>
            <a:spLocks noGrp="1"/>
          </p:cNvSpPr>
          <p:nvPr>
            <p:ph type="title"/>
          </p:nvPr>
        </p:nvSpPr>
        <p:spPr>
          <a:xfrm>
            <a:off x="687172" y="1885155"/>
            <a:ext cx="8691999" cy="314615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2B7AD2-C67C-45FB-938F-E1B31B7C7192}"/>
              </a:ext>
            </a:extLst>
          </p:cNvPr>
          <p:cNvSpPr>
            <a:spLocks noGrp="1"/>
          </p:cNvSpPr>
          <p:nvPr>
            <p:ph type="body" idx="1"/>
          </p:nvPr>
        </p:nvSpPr>
        <p:spPr>
          <a:xfrm>
            <a:off x="687172" y="5061488"/>
            <a:ext cx="8691999" cy="1653281"/>
          </a:xfrm>
        </p:spPr>
        <p:txBody>
          <a:bodyPr/>
          <a:lstStyle>
            <a:lvl1pPr marL="0" indent="0">
              <a:buNone/>
              <a:defRPr sz="2400">
                <a:solidFill>
                  <a:schemeClr val="tx1">
                    <a:tint val="75000"/>
                  </a:schemeClr>
                </a:solidFill>
              </a:defRPr>
            </a:lvl1pPr>
            <a:lvl2pPr marL="457063" indent="0">
              <a:buNone/>
              <a:defRPr sz="2000">
                <a:solidFill>
                  <a:schemeClr val="tx1">
                    <a:tint val="75000"/>
                  </a:schemeClr>
                </a:solidFill>
              </a:defRPr>
            </a:lvl2pPr>
            <a:lvl3pPr marL="914126" indent="0">
              <a:buNone/>
              <a:defRPr sz="1800">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C04FC8-B717-4718-BADB-97E50B296259}"/>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6E8CCF7-ADC6-4959-AFE0-8B85CF1DA9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A09F100-3ABD-420C-8D29-31BC1B0D6BFF}"/>
              </a:ext>
            </a:extLst>
          </p:cNvPr>
          <p:cNvSpPr>
            <a:spLocks noGrp="1"/>
          </p:cNvSpPr>
          <p:nvPr>
            <p:ph type="sldNum" sz="quarter" idx="12"/>
          </p:nvPr>
        </p:nvSpPr>
        <p:spPr/>
        <p:txBody>
          <a:bodyPr/>
          <a:lstStyle/>
          <a:p>
            <a:pPr lvl="0"/>
            <a:fld id="{C5106C76-C6D1-4FBF-89AE-D6B1352BE162}" type="slidenum">
              <a:t>‹#›</a:t>
            </a:fld>
            <a:endParaRPr lang="en-US"/>
          </a:p>
        </p:txBody>
      </p:sp>
    </p:spTree>
    <p:extLst>
      <p:ext uri="{BB962C8B-B14F-4D97-AF65-F5344CB8AC3E}">
        <p14:creationId xmlns:p14="http://schemas.microsoft.com/office/powerpoint/2010/main" val="9520539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12A1F-10B7-4133-9FC4-D310C7D76A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47238C-F0A7-4550-83F9-2F6EBFD8E4C0}"/>
              </a:ext>
            </a:extLst>
          </p:cNvPr>
          <p:cNvSpPr>
            <a:spLocks noGrp="1"/>
          </p:cNvSpPr>
          <p:nvPr>
            <p:ph sz="half" idx="1"/>
          </p:nvPr>
        </p:nvSpPr>
        <p:spPr>
          <a:xfrm>
            <a:off x="503080" y="1769218"/>
            <a:ext cx="4457883" cy="43865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75B2BF-A6B4-4AD7-B945-9360EFCBC030}"/>
              </a:ext>
            </a:extLst>
          </p:cNvPr>
          <p:cNvSpPr>
            <a:spLocks noGrp="1"/>
          </p:cNvSpPr>
          <p:nvPr>
            <p:ph sz="half" idx="2"/>
          </p:nvPr>
        </p:nvSpPr>
        <p:spPr>
          <a:xfrm>
            <a:off x="5113314" y="1769218"/>
            <a:ext cx="4459470" cy="43865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0FCDE2-D16F-49FA-8053-B62FD99C442E}"/>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36A02FC0-C3FC-46B4-9269-F86016B48D35}"/>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E5789FE-BA76-47AE-BDE4-759EA78EC65D}"/>
              </a:ext>
            </a:extLst>
          </p:cNvPr>
          <p:cNvSpPr>
            <a:spLocks noGrp="1"/>
          </p:cNvSpPr>
          <p:nvPr>
            <p:ph type="sldNum" sz="quarter" idx="12"/>
          </p:nvPr>
        </p:nvSpPr>
        <p:spPr/>
        <p:txBody>
          <a:bodyPr/>
          <a:lstStyle/>
          <a:p>
            <a:pPr lvl="0"/>
            <a:fld id="{2FDD78D2-D329-47F3-903B-5DB611DB172D}" type="slidenum">
              <a:t>‹#›</a:t>
            </a:fld>
            <a:endParaRPr lang="en-US"/>
          </a:p>
        </p:txBody>
      </p:sp>
    </p:spTree>
    <p:extLst>
      <p:ext uri="{BB962C8B-B14F-4D97-AF65-F5344CB8AC3E}">
        <p14:creationId xmlns:p14="http://schemas.microsoft.com/office/powerpoint/2010/main" val="3572148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C91BF-DA86-4A00-80D8-968FBF5EA79C}"/>
              </a:ext>
            </a:extLst>
          </p:cNvPr>
          <p:cNvSpPr>
            <a:spLocks noGrp="1"/>
          </p:cNvSpPr>
          <p:nvPr>
            <p:ph type="title"/>
          </p:nvPr>
        </p:nvSpPr>
        <p:spPr>
          <a:xfrm>
            <a:off x="693520" y="403395"/>
            <a:ext cx="8691999" cy="146111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ACCC6F-431C-4C53-84C9-D002295D3E48}"/>
              </a:ext>
            </a:extLst>
          </p:cNvPr>
          <p:cNvSpPr>
            <a:spLocks noGrp="1"/>
          </p:cNvSpPr>
          <p:nvPr>
            <p:ph type="body" idx="1"/>
          </p:nvPr>
        </p:nvSpPr>
        <p:spPr>
          <a:xfrm>
            <a:off x="693519" y="1853391"/>
            <a:ext cx="4264269" cy="908431"/>
          </a:xfr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5E4A56-8146-481D-8537-0F27D979EC18}"/>
              </a:ext>
            </a:extLst>
          </p:cNvPr>
          <p:cNvSpPr>
            <a:spLocks noGrp="1"/>
          </p:cNvSpPr>
          <p:nvPr>
            <p:ph sz="half" idx="2"/>
          </p:nvPr>
        </p:nvSpPr>
        <p:spPr>
          <a:xfrm>
            <a:off x="693519" y="2761823"/>
            <a:ext cx="4264269" cy="40641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B2B263-A90C-4B93-A8AE-79B25426A728}"/>
              </a:ext>
            </a:extLst>
          </p:cNvPr>
          <p:cNvSpPr>
            <a:spLocks noGrp="1"/>
          </p:cNvSpPr>
          <p:nvPr>
            <p:ph type="body" sz="quarter" idx="3"/>
          </p:nvPr>
        </p:nvSpPr>
        <p:spPr>
          <a:xfrm>
            <a:off x="5102205" y="1853391"/>
            <a:ext cx="4283313" cy="908431"/>
          </a:xfr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7AF16D-72BD-48F4-8904-4F9DF26AAB9B}"/>
              </a:ext>
            </a:extLst>
          </p:cNvPr>
          <p:cNvSpPr>
            <a:spLocks noGrp="1"/>
          </p:cNvSpPr>
          <p:nvPr>
            <p:ph sz="quarter" idx="4"/>
          </p:nvPr>
        </p:nvSpPr>
        <p:spPr>
          <a:xfrm>
            <a:off x="5102205" y="2761823"/>
            <a:ext cx="4283313" cy="40641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9BE683-8BAE-4327-AB20-52015E32B625}"/>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997D172E-9996-4CE9-8B0F-EA463A38A955}"/>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717208AA-667F-4925-B452-59223275DD36}"/>
              </a:ext>
            </a:extLst>
          </p:cNvPr>
          <p:cNvSpPr>
            <a:spLocks noGrp="1"/>
          </p:cNvSpPr>
          <p:nvPr>
            <p:ph type="sldNum" sz="quarter" idx="12"/>
          </p:nvPr>
        </p:nvSpPr>
        <p:spPr/>
        <p:txBody>
          <a:bodyPr/>
          <a:lstStyle/>
          <a:p>
            <a:pPr lvl="0"/>
            <a:fld id="{FC0D0ABE-63B8-4F72-AAC4-8DF7C8649116}" type="slidenum">
              <a:t>‹#›</a:t>
            </a:fld>
            <a:endParaRPr lang="en-US"/>
          </a:p>
        </p:txBody>
      </p:sp>
    </p:spTree>
    <p:extLst>
      <p:ext uri="{BB962C8B-B14F-4D97-AF65-F5344CB8AC3E}">
        <p14:creationId xmlns:p14="http://schemas.microsoft.com/office/powerpoint/2010/main" val="39417163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D0769-AA4E-4342-8375-AA95FE1F8E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8201B3-E8BE-4DB3-B829-F49DE100ED3F}"/>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46F3D013-7928-4D4B-A302-BAB4BAA7E43E}"/>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5336AF90-1332-40CB-B95A-64BAC020C734}"/>
              </a:ext>
            </a:extLst>
          </p:cNvPr>
          <p:cNvSpPr>
            <a:spLocks noGrp="1"/>
          </p:cNvSpPr>
          <p:nvPr>
            <p:ph type="sldNum" sz="quarter" idx="12"/>
          </p:nvPr>
        </p:nvSpPr>
        <p:spPr/>
        <p:txBody>
          <a:bodyPr/>
          <a:lstStyle/>
          <a:p>
            <a:pPr lvl="0"/>
            <a:fld id="{6D1507F4-FF20-4EE7-878A-5B71A7E4529F}" type="slidenum">
              <a:t>‹#›</a:t>
            </a:fld>
            <a:endParaRPr lang="en-US"/>
          </a:p>
        </p:txBody>
      </p:sp>
    </p:spTree>
    <p:extLst>
      <p:ext uri="{BB962C8B-B14F-4D97-AF65-F5344CB8AC3E}">
        <p14:creationId xmlns:p14="http://schemas.microsoft.com/office/powerpoint/2010/main" val="3770220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98571-1413-4111-AF4B-6726F34483E9}"/>
              </a:ext>
            </a:extLst>
          </p:cNvPr>
          <p:cNvSpPr>
            <a:spLocks noGrp="1"/>
          </p:cNvSpPr>
          <p:nvPr>
            <p:ph type="title"/>
          </p:nvPr>
        </p:nvSpPr>
        <p:spPr>
          <a:xfrm>
            <a:off x="687388" y="1885950"/>
            <a:ext cx="8691562" cy="314483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D64B31-DD8A-4C68-B1EA-93D51AB7E106}"/>
              </a:ext>
            </a:extLst>
          </p:cNvPr>
          <p:cNvSpPr>
            <a:spLocks noGrp="1"/>
          </p:cNvSpPr>
          <p:nvPr>
            <p:ph type="body" idx="1"/>
          </p:nvPr>
        </p:nvSpPr>
        <p:spPr>
          <a:xfrm>
            <a:off x="687388" y="5060950"/>
            <a:ext cx="8691562" cy="16541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835467-CE6D-4B86-9728-27AC5076BE1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77ABAA0E-6BA6-4D15-9561-65388A071C4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0650B5F-E94D-44A8-BB8A-1DE788ECC42B}"/>
              </a:ext>
            </a:extLst>
          </p:cNvPr>
          <p:cNvSpPr>
            <a:spLocks noGrp="1"/>
          </p:cNvSpPr>
          <p:nvPr>
            <p:ph type="sldNum" sz="quarter" idx="12"/>
          </p:nvPr>
        </p:nvSpPr>
        <p:spPr/>
        <p:txBody>
          <a:bodyPr/>
          <a:lstStyle/>
          <a:p>
            <a:pPr lvl="0"/>
            <a:fld id="{C3D56F29-0493-496C-ADF6-8B577D0E81DE}" type="slidenum">
              <a:t>‹#›</a:t>
            </a:fld>
            <a:endParaRPr lang="en-US"/>
          </a:p>
        </p:txBody>
      </p:sp>
    </p:spTree>
    <p:extLst>
      <p:ext uri="{BB962C8B-B14F-4D97-AF65-F5344CB8AC3E}">
        <p14:creationId xmlns:p14="http://schemas.microsoft.com/office/powerpoint/2010/main" val="36578875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DD669D-C1EC-47C2-8F62-C914EFAB93CA}"/>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5A1B6113-23B5-45C6-8CC0-56B2B3A57535}"/>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B3EF2C9E-8874-4FCB-9ABA-1E24F8C1340A}"/>
              </a:ext>
            </a:extLst>
          </p:cNvPr>
          <p:cNvSpPr>
            <a:spLocks noGrp="1"/>
          </p:cNvSpPr>
          <p:nvPr>
            <p:ph type="sldNum" sz="quarter" idx="12"/>
          </p:nvPr>
        </p:nvSpPr>
        <p:spPr/>
        <p:txBody>
          <a:bodyPr/>
          <a:lstStyle/>
          <a:p>
            <a:pPr lvl="0"/>
            <a:fld id="{F06EB3F9-79B9-4252-AD66-A2359E683C5D}" type="slidenum">
              <a:t>‹#›</a:t>
            </a:fld>
            <a:endParaRPr lang="en-US"/>
          </a:p>
        </p:txBody>
      </p:sp>
    </p:spTree>
    <p:extLst>
      <p:ext uri="{BB962C8B-B14F-4D97-AF65-F5344CB8AC3E}">
        <p14:creationId xmlns:p14="http://schemas.microsoft.com/office/powerpoint/2010/main" val="1565133291"/>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CEE6-8608-4C98-BA61-4F73A7B12AA4}"/>
              </a:ext>
            </a:extLst>
          </p:cNvPr>
          <p:cNvSpPr>
            <a:spLocks noGrp="1"/>
          </p:cNvSpPr>
          <p:nvPr>
            <p:ph type="title"/>
          </p:nvPr>
        </p:nvSpPr>
        <p:spPr>
          <a:xfrm>
            <a:off x="693519" y="503450"/>
            <a:ext cx="3250176" cy="1766041"/>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DF4F80-B394-4A77-9512-B8A8B54999C1}"/>
              </a:ext>
            </a:extLst>
          </p:cNvPr>
          <p:cNvSpPr>
            <a:spLocks noGrp="1"/>
          </p:cNvSpPr>
          <p:nvPr>
            <p:ph idx="1"/>
          </p:nvPr>
        </p:nvSpPr>
        <p:spPr>
          <a:xfrm>
            <a:off x="4284900" y="1089482"/>
            <a:ext cx="5100618" cy="53743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16E634-3002-42E1-8B21-B7BFB2106472}"/>
              </a:ext>
            </a:extLst>
          </p:cNvPr>
          <p:cNvSpPr>
            <a:spLocks noGrp="1"/>
          </p:cNvSpPr>
          <p:nvPr>
            <p:ph type="body" sz="half" idx="2"/>
          </p:nvPr>
        </p:nvSpPr>
        <p:spPr>
          <a:xfrm>
            <a:off x="693519" y="2269491"/>
            <a:ext cx="3250176" cy="4202289"/>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0BE993-55C1-4B78-A139-F665483DCB8C}"/>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EB28C351-8DEE-4B52-A0CD-D6DB329D477E}"/>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CD5850B3-4D25-487F-8038-B585ABA286D4}"/>
              </a:ext>
            </a:extLst>
          </p:cNvPr>
          <p:cNvSpPr>
            <a:spLocks noGrp="1"/>
          </p:cNvSpPr>
          <p:nvPr>
            <p:ph type="sldNum" sz="quarter" idx="12"/>
          </p:nvPr>
        </p:nvSpPr>
        <p:spPr/>
        <p:txBody>
          <a:bodyPr/>
          <a:lstStyle/>
          <a:p>
            <a:pPr lvl="0"/>
            <a:fld id="{41DD1383-2153-4734-85B8-3884744A3948}" type="slidenum">
              <a:t>‹#›</a:t>
            </a:fld>
            <a:endParaRPr lang="en-US"/>
          </a:p>
        </p:txBody>
      </p:sp>
    </p:spTree>
    <p:extLst>
      <p:ext uri="{BB962C8B-B14F-4D97-AF65-F5344CB8AC3E}">
        <p14:creationId xmlns:p14="http://schemas.microsoft.com/office/powerpoint/2010/main" val="6071563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0078A-111D-4613-A97D-12B5CAC8323A}"/>
              </a:ext>
            </a:extLst>
          </p:cNvPr>
          <p:cNvSpPr>
            <a:spLocks noGrp="1"/>
          </p:cNvSpPr>
          <p:nvPr>
            <p:ph type="title"/>
          </p:nvPr>
        </p:nvSpPr>
        <p:spPr>
          <a:xfrm>
            <a:off x="693519" y="503450"/>
            <a:ext cx="3250176" cy="1766041"/>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E90D1B-AA60-4D2B-B914-7DCCC124EF5B}"/>
              </a:ext>
            </a:extLst>
          </p:cNvPr>
          <p:cNvSpPr>
            <a:spLocks noGrp="1"/>
          </p:cNvSpPr>
          <p:nvPr>
            <p:ph type="pic" idx="1"/>
          </p:nvPr>
        </p:nvSpPr>
        <p:spPr>
          <a:xfrm>
            <a:off x="4284900" y="1089482"/>
            <a:ext cx="5100618" cy="5374356"/>
          </a:xfrm>
        </p:spPr>
        <p:txBody>
          <a:bodyPr/>
          <a:lstStyle>
            <a:lvl1pPr marL="0" indent="0">
              <a:buNone/>
              <a:defRPr sz="3200"/>
            </a:lvl1pPr>
            <a:lvl2pPr marL="457063" indent="0">
              <a:buNone/>
              <a:defRPr sz="2800"/>
            </a:lvl2pPr>
            <a:lvl3pPr marL="914126" indent="0">
              <a:buNone/>
              <a:defRPr sz="2400"/>
            </a:lvl3pPr>
            <a:lvl4pPr marL="1371189" indent="0">
              <a:buNone/>
              <a:defRPr sz="2000"/>
            </a:lvl4pPr>
            <a:lvl5pPr marL="1828251" indent="0">
              <a:buNone/>
              <a:defRPr sz="2000"/>
            </a:lvl5pPr>
            <a:lvl6pPr marL="2285314" indent="0">
              <a:buNone/>
              <a:defRPr sz="2000"/>
            </a:lvl6pPr>
            <a:lvl7pPr marL="2742377" indent="0">
              <a:buNone/>
              <a:defRPr sz="2000"/>
            </a:lvl7pPr>
            <a:lvl8pPr marL="3199440" indent="0">
              <a:buNone/>
              <a:defRPr sz="2000"/>
            </a:lvl8pPr>
            <a:lvl9pPr marL="3656503" indent="0">
              <a:buNone/>
              <a:defRPr sz="2000"/>
            </a:lvl9pPr>
          </a:lstStyle>
          <a:p>
            <a:endParaRPr lang="en-US"/>
          </a:p>
        </p:txBody>
      </p:sp>
      <p:sp>
        <p:nvSpPr>
          <p:cNvPr id="4" name="Text Placeholder 3">
            <a:extLst>
              <a:ext uri="{FF2B5EF4-FFF2-40B4-BE49-F238E27FC236}">
                <a16:creationId xmlns:a16="http://schemas.microsoft.com/office/drawing/2014/main" id="{1505A8CD-1FF4-404A-B32A-5D25B2B44EC4}"/>
              </a:ext>
            </a:extLst>
          </p:cNvPr>
          <p:cNvSpPr>
            <a:spLocks noGrp="1"/>
          </p:cNvSpPr>
          <p:nvPr>
            <p:ph type="body" sz="half" idx="2"/>
          </p:nvPr>
        </p:nvSpPr>
        <p:spPr>
          <a:xfrm>
            <a:off x="693519" y="2269491"/>
            <a:ext cx="3250176" cy="4202289"/>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54BFA-DBEB-4BC1-B2E6-9CDE1ACFD38F}"/>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3340EA3-799C-4988-AF79-266979904E1E}"/>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A83997FF-24FC-4E74-8955-BB5F56886A78}"/>
              </a:ext>
            </a:extLst>
          </p:cNvPr>
          <p:cNvSpPr>
            <a:spLocks noGrp="1"/>
          </p:cNvSpPr>
          <p:nvPr>
            <p:ph type="sldNum" sz="quarter" idx="12"/>
          </p:nvPr>
        </p:nvSpPr>
        <p:spPr/>
        <p:txBody>
          <a:bodyPr/>
          <a:lstStyle/>
          <a:p>
            <a:pPr lvl="0"/>
            <a:fld id="{F05C9193-C7E3-4C3F-9C5E-F38EBABF7B8A}" type="slidenum">
              <a:t>‹#›</a:t>
            </a:fld>
            <a:endParaRPr lang="en-US"/>
          </a:p>
        </p:txBody>
      </p:sp>
    </p:spTree>
    <p:extLst>
      <p:ext uri="{BB962C8B-B14F-4D97-AF65-F5344CB8AC3E}">
        <p14:creationId xmlns:p14="http://schemas.microsoft.com/office/powerpoint/2010/main" val="28469126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BBCD2-B1D7-47E0-B422-0765DE13F3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CD68F0-1BE5-4FF5-B063-061AAA1272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1D066D-B6D7-4D46-B1AA-E8B8C4A56FD3}"/>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931F4259-93CD-4582-BF1B-44EF95A34953}"/>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06C529D-29DC-40B9-9702-B882C3681E4C}"/>
              </a:ext>
            </a:extLst>
          </p:cNvPr>
          <p:cNvSpPr>
            <a:spLocks noGrp="1"/>
          </p:cNvSpPr>
          <p:nvPr>
            <p:ph type="sldNum" sz="quarter" idx="12"/>
          </p:nvPr>
        </p:nvSpPr>
        <p:spPr/>
        <p:txBody>
          <a:bodyPr/>
          <a:lstStyle/>
          <a:p>
            <a:pPr lvl="0"/>
            <a:fld id="{151872CB-8470-4E76-A55A-F030BEA0A2C8}" type="slidenum">
              <a:t>‹#›</a:t>
            </a:fld>
            <a:endParaRPr lang="en-US"/>
          </a:p>
        </p:txBody>
      </p:sp>
    </p:spTree>
    <p:extLst>
      <p:ext uri="{BB962C8B-B14F-4D97-AF65-F5344CB8AC3E}">
        <p14:creationId xmlns:p14="http://schemas.microsoft.com/office/powerpoint/2010/main" val="15867183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231BAB-2793-4379-A51C-E6E809F6A7A9}"/>
              </a:ext>
            </a:extLst>
          </p:cNvPr>
          <p:cNvSpPr>
            <a:spLocks noGrp="1"/>
          </p:cNvSpPr>
          <p:nvPr>
            <p:ph type="title" orient="vert"/>
          </p:nvPr>
        </p:nvSpPr>
        <p:spPr>
          <a:xfrm>
            <a:off x="7306548" y="301752"/>
            <a:ext cx="2266236" cy="585398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A1BABF-FCBA-4E07-B8DB-466548D012C2}"/>
              </a:ext>
            </a:extLst>
          </p:cNvPr>
          <p:cNvSpPr>
            <a:spLocks noGrp="1"/>
          </p:cNvSpPr>
          <p:nvPr>
            <p:ph type="body" orient="vert" idx="1"/>
          </p:nvPr>
        </p:nvSpPr>
        <p:spPr>
          <a:xfrm>
            <a:off x="503079" y="301752"/>
            <a:ext cx="6651117" cy="58539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75D7CB-883D-4A06-8AE8-B6ECFE2347FD}"/>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6E293AC-EE76-4BBA-B946-C712420DFF72}"/>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FD168E1B-B7B7-4EFE-92F4-DCA2042AA07D}"/>
              </a:ext>
            </a:extLst>
          </p:cNvPr>
          <p:cNvSpPr>
            <a:spLocks noGrp="1"/>
          </p:cNvSpPr>
          <p:nvPr>
            <p:ph type="sldNum" sz="quarter" idx="12"/>
          </p:nvPr>
        </p:nvSpPr>
        <p:spPr/>
        <p:txBody>
          <a:bodyPr/>
          <a:lstStyle/>
          <a:p>
            <a:pPr lvl="0"/>
            <a:fld id="{22DF5EF2-6F24-4399-9894-6E114850406A}" type="slidenum">
              <a:t>‹#›</a:t>
            </a:fld>
            <a:endParaRPr lang="en-US"/>
          </a:p>
        </p:txBody>
      </p:sp>
    </p:spTree>
    <p:extLst>
      <p:ext uri="{BB962C8B-B14F-4D97-AF65-F5344CB8AC3E}">
        <p14:creationId xmlns:p14="http://schemas.microsoft.com/office/powerpoint/2010/main" val="3530888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6A7B9-420B-47F3-95E3-1AEE0ECB15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C17B86-77A8-4D94-95F9-609064907A22}"/>
              </a:ext>
            </a:extLst>
          </p:cNvPr>
          <p:cNvSpPr>
            <a:spLocks noGrp="1"/>
          </p:cNvSpPr>
          <p:nvPr>
            <p:ph sz="half" idx="1"/>
          </p:nvPr>
        </p:nvSpPr>
        <p:spPr>
          <a:xfrm>
            <a:off x="503238" y="1770063"/>
            <a:ext cx="4457700" cy="4384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B56016-2656-4A72-B826-27BD1F36F33B}"/>
              </a:ext>
            </a:extLst>
          </p:cNvPr>
          <p:cNvSpPr>
            <a:spLocks noGrp="1"/>
          </p:cNvSpPr>
          <p:nvPr>
            <p:ph sz="half" idx="2"/>
          </p:nvPr>
        </p:nvSpPr>
        <p:spPr>
          <a:xfrm>
            <a:off x="5113338" y="1770063"/>
            <a:ext cx="4459287" cy="4384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EB9619-644E-4C0E-B9CF-E26BDAF49CF6}"/>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58132609-05B9-41C8-9FC3-82450BAFDD3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0D77956F-A054-4810-BC65-1CB1B29F88E8}"/>
              </a:ext>
            </a:extLst>
          </p:cNvPr>
          <p:cNvSpPr>
            <a:spLocks noGrp="1"/>
          </p:cNvSpPr>
          <p:nvPr>
            <p:ph type="sldNum" sz="quarter" idx="12"/>
          </p:nvPr>
        </p:nvSpPr>
        <p:spPr/>
        <p:txBody>
          <a:bodyPr/>
          <a:lstStyle/>
          <a:p>
            <a:pPr lvl="0"/>
            <a:fld id="{66A20498-F5A1-427F-8187-F04E7DA31F62}" type="slidenum">
              <a:t>‹#›</a:t>
            </a:fld>
            <a:endParaRPr lang="en-US"/>
          </a:p>
        </p:txBody>
      </p:sp>
    </p:spTree>
    <p:extLst>
      <p:ext uri="{BB962C8B-B14F-4D97-AF65-F5344CB8AC3E}">
        <p14:creationId xmlns:p14="http://schemas.microsoft.com/office/powerpoint/2010/main" val="938435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CED68-5A85-4F88-96FA-CCF2F78E6CF7}"/>
              </a:ext>
            </a:extLst>
          </p:cNvPr>
          <p:cNvSpPr>
            <a:spLocks noGrp="1"/>
          </p:cNvSpPr>
          <p:nvPr>
            <p:ph type="title"/>
          </p:nvPr>
        </p:nvSpPr>
        <p:spPr>
          <a:xfrm>
            <a:off x="693738" y="403225"/>
            <a:ext cx="8691562" cy="14605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D64641-369E-47A4-B5E2-C3DAADC29CD9}"/>
              </a:ext>
            </a:extLst>
          </p:cNvPr>
          <p:cNvSpPr>
            <a:spLocks noGrp="1"/>
          </p:cNvSpPr>
          <p:nvPr>
            <p:ph type="body" idx="1"/>
          </p:nvPr>
        </p:nvSpPr>
        <p:spPr>
          <a:xfrm>
            <a:off x="693738" y="1854200"/>
            <a:ext cx="4264025"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A5C2E3-FC11-4151-9642-CD8C5CCF031F}"/>
              </a:ext>
            </a:extLst>
          </p:cNvPr>
          <p:cNvSpPr>
            <a:spLocks noGrp="1"/>
          </p:cNvSpPr>
          <p:nvPr>
            <p:ph sz="half" idx="2"/>
          </p:nvPr>
        </p:nvSpPr>
        <p:spPr>
          <a:xfrm>
            <a:off x="693738" y="2762250"/>
            <a:ext cx="4264025" cy="40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E52805-8DF0-4682-921C-5161E4CB2530}"/>
              </a:ext>
            </a:extLst>
          </p:cNvPr>
          <p:cNvSpPr>
            <a:spLocks noGrp="1"/>
          </p:cNvSpPr>
          <p:nvPr>
            <p:ph type="body" sz="quarter" idx="3"/>
          </p:nvPr>
        </p:nvSpPr>
        <p:spPr>
          <a:xfrm>
            <a:off x="5102225" y="1854200"/>
            <a:ext cx="4283075"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A3216E-8501-402D-B46C-5E2F3B573B75}"/>
              </a:ext>
            </a:extLst>
          </p:cNvPr>
          <p:cNvSpPr>
            <a:spLocks noGrp="1"/>
          </p:cNvSpPr>
          <p:nvPr>
            <p:ph sz="quarter" idx="4"/>
          </p:nvPr>
        </p:nvSpPr>
        <p:spPr>
          <a:xfrm>
            <a:off x="5102225" y="2762250"/>
            <a:ext cx="4283075" cy="40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761CF7-A397-4E49-8776-8F2F6365CDC2}"/>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7BA3066F-868F-475D-9654-7229DA5262EC}"/>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218A716D-4352-41B8-BFFC-2B635FBE1D7F}"/>
              </a:ext>
            </a:extLst>
          </p:cNvPr>
          <p:cNvSpPr>
            <a:spLocks noGrp="1"/>
          </p:cNvSpPr>
          <p:nvPr>
            <p:ph type="sldNum" sz="quarter" idx="12"/>
          </p:nvPr>
        </p:nvSpPr>
        <p:spPr/>
        <p:txBody>
          <a:bodyPr/>
          <a:lstStyle/>
          <a:p>
            <a:pPr lvl="0"/>
            <a:fld id="{9EB5D7E9-99C0-4E60-9458-D2B17846B191}" type="slidenum">
              <a:t>‹#›</a:t>
            </a:fld>
            <a:endParaRPr lang="en-US"/>
          </a:p>
        </p:txBody>
      </p:sp>
    </p:spTree>
    <p:extLst>
      <p:ext uri="{BB962C8B-B14F-4D97-AF65-F5344CB8AC3E}">
        <p14:creationId xmlns:p14="http://schemas.microsoft.com/office/powerpoint/2010/main" val="972120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07BC3-223D-43C7-9B5B-149C3EF133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EC313A-AD29-474B-9548-55799F76F567}"/>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FD17ACE7-F6C4-4385-B5F9-0698929DF0BA}"/>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681A8AD5-0069-47FF-8D9F-D376174243A5}"/>
              </a:ext>
            </a:extLst>
          </p:cNvPr>
          <p:cNvSpPr>
            <a:spLocks noGrp="1"/>
          </p:cNvSpPr>
          <p:nvPr>
            <p:ph type="sldNum" sz="quarter" idx="12"/>
          </p:nvPr>
        </p:nvSpPr>
        <p:spPr/>
        <p:txBody>
          <a:bodyPr/>
          <a:lstStyle/>
          <a:p>
            <a:pPr lvl="0"/>
            <a:fld id="{372E51E3-6686-4F02-B996-955C56F24B15}" type="slidenum">
              <a:t>‹#›</a:t>
            </a:fld>
            <a:endParaRPr lang="en-US"/>
          </a:p>
        </p:txBody>
      </p:sp>
    </p:spTree>
    <p:extLst>
      <p:ext uri="{BB962C8B-B14F-4D97-AF65-F5344CB8AC3E}">
        <p14:creationId xmlns:p14="http://schemas.microsoft.com/office/powerpoint/2010/main" val="52590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5C7326-4261-4E2A-B207-537C8823C627}"/>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09272532-749F-42F4-82D7-AD70152F90AF}"/>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61F7E077-A357-48E3-A5BE-A33CB2E67FE6}"/>
              </a:ext>
            </a:extLst>
          </p:cNvPr>
          <p:cNvSpPr>
            <a:spLocks noGrp="1"/>
          </p:cNvSpPr>
          <p:nvPr>
            <p:ph type="sldNum" sz="quarter" idx="12"/>
          </p:nvPr>
        </p:nvSpPr>
        <p:spPr/>
        <p:txBody>
          <a:bodyPr/>
          <a:lstStyle/>
          <a:p>
            <a:pPr lvl="0"/>
            <a:fld id="{ABB82D62-13FF-47DD-95A1-365A209DD6CD}" type="slidenum">
              <a:t>‹#›</a:t>
            </a:fld>
            <a:endParaRPr lang="en-US"/>
          </a:p>
        </p:txBody>
      </p:sp>
    </p:spTree>
    <p:extLst>
      <p:ext uri="{BB962C8B-B14F-4D97-AF65-F5344CB8AC3E}">
        <p14:creationId xmlns:p14="http://schemas.microsoft.com/office/powerpoint/2010/main" val="130501241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9A22A-B29F-444E-A81A-7B0EE7D48959}"/>
              </a:ext>
            </a:extLst>
          </p:cNvPr>
          <p:cNvSpPr>
            <a:spLocks noGrp="1"/>
          </p:cNvSpPr>
          <p:nvPr>
            <p:ph type="title"/>
          </p:nvPr>
        </p:nvSpPr>
        <p:spPr>
          <a:xfrm>
            <a:off x="693738" y="504825"/>
            <a:ext cx="3251200" cy="1763713"/>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9D41C8-D842-4012-8058-FAB21B022AD3}"/>
              </a:ext>
            </a:extLst>
          </p:cNvPr>
          <p:cNvSpPr>
            <a:spLocks noGrp="1"/>
          </p:cNvSpPr>
          <p:nvPr>
            <p:ph idx="1"/>
          </p:nvPr>
        </p:nvSpPr>
        <p:spPr>
          <a:xfrm>
            <a:off x="4284663" y="1089025"/>
            <a:ext cx="5100637" cy="5373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12BFFC-E1FE-461F-87BA-51F0A354323D}"/>
              </a:ext>
            </a:extLst>
          </p:cNvPr>
          <p:cNvSpPr>
            <a:spLocks noGrp="1"/>
          </p:cNvSpPr>
          <p:nvPr>
            <p:ph type="body" sz="half" idx="2"/>
          </p:nvPr>
        </p:nvSpPr>
        <p:spPr>
          <a:xfrm>
            <a:off x="693738" y="2268538"/>
            <a:ext cx="3251200" cy="4203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EECDAC-436B-4E6C-B160-9ABF6C4BF975}"/>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EE1EB037-8467-440C-AB78-CA5D7A057C5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3692621C-29FB-4359-A1A8-9622499BE2FD}"/>
              </a:ext>
            </a:extLst>
          </p:cNvPr>
          <p:cNvSpPr>
            <a:spLocks noGrp="1"/>
          </p:cNvSpPr>
          <p:nvPr>
            <p:ph type="sldNum" sz="quarter" idx="12"/>
          </p:nvPr>
        </p:nvSpPr>
        <p:spPr/>
        <p:txBody>
          <a:bodyPr/>
          <a:lstStyle/>
          <a:p>
            <a:pPr lvl="0"/>
            <a:fld id="{44A04D54-0994-4003-849C-4E4E019A7C1C}" type="slidenum">
              <a:t>‹#›</a:t>
            </a:fld>
            <a:endParaRPr lang="en-US"/>
          </a:p>
        </p:txBody>
      </p:sp>
    </p:spTree>
    <p:extLst>
      <p:ext uri="{BB962C8B-B14F-4D97-AF65-F5344CB8AC3E}">
        <p14:creationId xmlns:p14="http://schemas.microsoft.com/office/powerpoint/2010/main" val="261016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35BCA-F7CE-4D65-A076-4CD5B68BD2D2}"/>
              </a:ext>
            </a:extLst>
          </p:cNvPr>
          <p:cNvSpPr>
            <a:spLocks noGrp="1"/>
          </p:cNvSpPr>
          <p:nvPr>
            <p:ph type="title"/>
          </p:nvPr>
        </p:nvSpPr>
        <p:spPr>
          <a:xfrm>
            <a:off x="693738" y="504825"/>
            <a:ext cx="3251200" cy="1763713"/>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1A7092-4D82-400A-A163-439A77884C1C}"/>
              </a:ext>
            </a:extLst>
          </p:cNvPr>
          <p:cNvSpPr>
            <a:spLocks noGrp="1"/>
          </p:cNvSpPr>
          <p:nvPr>
            <p:ph type="pic" idx="1"/>
          </p:nvPr>
        </p:nvSpPr>
        <p:spPr>
          <a:xfrm>
            <a:off x="4284663" y="1089025"/>
            <a:ext cx="5100637" cy="53736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A712AC-F078-4942-BA22-2C210F6C808A}"/>
              </a:ext>
            </a:extLst>
          </p:cNvPr>
          <p:cNvSpPr>
            <a:spLocks noGrp="1"/>
          </p:cNvSpPr>
          <p:nvPr>
            <p:ph type="body" sz="half" idx="2"/>
          </p:nvPr>
        </p:nvSpPr>
        <p:spPr>
          <a:xfrm>
            <a:off x="693738" y="2268538"/>
            <a:ext cx="3251200" cy="4203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E0E4D0-B23A-49CB-8127-39E58651A75E}"/>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4C2FD9B3-B96F-40F6-B27F-3F06669E3826}"/>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B9EC9589-75C5-46F6-B799-B2109F9CC6D3}"/>
              </a:ext>
            </a:extLst>
          </p:cNvPr>
          <p:cNvSpPr>
            <a:spLocks noGrp="1"/>
          </p:cNvSpPr>
          <p:nvPr>
            <p:ph type="sldNum" sz="quarter" idx="12"/>
          </p:nvPr>
        </p:nvSpPr>
        <p:spPr/>
        <p:txBody>
          <a:bodyPr/>
          <a:lstStyle/>
          <a:p>
            <a:pPr lvl="0"/>
            <a:fld id="{B1F3B606-888A-479F-91F0-AA651545621C}" type="slidenum">
              <a:t>‹#›</a:t>
            </a:fld>
            <a:endParaRPr lang="en-US"/>
          </a:p>
        </p:txBody>
      </p:sp>
    </p:spTree>
    <p:extLst>
      <p:ext uri="{BB962C8B-B14F-4D97-AF65-F5344CB8AC3E}">
        <p14:creationId xmlns:p14="http://schemas.microsoft.com/office/powerpoint/2010/main" val="2364461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DF9945-DD29-441E-953E-72798F38DF02}"/>
              </a:ext>
            </a:extLst>
          </p:cNvPr>
          <p:cNvSpPr txBox="1">
            <a:spLocks noGrp="1"/>
          </p:cNvSpPr>
          <p:nvPr>
            <p:ph type="title"/>
          </p:nvPr>
        </p:nvSpPr>
        <p:spPr>
          <a:xfrm>
            <a:off x="503640" y="301320"/>
            <a:ext cx="9068760" cy="1262520"/>
          </a:xfrm>
          <a:prstGeom prst="rect">
            <a:avLst/>
          </a:prstGeom>
          <a:noFill/>
          <a:ln>
            <a:noFill/>
          </a:ln>
        </p:spPr>
        <p:txBody>
          <a:bodyPr lIns="0" tIns="0" rIns="0" bIns="0" anchor="ctr"/>
          <a:lstStyle/>
          <a:p>
            <a:endParaRPr lang="en-US"/>
          </a:p>
        </p:txBody>
      </p:sp>
      <p:sp>
        <p:nvSpPr>
          <p:cNvPr id="3" name="Text Placeholder 2">
            <a:extLst>
              <a:ext uri="{FF2B5EF4-FFF2-40B4-BE49-F238E27FC236}">
                <a16:creationId xmlns:a16="http://schemas.microsoft.com/office/drawing/2014/main" id="{E86AE6A1-0E0F-4DD1-A10D-37843B3A49E8}"/>
              </a:ext>
            </a:extLst>
          </p:cNvPr>
          <p:cNvSpPr txBox="1">
            <a:spLocks noGrp="1"/>
          </p:cNvSpPr>
          <p:nvPr>
            <p:ph type="body" idx="1"/>
          </p:nvPr>
        </p:nvSpPr>
        <p:spPr>
          <a:xfrm>
            <a:off x="503640" y="1769400"/>
            <a:ext cx="9068760" cy="4385520"/>
          </a:xfrm>
          <a:prstGeom prst="rect">
            <a:avLst/>
          </a:prstGeom>
          <a:noFill/>
          <a:ln>
            <a:noFill/>
          </a:ln>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8C6F0-8C91-43FA-A83F-658685179792}"/>
              </a:ext>
            </a:extLst>
          </p:cNvPr>
          <p:cNvSpPr txBox="1">
            <a:spLocks noGrp="1"/>
          </p:cNvSpPr>
          <p:nvPr>
            <p:ph type="dt" sz="half" idx="2"/>
          </p:nvPr>
        </p:nvSpPr>
        <p:spPr>
          <a:xfrm>
            <a:off x="503640" y="6888960"/>
            <a:ext cx="2347560" cy="521280"/>
          </a:xfrm>
          <a:prstGeom prst="rect">
            <a:avLst/>
          </a:prstGeom>
          <a:noFill/>
          <a:ln>
            <a:noFill/>
          </a:ln>
        </p:spPr>
        <p:txBody>
          <a:bodyPr lIns="0" tIns="0" rIns="0" bIns="0" anchorCtr="0">
            <a:noAutofit/>
          </a:bodyPr>
          <a:lstStyle>
            <a:lvl1pPr lvl="0" rtl="0" hangingPunct="0">
              <a:buNone/>
              <a:tabLst/>
              <a:defRPr lang="en-US" sz="1400" kern="1200">
                <a:latin typeface="Liberation Serif" pitchFamily="18"/>
                <a:ea typeface="DejaVu Sans" pitchFamily="2"/>
                <a:cs typeface="DejaVu Sans" pitchFamily="2"/>
              </a:defRPr>
            </a:lvl1pPr>
          </a:lstStyle>
          <a:p>
            <a:pPr lvl="0"/>
            <a:endParaRPr lang="en-US"/>
          </a:p>
        </p:txBody>
      </p:sp>
      <p:sp>
        <p:nvSpPr>
          <p:cNvPr id="5" name="Footer Placeholder 4">
            <a:extLst>
              <a:ext uri="{FF2B5EF4-FFF2-40B4-BE49-F238E27FC236}">
                <a16:creationId xmlns:a16="http://schemas.microsoft.com/office/drawing/2014/main" id="{EEC357C7-C639-4CF2-BD52-C70B270018D3}"/>
              </a:ext>
            </a:extLst>
          </p:cNvPr>
          <p:cNvSpPr txBox="1">
            <a:spLocks noGrp="1"/>
          </p:cNvSpPr>
          <p:nvPr>
            <p:ph type="ftr" sz="quarter" idx="3"/>
          </p:nvPr>
        </p:nvSpPr>
        <p:spPr>
          <a:xfrm>
            <a:off x="3445920" y="6888960"/>
            <a:ext cx="3193920" cy="521280"/>
          </a:xfrm>
          <a:prstGeom prst="rect">
            <a:avLst/>
          </a:prstGeom>
          <a:noFill/>
          <a:ln>
            <a:noFill/>
          </a:ln>
        </p:spPr>
        <p:txBody>
          <a:bodyPr lIns="0" tIns="0" rIns="0" bIns="0" anchorCtr="0">
            <a:noAutofit/>
          </a:bodyPr>
          <a:lstStyle>
            <a:lvl1pPr lvl="0" algn="ctr" rtl="0" hangingPunct="0">
              <a:buNone/>
              <a:tabLst/>
              <a:defRPr lang="en-US" sz="1400" kern="1200">
                <a:latin typeface="Liberation Serif" pitchFamily="18"/>
                <a:ea typeface="DejaVu Sans" pitchFamily="2"/>
                <a:cs typeface="DejaVu Sans" pitchFamily="2"/>
              </a:defRPr>
            </a:lvl1pPr>
          </a:lstStyle>
          <a:p>
            <a:pPr lvl="0"/>
            <a:endParaRPr lang="en-US"/>
          </a:p>
        </p:txBody>
      </p:sp>
      <p:sp>
        <p:nvSpPr>
          <p:cNvPr id="6" name="Slide Number Placeholder 5">
            <a:extLst>
              <a:ext uri="{FF2B5EF4-FFF2-40B4-BE49-F238E27FC236}">
                <a16:creationId xmlns:a16="http://schemas.microsoft.com/office/drawing/2014/main" id="{5425E1FB-8075-47DF-B90E-B84D538260C4}"/>
              </a:ext>
            </a:extLst>
          </p:cNvPr>
          <p:cNvSpPr txBox="1">
            <a:spLocks noGrp="1"/>
          </p:cNvSpPr>
          <p:nvPr>
            <p:ph type="sldNum" sz="quarter" idx="4"/>
          </p:nvPr>
        </p:nvSpPr>
        <p:spPr>
          <a:xfrm>
            <a:off x="7224840" y="6888960"/>
            <a:ext cx="2347560" cy="521280"/>
          </a:xfrm>
          <a:prstGeom prst="rect">
            <a:avLst/>
          </a:prstGeom>
          <a:noFill/>
          <a:ln>
            <a:noFill/>
          </a:ln>
        </p:spPr>
        <p:txBody>
          <a:bodyPr lIns="0" tIns="0" rIns="0" bIns="0" anchorCtr="0">
            <a:noAutofit/>
          </a:bodyPr>
          <a:lstStyle>
            <a:lvl1pPr lvl="0" algn="r" rtl="0" hangingPunct="0">
              <a:buNone/>
              <a:tabLst/>
              <a:defRPr lang="en-US" sz="1400" kern="1200">
                <a:latin typeface="Liberation Serif" pitchFamily="18"/>
                <a:ea typeface="DejaVu Sans" pitchFamily="2"/>
                <a:cs typeface="DejaVu Sans" pitchFamily="2"/>
              </a:defRPr>
            </a:lvl1pPr>
          </a:lstStyle>
          <a:p>
            <a:pPr lvl="0"/>
            <a:fld id="{4144A4A3-5F28-4640-B242-8F133B8AA689}" type="slidenum">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hangingPunct="0">
        <a:tabLst/>
        <a:defRPr lang="en-US" sz="4400" b="0" i="0" u="none" strike="noStrike" kern="1200" cap="none">
          <a:ln>
            <a:noFill/>
          </a:ln>
          <a:latin typeface="Liberation Sans" pitchFamily="18"/>
        </a:defRPr>
      </a:lvl1pPr>
    </p:titleStyle>
    <p:bodyStyle>
      <a:lvl1pPr marL="0" marR="0" indent="0" rtl="0" hangingPunct="0">
        <a:spcBef>
          <a:spcPts val="0"/>
        </a:spcBef>
        <a:spcAft>
          <a:spcPts val="1414"/>
        </a:spcAft>
        <a:tabLst/>
        <a:defRPr lang="en-US" sz="3200" b="0" i="0" u="none" strike="noStrike" kern="1200" cap="none">
          <a:ln>
            <a:noFill/>
          </a:ln>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503481" y="301447"/>
            <a:ext cx="9068423" cy="1262690"/>
          </a:xfrm>
          <a:prstGeom prst="rect">
            <a:avLst/>
          </a:prstGeom>
        </p:spPr>
        <p:txBody>
          <a:bodyPr lIns="0" tIns="0" rIns="0" bIns="0" anchor="ctr"/>
          <a:lstStyle/>
          <a:p>
            <a:pPr algn="ctr"/>
            <a:r>
              <a:rPr lang="en-US" sz="4400" b="0" strike="noStrike" spc="-1">
                <a:solidFill>
                  <a:srgbClr val="FFFFFF"/>
                </a:solidFill>
                <a:uFill>
                  <a:solidFill>
                    <a:srgbClr val="FFFFFF"/>
                  </a:solidFill>
                </a:uFill>
                <a:latin typeface="Arial"/>
              </a:rPr>
              <a:t>Click to edit the title text format</a:t>
            </a:r>
          </a:p>
        </p:txBody>
      </p:sp>
      <p:sp>
        <p:nvSpPr>
          <p:cNvPr id="40" name="PlaceHolder 2"/>
          <p:cNvSpPr>
            <a:spLocks noGrp="1"/>
          </p:cNvSpPr>
          <p:nvPr>
            <p:ph type="body"/>
          </p:nvPr>
        </p:nvSpPr>
        <p:spPr>
          <a:xfrm>
            <a:off x="503481" y="1769423"/>
            <a:ext cx="9068423" cy="4385921"/>
          </a:xfrm>
          <a:prstGeom prst="rect">
            <a:avLst/>
          </a:prstGeom>
        </p:spPr>
        <p:txBody>
          <a:bodyPr lIns="0" tIns="0" rIns="0" bIns="0"/>
          <a:lstStyle/>
          <a:p>
            <a:pPr marL="431870" indent="-323903">
              <a:buClr>
                <a:srgbClr val="FFFFFF"/>
              </a:buClr>
              <a:buSzPct val="45000"/>
              <a:buFont typeface="Wingdings" charset="2"/>
              <a:buChar char=""/>
            </a:pPr>
            <a:r>
              <a:rPr lang="en-US" sz="3200" b="0" strike="noStrike" spc="-1">
                <a:solidFill>
                  <a:srgbClr val="FFFFFF"/>
                </a:solidFill>
                <a:uFill>
                  <a:solidFill>
                    <a:srgbClr val="FFFFFF"/>
                  </a:solidFill>
                </a:uFill>
                <a:latin typeface="Arial"/>
              </a:rPr>
              <a:t>Click to edit the outline text format</a:t>
            </a:r>
          </a:p>
          <a:p>
            <a:pPr marL="863741" lvl="1" indent="-323903">
              <a:buClr>
                <a:srgbClr val="FFFFFF"/>
              </a:buClr>
              <a:buSzPct val="75000"/>
              <a:buFont typeface="Symbol" charset="2"/>
              <a:buChar char=""/>
            </a:pPr>
            <a:r>
              <a:rPr lang="en-US" sz="2800" b="0" strike="noStrike" spc="-1">
                <a:solidFill>
                  <a:srgbClr val="FFFFFF"/>
                </a:solidFill>
                <a:uFill>
                  <a:solidFill>
                    <a:srgbClr val="FFFFFF"/>
                  </a:solidFill>
                </a:uFill>
                <a:latin typeface="Arial"/>
              </a:rPr>
              <a:t>Second Outline Level</a:t>
            </a:r>
          </a:p>
          <a:p>
            <a:pPr marL="1295611" lvl="2" indent="-287914">
              <a:buClr>
                <a:srgbClr val="FFFFFF"/>
              </a:buClr>
              <a:buSzPct val="45000"/>
              <a:buFont typeface="Wingdings" charset="2"/>
              <a:buChar char=""/>
            </a:pPr>
            <a:r>
              <a:rPr lang="en-US" sz="2400" b="0" strike="noStrike" spc="-1">
                <a:solidFill>
                  <a:srgbClr val="FFFFFF"/>
                </a:solidFill>
                <a:uFill>
                  <a:solidFill>
                    <a:srgbClr val="FFFFFF"/>
                  </a:solidFill>
                </a:uFill>
                <a:latin typeface="Arial"/>
              </a:rPr>
              <a:t>Third Outline Level</a:t>
            </a:r>
          </a:p>
          <a:p>
            <a:pPr marL="1727482" lvl="3" indent="-215935">
              <a:buClr>
                <a:srgbClr val="FFFFFF"/>
              </a:buClr>
              <a:buSzPct val="75000"/>
              <a:buFont typeface="Symbol" charset="2"/>
              <a:buChar char=""/>
            </a:pPr>
            <a:r>
              <a:rPr lang="en-US" sz="2000" b="0" strike="noStrike" spc="-1">
                <a:solidFill>
                  <a:srgbClr val="FFFFFF"/>
                </a:solidFill>
                <a:uFill>
                  <a:solidFill>
                    <a:srgbClr val="FFFFFF"/>
                  </a:solidFill>
                </a:uFill>
                <a:latin typeface="Arial"/>
              </a:rPr>
              <a:t>Fourth Outline Level</a:t>
            </a:r>
          </a:p>
          <a:p>
            <a:pPr marL="2159352" lvl="4" indent="-215935">
              <a:buClr>
                <a:srgbClr val="FFFFFF"/>
              </a:buClr>
              <a:buSzPct val="45000"/>
              <a:buFont typeface="Wingdings" charset="2"/>
              <a:buChar char=""/>
            </a:pPr>
            <a:r>
              <a:rPr lang="en-US" sz="2000" b="0" strike="noStrike" spc="-1">
                <a:solidFill>
                  <a:srgbClr val="FFFFFF"/>
                </a:solidFill>
                <a:uFill>
                  <a:solidFill>
                    <a:srgbClr val="FFFFFF"/>
                  </a:solidFill>
                </a:uFill>
                <a:latin typeface="Arial"/>
              </a:rPr>
              <a:t>Fifth Outline Level</a:t>
            </a:r>
          </a:p>
          <a:p>
            <a:pPr marL="2591222" lvl="5" indent="-215935">
              <a:buClr>
                <a:srgbClr val="FFFFFF"/>
              </a:buClr>
              <a:buSzPct val="45000"/>
              <a:buFont typeface="Wingdings" charset="2"/>
              <a:buChar char=""/>
            </a:pPr>
            <a:r>
              <a:rPr lang="en-US" sz="2000" b="0" strike="noStrike" spc="-1">
                <a:solidFill>
                  <a:srgbClr val="FFFFFF"/>
                </a:solidFill>
                <a:uFill>
                  <a:solidFill>
                    <a:srgbClr val="FFFFFF"/>
                  </a:solidFill>
                </a:uFill>
                <a:latin typeface="Arial"/>
              </a:rPr>
              <a:t>Sixth Outline Level</a:t>
            </a:r>
          </a:p>
          <a:p>
            <a:pPr marL="3023093" lvl="6" indent="-215935">
              <a:buClr>
                <a:srgbClr val="FFFFFF"/>
              </a:buClr>
              <a:buSzPct val="45000"/>
              <a:buFont typeface="Wingdings" charset="2"/>
              <a:buChar char=""/>
            </a:pPr>
            <a:r>
              <a:rPr lang="en-US" sz="2000" b="0" strike="noStrike" spc="-1">
                <a:solidFill>
                  <a:srgbClr val="FFFFFF"/>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12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9" algn="l" defTabSz="914126" rtl="0" eaLnBrk="1" latinLnBrk="0" hangingPunct="1">
        <a:defRPr sz="1800" kern="1200">
          <a:solidFill>
            <a:schemeClr val="tx1"/>
          </a:solidFill>
          <a:latin typeface="+mn-lt"/>
          <a:ea typeface="+mn-ea"/>
          <a:cs typeface="+mn-cs"/>
        </a:defRPr>
      </a:lvl4pPr>
      <a:lvl5pPr marL="1828251"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40" algn="l" defTabSz="914126" rtl="0" eaLnBrk="1" latinLnBrk="0" hangingPunct="1">
        <a:defRPr sz="1800" kern="1200">
          <a:solidFill>
            <a:schemeClr val="tx1"/>
          </a:solidFill>
          <a:latin typeface="+mn-lt"/>
          <a:ea typeface="+mn-ea"/>
          <a:cs typeface="+mn-cs"/>
        </a:defRPr>
      </a:lvl8pPr>
      <a:lvl9pPr marL="3656503" algn="l" defTabSz="91412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9B3283-F23C-4410-AE1E-2DE5C418ED71}"/>
              </a:ext>
            </a:extLst>
          </p:cNvPr>
          <p:cNvSpPr txBox="1">
            <a:spLocks noGrp="1"/>
          </p:cNvSpPr>
          <p:nvPr>
            <p:ph type="title"/>
          </p:nvPr>
        </p:nvSpPr>
        <p:spPr>
          <a:xfrm>
            <a:off x="503840" y="301447"/>
            <a:ext cx="9068783" cy="1262690"/>
          </a:xfrm>
          <a:prstGeom prst="rect">
            <a:avLst/>
          </a:prstGeom>
          <a:noFill/>
          <a:ln>
            <a:noFill/>
          </a:ln>
        </p:spPr>
        <p:txBody>
          <a:bodyPr lIns="0" tIns="0" rIns="0" bIns="0" anchor="ctr"/>
          <a:lstStyle/>
          <a:p>
            <a:endParaRPr lang="en-US"/>
          </a:p>
        </p:txBody>
      </p:sp>
      <p:sp>
        <p:nvSpPr>
          <p:cNvPr id="3" name="Text Placeholder 2">
            <a:extLst>
              <a:ext uri="{FF2B5EF4-FFF2-40B4-BE49-F238E27FC236}">
                <a16:creationId xmlns:a16="http://schemas.microsoft.com/office/drawing/2014/main" id="{EED67663-09F3-4C71-8C16-4D576914F6EA}"/>
              </a:ext>
            </a:extLst>
          </p:cNvPr>
          <p:cNvSpPr txBox="1">
            <a:spLocks noGrp="1"/>
          </p:cNvSpPr>
          <p:nvPr>
            <p:ph type="body" idx="1"/>
          </p:nvPr>
        </p:nvSpPr>
        <p:spPr>
          <a:xfrm>
            <a:off x="503840" y="1769783"/>
            <a:ext cx="9068783" cy="4386281"/>
          </a:xfrm>
          <a:prstGeom prst="rect">
            <a:avLst/>
          </a:prstGeom>
          <a:noFill/>
          <a:ln>
            <a:noFill/>
          </a:ln>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BA930-C404-4182-A091-5789F508F2ED}"/>
              </a:ext>
            </a:extLst>
          </p:cNvPr>
          <p:cNvSpPr txBox="1">
            <a:spLocks noGrp="1"/>
          </p:cNvSpPr>
          <p:nvPr>
            <p:ph type="dt" sz="half" idx="2"/>
          </p:nvPr>
        </p:nvSpPr>
        <p:spPr>
          <a:xfrm>
            <a:off x="503840" y="6890053"/>
            <a:ext cx="2347540" cy="521499"/>
          </a:xfrm>
          <a:prstGeom prst="rect">
            <a:avLst/>
          </a:prstGeom>
          <a:noFill/>
          <a:ln>
            <a:noFill/>
          </a:ln>
        </p:spPr>
        <p:txBody>
          <a:bodyPr lIns="0" tIns="0" rIns="0" bIns="0" anchorCtr="0">
            <a:noAutofit/>
          </a:bodyPr>
          <a:lstStyle>
            <a:lvl1pPr lvl="0" rtl="0" hangingPunct="0">
              <a:buNone/>
              <a:tabLst/>
              <a:defRPr lang="en-US" sz="1400" kern="1200">
                <a:latin typeface="Liberation Serif" pitchFamily="18"/>
                <a:ea typeface="DejaVu Sans" pitchFamily="2"/>
                <a:cs typeface="DejaVu Sans" pitchFamily="2"/>
              </a:defRPr>
            </a:lvl1pPr>
          </a:lstStyle>
          <a:p>
            <a:pPr lvl="0"/>
            <a:endParaRPr lang="en-US"/>
          </a:p>
        </p:txBody>
      </p:sp>
      <p:sp>
        <p:nvSpPr>
          <p:cNvPr id="5" name="Footer Placeholder 4">
            <a:extLst>
              <a:ext uri="{FF2B5EF4-FFF2-40B4-BE49-F238E27FC236}">
                <a16:creationId xmlns:a16="http://schemas.microsoft.com/office/drawing/2014/main" id="{E038AD70-374C-4D67-9FDC-35E4A4196126}"/>
              </a:ext>
            </a:extLst>
          </p:cNvPr>
          <p:cNvSpPr txBox="1">
            <a:spLocks noGrp="1"/>
          </p:cNvSpPr>
          <p:nvPr>
            <p:ph type="ftr" sz="quarter" idx="3"/>
          </p:nvPr>
        </p:nvSpPr>
        <p:spPr>
          <a:xfrm>
            <a:off x="3446274" y="6890053"/>
            <a:ext cx="3193994" cy="521499"/>
          </a:xfrm>
          <a:prstGeom prst="rect">
            <a:avLst/>
          </a:prstGeom>
          <a:noFill/>
          <a:ln>
            <a:noFill/>
          </a:ln>
        </p:spPr>
        <p:txBody>
          <a:bodyPr lIns="0" tIns="0" rIns="0" bIns="0" anchorCtr="0">
            <a:noAutofit/>
          </a:bodyPr>
          <a:lstStyle>
            <a:lvl1pPr lvl="0" algn="ctr" rtl="0" hangingPunct="0">
              <a:buNone/>
              <a:tabLst/>
              <a:defRPr lang="en-US" sz="1400" kern="1200">
                <a:latin typeface="Liberation Serif" pitchFamily="18"/>
                <a:ea typeface="DejaVu Sans" pitchFamily="2"/>
                <a:cs typeface="DejaVu Sans" pitchFamily="2"/>
              </a:defRPr>
            </a:lvl1pPr>
          </a:lstStyle>
          <a:p>
            <a:pPr lvl="0"/>
            <a:endParaRPr lang="en-US"/>
          </a:p>
        </p:txBody>
      </p:sp>
      <p:sp>
        <p:nvSpPr>
          <p:cNvPr id="6" name="Slide Number Placeholder 5">
            <a:extLst>
              <a:ext uri="{FF2B5EF4-FFF2-40B4-BE49-F238E27FC236}">
                <a16:creationId xmlns:a16="http://schemas.microsoft.com/office/drawing/2014/main" id="{4F6EAD14-392D-46FE-AA58-8CBF88F65DEC}"/>
              </a:ext>
            </a:extLst>
          </p:cNvPr>
          <p:cNvSpPr txBox="1">
            <a:spLocks noGrp="1"/>
          </p:cNvSpPr>
          <p:nvPr>
            <p:ph type="sldNum" sz="quarter" idx="4"/>
          </p:nvPr>
        </p:nvSpPr>
        <p:spPr>
          <a:xfrm>
            <a:off x="7225084" y="6890053"/>
            <a:ext cx="2347540" cy="521499"/>
          </a:xfrm>
          <a:prstGeom prst="rect">
            <a:avLst/>
          </a:prstGeom>
          <a:noFill/>
          <a:ln>
            <a:noFill/>
          </a:ln>
        </p:spPr>
        <p:txBody>
          <a:bodyPr lIns="0" tIns="0" rIns="0" bIns="0" anchorCtr="0">
            <a:noAutofit/>
          </a:bodyPr>
          <a:lstStyle>
            <a:lvl1pPr lvl="0" algn="r" rtl="0" hangingPunct="0">
              <a:buNone/>
              <a:tabLst/>
              <a:defRPr lang="en-US" sz="1400" kern="1200">
                <a:latin typeface="Liberation Serif" pitchFamily="18"/>
                <a:ea typeface="DejaVu Sans" pitchFamily="2"/>
                <a:cs typeface="DejaVu Sans" pitchFamily="2"/>
              </a:defRPr>
            </a:lvl1pPr>
          </a:lstStyle>
          <a:p>
            <a:pPr lvl="0"/>
            <a:fld id="{ED2CBC2B-3134-45C8-9563-74882003244A}"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hangingPunct="0">
        <a:tabLst/>
        <a:defRPr lang="en-US" sz="4400" b="0" i="0" u="none" strike="noStrike" kern="1200" cap="none">
          <a:ln>
            <a:noFill/>
          </a:ln>
          <a:highlight>
            <a:scrgbClr r="0" g="0" b="0">
              <a:alpha val="0"/>
            </a:scrgbClr>
          </a:highlight>
          <a:latin typeface="Liberation Sans" pitchFamily="18"/>
        </a:defRPr>
      </a:lvl1pPr>
    </p:titleStyle>
    <p:bodyStyle>
      <a:lvl1pPr rtl="0" hangingPunct="0">
        <a:spcBef>
          <a:spcPts val="1417"/>
        </a:spcBef>
        <a:spcAft>
          <a:spcPts val="0"/>
        </a:spcAft>
        <a:tabLst/>
        <a:defRPr lang="en-US" sz="3200" b="0" i="0" u="none" strike="noStrike" kern="1200" cap="none">
          <a:ln>
            <a:noFill/>
          </a:ln>
          <a:highlight>
            <a:scrgbClr r="0" g="0" b="0">
              <a:alpha val="0"/>
            </a:scrgbClr>
          </a:highlight>
          <a:latin typeface="Liberation Sans" pitchFamily="18"/>
        </a:defRPr>
      </a:lvl1pPr>
      <a:lvl2pPr marL="685594" indent="-228531" algn="l" defTabSz="9141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9" algn="l" defTabSz="914126" rtl="0" eaLnBrk="1" latinLnBrk="0" hangingPunct="1">
        <a:defRPr sz="1800" kern="1200">
          <a:solidFill>
            <a:schemeClr val="tx1"/>
          </a:solidFill>
          <a:latin typeface="+mn-lt"/>
          <a:ea typeface="+mn-ea"/>
          <a:cs typeface="+mn-cs"/>
        </a:defRPr>
      </a:lvl4pPr>
      <a:lvl5pPr marL="1828251"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40" algn="l" defTabSz="914126" rtl="0" eaLnBrk="1" latinLnBrk="0" hangingPunct="1">
        <a:defRPr sz="1800" kern="1200">
          <a:solidFill>
            <a:schemeClr val="tx1"/>
          </a:solidFill>
          <a:latin typeface="+mn-lt"/>
          <a:ea typeface="+mn-ea"/>
          <a:cs typeface="+mn-cs"/>
        </a:defRPr>
      </a:lvl8pPr>
      <a:lvl9pPr marL="3656503" algn="l" defTabSz="9141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mp4"/><Relationship Id="rId7" Type="http://schemas.openxmlformats.org/officeDocument/2006/relationships/image" Target="../media/image2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notesSlide" Target="../notesSlides/notesSlide13.xml"/><Relationship Id="rId5" Type="http://schemas.openxmlformats.org/officeDocument/2006/relationships/slideLayout" Target="../slideLayouts/slideLayout30.xml"/><Relationship Id="rId4" Type="http://schemas.openxmlformats.org/officeDocument/2006/relationships/video" Target="../media/media2.mp4"/></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0.jpeg"/><Relationship Id="rId4" Type="http://schemas.openxmlformats.org/officeDocument/2006/relationships/hyperlink" Target="https://github.com/CovingtonResearchGroup/ol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8E1358-E45F-4DAB-A79E-0451265EE233}"/>
              </a:ext>
            </a:extLst>
          </p:cNvPr>
          <p:cNvPicPr>
            <a:picLocks noChangeAspect="1"/>
          </p:cNvPicPr>
          <p:nvPr/>
        </p:nvPicPr>
        <p:blipFill>
          <a:blip r:embed="rId3">
            <a:lum/>
            <a:alphaModFix/>
          </a:blip>
          <a:srcRect/>
          <a:stretch>
            <a:fillRect/>
          </a:stretch>
        </p:blipFill>
        <p:spPr>
          <a:xfrm>
            <a:off x="360" y="720"/>
            <a:ext cx="10072799" cy="7563960"/>
          </a:xfrm>
          <a:prstGeom prst="rect">
            <a:avLst/>
          </a:prstGeom>
          <a:noFill/>
          <a:ln>
            <a:noFill/>
          </a:ln>
        </p:spPr>
      </p:pic>
      <p:sp>
        <p:nvSpPr>
          <p:cNvPr id="3" name="Title 2">
            <a:extLst>
              <a:ext uri="{FF2B5EF4-FFF2-40B4-BE49-F238E27FC236}">
                <a16:creationId xmlns:a16="http://schemas.microsoft.com/office/drawing/2014/main" id="{5B20D0B8-374A-462A-8C8A-426967446906}"/>
              </a:ext>
            </a:extLst>
          </p:cNvPr>
          <p:cNvSpPr txBox="1">
            <a:spLocks noGrp="1"/>
          </p:cNvSpPr>
          <p:nvPr>
            <p:ph type="title" idx="4294967295"/>
          </p:nvPr>
        </p:nvSpPr>
        <p:spPr>
          <a:xfrm>
            <a:off x="503640" y="527804"/>
            <a:ext cx="9068760" cy="1169551"/>
          </a:xfrm>
          <a:solidFill>
            <a:srgbClr val="FFFFFF">
              <a:alpha val="50000"/>
            </a:srgbClr>
          </a:solidFill>
        </p:spPr>
        <p:txBody>
          <a:bodyPr lIns="182880" tIns="91440" rIns="182880" bIns="91440">
            <a:spAutoFit/>
          </a:bodyPr>
          <a:lstStyle/>
          <a:p>
            <a:r>
              <a:rPr lang="en-US" sz="3200" b="1" dirty="0">
                <a:latin typeface="Liberation Sans"/>
              </a:rPr>
              <a:t>Modeling the impacts of cave ventilation and CO</a:t>
            </a:r>
            <a:r>
              <a:rPr lang="en-US" sz="3200" b="1" baseline="-25000" dirty="0">
                <a:latin typeface="Liberation Sans"/>
              </a:rPr>
              <a:t>2</a:t>
            </a:r>
            <a:r>
              <a:rPr lang="en-US" sz="3200" b="1" dirty="0">
                <a:latin typeface="Liberation Sans"/>
              </a:rPr>
              <a:t> dynamics on </a:t>
            </a:r>
            <a:r>
              <a:rPr lang="en-US" sz="3200" b="1" dirty="0" err="1">
                <a:latin typeface="Liberation Sans"/>
              </a:rPr>
              <a:t>speleogenesis</a:t>
            </a:r>
            <a:r>
              <a:rPr lang="en-US" sz="3200" b="1" dirty="0">
                <a:latin typeface="Arial"/>
                <a:cs typeface="Arial"/>
              </a:rPr>
              <a:t> </a:t>
            </a:r>
          </a:p>
        </p:txBody>
      </p:sp>
      <p:sp>
        <p:nvSpPr>
          <p:cNvPr id="4" name="Subtitle 3">
            <a:extLst>
              <a:ext uri="{FF2B5EF4-FFF2-40B4-BE49-F238E27FC236}">
                <a16:creationId xmlns:a16="http://schemas.microsoft.com/office/drawing/2014/main" id="{FCB2D54B-DDED-40DE-9069-B3A8E33FA10C}"/>
              </a:ext>
            </a:extLst>
          </p:cNvPr>
          <p:cNvSpPr txBox="1">
            <a:spLocks noGrp="1"/>
          </p:cNvSpPr>
          <p:nvPr>
            <p:ph type="subTitle" idx="4294967295"/>
          </p:nvPr>
        </p:nvSpPr>
        <p:spPr>
          <a:xfrm>
            <a:off x="365399" y="6368877"/>
            <a:ext cx="9324000" cy="1015663"/>
          </a:xfrm>
        </p:spPr>
        <p:txBody>
          <a:bodyPr anchor="ctr">
            <a:spAutoFit/>
          </a:bodyPr>
          <a:lstStyle/>
          <a:p>
            <a:pPr algn="ctr"/>
            <a:r>
              <a:rPr lang="en-US" sz="2200" dirty="0">
                <a:solidFill>
                  <a:schemeClr val="bg1"/>
                </a:solidFill>
                <a:latin typeface="Arial"/>
                <a:cs typeface="Arial"/>
              </a:rPr>
              <a:t>Matt Covington – U. of Arkansas &amp; Karst Research Institute, Slovenia</a:t>
            </a:r>
            <a:br>
              <a:rPr lang="en-US" sz="2200" dirty="0">
                <a:solidFill>
                  <a:schemeClr val="bg1"/>
                </a:solidFill>
                <a:latin typeface="Arial"/>
                <a:cs typeface="Arial"/>
              </a:rPr>
            </a:br>
            <a:r>
              <a:rPr lang="en-US" sz="2200" dirty="0">
                <a:solidFill>
                  <a:schemeClr val="bg1"/>
                </a:solidFill>
                <a:latin typeface="Arial"/>
                <a:cs typeface="Arial"/>
              </a:rPr>
              <a:t>Max Cooper – Institute for Theoretical Physics, Warsaw</a:t>
            </a:r>
            <a:br>
              <a:rPr lang="en-US" sz="2200" dirty="0">
                <a:solidFill>
                  <a:schemeClr val="bg1"/>
                </a:solidFill>
                <a:latin typeface="Arial"/>
                <a:cs typeface="Arial"/>
              </a:rPr>
            </a:br>
            <a:r>
              <a:rPr lang="en-US" sz="2200" dirty="0" err="1">
                <a:solidFill>
                  <a:schemeClr val="bg1"/>
                </a:solidFill>
                <a:latin typeface="Arial"/>
                <a:cs typeface="Arial"/>
              </a:rPr>
              <a:t>Franci</a:t>
            </a:r>
            <a:r>
              <a:rPr lang="en-US" sz="2200" dirty="0">
                <a:solidFill>
                  <a:schemeClr val="bg1"/>
                </a:solidFill>
                <a:latin typeface="Arial"/>
                <a:cs typeface="Arial"/>
              </a:rPr>
              <a:t> </a:t>
            </a:r>
            <a:r>
              <a:rPr lang="en-US" sz="2200" dirty="0" err="1">
                <a:solidFill>
                  <a:schemeClr val="bg1"/>
                </a:solidFill>
                <a:latin typeface="Arial"/>
                <a:cs typeface="Arial"/>
              </a:rPr>
              <a:t>Gabrovšek</a:t>
            </a:r>
            <a:r>
              <a:rPr lang="en-US" sz="2200" dirty="0">
                <a:solidFill>
                  <a:schemeClr val="bg1"/>
                </a:solidFill>
                <a:latin typeface="Arial"/>
                <a:cs typeface="Arial"/>
              </a:rPr>
              <a:t> - Karst Research Institute, Slovenia</a:t>
            </a:r>
          </a:p>
        </p:txBody>
      </p:sp>
      <p:pic>
        <p:nvPicPr>
          <p:cNvPr id="6" name="Picture 4" descr="A picture containing drawing&#10;&#10;Description generated with very high confidence">
            <a:extLst>
              <a:ext uri="{FF2B5EF4-FFF2-40B4-BE49-F238E27FC236}">
                <a16:creationId xmlns:a16="http://schemas.microsoft.com/office/drawing/2014/main" id="{E48445FA-9856-4F20-A895-888C69C844E7}"/>
              </a:ext>
            </a:extLst>
          </p:cNvPr>
          <p:cNvPicPr>
            <a:picLocks noChangeAspect="1"/>
          </p:cNvPicPr>
          <p:nvPr/>
        </p:nvPicPr>
        <p:blipFill>
          <a:blip r:embed="rId4"/>
          <a:stretch>
            <a:fillRect/>
          </a:stretch>
        </p:blipFill>
        <p:spPr>
          <a:xfrm>
            <a:off x="8745222" y="6941998"/>
            <a:ext cx="1220049" cy="4235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4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666-634C-49E4-9960-B49F9B38C6D8}"/>
              </a:ext>
            </a:extLst>
          </p:cNvPr>
          <p:cNvSpPr txBox="1">
            <a:spLocks noGrp="1"/>
          </p:cNvSpPr>
          <p:nvPr>
            <p:ph type="title" idx="4294967295"/>
          </p:nvPr>
        </p:nvSpPr>
        <p:spPr>
          <a:xfrm>
            <a:off x="503640" y="-22680"/>
            <a:ext cx="9068760" cy="1262520"/>
          </a:xfrm>
        </p:spPr>
        <p:txBody>
          <a:bodyPr/>
          <a:lstStyle/>
          <a:p>
            <a:r>
              <a:rPr lang="en-US" sz="3200" dirty="0">
                <a:solidFill>
                  <a:schemeClr val="bg1"/>
                </a:solidFill>
                <a:latin typeface="Liberation Sans"/>
              </a:rPr>
              <a:t>3. Cave ventilation can control dissolution rates</a:t>
            </a:r>
            <a:endParaRPr lang="en-US" dirty="0">
              <a:solidFill>
                <a:schemeClr val="bg1"/>
              </a:solidFill>
            </a:endParaRPr>
          </a:p>
        </p:txBody>
      </p:sp>
      <p:pic>
        <p:nvPicPr>
          <p:cNvPr id="4" name="Picture 3">
            <a:extLst>
              <a:ext uri="{FF2B5EF4-FFF2-40B4-BE49-F238E27FC236}">
                <a16:creationId xmlns:a16="http://schemas.microsoft.com/office/drawing/2014/main" id="{B91C1D8C-FCF9-404E-B339-059B4AC43CF7}"/>
              </a:ext>
            </a:extLst>
          </p:cNvPr>
          <p:cNvPicPr>
            <a:picLocks noChangeAspect="1"/>
          </p:cNvPicPr>
          <p:nvPr/>
        </p:nvPicPr>
        <p:blipFill>
          <a:blip r:embed="rId3"/>
          <a:stretch>
            <a:fillRect/>
          </a:stretch>
        </p:blipFill>
        <p:spPr>
          <a:xfrm>
            <a:off x="415700" y="1456623"/>
            <a:ext cx="6716270" cy="4652695"/>
          </a:xfrm>
          <a:prstGeom prst="rect">
            <a:avLst/>
          </a:prstGeom>
        </p:spPr>
      </p:pic>
      <p:sp>
        <p:nvSpPr>
          <p:cNvPr id="5" name="TextBox 4">
            <a:extLst>
              <a:ext uri="{FF2B5EF4-FFF2-40B4-BE49-F238E27FC236}">
                <a16:creationId xmlns:a16="http://schemas.microsoft.com/office/drawing/2014/main" id="{24A067B5-42FE-4D83-9302-E658DFCC3ABE}"/>
              </a:ext>
            </a:extLst>
          </p:cNvPr>
          <p:cNvSpPr txBox="1"/>
          <p:nvPr/>
        </p:nvSpPr>
        <p:spPr>
          <a:xfrm>
            <a:off x="2959687" y="6886698"/>
            <a:ext cx="4312953" cy="503812"/>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2800" b="0" i="0" u="none" strike="noStrike" kern="1200" cap="none" dirty="0">
                <a:ln>
                  <a:noFill/>
                </a:ln>
                <a:solidFill>
                  <a:schemeClr val="bg1"/>
                </a:solidFill>
                <a:latin typeface="Liberation Sans" pitchFamily="18"/>
                <a:ea typeface="Source Han Sans CN Regular" pitchFamily="2"/>
                <a:cs typeface="Lohit Devanagari" pitchFamily="2"/>
              </a:rPr>
              <a:t>[Covington et al. (in prep)</a:t>
            </a:r>
            <a:r>
              <a:rPr lang="en-US" sz="2800" dirty="0">
                <a:solidFill>
                  <a:schemeClr val="bg1"/>
                </a:solidFill>
                <a:latin typeface="Liberation Sans" pitchFamily="18"/>
                <a:ea typeface="Source Han Sans CN Regular" pitchFamily="2"/>
                <a:cs typeface="Lohit Devanagari" pitchFamily="2"/>
              </a:rPr>
              <a:t>]</a:t>
            </a:r>
            <a:endParaRPr lang="en-US" sz="2800" b="0" i="0" u="none" strike="noStrike" kern="1200" cap="none" dirty="0">
              <a:ln>
                <a:noFill/>
              </a:ln>
              <a:solidFill>
                <a:schemeClr val="bg1"/>
              </a:solidFill>
              <a:latin typeface="Liberation Sans" pitchFamily="18"/>
              <a:ea typeface="Source Han Sans CN Regular" pitchFamily="2"/>
              <a:cs typeface="Lohit Devanagari" pitchFamily="2"/>
            </a:endParaRPr>
          </a:p>
        </p:txBody>
      </p:sp>
      <p:sp>
        <p:nvSpPr>
          <p:cNvPr id="6" name="TextBox 5">
            <a:extLst>
              <a:ext uri="{FF2B5EF4-FFF2-40B4-BE49-F238E27FC236}">
                <a16:creationId xmlns:a16="http://schemas.microsoft.com/office/drawing/2014/main" id="{29D6DBC2-9A2A-47D0-895F-EE8C4986EE5E}"/>
              </a:ext>
            </a:extLst>
          </p:cNvPr>
          <p:cNvSpPr txBox="1"/>
          <p:nvPr/>
        </p:nvSpPr>
        <p:spPr>
          <a:xfrm>
            <a:off x="7193292" y="2102432"/>
            <a:ext cx="27432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rPr>
              <a:t>Time series of dissolved and gaseous CO2 within a cave stream (Blowing Springs Cave, Arkansas, USA) and how they relate to the chimney-effect driven airflow patterns in the cave. </a:t>
            </a:r>
          </a:p>
        </p:txBody>
      </p:sp>
      <p:pic>
        <p:nvPicPr>
          <p:cNvPr id="3" name="Picture 4" descr="A picture containing drawing&#10;&#10;Description generated with very high confidence">
            <a:extLst>
              <a:ext uri="{FF2B5EF4-FFF2-40B4-BE49-F238E27FC236}">
                <a16:creationId xmlns:a16="http://schemas.microsoft.com/office/drawing/2014/main" id="{81B0A1D2-CFE4-495F-870D-EFC4066554E2}"/>
              </a:ext>
            </a:extLst>
          </p:cNvPr>
          <p:cNvPicPr>
            <a:picLocks noChangeAspect="1"/>
          </p:cNvPicPr>
          <p:nvPr/>
        </p:nvPicPr>
        <p:blipFill>
          <a:blip r:embed="rId4"/>
          <a:stretch>
            <a:fillRect/>
          </a:stretch>
        </p:blipFill>
        <p:spPr>
          <a:xfrm>
            <a:off x="8745222" y="6941998"/>
            <a:ext cx="1220049" cy="42350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4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21747-6731-4659-B786-1D6008105080}"/>
              </a:ext>
            </a:extLst>
          </p:cNvPr>
          <p:cNvSpPr txBox="1">
            <a:spLocks noGrp="1"/>
          </p:cNvSpPr>
          <p:nvPr>
            <p:ph type="title" idx="4294967295"/>
          </p:nvPr>
        </p:nvSpPr>
        <p:spPr>
          <a:xfrm>
            <a:off x="827640" y="4859"/>
            <a:ext cx="8454240" cy="1176840"/>
          </a:xfrm>
        </p:spPr>
        <p:txBody>
          <a:bodyPr/>
          <a:lstStyle/>
          <a:p>
            <a:pPr lvl="0"/>
            <a:r>
              <a:rPr lang="en-US" sz="2800" dirty="0">
                <a:solidFill>
                  <a:schemeClr val="bg1"/>
                </a:solidFill>
              </a:rPr>
              <a:t>Airflow drives CO</a:t>
            </a:r>
            <a:r>
              <a:rPr lang="en-US" sz="2800" baseline="-25000" dirty="0">
                <a:solidFill>
                  <a:schemeClr val="bg1"/>
                </a:solidFill>
              </a:rPr>
              <a:t>2</a:t>
            </a:r>
            <a:r>
              <a:rPr lang="en-US" sz="2800" dirty="0">
                <a:solidFill>
                  <a:schemeClr val="bg1"/>
                </a:solidFill>
              </a:rPr>
              <a:t> dynamics in Blowing Spring Cave</a:t>
            </a:r>
          </a:p>
        </p:txBody>
      </p:sp>
      <p:pic>
        <p:nvPicPr>
          <p:cNvPr id="3" name="Picture Placeholder 2">
            <a:extLst>
              <a:ext uri="{FF2B5EF4-FFF2-40B4-BE49-F238E27FC236}">
                <a16:creationId xmlns:a16="http://schemas.microsoft.com/office/drawing/2014/main" id="{6400DBA1-EC6C-4EE3-896C-09422153D438}"/>
              </a:ext>
            </a:extLst>
          </p:cNvPr>
          <p:cNvPicPr>
            <a:picLocks noGrp="1" noChangeAspect="1"/>
          </p:cNvPicPr>
          <p:nvPr>
            <p:ph type="pic" idx="4294967295"/>
          </p:nvPr>
        </p:nvPicPr>
        <p:blipFill>
          <a:blip r:embed="rId3">
            <a:lum/>
            <a:alphaModFix/>
          </a:blip>
          <a:srcRect/>
          <a:stretch>
            <a:fillRect/>
          </a:stretch>
        </p:blipFill>
        <p:spPr>
          <a:xfrm>
            <a:off x="833039" y="1091160"/>
            <a:ext cx="8351640" cy="6266879"/>
          </a:xfrm>
        </p:spPr>
      </p:pic>
      <p:sp>
        <p:nvSpPr>
          <p:cNvPr id="4" name="TextBox 3">
            <a:extLst>
              <a:ext uri="{FF2B5EF4-FFF2-40B4-BE49-F238E27FC236}">
                <a16:creationId xmlns:a16="http://schemas.microsoft.com/office/drawing/2014/main" id="{EC297892-F601-4376-A546-1F3AF1D020C8}"/>
              </a:ext>
            </a:extLst>
          </p:cNvPr>
          <p:cNvSpPr txBox="1"/>
          <p:nvPr/>
        </p:nvSpPr>
        <p:spPr>
          <a:xfrm>
            <a:off x="3947558" y="2692860"/>
            <a:ext cx="1998130" cy="348770"/>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cap="none" dirty="0">
                <a:ln>
                  <a:noFill/>
                </a:ln>
                <a:solidFill>
                  <a:srgbClr val="000000"/>
                </a:solidFill>
                <a:latin typeface="Liberation Sans" pitchFamily="18"/>
                <a:ea typeface="Source Han Sans CN Regular" pitchFamily="2"/>
                <a:cs typeface="Lohit Devanagari" pitchFamily="2"/>
              </a:rPr>
              <a:t>Airflow reversals</a:t>
            </a:r>
          </a:p>
        </p:txBody>
      </p:sp>
      <p:sp>
        <p:nvSpPr>
          <p:cNvPr id="5" name="Straight Connector 4">
            <a:extLst>
              <a:ext uri="{FF2B5EF4-FFF2-40B4-BE49-F238E27FC236}">
                <a16:creationId xmlns:a16="http://schemas.microsoft.com/office/drawing/2014/main" id="{48B7AD72-5587-49C4-BA7C-DF69AD96CFE6}"/>
              </a:ext>
            </a:extLst>
          </p:cNvPr>
          <p:cNvSpPr/>
          <p:nvPr/>
        </p:nvSpPr>
        <p:spPr>
          <a:xfrm flipH="1" flipV="1">
            <a:off x="3510720" y="2712600"/>
            <a:ext cx="426240" cy="170640"/>
          </a:xfrm>
          <a:prstGeom prst="line">
            <a:avLst/>
          </a:prstGeom>
          <a:noFill/>
          <a:ln w="0">
            <a:solidFill>
              <a:srgbClr val="000000"/>
            </a:solidFill>
            <a:prstDash val="solid"/>
            <a:tailEnd type="arrow"/>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Source Han Sans CN Regular" pitchFamily="2"/>
              <a:cs typeface="Lohit Devanagari" pitchFamily="2"/>
            </a:endParaRPr>
          </a:p>
        </p:txBody>
      </p:sp>
      <p:sp>
        <p:nvSpPr>
          <p:cNvPr id="6" name="Straight Connector 5">
            <a:extLst>
              <a:ext uri="{FF2B5EF4-FFF2-40B4-BE49-F238E27FC236}">
                <a16:creationId xmlns:a16="http://schemas.microsoft.com/office/drawing/2014/main" id="{A1E246D8-D694-478B-8975-0D42DBFC5CDA}"/>
              </a:ext>
            </a:extLst>
          </p:cNvPr>
          <p:cNvSpPr/>
          <p:nvPr/>
        </p:nvSpPr>
        <p:spPr>
          <a:xfrm flipV="1">
            <a:off x="5738760" y="2712600"/>
            <a:ext cx="669240" cy="170640"/>
          </a:xfrm>
          <a:prstGeom prst="line">
            <a:avLst/>
          </a:prstGeom>
          <a:noFill/>
          <a:ln w="0">
            <a:solidFill>
              <a:srgbClr val="000000"/>
            </a:solidFill>
            <a:prstDash val="solid"/>
            <a:tailEnd type="arrow"/>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Source Han Sans CN Regular" pitchFamily="2"/>
              <a:cs typeface="Lohit Devanagari" pitchFamily="2"/>
            </a:endParaRPr>
          </a:p>
        </p:txBody>
      </p:sp>
      <p:sp>
        <p:nvSpPr>
          <p:cNvPr id="7" name="TextBox 6">
            <a:extLst>
              <a:ext uri="{FF2B5EF4-FFF2-40B4-BE49-F238E27FC236}">
                <a16:creationId xmlns:a16="http://schemas.microsoft.com/office/drawing/2014/main" id="{F39CDDE7-7A20-44E8-8612-F76434960C4A}"/>
              </a:ext>
            </a:extLst>
          </p:cNvPr>
          <p:cNvSpPr txBox="1"/>
          <p:nvPr/>
        </p:nvSpPr>
        <p:spPr>
          <a:xfrm>
            <a:off x="6235019" y="1430939"/>
            <a:ext cx="1833610" cy="348770"/>
          </a:xfrm>
          <a:prstGeom prst="rect">
            <a:avLst/>
          </a:prstGeom>
          <a:solidFill>
            <a:srgbClr val="FFFFFF"/>
          </a:solid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cap="none">
                <a:ln>
                  <a:noFill/>
                </a:ln>
                <a:solidFill>
                  <a:srgbClr val="000000"/>
                </a:solidFill>
                <a:latin typeface="Liberation Sans" pitchFamily="18"/>
                <a:ea typeface="Source Han Sans CN Regular" pitchFamily="2"/>
                <a:cs typeface="Lohit Devanagari" pitchFamily="2"/>
              </a:rPr>
              <a:t>Airflow velocity</a:t>
            </a:r>
          </a:p>
        </p:txBody>
      </p:sp>
      <p:sp>
        <p:nvSpPr>
          <p:cNvPr id="8" name="TextBox 7">
            <a:extLst>
              <a:ext uri="{FF2B5EF4-FFF2-40B4-BE49-F238E27FC236}">
                <a16:creationId xmlns:a16="http://schemas.microsoft.com/office/drawing/2014/main" id="{5590D70D-0F79-4983-88CE-BD32B071E9B8}"/>
              </a:ext>
            </a:extLst>
          </p:cNvPr>
          <p:cNvSpPr txBox="1"/>
          <p:nvPr/>
        </p:nvSpPr>
        <p:spPr>
          <a:xfrm>
            <a:off x="2640969" y="3195675"/>
            <a:ext cx="1540526" cy="348770"/>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cap="none">
                <a:ln>
                  <a:noFill/>
                </a:ln>
                <a:solidFill>
                  <a:srgbClr val="000000"/>
                </a:solidFill>
                <a:latin typeface="Liberation Sans" pitchFamily="18"/>
                <a:ea typeface="Source Han Sans CN Regular" pitchFamily="2"/>
                <a:cs typeface="Lohit Devanagari" pitchFamily="2"/>
              </a:rPr>
              <a:t>CO2 water</a:t>
            </a:r>
          </a:p>
        </p:txBody>
      </p:sp>
      <p:sp>
        <p:nvSpPr>
          <p:cNvPr id="9" name="TextBox 8">
            <a:extLst>
              <a:ext uri="{FF2B5EF4-FFF2-40B4-BE49-F238E27FC236}">
                <a16:creationId xmlns:a16="http://schemas.microsoft.com/office/drawing/2014/main" id="{AA04F7CD-E396-4ABD-A0B8-E98096B00850}"/>
              </a:ext>
            </a:extLst>
          </p:cNvPr>
          <p:cNvSpPr txBox="1"/>
          <p:nvPr/>
        </p:nvSpPr>
        <p:spPr>
          <a:xfrm>
            <a:off x="4381466" y="5659289"/>
            <a:ext cx="1121796" cy="348770"/>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cap="none">
                <a:ln>
                  <a:noFill/>
                </a:ln>
                <a:solidFill>
                  <a:srgbClr val="000000"/>
                </a:solidFill>
                <a:latin typeface="Liberation Sans" pitchFamily="18"/>
                <a:ea typeface="Source Han Sans CN Regular" pitchFamily="2"/>
                <a:cs typeface="Lohit Devanagari" pitchFamily="2"/>
              </a:rPr>
              <a:t>CO2 air</a:t>
            </a:r>
          </a:p>
        </p:txBody>
      </p:sp>
      <p:pic>
        <p:nvPicPr>
          <p:cNvPr id="11" name="Picture 4" descr="A picture containing drawing&#10;&#10;Description generated with very high confidence">
            <a:extLst>
              <a:ext uri="{FF2B5EF4-FFF2-40B4-BE49-F238E27FC236}">
                <a16:creationId xmlns:a16="http://schemas.microsoft.com/office/drawing/2014/main" id="{947905CB-C75D-4BD7-AABB-765FD8A059B5}"/>
              </a:ext>
            </a:extLst>
          </p:cNvPr>
          <p:cNvPicPr>
            <a:picLocks noChangeAspect="1"/>
          </p:cNvPicPr>
          <p:nvPr/>
        </p:nvPicPr>
        <p:blipFill>
          <a:blip r:embed="rId4"/>
          <a:stretch>
            <a:fillRect/>
          </a:stretch>
        </p:blipFill>
        <p:spPr>
          <a:xfrm>
            <a:off x="8745222" y="6941998"/>
            <a:ext cx="1220049" cy="42350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49">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180B63-AF4E-464D-8A11-60DEDBB94404}"/>
              </a:ext>
            </a:extLst>
          </p:cNvPr>
          <p:cNvPicPr>
            <a:picLocks noChangeAspect="1"/>
          </p:cNvPicPr>
          <p:nvPr/>
        </p:nvPicPr>
        <p:blipFill>
          <a:blip r:embed="rId3"/>
          <a:stretch>
            <a:fillRect/>
          </a:stretch>
        </p:blipFill>
        <p:spPr>
          <a:xfrm>
            <a:off x="552202" y="1619169"/>
            <a:ext cx="7224496" cy="4998914"/>
          </a:xfrm>
          <a:prstGeom prst="rect">
            <a:avLst/>
          </a:prstGeom>
        </p:spPr>
      </p:pic>
      <p:sp>
        <p:nvSpPr>
          <p:cNvPr id="2" name="Title 1">
            <a:extLst>
              <a:ext uri="{FF2B5EF4-FFF2-40B4-BE49-F238E27FC236}">
                <a16:creationId xmlns:a16="http://schemas.microsoft.com/office/drawing/2014/main" id="{B7FBF787-FFBB-4AC4-8D88-03D831931BFF}"/>
              </a:ext>
            </a:extLst>
          </p:cNvPr>
          <p:cNvSpPr txBox="1">
            <a:spLocks noGrp="1"/>
          </p:cNvSpPr>
          <p:nvPr>
            <p:ph type="title" idx="4294967295"/>
          </p:nvPr>
        </p:nvSpPr>
        <p:spPr>
          <a:xfrm>
            <a:off x="503640" y="378582"/>
            <a:ext cx="9068760" cy="1107996"/>
          </a:xfrm>
        </p:spPr>
        <p:txBody>
          <a:bodyPr>
            <a:spAutoFit/>
          </a:bodyPr>
          <a:lstStyle/>
          <a:p>
            <a:pPr lvl="0"/>
            <a:r>
              <a:rPr lang="en-US" sz="3600" dirty="0">
                <a:solidFill>
                  <a:schemeClr val="bg1"/>
                </a:solidFill>
              </a:rPr>
              <a:t>Dissolution rates a strong function of airflow direction</a:t>
            </a:r>
          </a:p>
        </p:txBody>
      </p:sp>
      <p:sp>
        <p:nvSpPr>
          <p:cNvPr id="4" name="TextBox 3">
            <a:extLst>
              <a:ext uri="{FF2B5EF4-FFF2-40B4-BE49-F238E27FC236}">
                <a16:creationId xmlns:a16="http://schemas.microsoft.com/office/drawing/2014/main" id="{C6B72A28-842E-42E4-ACF3-000444CD9085}"/>
              </a:ext>
            </a:extLst>
          </p:cNvPr>
          <p:cNvSpPr txBox="1"/>
          <p:nvPr/>
        </p:nvSpPr>
        <p:spPr>
          <a:xfrm>
            <a:off x="2484011" y="4451483"/>
            <a:ext cx="1736639" cy="1388414"/>
          </a:xfrm>
          <a:prstGeom prst="rect">
            <a:avLst/>
          </a:prstGeom>
          <a:noFill/>
          <a:ln>
            <a:noFill/>
          </a:ln>
        </p:spPr>
        <p:txBody>
          <a:bodyPr vert="horz" wrap="square" lIns="90000" tIns="45000" rIns="90000" bIns="45000" anchorCtr="0" compatLnSpc="0">
            <a:spAutoFit/>
          </a:bodyPr>
          <a:lstStyle/>
          <a:p>
            <a:pPr marL="0" marR="0" lvl="0" indent="0" algn="ctr" rtl="0" hangingPunct="0">
              <a:lnSpc>
                <a:spcPct val="100000"/>
              </a:lnSpc>
              <a:spcBef>
                <a:spcPts val="0"/>
              </a:spcBef>
              <a:spcAft>
                <a:spcPts val="0"/>
              </a:spcAft>
              <a:buNone/>
              <a:tabLst/>
            </a:pPr>
            <a:r>
              <a:rPr lang="en-US" sz="2200" b="1" i="0" u="none" strike="noStrike" kern="1200" cap="none" dirty="0">
                <a:ln>
                  <a:noFill/>
                </a:ln>
                <a:solidFill>
                  <a:srgbClr val="000000"/>
                </a:solidFill>
                <a:latin typeface="Liberation Sans" pitchFamily="18"/>
                <a:ea typeface="Source Han Sans CN Regular" pitchFamily="2"/>
                <a:cs typeface="Lohit Devanagari" pitchFamily="2"/>
              </a:rPr>
              <a:t>Almost no dissolution occurs in winter!</a:t>
            </a:r>
          </a:p>
        </p:txBody>
      </p:sp>
      <p:sp>
        <p:nvSpPr>
          <p:cNvPr id="5" name="Freeform: Shape 4">
            <a:extLst>
              <a:ext uri="{FF2B5EF4-FFF2-40B4-BE49-F238E27FC236}">
                <a16:creationId xmlns:a16="http://schemas.microsoft.com/office/drawing/2014/main" id="{9026FFD6-22B3-4921-950D-E5FEE0E9AFE2}"/>
              </a:ext>
            </a:extLst>
          </p:cNvPr>
          <p:cNvSpPr/>
          <p:nvPr/>
        </p:nvSpPr>
        <p:spPr>
          <a:xfrm>
            <a:off x="5555961" y="2172780"/>
            <a:ext cx="227500" cy="710120"/>
          </a:xfrm>
          <a:custGeom>
            <a:avLst>
              <a:gd name="f0" fmla="val 6712"/>
              <a:gd name="f1" fmla="val 7097"/>
            </a:avLst>
            <a:gdLst>
              <a:gd name="f2" fmla="val w"/>
              <a:gd name="f3" fmla="val h"/>
              <a:gd name="f4" fmla="val 0"/>
              <a:gd name="f5" fmla="val 21600"/>
              <a:gd name="f6" fmla="val 10800"/>
              <a:gd name="f7" fmla="*/ f2 1 21600"/>
              <a:gd name="f8" fmla="*/ f3 1 21600"/>
              <a:gd name="f9" fmla="pin 0 f0 10800"/>
              <a:gd name="f10" fmla="pin 0 f1 10800"/>
              <a:gd name="f11" fmla="val f9"/>
              <a:gd name="f12" fmla="val f10"/>
              <a:gd name="f13" fmla="+- 21600 0 f9"/>
              <a:gd name="f14" fmla="+- 21600 0 f10"/>
              <a:gd name="f15" fmla="+- 10800 0 f9"/>
              <a:gd name="f16" fmla="*/ f9 f7 1"/>
              <a:gd name="f17" fmla="*/ f10 f8 1"/>
              <a:gd name="f18" fmla="*/ f10 f15 1"/>
              <a:gd name="f19" fmla="*/ f11 f7 1"/>
              <a:gd name="f20" fmla="*/ f13 f7 1"/>
              <a:gd name="f21" fmla="*/ f18 1 10800"/>
              <a:gd name="f22" fmla="+- 21600 0 f21"/>
              <a:gd name="f23" fmla="*/ f21 f8 1"/>
              <a:gd name="f24" fmla="*/ f22 f8 1"/>
            </a:gdLst>
            <a:ahLst>
              <a:ahXY gdRefX="f0" minX="f4" maxX="f6" gdRefY="f1" minY="f4" maxY="f6">
                <a:pos x="f16" y="f17"/>
              </a:ahXY>
            </a:ahLst>
            <a:cxnLst>
              <a:cxn ang="3cd4">
                <a:pos x="hc" y="t"/>
              </a:cxn>
              <a:cxn ang="0">
                <a:pos x="r" y="vc"/>
              </a:cxn>
              <a:cxn ang="cd4">
                <a:pos x="hc" y="b"/>
              </a:cxn>
              <a:cxn ang="cd2">
                <a:pos x="l" y="vc"/>
              </a:cxn>
            </a:cxnLst>
            <a:rect l="f19" t="f23" r="f20" b="f24"/>
            <a:pathLst>
              <a:path w="21600" h="21600">
                <a:moveTo>
                  <a:pt x="f4" y="f12"/>
                </a:moveTo>
                <a:lnTo>
                  <a:pt x="f6" y="f4"/>
                </a:lnTo>
                <a:lnTo>
                  <a:pt x="f5" y="f12"/>
                </a:lnTo>
                <a:lnTo>
                  <a:pt x="f13" y="f12"/>
                </a:lnTo>
                <a:lnTo>
                  <a:pt x="f13" y="f14"/>
                </a:lnTo>
                <a:lnTo>
                  <a:pt x="f5" y="f14"/>
                </a:lnTo>
                <a:lnTo>
                  <a:pt x="f6" y="f5"/>
                </a:lnTo>
                <a:lnTo>
                  <a:pt x="f4" y="f14"/>
                </a:lnTo>
                <a:lnTo>
                  <a:pt x="f11" y="f14"/>
                </a:lnTo>
                <a:lnTo>
                  <a:pt x="f11" y="f12"/>
                </a:lnTo>
                <a:close/>
              </a:path>
            </a:pathLst>
          </a:custGeom>
          <a:solidFill>
            <a:srgbClr val="AECF00"/>
          </a:solidFill>
          <a:ln w="0">
            <a:solidFill>
              <a:srgbClr val="3465A4"/>
            </a:solidFill>
            <a:prstDash val="solid"/>
          </a:ln>
        </p:spPr>
        <p:txBody>
          <a:bodyPr vert="horz" wrap="none" lIns="90000" tIns="45000" rIns="90000" bIns="45000" anchor="ctr" anchorCtr="0" compatLnSpc="0">
            <a:noAutofit/>
          </a:bodyPr>
          <a:lstStyle/>
          <a:p>
            <a:pPr marL="0" marR="0" lvl="0" indent="0" algn="ctr" rtl="0" hangingPunct="0">
              <a:lnSpc>
                <a:spcPct val="100000"/>
              </a:lnSpc>
              <a:spcBef>
                <a:spcPts val="0"/>
              </a:spcBef>
              <a:spcAft>
                <a:spcPts val="0"/>
              </a:spcAft>
              <a:buNone/>
              <a:tabLst/>
            </a:pPr>
            <a:r>
              <a:rPr lang="en-US" sz="1800" b="0" i="0" u="none" strike="noStrike" kern="1200" cap="none" dirty="0">
                <a:ln>
                  <a:noFill/>
                </a:ln>
                <a:solidFill>
                  <a:srgbClr val="000000"/>
                </a:solidFill>
                <a:latin typeface="Liberation Sans" pitchFamily="18"/>
                <a:ea typeface="Source Han Sans CN Regular" pitchFamily="2"/>
                <a:cs typeface="Lohit Devanagari" pitchFamily="2"/>
              </a:rPr>
              <a:t>Storms</a:t>
            </a:r>
          </a:p>
          <a:p>
            <a:pPr marL="0" marR="0" lvl="0" indent="0" algn="ctr" rtl="0" hangingPunct="0">
              <a:lnSpc>
                <a:spcPct val="100000"/>
              </a:lnSpc>
              <a:spcBef>
                <a:spcPts val="0"/>
              </a:spcBef>
              <a:spcAft>
                <a:spcPts val="0"/>
              </a:spcAft>
              <a:buNone/>
              <a:tabLst/>
            </a:pPr>
            <a:endParaRPr lang="en-US" sz="1800" b="0" i="0" u="none" strike="noStrike" kern="1200" cap="none" dirty="0">
              <a:ln>
                <a:noFill/>
              </a:ln>
              <a:solidFill>
                <a:srgbClr val="000000"/>
              </a:solidFill>
              <a:latin typeface="Liberation Sans" pitchFamily="18"/>
              <a:ea typeface="Source Han Sans CN Regular" pitchFamily="2"/>
              <a:cs typeface="Lohit Devanagari" pitchFamily="2"/>
            </a:endParaRPr>
          </a:p>
          <a:p>
            <a:pPr marL="0" marR="0" lvl="0" indent="0" algn="ctr" rtl="0" hangingPunct="0">
              <a:lnSpc>
                <a:spcPct val="100000"/>
              </a:lnSpc>
              <a:spcBef>
                <a:spcPts val="0"/>
              </a:spcBef>
              <a:spcAft>
                <a:spcPts val="0"/>
              </a:spcAft>
              <a:buNone/>
              <a:tabLst/>
            </a:pPr>
            <a:endParaRPr lang="en-US" sz="1800" b="0" i="0" u="none" strike="noStrike" kern="1200" cap="none" dirty="0">
              <a:ln>
                <a:noFill/>
              </a:ln>
              <a:solidFill>
                <a:srgbClr val="000000"/>
              </a:solidFill>
              <a:latin typeface="Liberation Sans" pitchFamily="18"/>
              <a:ea typeface="Source Han Sans CN Regular" pitchFamily="2"/>
              <a:cs typeface="Lohit Devanagari" pitchFamily="2"/>
            </a:endParaRPr>
          </a:p>
          <a:p>
            <a:pPr marL="0" marR="0" lvl="0" indent="0" algn="ctr" rtl="0" hangingPunct="0">
              <a:lnSpc>
                <a:spcPct val="100000"/>
              </a:lnSpc>
              <a:spcBef>
                <a:spcPts val="0"/>
              </a:spcBef>
              <a:spcAft>
                <a:spcPts val="0"/>
              </a:spcAft>
              <a:buNone/>
              <a:tabLst/>
            </a:pPr>
            <a:endParaRPr lang="en-US" sz="1800" b="0" i="0" u="none" strike="noStrike" kern="1200" cap="none" dirty="0">
              <a:ln>
                <a:noFill/>
              </a:ln>
              <a:solidFill>
                <a:srgbClr val="000000"/>
              </a:solidFill>
              <a:latin typeface="Liberation Sans" pitchFamily="18"/>
              <a:ea typeface="Source Han Sans CN Regular" pitchFamily="2"/>
              <a:cs typeface="Lohit Devanagari" pitchFamily="2"/>
            </a:endParaRPr>
          </a:p>
          <a:p>
            <a:pPr marL="0" marR="0" lvl="0" indent="0" algn="ctr" rtl="0" hangingPunct="0">
              <a:lnSpc>
                <a:spcPct val="100000"/>
              </a:lnSpc>
              <a:spcBef>
                <a:spcPts val="0"/>
              </a:spcBef>
              <a:spcAft>
                <a:spcPts val="0"/>
              </a:spcAft>
              <a:buNone/>
              <a:tabLst/>
            </a:pPr>
            <a:endParaRPr lang="en-US" sz="1800" b="0" i="0" u="none" strike="noStrike" kern="1200" cap="none" dirty="0">
              <a:ln>
                <a:noFill/>
              </a:ln>
              <a:solidFill>
                <a:srgbClr val="000000"/>
              </a:solidFill>
              <a:latin typeface="Liberation Sans" pitchFamily="18"/>
              <a:ea typeface="Source Han Sans CN Regular" pitchFamily="2"/>
              <a:cs typeface="Lohit Devanagari" pitchFamily="2"/>
            </a:endParaRPr>
          </a:p>
        </p:txBody>
      </p:sp>
      <p:sp>
        <p:nvSpPr>
          <p:cNvPr id="6" name="Freeform: Shape 5">
            <a:extLst>
              <a:ext uri="{FF2B5EF4-FFF2-40B4-BE49-F238E27FC236}">
                <a16:creationId xmlns:a16="http://schemas.microsoft.com/office/drawing/2014/main" id="{35F93C60-6A2E-4802-9FD3-25E2B55C4F8B}"/>
              </a:ext>
            </a:extLst>
          </p:cNvPr>
          <p:cNvSpPr/>
          <p:nvPr/>
        </p:nvSpPr>
        <p:spPr>
          <a:xfrm>
            <a:off x="1927863" y="2174597"/>
            <a:ext cx="237845" cy="3665300"/>
          </a:xfrm>
          <a:custGeom>
            <a:avLst>
              <a:gd name="f0" fmla="val 6627"/>
              <a:gd name="f1" fmla="val 3211"/>
            </a:avLst>
            <a:gdLst>
              <a:gd name="f2" fmla="val w"/>
              <a:gd name="f3" fmla="val h"/>
              <a:gd name="f4" fmla="val 0"/>
              <a:gd name="f5" fmla="val 21600"/>
              <a:gd name="f6" fmla="val 10800"/>
              <a:gd name="f7" fmla="*/ f2 1 21600"/>
              <a:gd name="f8" fmla="*/ f3 1 21600"/>
              <a:gd name="f9" fmla="pin 0 f0 10800"/>
              <a:gd name="f10" fmla="pin 0 f1 10800"/>
              <a:gd name="f11" fmla="val f9"/>
              <a:gd name="f12" fmla="val f10"/>
              <a:gd name="f13" fmla="+- 21600 0 f9"/>
              <a:gd name="f14" fmla="+- 21600 0 f10"/>
              <a:gd name="f15" fmla="+- 10800 0 f9"/>
              <a:gd name="f16" fmla="*/ f9 f7 1"/>
              <a:gd name="f17" fmla="*/ f10 f8 1"/>
              <a:gd name="f18" fmla="*/ f10 f15 1"/>
              <a:gd name="f19" fmla="*/ f11 f7 1"/>
              <a:gd name="f20" fmla="*/ f13 f7 1"/>
              <a:gd name="f21" fmla="*/ f18 1 10800"/>
              <a:gd name="f22" fmla="+- 21600 0 f21"/>
              <a:gd name="f23" fmla="*/ f21 f8 1"/>
              <a:gd name="f24" fmla="*/ f22 f8 1"/>
            </a:gdLst>
            <a:ahLst>
              <a:ahXY gdRefX="f0" minX="f4" maxX="f6" gdRefY="f1" minY="f4" maxY="f6">
                <a:pos x="f16" y="f17"/>
              </a:ahXY>
            </a:ahLst>
            <a:cxnLst>
              <a:cxn ang="3cd4">
                <a:pos x="hc" y="t"/>
              </a:cxn>
              <a:cxn ang="0">
                <a:pos x="r" y="vc"/>
              </a:cxn>
              <a:cxn ang="cd4">
                <a:pos x="hc" y="b"/>
              </a:cxn>
              <a:cxn ang="cd2">
                <a:pos x="l" y="vc"/>
              </a:cxn>
            </a:cxnLst>
            <a:rect l="f19" t="f23" r="f20" b="f24"/>
            <a:pathLst>
              <a:path w="21600" h="21600">
                <a:moveTo>
                  <a:pt x="f4" y="f12"/>
                </a:moveTo>
                <a:lnTo>
                  <a:pt x="f6" y="f4"/>
                </a:lnTo>
                <a:lnTo>
                  <a:pt x="f5" y="f12"/>
                </a:lnTo>
                <a:lnTo>
                  <a:pt x="f13" y="f12"/>
                </a:lnTo>
                <a:lnTo>
                  <a:pt x="f13" y="f14"/>
                </a:lnTo>
                <a:lnTo>
                  <a:pt x="f5" y="f14"/>
                </a:lnTo>
                <a:lnTo>
                  <a:pt x="f6" y="f5"/>
                </a:lnTo>
                <a:lnTo>
                  <a:pt x="f4" y="f14"/>
                </a:lnTo>
                <a:lnTo>
                  <a:pt x="f11" y="f14"/>
                </a:lnTo>
                <a:lnTo>
                  <a:pt x="f11" y="f12"/>
                </a:lnTo>
                <a:close/>
              </a:path>
            </a:pathLst>
          </a:custGeom>
          <a:solidFill>
            <a:srgbClr val="AECF00"/>
          </a:solidFill>
          <a:ln w="0">
            <a:solidFill>
              <a:srgbClr val="3465A4"/>
            </a:solidFill>
            <a:prstDash val="solid"/>
          </a:ln>
        </p:spPr>
        <p:txBody>
          <a:bodyPr vert="horz" wrap="none" lIns="90000" tIns="45000" rIns="90000" bIns="45000" anchor="ctr" anchorCtr="0" compatLnSpc="0">
            <a:noAutofit/>
          </a:bodyPr>
          <a:lstStyle/>
          <a:p>
            <a:pPr marL="0" marR="0" lvl="0" indent="0" algn="ctr" rtl="0" hangingPunct="0">
              <a:lnSpc>
                <a:spcPct val="100000"/>
              </a:lnSpc>
              <a:spcBef>
                <a:spcPts val="0"/>
              </a:spcBef>
              <a:spcAft>
                <a:spcPts val="0"/>
              </a:spcAft>
              <a:buNone/>
              <a:tabLst/>
            </a:pPr>
            <a:r>
              <a:rPr lang="en-US" sz="1800" b="0" i="0" u="none" strike="noStrike" kern="1200" cap="none" dirty="0">
                <a:ln>
                  <a:noFill/>
                </a:ln>
                <a:solidFill>
                  <a:srgbClr val="000000"/>
                </a:solidFill>
                <a:latin typeface="Liberation Sans" pitchFamily="18"/>
                <a:ea typeface="Source Han Sans CN Regular" pitchFamily="2"/>
                <a:cs typeface="Lohit Devanagari" pitchFamily="2"/>
              </a:rPr>
              <a:t>Airflow</a:t>
            </a:r>
          </a:p>
          <a:p>
            <a:pPr marL="0" marR="0" lvl="0" indent="0" algn="ctr" rtl="0" hangingPunct="0">
              <a:lnSpc>
                <a:spcPct val="100000"/>
              </a:lnSpc>
              <a:spcBef>
                <a:spcPts val="0"/>
              </a:spcBef>
              <a:spcAft>
                <a:spcPts val="0"/>
              </a:spcAft>
              <a:buNone/>
              <a:tabLst/>
            </a:pPr>
            <a:endParaRPr lang="en-US" sz="1800" b="0" i="0" u="none" strike="noStrike" kern="1200" cap="none" dirty="0">
              <a:ln>
                <a:noFill/>
              </a:ln>
              <a:solidFill>
                <a:srgbClr val="000000"/>
              </a:solidFill>
              <a:latin typeface="Liberation Sans" pitchFamily="18"/>
              <a:ea typeface="Source Han Sans CN Regular" pitchFamily="2"/>
              <a:cs typeface="Lohit Devanagari" pitchFamily="2"/>
            </a:endParaRPr>
          </a:p>
          <a:p>
            <a:pPr marL="0" marR="0" lvl="0" indent="0" algn="ctr" rtl="0" hangingPunct="0">
              <a:lnSpc>
                <a:spcPct val="100000"/>
              </a:lnSpc>
              <a:spcBef>
                <a:spcPts val="0"/>
              </a:spcBef>
              <a:spcAft>
                <a:spcPts val="0"/>
              </a:spcAft>
              <a:buNone/>
              <a:tabLst/>
            </a:pPr>
            <a:endParaRPr lang="en-US" dirty="0">
              <a:solidFill>
                <a:srgbClr val="000000"/>
              </a:solidFill>
              <a:latin typeface="Liberation Sans" pitchFamily="18"/>
              <a:ea typeface="Source Han Sans CN Regular" pitchFamily="2"/>
              <a:cs typeface="Lohit Devanagari" pitchFamily="2"/>
            </a:endParaRPr>
          </a:p>
          <a:p>
            <a:pPr marL="0" marR="0" lvl="0" indent="0" algn="ctr" rtl="0" hangingPunct="0">
              <a:lnSpc>
                <a:spcPct val="100000"/>
              </a:lnSpc>
              <a:spcBef>
                <a:spcPts val="0"/>
              </a:spcBef>
              <a:spcAft>
                <a:spcPts val="0"/>
              </a:spcAft>
              <a:buNone/>
              <a:tabLst/>
            </a:pPr>
            <a:endParaRPr lang="en-US" sz="1800" b="0" i="0" u="none" strike="noStrike" kern="1200" cap="none" dirty="0">
              <a:ln>
                <a:noFill/>
              </a:ln>
              <a:solidFill>
                <a:srgbClr val="000000"/>
              </a:solidFill>
              <a:latin typeface="Liberation Sans" pitchFamily="18"/>
              <a:ea typeface="Source Han Sans CN Regular" pitchFamily="2"/>
              <a:cs typeface="Lohit Devanagari" pitchFamily="2"/>
            </a:endParaRPr>
          </a:p>
          <a:p>
            <a:pPr marL="0" marR="0" lvl="0" indent="0" algn="ctr" rtl="0" hangingPunct="0">
              <a:lnSpc>
                <a:spcPct val="100000"/>
              </a:lnSpc>
              <a:spcBef>
                <a:spcPts val="0"/>
              </a:spcBef>
              <a:spcAft>
                <a:spcPts val="0"/>
              </a:spcAft>
              <a:buNone/>
              <a:tabLst/>
            </a:pPr>
            <a:endParaRPr lang="en-US" sz="1800" b="0" i="0" u="none" strike="noStrike" kern="1200" cap="none" dirty="0">
              <a:ln>
                <a:noFill/>
              </a:ln>
              <a:solidFill>
                <a:srgbClr val="000000"/>
              </a:solidFill>
              <a:latin typeface="Liberation Sans" pitchFamily="18"/>
              <a:ea typeface="Source Han Sans CN Regular" pitchFamily="2"/>
              <a:cs typeface="Lohit Devanagari" pitchFamily="2"/>
            </a:endParaRPr>
          </a:p>
          <a:p>
            <a:pPr marL="0" marR="0" lvl="0" indent="0" algn="ctr" rtl="0" hangingPunct="0">
              <a:lnSpc>
                <a:spcPct val="100000"/>
              </a:lnSpc>
              <a:spcBef>
                <a:spcPts val="0"/>
              </a:spcBef>
              <a:spcAft>
                <a:spcPts val="0"/>
              </a:spcAft>
              <a:buNone/>
              <a:tabLst/>
            </a:pPr>
            <a:endParaRPr lang="en-US" sz="1800" b="0" i="0" u="none" strike="noStrike" kern="1200" cap="none" dirty="0">
              <a:ln>
                <a:noFill/>
              </a:ln>
              <a:solidFill>
                <a:srgbClr val="000000"/>
              </a:solidFill>
              <a:latin typeface="Liberation Sans" pitchFamily="18"/>
              <a:ea typeface="Source Han Sans CN Regular" pitchFamily="2"/>
              <a:cs typeface="Lohit Devanagari" pitchFamily="2"/>
            </a:endParaRPr>
          </a:p>
          <a:p>
            <a:pPr marL="0" marR="0" lvl="0" indent="0" algn="ctr" rtl="0" hangingPunct="0">
              <a:lnSpc>
                <a:spcPct val="100000"/>
              </a:lnSpc>
              <a:spcBef>
                <a:spcPts val="0"/>
              </a:spcBef>
              <a:spcAft>
                <a:spcPts val="0"/>
              </a:spcAft>
              <a:buNone/>
              <a:tabLst/>
            </a:pPr>
            <a:endParaRPr lang="en-US" sz="1800" b="0" i="0" u="none" strike="noStrike" kern="1200" cap="none" dirty="0">
              <a:ln>
                <a:noFill/>
              </a:ln>
              <a:solidFill>
                <a:srgbClr val="000000"/>
              </a:solidFill>
              <a:latin typeface="Liberation Sans" pitchFamily="18"/>
              <a:ea typeface="Source Han Sans CN Regular" pitchFamily="2"/>
              <a:cs typeface="Lohit Devanagari" pitchFamily="2"/>
            </a:endParaRPr>
          </a:p>
          <a:p>
            <a:pPr marL="0" marR="0" lvl="0" indent="0" algn="ctr" rtl="0" hangingPunct="0">
              <a:lnSpc>
                <a:spcPct val="100000"/>
              </a:lnSpc>
              <a:spcBef>
                <a:spcPts val="0"/>
              </a:spcBef>
              <a:spcAft>
                <a:spcPts val="0"/>
              </a:spcAft>
              <a:buNone/>
              <a:tabLst/>
            </a:pPr>
            <a:endParaRPr lang="en-US" sz="1800" b="0" i="0" u="none" strike="noStrike" kern="1200" cap="none" dirty="0">
              <a:ln>
                <a:noFill/>
              </a:ln>
              <a:solidFill>
                <a:srgbClr val="000000"/>
              </a:solidFill>
              <a:latin typeface="Liberation Sans" pitchFamily="18"/>
              <a:ea typeface="Source Han Sans CN Regular" pitchFamily="2"/>
              <a:cs typeface="Lohit Devanagari" pitchFamily="2"/>
            </a:endParaRPr>
          </a:p>
          <a:p>
            <a:pPr marL="0" marR="0" lvl="0" indent="0" algn="ctr" rtl="0" hangingPunct="0">
              <a:lnSpc>
                <a:spcPct val="100000"/>
              </a:lnSpc>
              <a:spcBef>
                <a:spcPts val="0"/>
              </a:spcBef>
              <a:spcAft>
                <a:spcPts val="0"/>
              </a:spcAft>
              <a:buNone/>
              <a:tabLst/>
            </a:pPr>
            <a:endParaRPr lang="en-US" sz="1800" b="0" i="0" u="none" strike="noStrike" kern="1200" cap="none" dirty="0">
              <a:ln>
                <a:noFill/>
              </a:ln>
              <a:solidFill>
                <a:srgbClr val="000000"/>
              </a:solidFill>
              <a:latin typeface="Liberation Sans" pitchFamily="18"/>
              <a:ea typeface="Source Han Sans CN Regular" pitchFamily="2"/>
              <a:cs typeface="Lohit Devanagari" pitchFamily="2"/>
            </a:endParaRPr>
          </a:p>
          <a:p>
            <a:pPr marL="0" marR="0" lvl="0" indent="0" algn="ctr" rtl="0" hangingPunct="0">
              <a:lnSpc>
                <a:spcPct val="100000"/>
              </a:lnSpc>
              <a:spcBef>
                <a:spcPts val="0"/>
              </a:spcBef>
              <a:spcAft>
                <a:spcPts val="0"/>
              </a:spcAft>
              <a:buNone/>
              <a:tabLst/>
            </a:pPr>
            <a:endParaRPr lang="en-US" sz="1800" b="0" i="0" u="none" strike="noStrike" kern="1200" cap="none" dirty="0">
              <a:ln>
                <a:noFill/>
              </a:ln>
              <a:solidFill>
                <a:srgbClr val="000000"/>
              </a:solidFill>
              <a:latin typeface="Liberation Sans" pitchFamily="18"/>
              <a:ea typeface="Source Han Sans CN Regular" pitchFamily="2"/>
              <a:cs typeface="Lohit Devanagari" pitchFamily="2"/>
            </a:endParaRPr>
          </a:p>
          <a:p>
            <a:pPr marL="0" marR="0" lvl="0" indent="0" algn="ctr" rtl="0" hangingPunct="0">
              <a:lnSpc>
                <a:spcPct val="100000"/>
              </a:lnSpc>
              <a:spcBef>
                <a:spcPts val="0"/>
              </a:spcBef>
              <a:spcAft>
                <a:spcPts val="0"/>
              </a:spcAft>
              <a:buNone/>
              <a:tabLst/>
            </a:pPr>
            <a:endParaRPr lang="en-US" sz="1800" b="0" i="0" u="none" strike="noStrike" kern="1200" cap="none" dirty="0">
              <a:ln>
                <a:noFill/>
              </a:ln>
              <a:solidFill>
                <a:srgbClr val="000000"/>
              </a:solidFill>
              <a:latin typeface="Liberation Sans" pitchFamily="18"/>
              <a:ea typeface="Source Han Sans CN Regular" pitchFamily="2"/>
              <a:cs typeface="Lohit Devanagari" pitchFamily="2"/>
            </a:endParaRPr>
          </a:p>
          <a:p>
            <a:pPr marL="0" marR="0" lvl="0" indent="0" algn="ctr" rtl="0" hangingPunct="0">
              <a:lnSpc>
                <a:spcPct val="100000"/>
              </a:lnSpc>
              <a:spcBef>
                <a:spcPts val="0"/>
              </a:spcBef>
              <a:spcAft>
                <a:spcPts val="0"/>
              </a:spcAft>
              <a:buNone/>
              <a:tabLst/>
            </a:pPr>
            <a:endParaRPr lang="en-US" sz="1800" b="0" i="0" u="none" strike="noStrike" kern="1200" cap="none" dirty="0">
              <a:ln>
                <a:noFill/>
              </a:ln>
              <a:solidFill>
                <a:srgbClr val="000000"/>
              </a:solidFill>
              <a:latin typeface="Liberation Sans" pitchFamily="18"/>
              <a:ea typeface="Source Han Sans CN Regular" pitchFamily="2"/>
              <a:cs typeface="Lohit Devanagari" pitchFamily="2"/>
            </a:endParaRPr>
          </a:p>
          <a:p>
            <a:pPr marL="0" marR="0" lvl="0" indent="0" algn="ctr" rtl="0" hangingPunct="0">
              <a:lnSpc>
                <a:spcPct val="100000"/>
              </a:lnSpc>
              <a:spcBef>
                <a:spcPts val="0"/>
              </a:spcBef>
              <a:spcAft>
                <a:spcPts val="0"/>
              </a:spcAft>
              <a:buNone/>
              <a:tabLst/>
            </a:pPr>
            <a:endParaRPr lang="en-US" sz="1800" b="0" i="0" u="none" strike="noStrike" kern="1200" cap="none" dirty="0">
              <a:ln>
                <a:noFill/>
              </a:ln>
              <a:solidFill>
                <a:srgbClr val="000000"/>
              </a:solidFill>
              <a:latin typeface="Liberation Sans" pitchFamily="18"/>
              <a:ea typeface="Source Han Sans CN Regular" pitchFamily="2"/>
              <a:cs typeface="Lohit Devanagari" pitchFamily="2"/>
            </a:endParaRPr>
          </a:p>
          <a:p>
            <a:pPr marL="0" marR="0" lvl="0" indent="0" algn="ctr" rtl="0" hangingPunct="0">
              <a:lnSpc>
                <a:spcPct val="100000"/>
              </a:lnSpc>
              <a:spcBef>
                <a:spcPts val="0"/>
              </a:spcBef>
              <a:spcAft>
                <a:spcPts val="0"/>
              </a:spcAft>
              <a:buNone/>
              <a:tabLst/>
            </a:pPr>
            <a:endParaRPr lang="en-US" sz="1800" b="0" i="0" u="none" strike="noStrike" kern="1200" cap="none" dirty="0">
              <a:ln>
                <a:noFill/>
              </a:ln>
              <a:solidFill>
                <a:srgbClr val="000000"/>
              </a:solidFill>
              <a:latin typeface="Liberation Sans" pitchFamily="18"/>
              <a:ea typeface="Source Han Sans CN Regular" pitchFamily="2"/>
              <a:cs typeface="Lohit Devanagari" pitchFamily="2"/>
            </a:endParaRPr>
          </a:p>
          <a:p>
            <a:pPr marL="0" marR="0" lvl="0" indent="0" algn="ctr" rtl="0" hangingPunct="0">
              <a:lnSpc>
                <a:spcPct val="100000"/>
              </a:lnSpc>
              <a:spcBef>
                <a:spcPts val="0"/>
              </a:spcBef>
              <a:spcAft>
                <a:spcPts val="0"/>
              </a:spcAft>
              <a:buNone/>
              <a:tabLst/>
            </a:pPr>
            <a:endParaRPr lang="en-US" sz="1800" b="0" i="0" u="none" strike="noStrike" kern="1200" cap="none" dirty="0">
              <a:ln>
                <a:noFill/>
              </a:ln>
              <a:solidFill>
                <a:srgbClr val="000000"/>
              </a:solidFill>
              <a:latin typeface="Liberation Sans" pitchFamily="18"/>
              <a:ea typeface="Source Han Sans CN Regular" pitchFamily="2"/>
              <a:cs typeface="Lohit Devanagari" pitchFamily="2"/>
            </a:endParaRPr>
          </a:p>
          <a:p>
            <a:pPr marL="0" marR="0" lvl="0" indent="0" algn="ctr" rtl="0" hangingPunct="0">
              <a:lnSpc>
                <a:spcPct val="100000"/>
              </a:lnSpc>
              <a:spcBef>
                <a:spcPts val="0"/>
              </a:spcBef>
              <a:spcAft>
                <a:spcPts val="0"/>
              </a:spcAft>
              <a:buNone/>
              <a:tabLst/>
            </a:pPr>
            <a:endParaRPr lang="en-US" sz="1800" b="0" i="0" u="none" strike="noStrike" kern="1200" cap="none" dirty="0">
              <a:ln>
                <a:noFill/>
              </a:ln>
              <a:solidFill>
                <a:srgbClr val="000000"/>
              </a:solidFill>
              <a:latin typeface="Liberation Sans" pitchFamily="18"/>
              <a:ea typeface="Source Han Sans CN Regular" pitchFamily="2"/>
              <a:cs typeface="Lohit Devanagari" pitchFamily="2"/>
            </a:endParaRPr>
          </a:p>
          <a:p>
            <a:pPr marL="0" marR="0" lvl="0" indent="0" algn="ctr" rtl="0" hangingPunct="0">
              <a:lnSpc>
                <a:spcPct val="100000"/>
              </a:lnSpc>
              <a:spcBef>
                <a:spcPts val="0"/>
              </a:spcBef>
              <a:spcAft>
                <a:spcPts val="0"/>
              </a:spcAft>
              <a:buNone/>
              <a:tabLst/>
            </a:pPr>
            <a:endParaRPr lang="en-US" sz="1800" b="0" i="0" u="none" strike="noStrike" kern="1200" cap="none" dirty="0">
              <a:ln>
                <a:noFill/>
              </a:ln>
              <a:solidFill>
                <a:srgbClr val="000000"/>
              </a:solidFill>
              <a:latin typeface="Liberation Sans" pitchFamily="18"/>
              <a:ea typeface="Source Han Sans CN Regular" pitchFamily="2"/>
              <a:cs typeface="Lohit Devanagari" pitchFamily="2"/>
            </a:endParaRPr>
          </a:p>
        </p:txBody>
      </p:sp>
      <p:sp>
        <p:nvSpPr>
          <p:cNvPr id="3" name="TextBox 2">
            <a:extLst>
              <a:ext uri="{FF2B5EF4-FFF2-40B4-BE49-F238E27FC236}">
                <a16:creationId xmlns:a16="http://schemas.microsoft.com/office/drawing/2014/main" id="{F626DD15-9A86-42CE-B1FB-C854C89891C2}"/>
              </a:ext>
            </a:extLst>
          </p:cNvPr>
          <p:cNvSpPr txBox="1"/>
          <p:nvPr/>
        </p:nvSpPr>
        <p:spPr>
          <a:xfrm>
            <a:off x="7847094" y="1618142"/>
            <a:ext cx="1915484" cy="20670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rPr>
              <a:t>Time variation in dissolution rates is more strongly controlled by airflow direction than storm events.</a:t>
            </a:r>
            <a:endParaRPr lang="en-US" dirty="0">
              <a:solidFill>
                <a:schemeClr val="bg1"/>
              </a:solidFill>
              <a:cs typeface="Calibri"/>
            </a:endParaRPr>
          </a:p>
        </p:txBody>
      </p:sp>
      <p:sp>
        <p:nvSpPr>
          <p:cNvPr id="9" name="TextBox 8">
            <a:extLst>
              <a:ext uri="{FF2B5EF4-FFF2-40B4-BE49-F238E27FC236}">
                <a16:creationId xmlns:a16="http://schemas.microsoft.com/office/drawing/2014/main" id="{0093FB79-B10C-47D8-B711-DB15BEBF1253}"/>
              </a:ext>
            </a:extLst>
          </p:cNvPr>
          <p:cNvSpPr txBox="1"/>
          <p:nvPr/>
        </p:nvSpPr>
        <p:spPr>
          <a:xfrm>
            <a:off x="2959687" y="6886698"/>
            <a:ext cx="4312953" cy="503812"/>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2800" b="0" i="0" u="none" strike="noStrike" kern="1200" cap="none" dirty="0">
                <a:ln>
                  <a:noFill/>
                </a:ln>
                <a:solidFill>
                  <a:schemeClr val="bg1"/>
                </a:solidFill>
                <a:latin typeface="Liberation Sans" pitchFamily="18"/>
                <a:ea typeface="Source Han Sans CN Regular" pitchFamily="2"/>
                <a:cs typeface="Lohit Devanagari" pitchFamily="2"/>
              </a:rPr>
              <a:t>[Covington et al. (in prep)</a:t>
            </a:r>
            <a:r>
              <a:rPr lang="en-US" sz="2800" dirty="0">
                <a:solidFill>
                  <a:schemeClr val="bg1"/>
                </a:solidFill>
                <a:latin typeface="Liberation Sans" pitchFamily="18"/>
                <a:ea typeface="Source Han Sans CN Regular" pitchFamily="2"/>
                <a:cs typeface="Lohit Devanagari" pitchFamily="2"/>
              </a:rPr>
              <a:t>]</a:t>
            </a:r>
            <a:endParaRPr lang="en-US" sz="2800" b="0" i="0" u="none" strike="noStrike" kern="1200" cap="none" dirty="0">
              <a:ln>
                <a:noFill/>
              </a:ln>
              <a:solidFill>
                <a:schemeClr val="bg1"/>
              </a:solidFill>
              <a:latin typeface="Liberation Sans" pitchFamily="18"/>
              <a:ea typeface="Source Han Sans CN Regular" pitchFamily="2"/>
              <a:cs typeface="Lohit Devanagari" pitchFamily="2"/>
            </a:endParaRPr>
          </a:p>
        </p:txBody>
      </p:sp>
      <p:pic>
        <p:nvPicPr>
          <p:cNvPr id="8" name="Picture 4" descr="A picture containing drawing&#10;&#10;Description generated with very high confidence">
            <a:extLst>
              <a:ext uri="{FF2B5EF4-FFF2-40B4-BE49-F238E27FC236}">
                <a16:creationId xmlns:a16="http://schemas.microsoft.com/office/drawing/2014/main" id="{8CD933C3-A574-4923-AB73-E799CE4B8222}"/>
              </a:ext>
            </a:extLst>
          </p:cNvPr>
          <p:cNvPicPr>
            <a:picLocks noChangeAspect="1"/>
          </p:cNvPicPr>
          <p:nvPr/>
        </p:nvPicPr>
        <p:blipFill>
          <a:blip r:embed="rId4"/>
          <a:stretch>
            <a:fillRect/>
          </a:stretch>
        </p:blipFill>
        <p:spPr>
          <a:xfrm>
            <a:off x="8745222" y="6941998"/>
            <a:ext cx="1220049" cy="42350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52">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1DC9C9-8209-49DA-AF43-BD942A5B0EA8}"/>
              </a:ext>
            </a:extLst>
          </p:cNvPr>
          <p:cNvSpPr txBox="1"/>
          <p:nvPr/>
        </p:nvSpPr>
        <p:spPr>
          <a:xfrm>
            <a:off x="1680119" y="1037159"/>
            <a:ext cx="1192868" cy="6284882"/>
          </a:xfrm>
          <a:prstGeom prst="rect">
            <a:avLst/>
          </a:prstGeom>
          <a:noFill/>
          <a:ln>
            <a:noFill/>
          </a:ln>
        </p:spPr>
        <p:txBody>
          <a:bodyPr vert="horz" wrap="none" lIns="90000" tIns="45000" rIns="90000" bIns="45000" anchorCtr="0" compatLnSpc="0">
            <a:spAutoFit/>
          </a:bodyPr>
          <a:lstStyle/>
          <a:p>
            <a:pPr marL="0" marR="0" lvl="0" indent="0" algn="l" rtl="0" hangingPunct="0">
              <a:lnSpc>
                <a:spcPct val="100000"/>
              </a:lnSpc>
              <a:spcBef>
                <a:spcPts val="0"/>
              </a:spcBef>
              <a:spcAft>
                <a:spcPts val="0"/>
              </a:spcAft>
              <a:buNone/>
              <a:tabLst/>
            </a:pPr>
            <a:r>
              <a:rPr lang="en-US" sz="2800" b="0" i="0" u="none" strike="noStrike" kern="1200" cap="none">
                <a:ln>
                  <a:noFill/>
                </a:ln>
                <a:solidFill>
                  <a:schemeClr val="bg1"/>
                </a:solidFill>
                <a:latin typeface="Liberation Sans" pitchFamily="18"/>
                <a:ea typeface="Source Han Sans CN Regular" pitchFamily="2"/>
                <a:cs typeface="Lohit Devanagari" pitchFamily="2"/>
              </a:rPr>
              <a:t>   Day</a:t>
            </a:r>
          </a:p>
          <a:p>
            <a:pPr marL="0" marR="0" lvl="0" indent="0" algn="l" rtl="0" hangingPunct="0">
              <a:lnSpc>
                <a:spcPct val="100000"/>
              </a:lnSpc>
              <a:spcBef>
                <a:spcPts val="0"/>
              </a:spcBef>
              <a:spcAft>
                <a:spcPts val="0"/>
              </a:spcAft>
              <a:buNone/>
              <a:tabLst/>
            </a:pPr>
            <a:endParaRPr lang="en-US" sz="2800" b="0" i="0" u="none" strike="noStrike" kern="1200" cap="none">
              <a:ln>
                <a:noFill/>
              </a:ln>
              <a:solidFill>
                <a:schemeClr val="bg1"/>
              </a:solidFill>
              <a:latin typeface="Liberation Sans" pitchFamily="18"/>
              <a:ea typeface="Source Han Sans CN Regular" pitchFamily="2"/>
              <a:cs typeface="Lohit Devanagari" pitchFamily="2"/>
            </a:endParaRPr>
          </a:p>
          <a:p>
            <a:pPr marL="0" marR="0" lvl="0" indent="0" algn="l" rtl="0" hangingPunct="0">
              <a:lnSpc>
                <a:spcPct val="100000"/>
              </a:lnSpc>
              <a:spcBef>
                <a:spcPts val="0"/>
              </a:spcBef>
              <a:spcAft>
                <a:spcPts val="0"/>
              </a:spcAft>
              <a:buNone/>
              <a:tabLst/>
            </a:pPr>
            <a:endParaRPr lang="en-US" sz="2800" b="0" i="0" u="none" strike="noStrike" kern="1200" cap="none">
              <a:ln>
                <a:noFill/>
              </a:ln>
              <a:solidFill>
                <a:schemeClr val="bg1"/>
              </a:solidFill>
              <a:latin typeface="Liberation Sans" pitchFamily="18"/>
              <a:ea typeface="Source Han Sans CN Regular" pitchFamily="2"/>
              <a:cs typeface="Lohit Devanagari" pitchFamily="2"/>
            </a:endParaRPr>
          </a:p>
          <a:p>
            <a:pPr marL="0" marR="0" lvl="0" indent="0" algn="l" rtl="0" hangingPunct="0">
              <a:lnSpc>
                <a:spcPct val="100000"/>
              </a:lnSpc>
              <a:spcBef>
                <a:spcPts val="0"/>
              </a:spcBef>
              <a:spcAft>
                <a:spcPts val="0"/>
              </a:spcAft>
              <a:buNone/>
              <a:tabLst/>
            </a:pPr>
            <a:endParaRPr lang="en-US" sz="2800" b="0" i="0" u="none" strike="noStrike" kern="1200" cap="none">
              <a:ln>
                <a:noFill/>
              </a:ln>
              <a:solidFill>
                <a:schemeClr val="bg1"/>
              </a:solidFill>
              <a:latin typeface="Liberation Sans" pitchFamily="18"/>
              <a:ea typeface="Source Han Sans CN Regular" pitchFamily="2"/>
              <a:cs typeface="Lohit Devanagari" pitchFamily="2"/>
            </a:endParaRPr>
          </a:p>
          <a:p>
            <a:pPr marL="0" marR="0" lvl="0" indent="0" algn="l" rtl="0" hangingPunct="0">
              <a:lnSpc>
                <a:spcPct val="100000"/>
              </a:lnSpc>
              <a:spcBef>
                <a:spcPts val="0"/>
              </a:spcBef>
              <a:spcAft>
                <a:spcPts val="0"/>
              </a:spcAft>
              <a:buNone/>
              <a:tabLst/>
            </a:pPr>
            <a:endParaRPr lang="en-US" sz="2800" b="0" i="0" u="none" strike="noStrike" kern="1200" cap="none">
              <a:ln>
                <a:noFill/>
              </a:ln>
              <a:solidFill>
                <a:schemeClr val="bg1"/>
              </a:solidFill>
              <a:latin typeface="Liberation Sans" pitchFamily="18"/>
              <a:ea typeface="Source Han Sans CN Regular" pitchFamily="2"/>
              <a:cs typeface="Lohit Devanagari" pitchFamily="2"/>
            </a:endParaRPr>
          </a:p>
          <a:p>
            <a:pPr marL="0" marR="0" lvl="0" indent="0" algn="l" rtl="0" hangingPunct="0">
              <a:lnSpc>
                <a:spcPct val="100000"/>
              </a:lnSpc>
              <a:spcBef>
                <a:spcPts val="0"/>
              </a:spcBef>
              <a:spcAft>
                <a:spcPts val="0"/>
              </a:spcAft>
              <a:buNone/>
              <a:tabLst/>
            </a:pPr>
            <a:endParaRPr lang="en-US" sz="2800" b="0" i="0" u="none" strike="noStrike" kern="1200" cap="none">
              <a:ln>
                <a:noFill/>
              </a:ln>
              <a:solidFill>
                <a:schemeClr val="bg1"/>
              </a:solidFill>
              <a:latin typeface="Liberation Sans" pitchFamily="18"/>
              <a:ea typeface="Source Han Sans CN Regular" pitchFamily="2"/>
              <a:cs typeface="Lohit Devanagari" pitchFamily="2"/>
            </a:endParaRPr>
          </a:p>
          <a:p>
            <a:pPr marL="0" marR="0" lvl="0" indent="0" algn="l" rtl="0" hangingPunct="0">
              <a:lnSpc>
                <a:spcPct val="100000"/>
              </a:lnSpc>
              <a:spcBef>
                <a:spcPts val="0"/>
              </a:spcBef>
              <a:spcAft>
                <a:spcPts val="0"/>
              </a:spcAft>
              <a:buNone/>
              <a:tabLst/>
            </a:pPr>
            <a:r>
              <a:rPr lang="en-US" sz="2800" b="0" i="0" u="none" strike="noStrike" kern="1200" cap="none">
                <a:ln>
                  <a:noFill/>
                </a:ln>
                <a:solidFill>
                  <a:schemeClr val="bg1"/>
                </a:solidFill>
                <a:latin typeface="Liberation Sans" pitchFamily="18"/>
                <a:ea typeface="Source Han Sans CN Regular" pitchFamily="2"/>
                <a:cs typeface="Lohit Devanagari" pitchFamily="2"/>
              </a:rPr>
              <a:t> Week</a:t>
            </a:r>
          </a:p>
          <a:p>
            <a:pPr marL="0" marR="0" lvl="0" indent="0" algn="l" rtl="0" hangingPunct="0">
              <a:lnSpc>
                <a:spcPct val="100000"/>
              </a:lnSpc>
              <a:spcBef>
                <a:spcPts val="0"/>
              </a:spcBef>
              <a:spcAft>
                <a:spcPts val="0"/>
              </a:spcAft>
              <a:buNone/>
              <a:tabLst/>
            </a:pPr>
            <a:endParaRPr lang="en-US" sz="2800" b="0" i="0" u="none" strike="noStrike" kern="1200" cap="none">
              <a:ln>
                <a:noFill/>
              </a:ln>
              <a:solidFill>
                <a:schemeClr val="bg1"/>
              </a:solidFill>
              <a:latin typeface="Liberation Sans" pitchFamily="18"/>
              <a:ea typeface="Source Han Sans CN Regular" pitchFamily="2"/>
              <a:cs typeface="Lohit Devanagari" pitchFamily="2"/>
            </a:endParaRPr>
          </a:p>
          <a:p>
            <a:pPr marL="0" marR="0" lvl="0" indent="0" algn="l" rtl="0" hangingPunct="0">
              <a:lnSpc>
                <a:spcPct val="100000"/>
              </a:lnSpc>
              <a:spcBef>
                <a:spcPts val="0"/>
              </a:spcBef>
              <a:spcAft>
                <a:spcPts val="0"/>
              </a:spcAft>
              <a:buNone/>
              <a:tabLst/>
            </a:pPr>
            <a:endParaRPr lang="en-US" sz="2800" b="0" i="0" u="none" strike="noStrike" kern="1200" cap="none">
              <a:ln>
                <a:noFill/>
              </a:ln>
              <a:solidFill>
                <a:schemeClr val="bg1"/>
              </a:solidFill>
              <a:latin typeface="Liberation Sans" pitchFamily="18"/>
              <a:ea typeface="Source Han Sans CN Regular" pitchFamily="2"/>
              <a:cs typeface="Lohit Devanagari" pitchFamily="2"/>
            </a:endParaRPr>
          </a:p>
          <a:p>
            <a:pPr marL="0" marR="0" lvl="0" indent="0" algn="l" rtl="0" hangingPunct="0">
              <a:lnSpc>
                <a:spcPct val="100000"/>
              </a:lnSpc>
              <a:spcBef>
                <a:spcPts val="0"/>
              </a:spcBef>
              <a:spcAft>
                <a:spcPts val="0"/>
              </a:spcAft>
              <a:buNone/>
              <a:tabLst/>
            </a:pPr>
            <a:endParaRPr lang="en-US" sz="2800" b="0" i="0" u="none" strike="noStrike" kern="1200" cap="none">
              <a:ln>
                <a:noFill/>
              </a:ln>
              <a:solidFill>
                <a:schemeClr val="bg1"/>
              </a:solidFill>
              <a:latin typeface="Liberation Sans" pitchFamily="18"/>
              <a:ea typeface="Source Han Sans CN Regular" pitchFamily="2"/>
              <a:cs typeface="Lohit Devanagari" pitchFamily="2"/>
            </a:endParaRPr>
          </a:p>
          <a:p>
            <a:pPr marL="0" marR="0" lvl="0" indent="0" algn="l" rtl="0" hangingPunct="0">
              <a:lnSpc>
                <a:spcPct val="100000"/>
              </a:lnSpc>
              <a:spcBef>
                <a:spcPts val="0"/>
              </a:spcBef>
              <a:spcAft>
                <a:spcPts val="0"/>
              </a:spcAft>
              <a:buNone/>
              <a:tabLst/>
            </a:pPr>
            <a:endParaRPr lang="en-US" sz="2800" b="0" i="0" u="none" strike="noStrike" kern="1200" cap="none">
              <a:ln>
                <a:noFill/>
              </a:ln>
              <a:solidFill>
                <a:schemeClr val="bg1"/>
              </a:solidFill>
              <a:latin typeface="Liberation Sans" pitchFamily="18"/>
              <a:ea typeface="Source Han Sans CN Regular" pitchFamily="2"/>
              <a:cs typeface="Lohit Devanagari" pitchFamily="2"/>
            </a:endParaRPr>
          </a:p>
          <a:p>
            <a:pPr marL="0" marR="0" lvl="0" indent="0" algn="l" rtl="0" hangingPunct="0">
              <a:lnSpc>
                <a:spcPct val="100000"/>
              </a:lnSpc>
              <a:spcBef>
                <a:spcPts val="0"/>
              </a:spcBef>
              <a:spcAft>
                <a:spcPts val="0"/>
              </a:spcAft>
              <a:buNone/>
              <a:tabLst/>
            </a:pPr>
            <a:endParaRPr lang="en-US" sz="2800" b="0" i="0" u="none" strike="noStrike" kern="1200" cap="none">
              <a:ln>
                <a:noFill/>
              </a:ln>
              <a:solidFill>
                <a:schemeClr val="bg1"/>
              </a:solidFill>
              <a:latin typeface="Liberation Sans" pitchFamily="18"/>
              <a:ea typeface="Source Han Sans CN Regular" pitchFamily="2"/>
              <a:cs typeface="Lohit Devanagari" pitchFamily="2"/>
            </a:endParaRPr>
          </a:p>
          <a:p>
            <a:pPr marL="0" marR="0" lvl="0" indent="0" algn="l" rtl="0" hangingPunct="0">
              <a:lnSpc>
                <a:spcPct val="100000"/>
              </a:lnSpc>
              <a:spcBef>
                <a:spcPts val="0"/>
              </a:spcBef>
              <a:spcAft>
                <a:spcPts val="0"/>
              </a:spcAft>
              <a:buNone/>
              <a:tabLst/>
            </a:pPr>
            <a:r>
              <a:rPr lang="en-US" sz="2800" b="0" i="0" u="none" strike="noStrike" kern="1200" cap="none">
                <a:ln>
                  <a:noFill/>
                </a:ln>
                <a:solidFill>
                  <a:schemeClr val="bg1"/>
                </a:solidFill>
                <a:latin typeface="Liberation Sans" pitchFamily="18"/>
                <a:ea typeface="Source Han Sans CN Regular" pitchFamily="2"/>
                <a:cs typeface="Lohit Devanagari" pitchFamily="2"/>
              </a:rPr>
              <a:t>Month</a:t>
            </a:r>
          </a:p>
          <a:p>
            <a:pPr marL="0" marR="0" lvl="0" indent="0" algn="l" rtl="0" hangingPunct="0">
              <a:lnSpc>
                <a:spcPct val="100000"/>
              </a:lnSpc>
              <a:spcBef>
                <a:spcPts val="0"/>
              </a:spcBef>
              <a:spcAft>
                <a:spcPts val="0"/>
              </a:spcAft>
              <a:buNone/>
              <a:tabLst/>
            </a:pPr>
            <a:endParaRPr lang="en-US" sz="2800" b="0" i="0" u="none" strike="noStrike" kern="1200" cap="none">
              <a:ln>
                <a:noFill/>
              </a:ln>
              <a:solidFill>
                <a:schemeClr val="bg1"/>
              </a:solidFill>
              <a:latin typeface="Liberation Sans" pitchFamily="18"/>
              <a:ea typeface="Source Han Sans CN Regular" pitchFamily="2"/>
              <a:cs typeface="Lohit Devanagari" pitchFamily="2"/>
            </a:endParaRPr>
          </a:p>
          <a:p>
            <a:pPr marL="0" marR="0" lvl="0" indent="0" rtl="0" hangingPunct="0">
              <a:lnSpc>
                <a:spcPct val="100000"/>
              </a:lnSpc>
              <a:spcBef>
                <a:spcPts val="0"/>
              </a:spcBef>
              <a:spcAft>
                <a:spcPts val="0"/>
              </a:spcAft>
              <a:buNone/>
              <a:tabLst/>
            </a:pPr>
            <a:endParaRPr lang="en-US" sz="2800" b="0" i="0" u="none" strike="noStrike" kern="1200" cap="none">
              <a:ln>
                <a:noFill/>
              </a:ln>
              <a:solidFill>
                <a:schemeClr val="bg1"/>
              </a:solidFill>
              <a:latin typeface="Liberation Sans" pitchFamily="18"/>
              <a:ea typeface="Source Han Sans CN Regular" pitchFamily="2"/>
              <a:cs typeface="Lohit Devanagari" pitchFamily="2"/>
            </a:endParaRPr>
          </a:p>
        </p:txBody>
      </p:sp>
      <p:sp>
        <p:nvSpPr>
          <p:cNvPr id="4" name="Freeform: Shape 3">
            <a:extLst>
              <a:ext uri="{FF2B5EF4-FFF2-40B4-BE49-F238E27FC236}">
                <a16:creationId xmlns:a16="http://schemas.microsoft.com/office/drawing/2014/main" id="{E098A83E-4BA1-43DE-8012-1351FE6D7F29}"/>
              </a:ext>
            </a:extLst>
          </p:cNvPr>
          <p:cNvSpPr/>
          <p:nvPr/>
        </p:nvSpPr>
        <p:spPr>
          <a:xfrm>
            <a:off x="764640" y="1005840"/>
            <a:ext cx="731519" cy="5943600"/>
          </a:xfrm>
          <a:custGeom>
            <a:avLst>
              <a:gd name="f0" fmla="val 18354"/>
              <a:gd name="f1" fmla="val 7044"/>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729FCF"/>
          </a:solidFill>
          <a:ln w="0">
            <a:solidFill>
              <a:srgbClr val="3465A4"/>
            </a:solid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solidFill>
                <a:schemeClr val="bg1"/>
              </a:solidFill>
              <a:latin typeface="Liberation Sans" pitchFamily="18"/>
              <a:ea typeface="Source Han Sans CN Regular" pitchFamily="2"/>
              <a:cs typeface="Lohit Devanagari" pitchFamily="2"/>
            </a:endParaRPr>
          </a:p>
        </p:txBody>
      </p:sp>
      <p:sp>
        <p:nvSpPr>
          <p:cNvPr id="5" name="TextBox 4">
            <a:extLst>
              <a:ext uri="{FF2B5EF4-FFF2-40B4-BE49-F238E27FC236}">
                <a16:creationId xmlns:a16="http://schemas.microsoft.com/office/drawing/2014/main" id="{F529713D-A45F-46E0-A951-972A13EF4DF0}"/>
              </a:ext>
            </a:extLst>
          </p:cNvPr>
          <p:cNvSpPr txBox="1"/>
          <p:nvPr/>
        </p:nvSpPr>
        <p:spPr>
          <a:xfrm>
            <a:off x="-91440" y="457920"/>
            <a:ext cx="2286000" cy="1279440"/>
          </a:xfrm>
          <a:prstGeom prst="rect">
            <a:avLst/>
          </a:prstGeom>
          <a:noFill/>
          <a:ln>
            <a:noFill/>
          </a:ln>
        </p:spPr>
        <p:txBody>
          <a:bodyPr vert="horz" wrap="none" lIns="90000" tIns="45000" rIns="90000" bIns="45000" anchorCtr="0" compatLnSpc="0"/>
          <a:lstStyle/>
          <a:p>
            <a:pPr marL="0" marR="0" lvl="0" indent="0" algn="l" rtl="0" hangingPunct="0">
              <a:lnSpc>
                <a:spcPct val="100000"/>
              </a:lnSpc>
              <a:spcBef>
                <a:spcPts val="0"/>
              </a:spcBef>
              <a:spcAft>
                <a:spcPts val="0"/>
              </a:spcAft>
              <a:buNone/>
              <a:tabLst/>
            </a:pPr>
            <a:r>
              <a:rPr lang="en-US" sz="2800" b="0" i="0" u="none" strike="noStrike" kern="1200" cap="none" dirty="0">
                <a:ln>
                  <a:noFill/>
                </a:ln>
                <a:solidFill>
                  <a:schemeClr val="bg1"/>
                </a:solidFill>
                <a:latin typeface="Liberation Sans" pitchFamily="18"/>
                <a:ea typeface="Source Han Sans CN Regular" pitchFamily="2"/>
                <a:cs typeface="Lohit Devanagari" pitchFamily="2"/>
              </a:rPr>
              <a:t>   Short term</a:t>
            </a:r>
          </a:p>
        </p:txBody>
      </p:sp>
      <p:sp>
        <p:nvSpPr>
          <p:cNvPr id="6" name="TextBox 5">
            <a:extLst>
              <a:ext uri="{FF2B5EF4-FFF2-40B4-BE49-F238E27FC236}">
                <a16:creationId xmlns:a16="http://schemas.microsoft.com/office/drawing/2014/main" id="{ACBF5E64-AD26-468C-AD83-C0F4426BE860}"/>
              </a:ext>
            </a:extLst>
          </p:cNvPr>
          <p:cNvSpPr txBox="1"/>
          <p:nvPr/>
        </p:nvSpPr>
        <p:spPr>
          <a:xfrm>
            <a:off x="-91440" y="6888480"/>
            <a:ext cx="2286000" cy="1279440"/>
          </a:xfrm>
          <a:prstGeom prst="rect">
            <a:avLst/>
          </a:prstGeom>
          <a:noFill/>
          <a:ln>
            <a:noFill/>
          </a:ln>
        </p:spPr>
        <p:txBody>
          <a:bodyPr vert="horz" wrap="none" lIns="90000" tIns="45000" rIns="90000" bIns="45000" anchorCtr="0" compatLnSpc="0"/>
          <a:lstStyle/>
          <a:p>
            <a:pPr marL="0" marR="0" lvl="0" indent="0" algn="l" rtl="0" hangingPunct="0">
              <a:lnSpc>
                <a:spcPct val="100000"/>
              </a:lnSpc>
              <a:spcBef>
                <a:spcPts val="0"/>
              </a:spcBef>
              <a:spcAft>
                <a:spcPts val="0"/>
              </a:spcAft>
              <a:buNone/>
              <a:tabLst/>
            </a:pPr>
            <a:r>
              <a:rPr lang="en-US" sz="2800" b="0" i="0" u="none" strike="noStrike" kern="1200" cap="none" dirty="0">
                <a:ln>
                  <a:noFill/>
                </a:ln>
                <a:solidFill>
                  <a:schemeClr val="bg1"/>
                </a:solidFill>
                <a:latin typeface="Liberation Sans" pitchFamily="18"/>
                <a:ea typeface="Source Han Sans CN Regular" pitchFamily="2"/>
                <a:cs typeface="Lohit Devanagari" pitchFamily="2"/>
              </a:rPr>
              <a:t>   Long term</a:t>
            </a:r>
          </a:p>
        </p:txBody>
      </p:sp>
      <p:sp>
        <p:nvSpPr>
          <p:cNvPr id="7" name="TextBox 6">
            <a:extLst>
              <a:ext uri="{FF2B5EF4-FFF2-40B4-BE49-F238E27FC236}">
                <a16:creationId xmlns:a16="http://schemas.microsoft.com/office/drawing/2014/main" id="{98C29177-1706-4A7C-9891-D2CD936BD0AE}"/>
              </a:ext>
            </a:extLst>
          </p:cNvPr>
          <p:cNvSpPr txBox="1"/>
          <p:nvPr/>
        </p:nvSpPr>
        <p:spPr>
          <a:xfrm>
            <a:off x="3987360" y="189000"/>
            <a:ext cx="4973760" cy="883080"/>
          </a:xfrm>
          <a:prstGeom prst="rect">
            <a:avLst/>
          </a:prstGeom>
          <a:noFill/>
          <a:ln>
            <a:noFill/>
          </a:ln>
        </p:spPr>
        <p:txBody>
          <a:bodyPr vert="horz" wrap="none" lIns="90000" tIns="45000" rIns="90000" bIns="45000" anchorCtr="0" compatLnSpc="0"/>
          <a:lstStyle/>
          <a:p>
            <a:pPr marL="0" marR="0" lvl="0" indent="0" algn="l" rtl="0" hangingPunct="0">
              <a:lnSpc>
                <a:spcPct val="100000"/>
              </a:lnSpc>
              <a:spcBef>
                <a:spcPts val="0"/>
              </a:spcBef>
              <a:spcAft>
                <a:spcPts val="0"/>
              </a:spcAft>
              <a:buNone/>
              <a:tabLst/>
            </a:pPr>
            <a:r>
              <a:rPr lang="en-US" sz="2800" b="0" i="0" u="none" strike="noStrike" kern="1200" cap="none" dirty="0">
                <a:ln>
                  <a:noFill/>
                </a:ln>
                <a:solidFill>
                  <a:schemeClr val="bg1"/>
                </a:solidFill>
                <a:latin typeface="Liberation Sans" pitchFamily="18"/>
                <a:ea typeface="Source Han Sans CN Regular" pitchFamily="2"/>
                <a:cs typeface="Lohit Devanagari" pitchFamily="2"/>
              </a:rPr>
              <a:t>Airflow               Discharge</a:t>
            </a:r>
          </a:p>
        </p:txBody>
      </p:sp>
      <p:pic>
        <p:nvPicPr>
          <p:cNvPr id="8" name="Picture 7">
            <a:extLst>
              <a:ext uri="{FF2B5EF4-FFF2-40B4-BE49-F238E27FC236}">
                <a16:creationId xmlns:a16="http://schemas.microsoft.com/office/drawing/2014/main" id="{AF0652F2-9AD8-4D07-8552-775829E22F86}"/>
              </a:ext>
            </a:extLst>
          </p:cNvPr>
          <p:cNvPicPr>
            <a:picLocks noChangeAspect="1"/>
          </p:cNvPicPr>
          <p:nvPr/>
        </p:nvPicPr>
        <p:blipFill>
          <a:blip r:embed="rId3"/>
          <a:stretch>
            <a:fillRect/>
          </a:stretch>
        </p:blipFill>
        <p:spPr>
          <a:xfrm>
            <a:off x="3171090" y="771724"/>
            <a:ext cx="5947510" cy="6694145"/>
          </a:xfrm>
          <a:prstGeom prst="rect">
            <a:avLst/>
          </a:prstGeom>
        </p:spPr>
      </p:pic>
      <p:pic>
        <p:nvPicPr>
          <p:cNvPr id="2" name="Picture 4" descr="A picture containing drawing&#10;&#10;Description generated with very high confidence">
            <a:extLst>
              <a:ext uri="{FF2B5EF4-FFF2-40B4-BE49-F238E27FC236}">
                <a16:creationId xmlns:a16="http://schemas.microsoft.com/office/drawing/2014/main" id="{5E56B55F-12D2-48A5-B930-97A869DC75FB}"/>
              </a:ext>
            </a:extLst>
          </p:cNvPr>
          <p:cNvPicPr>
            <a:picLocks noChangeAspect="1"/>
          </p:cNvPicPr>
          <p:nvPr/>
        </p:nvPicPr>
        <p:blipFill>
          <a:blip r:embed="rId4"/>
          <a:stretch>
            <a:fillRect/>
          </a:stretch>
        </p:blipFill>
        <p:spPr>
          <a:xfrm>
            <a:off x="8745222" y="6941998"/>
            <a:ext cx="1220049" cy="42350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95D2E-6E55-4472-9C08-CBDE08EC480C}"/>
              </a:ext>
            </a:extLst>
          </p:cNvPr>
          <p:cNvSpPr>
            <a:spLocks noGrp="1"/>
          </p:cNvSpPr>
          <p:nvPr>
            <p:ph type="title"/>
          </p:nvPr>
        </p:nvSpPr>
        <p:spPr/>
        <p:txBody>
          <a:bodyPr/>
          <a:lstStyle/>
          <a:p>
            <a:r>
              <a:rPr lang="en-US" dirty="0">
                <a:solidFill>
                  <a:schemeClr val="bg1"/>
                </a:solidFill>
              </a:rPr>
              <a:t>Summer regime – stream connected to CO</a:t>
            </a:r>
            <a:r>
              <a:rPr lang="en-US" sz="2400" dirty="0">
                <a:solidFill>
                  <a:schemeClr val="bg1"/>
                </a:solidFill>
              </a:rPr>
              <a:t>2</a:t>
            </a:r>
            <a:r>
              <a:rPr lang="en-US" dirty="0">
                <a:solidFill>
                  <a:schemeClr val="bg1"/>
                </a:solidFill>
              </a:rPr>
              <a:t> source</a:t>
            </a:r>
          </a:p>
        </p:txBody>
      </p:sp>
      <p:pic>
        <p:nvPicPr>
          <p:cNvPr id="5" name="Picture 4">
            <a:extLst>
              <a:ext uri="{FF2B5EF4-FFF2-40B4-BE49-F238E27FC236}">
                <a16:creationId xmlns:a16="http://schemas.microsoft.com/office/drawing/2014/main" id="{13DA1CA0-2747-440B-AB2B-D489556B9D1B}"/>
              </a:ext>
            </a:extLst>
          </p:cNvPr>
          <p:cNvPicPr>
            <a:picLocks noChangeAspect="1"/>
          </p:cNvPicPr>
          <p:nvPr/>
        </p:nvPicPr>
        <p:blipFill>
          <a:blip r:embed="rId2"/>
          <a:stretch>
            <a:fillRect/>
          </a:stretch>
        </p:blipFill>
        <p:spPr>
          <a:xfrm>
            <a:off x="1051655" y="2002756"/>
            <a:ext cx="7961667" cy="5026582"/>
          </a:xfrm>
          <a:prstGeom prst="rect">
            <a:avLst/>
          </a:prstGeom>
        </p:spPr>
      </p:pic>
      <p:sp>
        <p:nvSpPr>
          <p:cNvPr id="6" name="Rectangle 5">
            <a:extLst>
              <a:ext uri="{FF2B5EF4-FFF2-40B4-BE49-F238E27FC236}">
                <a16:creationId xmlns:a16="http://schemas.microsoft.com/office/drawing/2014/main" id="{23E4DDD2-8B23-40F7-A115-4A61466E7A6B}"/>
              </a:ext>
            </a:extLst>
          </p:cNvPr>
          <p:cNvSpPr/>
          <p:nvPr/>
        </p:nvSpPr>
        <p:spPr>
          <a:xfrm>
            <a:off x="2671011" y="4042611"/>
            <a:ext cx="2550694" cy="70986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CO2 Source</a:t>
            </a:r>
          </a:p>
        </p:txBody>
      </p:sp>
      <p:sp>
        <p:nvSpPr>
          <p:cNvPr id="3" name="TextBox 2">
            <a:extLst>
              <a:ext uri="{FF2B5EF4-FFF2-40B4-BE49-F238E27FC236}">
                <a16:creationId xmlns:a16="http://schemas.microsoft.com/office/drawing/2014/main" id="{9515AABC-CD43-44ED-B417-4F0FD534021E}"/>
              </a:ext>
            </a:extLst>
          </p:cNvPr>
          <p:cNvSpPr txBox="1"/>
          <p:nvPr/>
        </p:nvSpPr>
        <p:spPr>
          <a:xfrm>
            <a:off x="6367550" y="2249242"/>
            <a:ext cx="27432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Arrows indicate direction of cave air flow. Two-way arrows indicate CO2 exchange between air and water, which is accentuated in winter.</a:t>
            </a:r>
          </a:p>
        </p:txBody>
      </p:sp>
      <p:pic>
        <p:nvPicPr>
          <p:cNvPr id="4" name="Picture 4" descr="A picture containing drawing&#10;&#10;Description generated with very high confidence">
            <a:extLst>
              <a:ext uri="{FF2B5EF4-FFF2-40B4-BE49-F238E27FC236}">
                <a16:creationId xmlns:a16="http://schemas.microsoft.com/office/drawing/2014/main" id="{DE33B353-2173-4139-A595-D55E9F68EE78}"/>
              </a:ext>
            </a:extLst>
          </p:cNvPr>
          <p:cNvPicPr>
            <a:picLocks noChangeAspect="1"/>
          </p:cNvPicPr>
          <p:nvPr/>
        </p:nvPicPr>
        <p:blipFill>
          <a:blip r:embed="rId3"/>
          <a:stretch>
            <a:fillRect/>
          </a:stretch>
        </p:blipFill>
        <p:spPr>
          <a:xfrm>
            <a:off x="8745222" y="6941998"/>
            <a:ext cx="1220049" cy="423501"/>
          </a:xfrm>
          <a:prstGeom prst="rect">
            <a:avLst/>
          </a:prstGeom>
        </p:spPr>
      </p:pic>
    </p:spTree>
    <p:extLst>
      <p:ext uri="{BB962C8B-B14F-4D97-AF65-F5344CB8AC3E}">
        <p14:creationId xmlns:p14="http://schemas.microsoft.com/office/powerpoint/2010/main" val="1214318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95D2E-6E55-4472-9C08-CBDE08EC480C}"/>
              </a:ext>
            </a:extLst>
          </p:cNvPr>
          <p:cNvSpPr>
            <a:spLocks noGrp="1"/>
          </p:cNvSpPr>
          <p:nvPr>
            <p:ph type="title"/>
          </p:nvPr>
        </p:nvSpPr>
        <p:spPr/>
        <p:txBody>
          <a:bodyPr/>
          <a:lstStyle/>
          <a:p>
            <a:r>
              <a:rPr lang="en-US" dirty="0">
                <a:solidFill>
                  <a:schemeClr val="bg1"/>
                </a:solidFill>
              </a:rPr>
              <a:t>Winter regime – stream disconnected from CO</a:t>
            </a:r>
            <a:r>
              <a:rPr lang="en-US" sz="2400" dirty="0">
                <a:solidFill>
                  <a:schemeClr val="bg1"/>
                </a:solidFill>
              </a:rPr>
              <a:t>2</a:t>
            </a:r>
            <a:r>
              <a:rPr lang="en-US" dirty="0">
                <a:solidFill>
                  <a:schemeClr val="bg1"/>
                </a:solidFill>
              </a:rPr>
              <a:t> source</a:t>
            </a:r>
          </a:p>
        </p:txBody>
      </p:sp>
      <p:pic>
        <p:nvPicPr>
          <p:cNvPr id="3" name="Picture 2">
            <a:extLst>
              <a:ext uri="{FF2B5EF4-FFF2-40B4-BE49-F238E27FC236}">
                <a16:creationId xmlns:a16="http://schemas.microsoft.com/office/drawing/2014/main" id="{528409D6-AA4B-41D9-8007-67C3DBB0107F}"/>
              </a:ext>
            </a:extLst>
          </p:cNvPr>
          <p:cNvPicPr>
            <a:picLocks noChangeAspect="1"/>
          </p:cNvPicPr>
          <p:nvPr/>
        </p:nvPicPr>
        <p:blipFill>
          <a:blip r:embed="rId2"/>
          <a:stretch>
            <a:fillRect/>
          </a:stretch>
        </p:blipFill>
        <p:spPr>
          <a:xfrm>
            <a:off x="980376" y="1887349"/>
            <a:ext cx="8030920" cy="5153044"/>
          </a:xfrm>
          <a:prstGeom prst="rect">
            <a:avLst/>
          </a:prstGeom>
        </p:spPr>
      </p:pic>
      <p:sp>
        <p:nvSpPr>
          <p:cNvPr id="6" name="Rectangle 5">
            <a:extLst>
              <a:ext uri="{FF2B5EF4-FFF2-40B4-BE49-F238E27FC236}">
                <a16:creationId xmlns:a16="http://schemas.microsoft.com/office/drawing/2014/main" id="{5717F6F5-A1BA-4D10-9BBC-103AC6787B29}"/>
              </a:ext>
            </a:extLst>
          </p:cNvPr>
          <p:cNvSpPr/>
          <p:nvPr/>
        </p:nvSpPr>
        <p:spPr>
          <a:xfrm>
            <a:off x="2671011" y="4042611"/>
            <a:ext cx="2550694" cy="70986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CO2 Source</a:t>
            </a:r>
          </a:p>
        </p:txBody>
      </p:sp>
      <p:sp>
        <p:nvSpPr>
          <p:cNvPr id="4" name="TextBox 3">
            <a:extLst>
              <a:ext uri="{FF2B5EF4-FFF2-40B4-BE49-F238E27FC236}">
                <a16:creationId xmlns:a16="http://schemas.microsoft.com/office/drawing/2014/main" id="{41D4925B-C9AB-4D89-AC9C-EAB411913531}"/>
              </a:ext>
            </a:extLst>
          </p:cNvPr>
          <p:cNvSpPr txBox="1"/>
          <p:nvPr/>
        </p:nvSpPr>
        <p:spPr>
          <a:xfrm>
            <a:off x="6367550" y="2249242"/>
            <a:ext cx="27432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Arrows indicate direction of cave air flow. Two-way arrows indicate CO2 exchange between air and water, which is accentuated in winter.</a:t>
            </a:r>
          </a:p>
        </p:txBody>
      </p:sp>
      <p:pic>
        <p:nvPicPr>
          <p:cNvPr id="5" name="Picture 4" descr="A picture containing drawing&#10;&#10;Description generated with very high confidence">
            <a:extLst>
              <a:ext uri="{FF2B5EF4-FFF2-40B4-BE49-F238E27FC236}">
                <a16:creationId xmlns:a16="http://schemas.microsoft.com/office/drawing/2014/main" id="{0D9E254E-0708-4946-B873-9B39DFD8A6D5}"/>
              </a:ext>
            </a:extLst>
          </p:cNvPr>
          <p:cNvPicPr>
            <a:picLocks noChangeAspect="1"/>
          </p:cNvPicPr>
          <p:nvPr/>
        </p:nvPicPr>
        <p:blipFill>
          <a:blip r:embed="rId3"/>
          <a:stretch>
            <a:fillRect/>
          </a:stretch>
        </p:blipFill>
        <p:spPr>
          <a:xfrm>
            <a:off x="8745222" y="6941998"/>
            <a:ext cx="1220049" cy="423501"/>
          </a:xfrm>
          <a:prstGeom prst="rect">
            <a:avLst/>
          </a:prstGeom>
        </p:spPr>
      </p:pic>
    </p:spTree>
    <p:extLst>
      <p:ext uri="{BB962C8B-B14F-4D97-AF65-F5344CB8AC3E}">
        <p14:creationId xmlns:p14="http://schemas.microsoft.com/office/powerpoint/2010/main" val="2999683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9069-D786-4A0D-AD27-777FF04531A5}"/>
              </a:ext>
            </a:extLst>
          </p:cNvPr>
          <p:cNvSpPr txBox="1">
            <a:spLocks noGrp="1"/>
          </p:cNvSpPr>
          <p:nvPr>
            <p:ph type="title" idx="4294967295"/>
          </p:nvPr>
        </p:nvSpPr>
        <p:spPr>
          <a:xfrm>
            <a:off x="503640" y="541516"/>
            <a:ext cx="9068760" cy="492443"/>
          </a:xfrm>
        </p:spPr>
        <p:txBody>
          <a:bodyPr>
            <a:spAutoFit/>
          </a:bodyPr>
          <a:lstStyle/>
          <a:p>
            <a:r>
              <a:rPr lang="en-US" sz="3200" dirty="0">
                <a:solidFill>
                  <a:schemeClr val="bg1"/>
                </a:solidFill>
                <a:latin typeface="Liberation Sans"/>
              </a:rPr>
              <a:t>4. Onset of ventilation reduces dissolution rates</a:t>
            </a:r>
            <a:endParaRPr lang="en-US" dirty="0">
              <a:solidFill>
                <a:schemeClr val="bg1"/>
              </a:solidFill>
            </a:endParaRPr>
          </a:p>
        </p:txBody>
      </p:sp>
      <p:sp>
        <p:nvSpPr>
          <p:cNvPr id="3" name="Freeform: Shape 2">
            <a:extLst>
              <a:ext uri="{FF2B5EF4-FFF2-40B4-BE49-F238E27FC236}">
                <a16:creationId xmlns:a16="http://schemas.microsoft.com/office/drawing/2014/main" id="{B37611F3-D596-4C5A-95E4-FC0A3F598A29}"/>
              </a:ext>
            </a:extLst>
          </p:cNvPr>
          <p:cNvSpPr/>
          <p:nvPr/>
        </p:nvSpPr>
        <p:spPr>
          <a:xfrm>
            <a:off x="1279440" y="5487839"/>
            <a:ext cx="548640" cy="4572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solidFill>
          <a:ln w="0">
            <a:solidFill>
              <a:srgbClr val="3465A4"/>
            </a:solid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solidFill>
                <a:schemeClr val="bg1"/>
              </a:solidFill>
              <a:latin typeface="Liberation Sans" pitchFamily="18"/>
              <a:ea typeface="Source Han Sans CN Regular" pitchFamily="2"/>
              <a:cs typeface="Lohit Devanagari" pitchFamily="2"/>
            </a:endParaRPr>
          </a:p>
        </p:txBody>
      </p:sp>
      <p:sp>
        <p:nvSpPr>
          <p:cNvPr id="4" name="Freeform: Shape 3">
            <a:extLst>
              <a:ext uri="{FF2B5EF4-FFF2-40B4-BE49-F238E27FC236}">
                <a16:creationId xmlns:a16="http://schemas.microsoft.com/office/drawing/2014/main" id="{2C27DD97-B356-41EB-A1B4-0AC03AC9EEE1}"/>
              </a:ext>
            </a:extLst>
          </p:cNvPr>
          <p:cNvSpPr/>
          <p:nvPr/>
        </p:nvSpPr>
        <p:spPr>
          <a:xfrm>
            <a:off x="731159" y="2561039"/>
            <a:ext cx="548640" cy="4572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solidFill>
          <a:ln w="0">
            <a:solidFill>
              <a:srgbClr val="3465A4"/>
            </a:solid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solidFill>
                <a:schemeClr val="bg1"/>
              </a:solidFill>
              <a:latin typeface="Liberation Sans" pitchFamily="18"/>
              <a:ea typeface="Source Han Sans CN Regular" pitchFamily="2"/>
              <a:cs typeface="Lohit Devanagari" pitchFamily="2"/>
            </a:endParaRPr>
          </a:p>
        </p:txBody>
      </p:sp>
      <p:sp>
        <p:nvSpPr>
          <p:cNvPr id="5" name="TextBox 4">
            <a:extLst>
              <a:ext uri="{FF2B5EF4-FFF2-40B4-BE49-F238E27FC236}">
                <a16:creationId xmlns:a16="http://schemas.microsoft.com/office/drawing/2014/main" id="{A5A07CD4-9C1B-48FA-86B4-BEB5FCECED7D}"/>
              </a:ext>
            </a:extLst>
          </p:cNvPr>
          <p:cNvSpPr txBox="1"/>
          <p:nvPr/>
        </p:nvSpPr>
        <p:spPr>
          <a:xfrm>
            <a:off x="401400" y="2034360"/>
            <a:ext cx="1106113" cy="444758"/>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2400" b="0" i="0" u="none" strike="noStrike" kern="1200" cap="none">
                <a:ln>
                  <a:noFill/>
                </a:ln>
                <a:solidFill>
                  <a:schemeClr val="bg1"/>
                </a:solidFill>
                <a:latin typeface="Liberation Sans" pitchFamily="18"/>
                <a:ea typeface="Source Han Sans CN Regular" pitchFamily="2"/>
                <a:cs typeface="Lohit Devanagari" pitchFamily="2"/>
              </a:rPr>
              <a:t>Langle</a:t>
            </a:r>
          </a:p>
        </p:txBody>
      </p:sp>
      <p:sp>
        <p:nvSpPr>
          <p:cNvPr id="6" name="TextBox 5">
            <a:extLst>
              <a:ext uri="{FF2B5EF4-FFF2-40B4-BE49-F238E27FC236}">
                <a16:creationId xmlns:a16="http://schemas.microsoft.com/office/drawing/2014/main" id="{7D2C66BF-783C-481E-A404-CCE0C830B78E}"/>
              </a:ext>
            </a:extLst>
          </p:cNvPr>
          <p:cNvSpPr txBox="1"/>
          <p:nvPr/>
        </p:nvSpPr>
        <p:spPr>
          <a:xfrm>
            <a:off x="731159" y="6127919"/>
            <a:ext cx="1876068" cy="444758"/>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2400" b="0" i="0" u="none" strike="noStrike" kern="1200" cap="none">
                <a:ln>
                  <a:noFill/>
                </a:ln>
                <a:solidFill>
                  <a:schemeClr val="bg1"/>
                </a:solidFill>
                <a:latin typeface="Liberation Sans" pitchFamily="18"/>
                <a:ea typeface="Source Han Sans CN Regular" pitchFamily="2"/>
                <a:cs typeface="Lohit Devanagari" pitchFamily="2"/>
              </a:rPr>
              <a:t>Copperhead</a:t>
            </a:r>
          </a:p>
        </p:txBody>
      </p:sp>
      <p:sp>
        <p:nvSpPr>
          <p:cNvPr id="7" name="Freeform: Shape 6">
            <a:extLst>
              <a:ext uri="{FF2B5EF4-FFF2-40B4-BE49-F238E27FC236}">
                <a16:creationId xmlns:a16="http://schemas.microsoft.com/office/drawing/2014/main" id="{C2644D3C-40AC-4120-9D81-7F92114BE3AC}"/>
              </a:ext>
            </a:extLst>
          </p:cNvPr>
          <p:cNvSpPr/>
          <p:nvPr/>
        </p:nvSpPr>
        <p:spPr>
          <a:xfrm rot="7531200">
            <a:off x="7292789" y="2208855"/>
            <a:ext cx="2309040" cy="941040"/>
          </a:xfrm>
          <a:custGeom>
            <a:avLst/>
            <a:gdLst/>
            <a:ahLst/>
            <a:cxnLst>
              <a:cxn ang="3cd4">
                <a:pos x="hc" y="t"/>
              </a:cxn>
              <a:cxn ang="cd2">
                <a:pos x="l" y="vc"/>
              </a:cxn>
              <a:cxn ang="cd4">
                <a:pos x="hc" y="b"/>
              </a:cxn>
              <a:cxn ang="0">
                <a:pos x="r" y="vc"/>
              </a:cxn>
            </a:cxnLst>
            <a:rect l="l" t="t" r="r" b="b"/>
            <a:pathLst>
              <a:path w="6415" h="2615">
                <a:moveTo>
                  <a:pt x="0" y="257"/>
                </a:moveTo>
                <a:cubicBezTo>
                  <a:pt x="1368" y="257"/>
                  <a:pt x="1557" y="-639"/>
                  <a:pt x="2453" y="917"/>
                </a:cubicBezTo>
                <a:cubicBezTo>
                  <a:pt x="3349" y="2474"/>
                  <a:pt x="2877" y="2661"/>
                  <a:pt x="4386" y="2332"/>
                </a:cubicBezTo>
                <a:cubicBezTo>
                  <a:pt x="5896" y="2002"/>
                  <a:pt x="6415" y="2615"/>
                  <a:pt x="6415" y="2615"/>
                </a:cubicBezTo>
              </a:path>
            </a:pathLst>
          </a:custGeom>
          <a:noFill/>
          <a:ln w="73080">
            <a:solidFill>
              <a:srgbClr val="0066CC"/>
            </a:solidFill>
            <a:prstDash val="solid"/>
          </a:ln>
        </p:spPr>
        <p:txBody>
          <a:bodyPr vert="horz" wrap="none" lIns="126360" tIns="81360" rIns="126360" bIns="81360" anchor="ctr"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Source Han Sans CN Regular" pitchFamily="2"/>
              <a:cs typeface="Lohit Devanagari" pitchFamily="2"/>
            </a:endParaRPr>
          </a:p>
        </p:txBody>
      </p:sp>
      <p:sp>
        <p:nvSpPr>
          <p:cNvPr id="8" name="Freeform: Shape 7">
            <a:extLst>
              <a:ext uri="{FF2B5EF4-FFF2-40B4-BE49-F238E27FC236}">
                <a16:creationId xmlns:a16="http://schemas.microsoft.com/office/drawing/2014/main" id="{F85580E2-E4E4-4A33-B194-A661F44E20A9}"/>
              </a:ext>
            </a:extLst>
          </p:cNvPr>
          <p:cNvSpPr/>
          <p:nvPr/>
        </p:nvSpPr>
        <p:spPr>
          <a:xfrm>
            <a:off x="7038360" y="3018240"/>
            <a:ext cx="731159" cy="6404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36720">
            <a:solidFill>
              <a:srgbClr val="0066CC"/>
            </a:solidFill>
            <a:prstDash val="solid"/>
          </a:ln>
        </p:spPr>
        <p:txBody>
          <a:bodyPr vert="horz" wrap="none" lIns="108360" tIns="63360" rIns="108360" bIns="6336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solidFill>
                <a:schemeClr val="bg1"/>
              </a:solidFill>
              <a:latin typeface="Liberation Sans" pitchFamily="18"/>
              <a:ea typeface="Source Han Sans CN Regular" pitchFamily="2"/>
              <a:cs typeface="Lohit Devanagari" pitchFamily="2"/>
            </a:endParaRPr>
          </a:p>
        </p:txBody>
      </p:sp>
      <p:sp>
        <p:nvSpPr>
          <p:cNvPr id="9" name="Straight Connector 8">
            <a:extLst>
              <a:ext uri="{FF2B5EF4-FFF2-40B4-BE49-F238E27FC236}">
                <a16:creationId xmlns:a16="http://schemas.microsoft.com/office/drawing/2014/main" id="{FC6F11C7-935C-42B9-81B2-E66CAA5867C5}"/>
              </a:ext>
            </a:extLst>
          </p:cNvPr>
          <p:cNvSpPr/>
          <p:nvPr/>
        </p:nvSpPr>
        <p:spPr>
          <a:xfrm flipH="1" flipV="1">
            <a:off x="1553760" y="2835360"/>
            <a:ext cx="5484600" cy="457199"/>
          </a:xfrm>
          <a:prstGeom prst="line">
            <a:avLst/>
          </a:prstGeom>
          <a:noFill/>
          <a:ln w="128160">
            <a:solidFill>
              <a:srgbClr val="CCFFFF"/>
            </a:solidFill>
            <a:prstDash val="solid"/>
            <a:tailEnd type="arrow"/>
          </a:ln>
        </p:spPr>
        <p:txBody>
          <a:bodyPr vert="horz" wrap="none" lIns="153000" tIns="108000" rIns="153000" bIns="108000" anchor="ctr"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solidFill>
                <a:schemeClr val="bg1"/>
              </a:solidFill>
              <a:latin typeface="Liberation Sans" pitchFamily="18"/>
              <a:ea typeface="Source Han Sans CN Regular" pitchFamily="2"/>
              <a:cs typeface="Lohit Devanagari" pitchFamily="2"/>
            </a:endParaRPr>
          </a:p>
        </p:txBody>
      </p:sp>
      <p:sp>
        <p:nvSpPr>
          <p:cNvPr id="10" name="Straight Connector 9">
            <a:extLst>
              <a:ext uri="{FF2B5EF4-FFF2-40B4-BE49-F238E27FC236}">
                <a16:creationId xmlns:a16="http://schemas.microsoft.com/office/drawing/2014/main" id="{A2A2B198-D705-4BE2-92F6-0E7150B2F30D}"/>
              </a:ext>
            </a:extLst>
          </p:cNvPr>
          <p:cNvSpPr/>
          <p:nvPr/>
        </p:nvSpPr>
        <p:spPr>
          <a:xfrm flipH="1">
            <a:off x="1919520" y="3475440"/>
            <a:ext cx="5210280" cy="2012399"/>
          </a:xfrm>
          <a:prstGeom prst="line">
            <a:avLst/>
          </a:prstGeom>
          <a:noFill/>
          <a:ln w="128160">
            <a:solidFill>
              <a:srgbClr val="CCFFFF"/>
            </a:solidFill>
            <a:prstDash val="solid"/>
            <a:tailEnd type="arrow"/>
          </a:ln>
        </p:spPr>
        <p:txBody>
          <a:bodyPr vert="horz" wrap="none" lIns="153000" tIns="108000" rIns="153000" bIns="108000" anchor="ctr"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solidFill>
                <a:schemeClr val="bg1"/>
              </a:solidFill>
              <a:latin typeface="Liberation Sans" pitchFamily="18"/>
              <a:ea typeface="Source Han Sans CN Regular" pitchFamily="2"/>
              <a:cs typeface="Lohit Devanagari" pitchFamily="2"/>
            </a:endParaRPr>
          </a:p>
        </p:txBody>
      </p:sp>
      <p:sp>
        <p:nvSpPr>
          <p:cNvPr id="11" name="TextBox 10">
            <a:extLst>
              <a:ext uri="{FF2B5EF4-FFF2-40B4-BE49-F238E27FC236}">
                <a16:creationId xmlns:a16="http://schemas.microsoft.com/office/drawing/2014/main" id="{E6BB8BCA-518C-4421-93DF-4A398CA9FDFA}"/>
              </a:ext>
            </a:extLst>
          </p:cNvPr>
          <p:cNvSpPr txBox="1"/>
          <p:nvPr/>
        </p:nvSpPr>
        <p:spPr>
          <a:xfrm>
            <a:off x="7352999" y="3749760"/>
            <a:ext cx="2268868" cy="444758"/>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2400" b="0" i="0" u="none" strike="noStrike" kern="1200" cap="none">
                <a:ln>
                  <a:noFill/>
                </a:ln>
                <a:solidFill>
                  <a:schemeClr val="bg1"/>
                </a:solidFill>
                <a:latin typeface="Liberation Sans" pitchFamily="18"/>
                <a:ea typeface="Source Han Sans CN Regular" pitchFamily="2"/>
                <a:cs typeface="Lohit Devanagari" pitchFamily="2"/>
              </a:rPr>
              <a:t>Sinking Stream</a:t>
            </a:r>
          </a:p>
        </p:txBody>
      </p:sp>
      <p:sp>
        <p:nvSpPr>
          <p:cNvPr id="12" name="TextBox 11">
            <a:extLst>
              <a:ext uri="{FF2B5EF4-FFF2-40B4-BE49-F238E27FC236}">
                <a16:creationId xmlns:a16="http://schemas.microsoft.com/office/drawing/2014/main" id="{1FC3CFB3-71EB-4058-ACB9-2C4984BD77D3}"/>
              </a:ext>
            </a:extLst>
          </p:cNvPr>
          <p:cNvSpPr txBox="1"/>
          <p:nvPr/>
        </p:nvSpPr>
        <p:spPr>
          <a:xfrm>
            <a:off x="3192480" y="3499199"/>
            <a:ext cx="2131907" cy="444758"/>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2400" b="0" i="0" u="none" strike="noStrike" kern="1200" cap="none">
                <a:ln>
                  <a:noFill/>
                </a:ln>
                <a:solidFill>
                  <a:schemeClr val="bg1"/>
                </a:solidFill>
                <a:latin typeface="Liberation Sans" pitchFamily="18"/>
                <a:ea typeface="Source Han Sans CN Regular" pitchFamily="2"/>
                <a:cs typeface="Lohit Devanagari" pitchFamily="2"/>
              </a:rPr>
              <a:t>Divergent flow</a:t>
            </a:r>
          </a:p>
        </p:txBody>
      </p:sp>
      <p:sp>
        <p:nvSpPr>
          <p:cNvPr id="13" name="TextBox 12">
            <a:extLst>
              <a:ext uri="{FF2B5EF4-FFF2-40B4-BE49-F238E27FC236}">
                <a16:creationId xmlns:a16="http://schemas.microsoft.com/office/drawing/2014/main" id="{2C52AC74-6395-43F1-AA4C-7825DD470B78}"/>
              </a:ext>
            </a:extLst>
          </p:cNvPr>
          <p:cNvSpPr txBox="1"/>
          <p:nvPr/>
        </p:nvSpPr>
        <p:spPr>
          <a:xfrm>
            <a:off x="4308605" y="4990904"/>
            <a:ext cx="53712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rPr>
              <a:t>Here we studied an overflow-underflow system, where the unventilated underflow spring (</a:t>
            </a:r>
            <a:r>
              <a:rPr lang="en-US" dirty="0" err="1">
                <a:solidFill>
                  <a:schemeClr val="bg1"/>
                </a:solidFill>
              </a:rPr>
              <a:t>Langle</a:t>
            </a:r>
            <a:r>
              <a:rPr lang="en-US" dirty="0">
                <a:solidFill>
                  <a:schemeClr val="bg1"/>
                </a:solidFill>
              </a:rPr>
              <a:t>) represents earlier stages of karst conduit development and the overflow (Copperhead),which is intermittently ventilated, represents a more mature stage.</a:t>
            </a:r>
          </a:p>
        </p:txBody>
      </p:sp>
      <p:sp>
        <p:nvSpPr>
          <p:cNvPr id="15" name="TextBox 14">
            <a:extLst>
              <a:ext uri="{FF2B5EF4-FFF2-40B4-BE49-F238E27FC236}">
                <a16:creationId xmlns:a16="http://schemas.microsoft.com/office/drawing/2014/main" id="{5C90C286-043A-44FE-85CE-6B9862A1E992}"/>
              </a:ext>
            </a:extLst>
          </p:cNvPr>
          <p:cNvSpPr txBox="1"/>
          <p:nvPr/>
        </p:nvSpPr>
        <p:spPr>
          <a:xfrm>
            <a:off x="1752420" y="6799685"/>
            <a:ext cx="7123145" cy="444758"/>
          </a:xfrm>
          <a:prstGeom prst="rect">
            <a:avLst/>
          </a:prstGeom>
          <a:noFill/>
          <a:ln>
            <a:noFill/>
          </a:ln>
        </p:spPr>
        <p:txBody>
          <a:bodyPr vert="horz" wrap="none" lIns="90000" tIns="45000" rIns="90000" bIns="45000" anchor="t" anchorCtr="0" compatLnSpc="0">
            <a:spAutoFit/>
          </a:bodyPr>
          <a:lstStyle/>
          <a:p>
            <a:pPr marL="0" marR="0" lvl="0" indent="0" rtl="0" hangingPunct="0">
              <a:lnSpc>
                <a:spcPct val="100000"/>
              </a:lnSpc>
              <a:spcBef>
                <a:spcPts val="0"/>
              </a:spcBef>
              <a:spcAft>
                <a:spcPts val="0"/>
              </a:spcAft>
              <a:buNone/>
              <a:tabLst/>
            </a:pPr>
            <a:r>
              <a:rPr lang="en-US" sz="2400" b="0" i="0" u="none" strike="noStrike" kern="1200" cap="none" dirty="0">
                <a:ln>
                  <a:noFill/>
                </a:ln>
                <a:solidFill>
                  <a:schemeClr val="bg1"/>
                </a:solidFill>
                <a:latin typeface="Liberation Sans"/>
                <a:ea typeface="Source Han Sans CN Regular" pitchFamily="2"/>
                <a:cs typeface="Lohit Devanagari" pitchFamily="2"/>
              </a:rPr>
              <a:t>[Covington and Vaughn (2019), </a:t>
            </a:r>
            <a:r>
              <a:rPr lang="en-US" sz="2400" b="0" i="1" u="none" strike="noStrike" kern="1200" cap="none" dirty="0">
                <a:ln>
                  <a:noFill/>
                </a:ln>
                <a:solidFill>
                  <a:schemeClr val="bg1"/>
                </a:solidFill>
                <a:latin typeface="Liberation Sans"/>
                <a:ea typeface="Source Han Sans CN Regular" pitchFamily="2"/>
                <a:cs typeface="Lohit Devanagari" pitchFamily="2"/>
              </a:rPr>
              <a:t>Chemical Geology</a:t>
            </a:r>
            <a:r>
              <a:rPr lang="en-US" sz="2400" dirty="0">
                <a:solidFill>
                  <a:schemeClr val="bg1"/>
                </a:solidFill>
                <a:latin typeface="Liberation Sans"/>
                <a:ea typeface="Source Han Sans CN Regular" pitchFamily="2"/>
                <a:cs typeface="Lohit Devanagari" pitchFamily="2"/>
              </a:rPr>
              <a:t>]</a:t>
            </a:r>
            <a:endParaRPr lang="en-US" sz="2400" b="0" i="0" u="none" strike="noStrike" kern="1200" cap="none" dirty="0">
              <a:ln>
                <a:noFill/>
              </a:ln>
              <a:solidFill>
                <a:schemeClr val="bg1"/>
              </a:solidFill>
              <a:latin typeface="Liberation Sans"/>
              <a:ea typeface="Source Han Sans CN Regular" pitchFamily="2"/>
              <a:cs typeface="Lohit Devanagari" pitchFamily="2"/>
            </a:endParaRPr>
          </a:p>
        </p:txBody>
      </p:sp>
      <p:pic>
        <p:nvPicPr>
          <p:cNvPr id="14" name="Picture 4" descr="A picture containing drawing&#10;&#10;Description generated with very high confidence">
            <a:extLst>
              <a:ext uri="{FF2B5EF4-FFF2-40B4-BE49-F238E27FC236}">
                <a16:creationId xmlns:a16="http://schemas.microsoft.com/office/drawing/2014/main" id="{905A0546-9BFB-4657-950B-D9106A8A5885}"/>
              </a:ext>
            </a:extLst>
          </p:cNvPr>
          <p:cNvPicPr>
            <a:picLocks noChangeAspect="1"/>
          </p:cNvPicPr>
          <p:nvPr/>
        </p:nvPicPr>
        <p:blipFill>
          <a:blip r:embed="rId3"/>
          <a:stretch>
            <a:fillRect/>
          </a:stretch>
        </p:blipFill>
        <p:spPr>
          <a:xfrm>
            <a:off x="8745222" y="6941998"/>
            <a:ext cx="1220049" cy="42350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34">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2E2C7B-6C3F-43BC-9EF8-1C7A429D5CD7}"/>
              </a:ext>
            </a:extLst>
          </p:cNvPr>
          <p:cNvSpPr txBox="1">
            <a:spLocks noGrp="1"/>
          </p:cNvSpPr>
          <p:nvPr>
            <p:ph type="title" idx="4294967295"/>
          </p:nvPr>
        </p:nvSpPr>
        <p:spPr>
          <a:xfrm>
            <a:off x="503640" y="594026"/>
            <a:ext cx="9068760" cy="677108"/>
          </a:xfrm>
        </p:spPr>
        <p:txBody>
          <a:bodyPr>
            <a:spAutoFit/>
          </a:bodyPr>
          <a:lstStyle/>
          <a:p>
            <a:pPr lvl="0"/>
            <a:r>
              <a:rPr lang="en-US" dirty="0">
                <a:solidFill>
                  <a:schemeClr val="bg1"/>
                </a:solidFill>
              </a:rPr>
              <a:t>CO</a:t>
            </a:r>
            <a:r>
              <a:rPr lang="en-US" baseline="-25000" dirty="0">
                <a:solidFill>
                  <a:schemeClr val="bg1"/>
                </a:solidFill>
              </a:rPr>
              <a:t>2</a:t>
            </a:r>
            <a:r>
              <a:rPr lang="en-US" dirty="0">
                <a:solidFill>
                  <a:schemeClr val="bg1"/>
                </a:solidFill>
              </a:rPr>
              <a:t> Dynamics at the Springs</a:t>
            </a:r>
          </a:p>
        </p:txBody>
      </p:sp>
      <p:sp>
        <p:nvSpPr>
          <p:cNvPr id="6" name="TextBox 5">
            <a:extLst>
              <a:ext uri="{FF2B5EF4-FFF2-40B4-BE49-F238E27FC236}">
                <a16:creationId xmlns:a16="http://schemas.microsoft.com/office/drawing/2014/main" id="{54EBB566-83CA-4AFD-A646-2A1A819A3313}"/>
              </a:ext>
            </a:extLst>
          </p:cNvPr>
          <p:cNvSpPr txBox="1"/>
          <p:nvPr/>
        </p:nvSpPr>
        <p:spPr>
          <a:xfrm>
            <a:off x="1475871" y="6716918"/>
            <a:ext cx="7123145" cy="444758"/>
          </a:xfrm>
          <a:prstGeom prst="rect">
            <a:avLst/>
          </a:prstGeom>
          <a:noFill/>
          <a:ln>
            <a:noFill/>
          </a:ln>
        </p:spPr>
        <p:txBody>
          <a:bodyPr vert="horz" wrap="none" lIns="90000" tIns="45000" rIns="90000" bIns="45000" anchor="t" anchorCtr="0" compatLnSpc="0">
            <a:spAutoFit/>
          </a:bodyPr>
          <a:lstStyle/>
          <a:p>
            <a:pPr marL="0" marR="0" lvl="0" indent="0" rtl="0" hangingPunct="0">
              <a:lnSpc>
                <a:spcPct val="100000"/>
              </a:lnSpc>
              <a:spcBef>
                <a:spcPts val="0"/>
              </a:spcBef>
              <a:spcAft>
                <a:spcPts val="0"/>
              </a:spcAft>
              <a:buNone/>
              <a:tabLst/>
            </a:pPr>
            <a:r>
              <a:rPr lang="en-US" sz="2400" b="0" i="0" u="none" strike="noStrike" kern="1200" cap="none" dirty="0">
                <a:ln>
                  <a:noFill/>
                </a:ln>
                <a:solidFill>
                  <a:schemeClr val="bg1"/>
                </a:solidFill>
                <a:latin typeface="Liberation Sans"/>
                <a:ea typeface="Source Han Sans CN Regular" pitchFamily="2"/>
                <a:cs typeface="Lohit Devanagari" pitchFamily="2"/>
              </a:rPr>
              <a:t>[Covington and Vaughn (2019), </a:t>
            </a:r>
            <a:r>
              <a:rPr lang="en-US" sz="2400" b="0" i="1" u="none" strike="noStrike" kern="1200" cap="none" dirty="0">
                <a:ln>
                  <a:noFill/>
                </a:ln>
                <a:solidFill>
                  <a:schemeClr val="bg1"/>
                </a:solidFill>
                <a:latin typeface="Liberation Sans"/>
                <a:ea typeface="Source Han Sans CN Regular" pitchFamily="2"/>
                <a:cs typeface="Lohit Devanagari" pitchFamily="2"/>
              </a:rPr>
              <a:t>Chemical Geology</a:t>
            </a:r>
            <a:r>
              <a:rPr lang="en-US" sz="2400" dirty="0">
                <a:solidFill>
                  <a:schemeClr val="bg1"/>
                </a:solidFill>
                <a:latin typeface="Liberation Sans"/>
                <a:ea typeface="Source Han Sans CN Regular" pitchFamily="2"/>
                <a:cs typeface="Lohit Devanagari" pitchFamily="2"/>
              </a:rPr>
              <a:t>]</a:t>
            </a:r>
            <a:endParaRPr lang="en-US" sz="2400" b="0" i="0" u="none" strike="noStrike" kern="1200" cap="none" dirty="0">
              <a:ln>
                <a:noFill/>
              </a:ln>
              <a:solidFill>
                <a:schemeClr val="bg1"/>
              </a:solidFill>
              <a:latin typeface="Liberation Sans"/>
              <a:ea typeface="Source Han Sans CN Regular" pitchFamily="2"/>
              <a:cs typeface="Lohit Devanagari" pitchFamily="2"/>
            </a:endParaRPr>
          </a:p>
        </p:txBody>
      </p:sp>
      <p:pic>
        <p:nvPicPr>
          <p:cNvPr id="8" name="Picture 7">
            <a:extLst>
              <a:ext uri="{FF2B5EF4-FFF2-40B4-BE49-F238E27FC236}">
                <a16:creationId xmlns:a16="http://schemas.microsoft.com/office/drawing/2014/main" id="{CD5BFD91-D302-4448-B857-86C84DDF43FD}"/>
              </a:ext>
            </a:extLst>
          </p:cNvPr>
          <p:cNvPicPr>
            <a:picLocks noChangeAspect="1"/>
          </p:cNvPicPr>
          <p:nvPr/>
        </p:nvPicPr>
        <p:blipFill>
          <a:blip r:embed="rId3"/>
          <a:stretch>
            <a:fillRect/>
          </a:stretch>
        </p:blipFill>
        <p:spPr>
          <a:xfrm>
            <a:off x="307816" y="2049028"/>
            <a:ext cx="9461818" cy="3272272"/>
          </a:xfrm>
          <a:prstGeom prst="rect">
            <a:avLst/>
          </a:prstGeom>
        </p:spPr>
      </p:pic>
      <p:pic>
        <p:nvPicPr>
          <p:cNvPr id="11" name="Picture 10">
            <a:extLst>
              <a:ext uri="{FF2B5EF4-FFF2-40B4-BE49-F238E27FC236}">
                <a16:creationId xmlns:a16="http://schemas.microsoft.com/office/drawing/2014/main" id="{732259F8-11A5-4DA4-A5DA-74CDD55B1DBD}"/>
              </a:ext>
            </a:extLst>
          </p:cNvPr>
          <p:cNvPicPr>
            <a:picLocks noChangeAspect="1"/>
          </p:cNvPicPr>
          <p:nvPr/>
        </p:nvPicPr>
        <p:blipFill rotWithShape="1">
          <a:blip r:embed="rId4"/>
          <a:srcRect l="78226" t="5423" r="2066" b="70285"/>
          <a:stretch/>
        </p:blipFill>
        <p:spPr>
          <a:xfrm>
            <a:off x="7635239" y="2301240"/>
            <a:ext cx="1854201" cy="690880"/>
          </a:xfrm>
          <a:prstGeom prst="rect">
            <a:avLst/>
          </a:prstGeom>
        </p:spPr>
      </p:pic>
      <p:sp>
        <p:nvSpPr>
          <p:cNvPr id="12" name="TextBox 11">
            <a:extLst>
              <a:ext uri="{FF2B5EF4-FFF2-40B4-BE49-F238E27FC236}">
                <a16:creationId xmlns:a16="http://schemas.microsoft.com/office/drawing/2014/main" id="{61C6666B-393F-440E-82EC-4D34A018F82D}"/>
              </a:ext>
            </a:extLst>
          </p:cNvPr>
          <p:cNvSpPr txBox="1"/>
          <p:nvPr/>
        </p:nvSpPr>
        <p:spPr>
          <a:xfrm>
            <a:off x="8117407" y="2361084"/>
            <a:ext cx="1272973" cy="584775"/>
          </a:xfrm>
          <a:prstGeom prst="rect">
            <a:avLst/>
          </a:prstGeom>
          <a:solidFill>
            <a:schemeClr val="bg1"/>
          </a:solidFill>
        </p:spPr>
        <p:txBody>
          <a:bodyPr wrap="square" rtlCol="0">
            <a:spAutoFit/>
          </a:bodyPr>
          <a:lstStyle/>
          <a:p>
            <a:r>
              <a:rPr lang="en-US" sz="1600" dirty="0"/>
              <a:t>Overflow</a:t>
            </a:r>
          </a:p>
          <a:p>
            <a:r>
              <a:rPr lang="en-US" sz="1600" dirty="0"/>
              <a:t>Underflow</a:t>
            </a:r>
          </a:p>
        </p:txBody>
      </p:sp>
      <p:sp>
        <p:nvSpPr>
          <p:cNvPr id="2" name="TextBox 1">
            <a:extLst>
              <a:ext uri="{FF2B5EF4-FFF2-40B4-BE49-F238E27FC236}">
                <a16:creationId xmlns:a16="http://schemas.microsoft.com/office/drawing/2014/main" id="{CE2C0E22-6A1B-4229-A2B3-E2512FDBB7A1}"/>
              </a:ext>
            </a:extLst>
          </p:cNvPr>
          <p:cNvSpPr txBox="1"/>
          <p:nvPr/>
        </p:nvSpPr>
        <p:spPr>
          <a:xfrm>
            <a:off x="2435896" y="233200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Higher CO2 at Underflow</a:t>
            </a:r>
          </a:p>
        </p:txBody>
      </p:sp>
      <p:sp>
        <p:nvSpPr>
          <p:cNvPr id="9" name="TextBox 8">
            <a:extLst>
              <a:ext uri="{FF2B5EF4-FFF2-40B4-BE49-F238E27FC236}">
                <a16:creationId xmlns:a16="http://schemas.microsoft.com/office/drawing/2014/main" id="{D1963952-0807-4D0E-B29E-53EFD17CA809}"/>
              </a:ext>
            </a:extLst>
          </p:cNvPr>
          <p:cNvSpPr txBox="1"/>
          <p:nvPr/>
        </p:nvSpPr>
        <p:spPr>
          <a:xfrm>
            <a:off x="3987713" y="2952763"/>
            <a:ext cx="168786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Onset of ventilation at overflow</a:t>
            </a:r>
            <a:endParaRPr lang="en-US"/>
          </a:p>
        </p:txBody>
      </p:sp>
      <p:cxnSp>
        <p:nvCxnSpPr>
          <p:cNvPr id="4" name="Straight Arrow Connector 3">
            <a:extLst>
              <a:ext uri="{FF2B5EF4-FFF2-40B4-BE49-F238E27FC236}">
                <a16:creationId xmlns:a16="http://schemas.microsoft.com/office/drawing/2014/main" id="{33E0924C-9571-4F8D-B812-96928F4A802D}"/>
              </a:ext>
            </a:extLst>
          </p:cNvPr>
          <p:cNvCxnSpPr/>
          <p:nvPr/>
        </p:nvCxnSpPr>
        <p:spPr>
          <a:xfrm flipH="1">
            <a:off x="2379665" y="3156724"/>
            <a:ext cx="1837758" cy="20053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796DAAFD-EF26-4BDB-9BA2-DE2ADC4AA20A}"/>
              </a:ext>
            </a:extLst>
          </p:cNvPr>
          <p:cNvCxnSpPr>
            <a:cxnSpLocks/>
          </p:cNvCxnSpPr>
          <p:nvPr/>
        </p:nvCxnSpPr>
        <p:spPr>
          <a:xfrm>
            <a:off x="5386435" y="3156724"/>
            <a:ext cx="593660" cy="1384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5" name="Picture 4" descr="A picture containing drawing&#10;&#10;Description generated with very high confidence">
            <a:extLst>
              <a:ext uri="{FF2B5EF4-FFF2-40B4-BE49-F238E27FC236}">
                <a16:creationId xmlns:a16="http://schemas.microsoft.com/office/drawing/2014/main" id="{FC2E86C5-E45B-4527-A3E3-742F3634FBB5}"/>
              </a:ext>
            </a:extLst>
          </p:cNvPr>
          <p:cNvPicPr>
            <a:picLocks noChangeAspect="1"/>
          </p:cNvPicPr>
          <p:nvPr/>
        </p:nvPicPr>
        <p:blipFill>
          <a:blip r:embed="rId5"/>
          <a:stretch>
            <a:fillRect/>
          </a:stretch>
        </p:blipFill>
        <p:spPr>
          <a:xfrm>
            <a:off x="8745222" y="6941998"/>
            <a:ext cx="1220049" cy="42350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7F696BE-AD64-4DDB-A748-E6ADC787600B}"/>
              </a:ext>
            </a:extLst>
          </p:cNvPr>
          <p:cNvPicPr>
            <a:picLocks noChangeAspect="1"/>
          </p:cNvPicPr>
          <p:nvPr/>
        </p:nvPicPr>
        <p:blipFill>
          <a:blip r:embed="rId3"/>
          <a:stretch>
            <a:fillRect/>
          </a:stretch>
        </p:blipFill>
        <p:spPr>
          <a:xfrm>
            <a:off x="832378" y="1114680"/>
            <a:ext cx="8407389" cy="5610973"/>
          </a:xfrm>
          <a:prstGeom prst="rect">
            <a:avLst/>
          </a:prstGeom>
        </p:spPr>
      </p:pic>
      <p:sp>
        <p:nvSpPr>
          <p:cNvPr id="2" name="Title 1">
            <a:extLst>
              <a:ext uri="{FF2B5EF4-FFF2-40B4-BE49-F238E27FC236}">
                <a16:creationId xmlns:a16="http://schemas.microsoft.com/office/drawing/2014/main" id="{E96A5AB0-2E6D-4364-A14F-75C4D25D7586}"/>
              </a:ext>
            </a:extLst>
          </p:cNvPr>
          <p:cNvSpPr txBox="1">
            <a:spLocks noGrp="1"/>
          </p:cNvSpPr>
          <p:nvPr>
            <p:ph type="title" idx="4294967295"/>
          </p:nvPr>
        </p:nvSpPr>
        <p:spPr>
          <a:xfrm>
            <a:off x="503640" y="-22680"/>
            <a:ext cx="9068760" cy="1262520"/>
          </a:xfrm>
        </p:spPr>
        <p:txBody>
          <a:bodyPr/>
          <a:lstStyle/>
          <a:p>
            <a:pPr lvl="0"/>
            <a:r>
              <a:rPr lang="en-US" sz="3600" dirty="0">
                <a:solidFill>
                  <a:schemeClr val="bg1"/>
                </a:solidFill>
              </a:rPr>
              <a:t>Calcite Saturation at the Springs</a:t>
            </a:r>
          </a:p>
        </p:txBody>
      </p:sp>
      <p:sp>
        <p:nvSpPr>
          <p:cNvPr id="4" name="TextBox 3">
            <a:extLst>
              <a:ext uri="{FF2B5EF4-FFF2-40B4-BE49-F238E27FC236}">
                <a16:creationId xmlns:a16="http://schemas.microsoft.com/office/drawing/2014/main" id="{13801216-C8BB-4D51-87B2-1777D745247C}"/>
              </a:ext>
            </a:extLst>
          </p:cNvPr>
          <p:cNvSpPr txBox="1"/>
          <p:nvPr/>
        </p:nvSpPr>
        <p:spPr>
          <a:xfrm>
            <a:off x="3799699" y="5234682"/>
            <a:ext cx="4777560" cy="377280"/>
          </a:xfrm>
          <a:prstGeom prst="rect">
            <a:avLst/>
          </a:prstGeom>
          <a:solidFill>
            <a:schemeClr val="bg1"/>
          </a:solid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1" i="0" u="none" strike="noStrike" kern="1200" cap="none" dirty="0">
                <a:ln>
                  <a:noFill/>
                </a:ln>
                <a:solidFill>
                  <a:srgbClr val="000000"/>
                </a:solidFill>
                <a:latin typeface="Liberation Sans" pitchFamily="18"/>
                <a:ea typeface="Source Han Sans CN Regular" pitchFamily="2"/>
                <a:cs typeface="Lohit Devanagari" pitchFamily="2"/>
              </a:rPr>
              <a:t>Underflow spring is always aggressive</a:t>
            </a:r>
          </a:p>
        </p:txBody>
      </p:sp>
      <p:sp>
        <p:nvSpPr>
          <p:cNvPr id="6" name="TextBox 5">
            <a:extLst>
              <a:ext uri="{FF2B5EF4-FFF2-40B4-BE49-F238E27FC236}">
                <a16:creationId xmlns:a16="http://schemas.microsoft.com/office/drawing/2014/main" id="{0D6A4F03-78E2-4E3C-924F-32044A51EBB9}"/>
              </a:ext>
            </a:extLst>
          </p:cNvPr>
          <p:cNvSpPr txBox="1"/>
          <p:nvPr/>
        </p:nvSpPr>
        <p:spPr>
          <a:xfrm>
            <a:off x="4642895" y="1501078"/>
            <a:ext cx="3934364" cy="887251"/>
          </a:xfrm>
          <a:prstGeom prst="rect">
            <a:avLst/>
          </a:prstGeom>
          <a:solidFill>
            <a:schemeClr val="bg1"/>
          </a:solidFill>
          <a:ln>
            <a:noFill/>
          </a:ln>
        </p:spPr>
        <p:txBody>
          <a:bodyPr vert="horz" wrap="square" lIns="90000" tIns="45000" rIns="90000" bIns="45000" anchorCtr="0" compatLnSpc="0">
            <a:spAutoFit/>
          </a:bodyPr>
          <a:lstStyle/>
          <a:p>
            <a:pPr marL="0" marR="0" lvl="0" indent="0" algn="ctr" rtl="0" hangingPunct="0">
              <a:lnSpc>
                <a:spcPct val="100000"/>
              </a:lnSpc>
              <a:spcBef>
                <a:spcPts val="0"/>
              </a:spcBef>
              <a:spcAft>
                <a:spcPts val="0"/>
              </a:spcAft>
              <a:buNone/>
              <a:tabLst/>
            </a:pPr>
            <a:r>
              <a:rPr lang="en-US" sz="1800" b="1" i="0" u="none" strike="noStrike" kern="1200" cap="none" dirty="0">
                <a:ln>
                  <a:noFill/>
                </a:ln>
                <a:solidFill>
                  <a:srgbClr val="000000"/>
                </a:solidFill>
                <a:latin typeface="Liberation Sans" pitchFamily="18"/>
                <a:ea typeface="Source Han Sans CN Regular" pitchFamily="2"/>
                <a:cs typeface="Lohit Devanagari" pitchFamily="2"/>
              </a:rPr>
              <a:t>Overflow spring is only aggressive during</a:t>
            </a:r>
          </a:p>
          <a:p>
            <a:pPr marL="0" marR="0" lvl="0" indent="0" algn="ctr" rtl="0" hangingPunct="0">
              <a:lnSpc>
                <a:spcPct val="100000"/>
              </a:lnSpc>
              <a:spcBef>
                <a:spcPts val="0"/>
              </a:spcBef>
              <a:spcAft>
                <a:spcPts val="0"/>
              </a:spcAft>
              <a:buNone/>
              <a:tabLst/>
            </a:pPr>
            <a:r>
              <a:rPr lang="en-US" sz="1800" b="1" i="0" u="none" strike="noStrike" kern="1200" cap="none" dirty="0">
                <a:ln>
                  <a:noFill/>
                </a:ln>
                <a:solidFill>
                  <a:srgbClr val="000000"/>
                </a:solidFill>
                <a:latin typeface="Liberation Sans" pitchFamily="18"/>
                <a:ea typeface="Source Han Sans CN Regular" pitchFamily="2"/>
                <a:cs typeface="Lohit Devanagari" pitchFamily="2"/>
              </a:rPr>
              <a:t>high CO2 and/or high flow</a:t>
            </a:r>
          </a:p>
        </p:txBody>
      </p:sp>
      <p:sp>
        <p:nvSpPr>
          <p:cNvPr id="12" name="TextBox 11">
            <a:extLst>
              <a:ext uri="{FF2B5EF4-FFF2-40B4-BE49-F238E27FC236}">
                <a16:creationId xmlns:a16="http://schemas.microsoft.com/office/drawing/2014/main" id="{92A47987-8F82-4A49-BF6F-E0C2915EE7F3}"/>
              </a:ext>
            </a:extLst>
          </p:cNvPr>
          <p:cNvSpPr txBox="1"/>
          <p:nvPr/>
        </p:nvSpPr>
        <p:spPr>
          <a:xfrm>
            <a:off x="2871633" y="1576135"/>
            <a:ext cx="1531918" cy="707886"/>
          </a:xfrm>
          <a:prstGeom prst="rect">
            <a:avLst/>
          </a:prstGeom>
          <a:solidFill>
            <a:schemeClr val="bg1"/>
          </a:solidFill>
        </p:spPr>
        <p:txBody>
          <a:bodyPr wrap="square" rtlCol="0">
            <a:spAutoFit/>
          </a:bodyPr>
          <a:lstStyle/>
          <a:p>
            <a:r>
              <a:rPr lang="en-US" sz="2000" dirty="0"/>
              <a:t>Overflow</a:t>
            </a:r>
          </a:p>
          <a:p>
            <a:r>
              <a:rPr lang="en-US" sz="2000" dirty="0"/>
              <a:t>Underflow</a:t>
            </a:r>
          </a:p>
        </p:txBody>
      </p:sp>
      <p:cxnSp>
        <p:nvCxnSpPr>
          <p:cNvPr id="14" name="Straight Arrow Connector 13">
            <a:extLst>
              <a:ext uri="{FF2B5EF4-FFF2-40B4-BE49-F238E27FC236}">
                <a16:creationId xmlns:a16="http://schemas.microsoft.com/office/drawing/2014/main" id="{0BAC3BC0-1E22-43D1-A445-E27BE994B539}"/>
              </a:ext>
            </a:extLst>
          </p:cNvPr>
          <p:cNvCxnSpPr/>
          <p:nvPr/>
        </p:nvCxnSpPr>
        <p:spPr>
          <a:xfrm flipH="1" flipV="1">
            <a:off x="3637592" y="4608095"/>
            <a:ext cx="344854" cy="626587"/>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3B79E663-0227-4A85-A83E-3ADC1B7BBB6D}"/>
              </a:ext>
            </a:extLst>
          </p:cNvPr>
          <p:cNvCxnSpPr>
            <a:cxnSpLocks/>
          </p:cNvCxnSpPr>
          <p:nvPr/>
        </p:nvCxnSpPr>
        <p:spPr>
          <a:xfrm>
            <a:off x="6140353" y="2388329"/>
            <a:ext cx="0" cy="139309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8" name="TextBox 17">
            <a:extLst>
              <a:ext uri="{FF2B5EF4-FFF2-40B4-BE49-F238E27FC236}">
                <a16:creationId xmlns:a16="http://schemas.microsoft.com/office/drawing/2014/main" id="{5FA08D2B-29D4-47FB-AA16-D5C313D737CC}"/>
              </a:ext>
            </a:extLst>
          </p:cNvPr>
          <p:cNvSpPr txBox="1"/>
          <p:nvPr/>
        </p:nvSpPr>
        <p:spPr>
          <a:xfrm>
            <a:off x="1475871" y="6872355"/>
            <a:ext cx="7123145" cy="444758"/>
          </a:xfrm>
          <a:prstGeom prst="rect">
            <a:avLst/>
          </a:prstGeom>
          <a:noFill/>
          <a:ln>
            <a:noFill/>
          </a:ln>
        </p:spPr>
        <p:txBody>
          <a:bodyPr vert="horz" wrap="none" lIns="90000" tIns="45000" rIns="90000" bIns="45000" anchor="t" anchorCtr="0" compatLnSpc="0">
            <a:spAutoFit/>
          </a:bodyPr>
          <a:lstStyle/>
          <a:p>
            <a:pPr marL="0" marR="0" lvl="0" indent="0" rtl="0" hangingPunct="0">
              <a:lnSpc>
                <a:spcPct val="100000"/>
              </a:lnSpc>
              <a:spcBef>
                <a:spcPts val="0"/>
              </a:spcBef>
              <a:spcAft>
                <a:spcPts val="0"/>
              </a:spcAft>
              <a:buNone/>
              <a:tabLst/>
            </a:pPr>
            <a:r>
              <a:rPr lang="en-US" sz="2400" b="0" i="0" u="none" strike="noStrike" kern="1200" cap="none" dirty="0">
                <a:ln>
                  <a:noFill/>
                </a:ln>
                <a:solidFill>
                  <a:schemeClr val="bg1"/>
                </a:solidFill>
                <a:latin typeface="Liberation Sans"/>
                <a:ea typeface="Source Han Sans CN Regular" pitchFamily="2"/>
                <a:cs typeface="Lohit Devanagari" pitchFamily="2"/>
              </a:rPr>
              <a:t>[Covington and Vaughn (2019), </a:t>
            </a:r>
            <a:r>
              <a:rPr lang="en-US" sz="2400" b="0" i="1" u="none" strike="noStrike" kern="1200" cap="none" dirty="0">
                <a:ln>
                  <a:noFill/>
                </a:ln>
                <a:solidFill>
                  <a:schemeClr val="bg1"/>
                </a:solidFill>
                <a:latin typeface="Liberation Sans"/>
                <a:ea typeface="Source Han Sans CN Regular" pitchFamily="2"/>
                <a:cs typeface="Lohit Devanagari" pitchFamily="2"/>
              </a:rPr>
              <a:t>Chemical Geology</a:t>
            </a:r>
            <a:r>
              <a:rPr lang="en-US" sz="2400" dirty="0">
                <a:solidFill>
                  <a:schemeClr val="bg1"/>
                </a:solidFill>
                <a:latin typeface="Liberation Sans"/>
                <a:ea typeface="Source Han Sans CN Regular" pitchFamily="2"/>
                <a:cs typeface="Lohit Devanagari" pitchFamily="2"/>
              </a:rPr>
              <a:t>]</a:t>
            </a:r>
            <a:endParaRPr lang="en-US" sz="2400" b="0" i="0" u="none" strike="noStrike" kern="1200" cap="none" dirty="0">
              <a:ln>
                <a:noFill/>
              </a:ln>
              <a:solidFill>
                <a:schemeClr val="bg1"/>
              </a:solidFill>
              <a:latin typeface="Liberation Sans"/>
              <a:ea typeface="Source Han Sans CN Regular" pitchFamily="2"/>
              <a:cs typeface="Lohit Devanagari" pitchFamily="2"/>
            </a:endParaRPr>
          </a:p>
        </p:txBody>
      </p:sp>
      <p:pic>
        <p:nvPicPr>
          <p:cNvPr id="3" name="Picture 4" descr="A picture containing drawing&#10;&#10;Description generated with very high confidence">
            <a:extLst>
              <a:ext uri="{FF2B5EF4-FFF2-40B4-BE49-F238E27FC236}">
                <a16:creationId xmlns:a16="http://schemas.microsoft.com/office/drawing/2014/main" id="{C15F53A6-701B-4EED-BE6F-81EBCE3544AD}"/>
              </a:ext>
            </a:extLst>
          </p:cNvPr>
          <p:cNvPicPr>
            <a:picLocks noChangeAspect="1"/>
          </p:cNvPicPr>
          <p:nvPr/>
        </p:nvPicPr>
        <p:blipFill>
          <a:blip r:embed="rId4"/>
          <a:stretch>
            <a:fillRect/>
          </a:stretch>
        </p:blipFill>
        <p:spPr>
          <a:xfrm>
            <a:off x="8745222" y="6941998"/>
            <a:ext cx="1220049" cy="423501"/>
          </a:xfrm>
          <a:prstGeom prst="rect">
            <a:avLst/>
          </a:prstGeom>
        </p:spPr>
      </p:pic>
    </p:spTree>
    <p:extLst>
      <p:ext uri="{BB962C8B-B14F-4D97-AF65-F5344CB8AC3E}">
        <p14:creationId xmlns:p14="http://schemas.microsoft.com/office/powerpoint/2010/main" val="1022667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map&#10;&#10;Description generated with high confidence">
            <a:extLst>
              <a:ext uri="{FF2B5EF4-FFF2-40B4-BE49-F238E27FC236}">
                <a16:creationId xmlns:a16="http://schemas.microsoft.com/office/drawing/2014/main" id="{62D42D87-1E45-4B0C-A7D1-93C82E13D772}"/>
              </a:ext>
            </a:extLst>
          </p:cNvPr>
          <p:cNvPicPr>
            <a:picLocks noChangeAspect="1"/>
          </p:cNvPicPr>
          <p:nvPr/>
        </p:nvPicPr>
        <p:blipFill>
          <a:blip r:embed="rId2"/>
          <a:stretch>
            <a:fillRect/>
          </a:stretch>
        </p:blipFill>
        <p:spPr>
          <a:xfrm>
            <a:off x="284032" y="47425"/>
            <a:ext cx="5857632" cy="7478346"/>
          </a:xfrm>
          <a:prstGeom prst="rect">
            <a:avLst/>
          </a:prstGeom>
        </p:spPr>
      </p:pic>
      <p:sp>
        <p:nvSpPr>
          <p:cNvPr id="4" name="TextBox 3">
            <a:extLst>
              <a:ext uri="{FF2B5EF4-FFF2-40B4-BE49-F238E27FC236}">
                <a16:creationId xmlns:a16="http://schemas.microsoft.com/office/drawing/2014/main" id="{860BEF04-ACBF-4DC1-8D50-FB8C9441B314}"/>
              </a:ext>
            </a:extLst>
          </p:cNvPr>
          <p:cNvSpPr txBox="1"/>
          <p:nvPr/>
        </p:nvSpPr>
        <p:spPr>
          <a:xfrm>
            <a:off x="6408936" y="169717"/>
            <a:ext cx="3467450" cy="70173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bg1"/>
                </a:solidFill>
              </a:rPr>
              <a:t>Conceptual model for how ventilation impacts cave development  over the lifetime of a karst system.</a:t>
            </a:r>
            <a:r>
              <a:rPr lang="en-US" dirty="0">
                <a:solidFill>
                  <a:schemeClr val="bg1"/>
                </a:solidFill>
              </a:rPr>
              <a:t> This framework is based on our work on CO2 from the sites presented here, as well as two other studies available in the literature (Groves and </a:t>
            </a:r>
            <a:r>
              <a:rPr lang="en-US" dirty="0" err="1">
                <a:solidFill>
                  <a:schemeClr val="bg1"/>
                </a:solidFill>
              </a:rPr>
              <a:t>Meimann</a:t>
            </a:r>
            <a:r>
              <a:rPr lang="en-US" dirty="0">
                <a:solidFill>
                  <a:schemeClr val="bg1"/>
                </a:solidFill>
              </a:rPr>
              <a:t> [2005] and Palmer [2007]). (a) Before breakthrough, closed system conditions limit dissolution rates. (b) After breakthrough but before onset of ventilation, dissolution rates are maximal. (c) With intermittent ventilation, the timing of ventilation is a strong control on dissolution rates, but average rates decrease. (d) With moderate ventilation, airflow direction controls rates. (d) For strongly ventilated systems, storms are a dominant control of variation.</a:t>
            </a:r>
          </a:p>
          <a:p>
            <a:endParaRPr lang="en-US">
              <a:solidFill>
                <a:schemeClr val="bg1"/>
              </a:solidFill>
              <a:cs typeface="Calibri"/>
            </a:endParaRPr>
          </a:p>
          <a:p>
            <a:r>
              <a:rPr lang="en-US" dirty="0">
                <a:solidFill>
                  <a:schemeClr val="bg1"/>
                </a:solidFill>
              </a:rPr>
              <a:t>Covington et al. [in prep]  </a:t>
            </a:r>
            <a:endParaRPr lang="en-US">
              <a:solidFill>
                <a:schemeClr val="bg1"/>
              </a:solidFill>
              <a:cs typeface="Calibri"/>
            </a:endParaRPr>
          </a:p>
        </p:txBody>
      </p:sp>
      <p:pic>
        <p:nvPicPr>
          <p:cNvPr id="3" name="Picture 4" descr="A picture containing drawing&#10;&#10;Description generated with very high confidence">
            <a:extLst>
              <a:ext uri="{FF2B5EF4-FFF2-40B4-BE49-F238E27FC236}">
                <a16:creationId xmlns:a16="http://schemas.microsoft.com/office/drawing/2014/main" id="{497BD205-619F-44C5-97DE-E80B8293E069}"/>
              </a:ext>
            </a:extLst>
          </p:cNvPr>
          <p:cNvPicPr>
            <a:picLocks noChangeAspect="1"/>
          </p:cNvPicPr>
          <p:nvPr/>
        </p:nvPicPr>
        <p:blipFill>
          <a:blip r:embed="rId3"/>
          <a:stretch>
            <a:fillRect/>
          </a:stretch>
        </p:blipFill>
        <p:spPr>
          <a:xfrm>
            <a:off x="8844780" y="7107850"/>
            <a:ext cx="1220049" cy="423501"/>
          </a:xfrm>
          <a:prstGeom prst="rect">
            <a:avLst/>
          </a:prstGeom>
        </p:spPr>
      </p:pic>
    </p:spTree>
    <p:extLst>
      <p:ext uri="{BB962C8B-B14F-4D97-AF65-F5344CB8AC3E}">
        <p14:creationId xmlns:p14="http://schemas.microsoft.com/office/powerpoint/2010/main" val="778891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08E53D-4D76-4412-91F9-5E6B32CE8A5A}"/>
              </a:ext>
            </a:extLst>
          </p:cNvPr>
          <p:cNvSpPr txBox="1">
            <a:spLocks noGrp="1"/>
          </p:cNvSpPr>
          <p:nvPr>
            <p:ph type="title" idx="4294967295"/>
          </p:nvPr>
        </p:nvSpPr>
        <p:spPr>
          <a:xfrm>
            <a:off x="503640" y="471635"/>
            <a:ext cx="9068760" cy="923330"/>
          </a:xfrm>
          <a:solidFill>
            <a:srgbClr val="FFFFFF">
              <a:alpha val="50000"/>
            </a:srgbClr>
          </a:solidFill>
        </p:spPr>
        <p:txBody>
          <a:bodyPr>
            <a:spAutoFit/>
          </a:bodyPr>
          <a:lstStyle/>
          <a:p>
            <a:r>
              <a:rPr lang="en-US" sz="2000" dirty="0">
                <a:latin typeface="Liberation Sans"/>
              </a:rPr>
              <a:t>Approximately a decade of field-based research has demonstrated that CO</a:t>
            </a:r>
            <a:r>
              <a:rPr lang="en-US" sz="2000" baseline="-25000" dirty="0">
                <a:latin typeface="Liberation Sans"/>
              </a:rPr>
              <a:t>2</a:t>
            </a:r>
            <a:r>
              <a:rPr lang="en-US" sz="2000" dirty="0">
                <a:latin typeface="Liberation Sans"/>
              </a:rPr>
              <a:t> dynamics are a primary control on the spatial and temporal patterns of calcite dissolution within caves and streams incising carbonates</a:t>
            </a:r>
            <a:endParaRPr lang="en-US" sz="2000" dirty="0"/>
          </a:p>
        </p:txBody>
      </p:sp>
      <p:sp>
        <p:nvSpPr>
          <p:cNvPr id="4" name="TextBox 3">
            <a:extLst>
              <a:ext uri="{FF2B5EF4-FFF2-40B4-BE49-F238E27FC236}">
                <a16:creationId xmlns:a16="http://schemas.microsoft.com/office/drawing/2014/main" id="{69E88256-13CF-47DD-8A4F-003012F5D1D3}"/>
              </a:ext>
            </a:extLst>
          </p:cNvPr>
          <p:cNvSpPr txBox="1"/>
          <p:nvPr/>
        </p:nvSpPr>
        <p:spPr>
          <a:xfrm>
            <a:off x="146880" y="7132320"/>
            <a:ext cx="241344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defRPr sz="1800"/>
            </a:pPr>
            <a:r>
              <a:rPr lang="en-US" sz="1800" b="0" i="0" u="none" strike="noStrike" kern="1200" cap="none">
                <a:ln>
                  <a:noFill/>
                </a:ln>
                <a:latin typeface="Liberation Sans" pitchFamily="18"/>
                <a:ea typeface="Source Han Sans CN Regular" pitchFamily="2"/>
                <a:cs typeface="Lohit Devanagari" pitchFamily="2"/>
              </a:rPr>
              <a:t>photo: Matt Covington</a:t>
            </a:r>
          </a:p>
        </p:txBody>
      </p:sp>
      <p:sp>
        <p:nvSpPr>
          <p:cNvPr id="6" name="TextBox 5">
            <a:extLst>
              <a:ext uri="{FF2B5EF4-FFF2-40B4-BE49-F238E27FC236}">
                <a16:creationId xmlns:a16="http://schemas.microsoft.com/office/drawing/2014/main" id="{74DE9946-97CF-4B82-9DF8-D1E82C792A55}"/>
              </a:ext>
            </a:extLst>
          </p:cNvPr>
          <p:cNvSpPr txBox="1"/>
          <p:nvPr/>
        </p:nvSpPr>
        <p:spPr>
          <a:xfrm>
            <a:off x="727154" y="1887225"/>
            <a:ext cx="8730636"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rPr>
              <a:t>Conclusions from this work include:</a:t>
            </a:r>
            <a:endParaRPr lang="en-US" dirty="0">
              <a:solidFill>
                <a:schemeClr val="bg1"/>
              </a:solidFill>
              <a:cs typeface="Calibri"/>
            </a:endParaRPr>
          </a:p>
          <a:p>
            <a:endParaRPr lang="en-US" dirty="0">
              <a:solidFill>
                <a:schemeClr val="bg1"/>
              </a:solidFill>
              <a:cs typeface="Calibri"/>
            </a:endParaRPr>
          </a:p>
          <a:p>
            <a:r>
              <a:rPr lang="en-US" dirty="0">
                <a:solidFill>
                  <a:schemeClr val="bg1"/>
                </a:solidFill>
                <a:cs typeface="Calibri"/>
              </a:rPr>
              <a:t>1. Patterns of CO</a:t>
            </a:r>
            <a:r>
              <a:rPr lang="en-US" baseline="-25000" dirty="0">
                <a:solidFill>
                  <a:schemeClr val="bg1"/>
                </a:solidFill>
                <a:cs typeface="Calibri"/>
              </a:rPr>
              <a:t>2 </a:t>
            </a:r>
            <a:r>
              <a:rPr lang="en-US" dirty="0">
                <a:solidFill>
                  <a:schemeClr val="bg1"/>
                </a:solidFill>
                <a:cs typeface="Calibri"/>
              </a:rPr>
              <a:t>degassing and production can control longitudinal changes in dissolution rates along karst streams (Covington et al. [2013]). These processes produce feedbacks between stream morphology and incision rate.</a:t>
            </a:r>
          </a:p>
          <a:p>
            <a:endParaRPr lang="en-US" dirty="0">
              <a:solidFill>
                <a:schemeClr val="bg1"/>
              </a:solidFill>
              <a:cs typeface="Calibri"/>
            </a:endParaRPr>
          </a:p>
          <a:p>
            <a:r>
              <a:rPr lang="en-US" dirty="0">
                <a:solidFill>
                  <a:schemeClr val="bg1"/>
                </a:solidFill>
                <a:cs typeface="Calibri"/>
              </a:rPr>
              <a:t>2. Variation of </a:t>
            </a:r>
            <a:r>
              <a:rPr lang="en-US" dirty="0">
                <a:solidFill>
                  <a:schemeClr val="bg1"/>
                </a:solidFill>
                <a:ea typeface="+mn-lt"/>
                <a:cs typeface="+mn-lt"/>
              </a:rPr>
              <a:t>CO</a:t>
            </a:r>
            <a:r>
              <a:rPr lang="en-US" baseline="-25000" dirty="0">
                <a:solidFill>
                  <a:schemeClr val="bg1"/>
                </a:solidFill>
                <a:ea typeface="+mn-lt"/>
                <a:cs typeface="+mn-lt"/>
              </a:rPr>
              <a:t>2</a:t>
            </a:r>
            <a:r>
              <a:rPr lang="en-US" dirty="0">
                <a:solidFill>
                  <a:schemeClr val="bg1"/>
                </a:solidFill>
                <a:cs typeface="Calibri"/>
              </a:rPr>
              <a:t> within karst streams over time is the strongest control of time-variability in dissolution rates (Covington et al. [2015]).</a:t>
            </a:r>
          </a:p>
          <a:p>
            <a:endParaRPr lang="en-US" dirty="0">
              <a:solidFill>
                <a:schemeClr val="bg1"/>
              </a:solidFill>
              <a:ea typeface="+mn-lt"/>
              <a:cs typeface="+mn-lt"/>
            </a:endParaRPr>
          </a:p>
          <a:p>
            <a:r>
              <a:rPr lang="en-US" dirty="0">
                <a:solidFill>
                  <a:schemeClr val="bg1"/>
                </a:solidFill>
                <a:ea typeface="+mn-lt"/>
                <a:cs typeface="+mn-lt"/>
              </a:rPr>
              <a:t>3. Cave ventilation patterns can be a stronger control of dissolution rate variation over time within cave streams than storms (Covington et al. [in prep]).  </a:t>
            </a:r>
          </a:p>
          <a:p>
            <a:endParaRPr lang="en-US" dirty="0">
              <a:solidFill>
                <a:schemeClr val="bg1"/>
              </a:solidFill>
              <a:ea typeface="+mn-lt"/>
              <a:cs typeface="+mn-lt"/>
            </a:endParaRPr>
          </a:p>
          <a:p>
            <a:r>
              <a:rPr lang="en-US" dirty="0">
                <a:solidFill>
                  <a:schemeClr val="bg1"/>
                </a:solidFill>
                <a:ea typeface="+mn-lt"/>
                <a:cs typeface="+mn-lt"/>
              </a:rPr>
              <a:t>4. The onset of ventilation within karst systems as they mature likely produces a strong reduction in the overall rates of dissolution as well as changes in the spatial patterns of dissolution (Covington and Vaughn [2019] and Covington et al. [in prep]).</a:t>
            </a:r>
          </a:p>
          <a:p>
            <a:endParaRPr lang="en-US" dirty="0">
              <a:solidFill>
                <a:schemeClr val="bg1"/>
              </a:solidFill>
              <a:ea typeface="+mn-lt"/>
              <a:cs typeface="+mn-lt"/>
            </a:endParaRPr>
          </a:p>
          <a:p>
            <a:pPr algn="ctr"/>
            <a:r>
              <a:rPr lang="en-US" i="1" dirty="0">
                <a:solidFill>
                  <a:schemeClr val="accent1">
                    <a:lumMod val="60000"/>
                    <a:lumOff val="40000"/>
                  </a:schemeClr>
                </a:solidFill>
                <a:ea typeface="+mn-lt"/>
                <a:cs typeface="+mn-lt"/>
              </a:rPr>
              <a:t>Further bibliographic details are provided on the final slide for all cited manuscripts.</a:t>
            </a:r>
            <a:endParaRPr lang="en-US" dirty="0">
              <a:solidFill>
                <a:schemeClr val="accent1">
                  <a:lumMod val="60000"/>
                  <a:lumOff val="40000"/>
                </a:schemeClr>
              </a:solidFill>
              <a:ea typeface="+mn-lt"/>
              <a:cs typeface="+mn-lt"/>
            </a:endParaRPr>
          </a:p>
        </p:txBody>
      </p:sp>
      <p:pic>
        <p:nvPicPr>
          <p:cNvPr id="2" name="Picture 4" descr="A picture containing drawing&#10;&#10;Description generated with very high confidence">
            <a:extLst>
              <a:ext uri="{FF2B5EF4-FFF2-40B4-BE49-F238E27FC236}">
                <a16:creationId xmlns:a16="http://schemas.microsoft.com/office/drawing/2014/main" id="{654A4D7C-A244-4A5E-9C52-21D420B93713}"/>
              </a:ext>
            </a:extLst>
          </p:cNvPr>
          <p:cNvPicPr>
            <a:picLocks noChangeAspect="1"/>
          </p:cNvPicPr>
          <p:nvPr/>
        </p:nvPicPr>
        <p:blipFill>
          <a:blip r:embed="rId3"/>
          <a:stretch>
            <a:fillRect/>
          </a:stretch>
        </p:blipFill>
        <p:spPr>
          <a:xfrm>
            <a:off x="8745222" y="6941998"/>
            <a:ext cx="1220049" cy="42350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F4701C4-A0C7-4613-908B-029C66EB2100}"/>
              </a:ext>
            </a:extLst>
          </p:cNvPr>
          <p:cNvSpPr txBox="1">
            <a:spLocks/>
          </p:cNvSpPr>
          <p:nvPr/>
        </p:nvSpPr>
        <p:spPr>
          <a:xfrm>
            <a:off x="503640" y="320886"/>
            <a:ext cx="9068760" cy="1169551"/>
          </a:xfrm>
          <a:prstGeom prst="rect">
            <a:avLst/>
          </a:prstGeom>
          <a:solidFill>
            <a:srgbClr val="FFFFFF">
              <a:alpha val="50000"/>
            </a:srgbClr>
          </a:solidFill>
          <a:ln>
            <a:noFill/>
          </a:ln>
        </p:spPr>
        <p:txBody>
          <a:bodyPr lIns="182880" tIns="91440" rIns="182880" bIns="91440" anchor="ctr">
            <a:spAutoFit/>
          </a:bodyPr>
          <a:lstStyle>
            <a:lvl1pPr algn="ctr" rtl="0" hangingPunct="0">
              <a:tabLst/>
              <a:defRPr lang="en-US" sz="4400" b="0" i="0" u="none" strike="noStrike" kern="1200" cap="none">
                <a:ln>
                  <a:noFill/>
                </a:ln>
                <a:latin typeface="Liberation Sans" pitchFamily="18"/>
              </a:defRPr>
            </a:lvl1pPr>
          </a:lstStyle>
          <a:p>
            <a:r>
              <a:rPr lang="en-US" sz="3200" b="1" i="1" dirty="0">
                <a:solidFill>
                  <a:schemeClr val="accent1">
                    <a:lumMod val="60000"/>
                    <a:lumOff val="40000"/>
                  </a:schemeClr>
                </a:solidFill>
                <a:latin typeface="Liberation Sans"/>
              </a:rPr>
              <a:t>Modeling</a:t>
            </a:r>
            <a:r>
              <a:rPr lang="en-US" sz="3200" b="1" dirty="0">
                <a:latin typeface="Liberation Sans"/>
              </a:rPr>
              <a:t> the impacts of cave ventilation and CO2 dynamics on </a:t>
            </a:r>
            <a:r>
              <a:rPr lang="en-US" sz="3200" b="1" dirty="0" err="1">
                <a:latin typeface="Liberation Sans"/>
              </a:rPr>
              <a:t>speleogenesis</a:t>
            </a:r>
            <a:r>
              <a:rPr lang="en-US" sz="3200" b="1" dirty="0">
                <a:latin typeface="Arial"/>
                <a:cs typeface="Arial"/>
              </a:rPr>
              <a:t> </a:t>
            </a:r>
          </a:p>
        </p:txBody>
      </p:sp>
      <p:sp>
        <p:nvSpPr>
          <p:cNvPr id="5" name="TextBox 4">
            <a:extLst>
              <a:ext uri="{FF2B5EF4-FFF2-40B4-BE49-F238E27FC236}">
                <a16:creationId xmlns:a16="http://schemas.microsoft.com/office/drawing/2014/main" id="{82415C5D-6563-4749-84B4-1C907E13F845}"/>
              </a:ext>
            </a:extLst>
          </p:cNvPr>
          <p:cNvSpPr txBox="1"/>
          <p:nvPr/>
        </p:nvSpPr>
        <p:spPr>
          <a:xfrm>
            <a:off x="718384" y="1887136"/>
            <a:ext cx="8837263"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rPr>
              <a:t>While we have gained some general conceptual understanding of the impact of CO2 dynamics on karst evolution, it remains difficult to understand more precisely what the implications are for the morphology of karst conduits. Here we develop a new </a:t>
            </a:r>
            <a:r>
              <a:rPr lang="en-US" dirty="0" err="1">
                <a:solidFill>
                  <a:schemeClr val="bg1"/>
                </a:solidFill>
              </a:rPr>
              <a:t>speleogenesis</a:t>
            </a:r>
            <a:r>
              <a:rPr lang="en-US" dirty="0">
                <a:solidFill>
                  <a:schemeClr val="bg1"/>
                </a:solidFill>
              </a:rPr>
              <a:t> model to begin quantitative exploration of the impacts of these processes and present some initial results from this new model. </a:t>
            </a:r>
          </a:p>
          <a:p>
            <a:endParaRPr lang="en-US" dirty="0">
              <a:solidFill>
                <a:schemeClr val="bg1"/>
              </a:solidFill>
              <a:cs typeface="Calibri"/>
            </a:endParaRPr>
          </a:p>
          <a:p>
            <a:r>
              <a:rPr lang="en-US" dirty="0">
                <a:solidFill>
                  <a:schemeClr val="bg1"/>
                </a:solidFill>
                <a:cs typeface="Calibri"/>
              </a:rPr>
              <a:t>The model includes:</a:t>
            </a:r>
          </a:p>
          <a:p>
            <a:endParaRPr lang="en-US" dirty="0">
              <a:solidFill>
                <a:schemeClr val="bg1"/>
              </a:solidFill>
              <a:cs typeface="Calibri"/>
            </a:endParaRPr>
          </a:p>
          <a:p>
            <a:r>
              <a:rPr lang="en-US" dirty="0">
                <a:solidFill>
                  <a:schemeClr val="bg1"/>
                </a:solidFill>
                <a:cs typeface="Calibri"/>
              </a:rPr>
              <a:t>1. Calculations of CO2 transport within air and water phases and exchange between those phases.</a:t>
            </a:r>
          </a:p>
          <a:p>
            <a:endParaRPr lang="en-US" dirty="0">
              <a:solidFill>
                <a:schemeClr val="bg1"/>
              </a:solidFill>
              <a:cs typeface="Calibri"/>
            </a:endParaRPr>
          </a:p>
          <a:p>
            <a:r>
              <a:rPr lang="en-US" dirty="0">
                <a:solidFill>
                  <a:schemeClr val="bg1"/>
                </a:solidFill>
                <a:cs typeface="Calibri"/>
              </a:rPr>
              <a:t>2. Evolution of cave passage cross-sectional shape (based on Cooper and Covington [in press], ESPL).</a:t>
            </a:r>
          </a:p>
          <a:p>
            <a:endParaRPr lang="en-US" dirty="0">
              <a:solidFill>
                <a:schemeClr val="bg1"/>
              </a:solidFill>
              <a:cs typeface="Calibri"/>
            </a:endParaRPr>
          </a:p>
          <a:p>
            <a:r>
              <a:rPr lang="en-US" dirty="0">
                <a:solidFill>
                  <a:schemeClr val="bg1"/>
                </a:solidFill>
                <a:cs typeface="Calibri"/>
              </a:rPr>
              <a:t>3. Calculation of ventilation rate through air-filled portion of cave passage.</a:t>
            </a:r>
          </a:p>
          <a:p>
            <a:endParaRPr lang="en-US" dirty="0">
              <a:solidFill>
                <a:schemeClr val="bg1"/>
              </a:solidFill>
              <a:cs typeface="Calibri"/>
            </a:endParaRPr>
          </a:p>
          <a:p>
            <a:r>
              <a:rPr lang="en-US" dirty="0">
                <a:solidFill>
                  <a:schemeClr val="bg1"/>
                </a:solidFill>
                <a:cs typeface="Calibri"/>
              </a:rPr>
              <a:t>4. Calcite dissolution according to a transport-limited rate model, whereby dissolution rates scale with the square root of boundary shear stress.</a:t>
            </a:r>
          </a:p>
        </p:txBody>
      </p:sp>
      <p:pic>
        <p:nvPicPr>
          <p:cNvPr id="2" name="Picture 4" descr="A picture containing drawing&#10;&#10;Description generated with very high confidence">
            <a:extLst>
              <a:ext uri="{FF2B5EF4-FFF2-40B4-BE49-F238E27FC236}">
                <a16:creationId xmlns:a16="http://schemas.microsoft.com/office/drawing/2014/main" id="{EA3A1DD9-736D-4E9D-AC22-BA623804B7BA}"/>
              </a:ext>
            </a:extLst>
          </p:cNvPr>
          <p:cNvPicPr>
            <a:picLocks noChangeAspect="1"/>
          </p:cNvPicPr>
          <p:nvPr/>
        </p:nvPicPr>
        <p:blipFill>
          <a:blip r:embed="rId2"/>
          <a:stretch>
            <a:fillRect/>
          </a:stretch>
        </p:blipFill>
        <p:spPr>
          <a:xfrm>
            <a:off x="8745222" y="6941998"/>
            <a:ext cx="1220049" cy="423501"/>
          </a:xfrm>
          <a:prstGeom prst="rect">
            <a:avLst/>
          </a:prstGeom>
        </p:spPr>
      </p:pic>
    </p:spTree>
    <p:extLst>
      <p:ext uri="{BB962C8B-B14F-4D97-AF65-F5344CB8AC3E}">
        <p14:creationId xmlns:p14="http://schemas.microsoft.com/office/powerpoint/2010/main" val="2712913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screenshot&#10;&#10;Description generated with very high confidence">
            <a:extLst>
              <a:ext uri="{FF2B5EF4-FFF2-40B4-BE49-F238E27FC236}">
                <a16:creationId xmlns:a16="http://schemas.microsoft.com/office/drawing/2014/main" id="{2123DA79-1DE8-4E55-89B3-D8CC321AB34B}"/>
              </a:ext>
            </a:extLst>
          </p:cNvPr>
          <p:cNvPicPr>
            <a:picLocks noChangeAspect="1"/>
          </p:cNvPicPr>
          <p:nvPr/>
        </p:nvPicPr>
        <p:blipFill rotWithShape="1">
          <a:blip r:embed="rId2"/>
          <a:srcRect t="50670" r="446" b="6166"/>
          <a:stretch/>
        </p:blipFill>
        <p:spPr>
          <a:xfrm>
            <a:off x="472427" y="2022559"/>
            <a:ext cx="5853604" cy="4241762"/>
          </a:xfrm>
          <a:prstGeom prst="rect">
            <a:avLst/>
          </a:prstGeom>
        </p:spPr>
      </p:pic>
      <p:sp>
        <p:nvSpPr>
          <p:cNvPr id="5" name="Title 1">
            <a:extLst>
              <a:ext uri="{FF2B5EF4-FFF2-40B4-BE49-F238E27FC236}">
                <a16:creationId xmlns:a16="http://schemas.microsoft.com/office/drawing/2014/main" id="{52DF9ACA-B34E-46BA-9E7F-8027B1D0E511}"/>
              </a:ext>
            </a:extLst>
          </p:cNvPr>
          <p:cNvSpPr txBox="1">
            <a:spLocks/>
          </p:cNvSpPr>
          <p:nvPr/>
        </p:nvSpPr>
        <p:spPr>
          <a:xfrm>
            <a:off x="503840" y="301447"/>
            <a:ext cx="9068783" cy="1262690"/>
          </a:xfrm>
          <a:prstGeom prst="rect">
            <a:avLst/>
          </a:prstGeom>
          <a:noFill/>
          <a:ln>
            <a:noFill/>
          </a:ln>
        </p:spPr>
        <p:txBody>
          <a:bodyPr lIns="0" tIns="0" rIns="0" bIns="0" anchor="ctr"/>
          <a:lstStyle>
            <a:lvl1pPr algn="ctr" rtl="0" hangingPunct="0">
              <a:tabLst/>
              <a:defRPr lang="en-US" sz="4400" b="0" i="0" u="none" strike="noStrike" kern="1200" cap="none">
                <a:ln>
                  <a:noFill/>
                </a:ln>
                <a:latin typeface="Liberation Sans" pitchFamily="18"/>
              </a:defRPr>
            </a:lvl1pPr>
          </a:lstStyle>
          <a:p>
            <a:r>
              <a:rPr lang="en-US" dirty="0">
                <a:solidFill>
                  <a:schemeClr val="bg1"/>
                </a:solidFill>
                <a:highlight>
                  <a:srgbClr val="000000"/>
                </a:highlight>
                <a:latin typeface="Liberation Sans"/>
              </a:rPr>
              <a:t>Seasonal ventilation cycles</a:t>
            </a:r>
            <a:endParaRPr lang="en-US" dirty="0">
              <a:solidFill>
                <a:schemeClr val="bg1"/>
              </a:solidFill>
            </a:endParaRPr>
          </a:p>
        </p:txBody>
      </p:sp>
      <p:sp>
        <p:nvSpPr>
          <p:cNvPr id="6" name="TextBox 5">
            <a:extLst>
              <a:ext uri="{FF2B5EF4-FFF2-40B4-BE49-F238E27FC236}">
                <a16:creationId xmlns:a16="http://schemas.microsoft.com/office/drawing/2014/main" id="{EF642233-5949-4B0E-A560-34118A56AB27}"/>
              </a:ext>
            </a:extLst>
          </p:cNvPr>
          <p:cNvSpPr txBox="1"/>
          <p:nvPr/>
        </p:nvSpPr>
        <p:spPr>
          <a:xfrm>
            <a:off x="6598545" y="1761623"/>
            <a:ext cx="2743199"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rPr>
              <a:t>One of the first challenges in simulating how ventilation impacts cave evolution is the strong separation of timescales involved (seasonal, or even daily, ventilation cycles versus the thousands of years timescales of cave evolution). Here we find that the dissolution rates calculated within a full seasonal temperature cycle are closely approximated by averaging the rates calculated on the days with the minimum and maximum temperatures.</a:t>
            </a:r>
          </a:p>
        </p:txBody>
      </p:sp>
      <p:pic>
        <p:nvPicPr>
          <p:cNvPr id="3" name="Picture 4" descr="A picture containing drawing&#10;&#10;Description generated with very high confidence">
            <a:extLst>
              <a:ext uri="{FF2B5EF4-FFF2-40B4-BE49-F238E27FC236}">
                <a16:creationId xmlns:a16="http://schemas.microsoft.com/office/drawing/2014/main" id="{7DFB9A15-0495-4234-B219-8E875E23B12A}"/>
              </a:ext>
            </a:extLst>
          </p:cNvPr>
          <p:cNvPicPr>
            <a:picLocks noChangeAspect="1"/>
          </p:cNvPicPr>
          <p:nvPr/>
        </p:nvPicPr>
        <p:blipFill>
          <a:blip r:embed="rId3"/>
          <a:stretch>
            <a:fillRect/>
          </a:stretch>
        </p:blipFill>
        <p:spPr>
          <a:xfrm>
            <a:off x="8745222" y="6941998"/>
            <a:ext cx="1220049" cy="423501"/>
          </a:xfrm>
          <a:prstGeom prst="rect">
            <a:avLst/>
          </a:prstGeom>
        </p:spPr>
      </p:pic>
    </p:spTree>
    <p:extLst>
      <p:ext uri="{BB962C8B-B14F-4D97-AF65-F5344CB8AC3E}">
        <p14:creationId xmlns:p14="http://schemas.microsoft.com/office/powerpoint/2010/main" val="128174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C5189-B38E-4664-9A6E-9FED8B623429}"/>
              </a:ext>
            </a:extLst>
          </p:cNvPr>
          <p:cNvSpPr>
            <a:spLocks noGrp="1"/>
          </p:cNvSpPr>
          <p:nvPr>
            <p:ph type="title"/>
          </p:nvPr>
        </p:nvSpPr>
        <p:spPr>
          <a:xfrm>
            <a:off x="503640" y="24900"/>
            <a:ext cx="9068760" cy="1262520"/>
          </a:xfrm>
        </p:spPr>
        <p:txBody>
          <a:bodyPr/>
          <a:lstStyle/>
          <a:p>
            <a:r>
              <a:rPr lang="en-US">
                <a:solidFill>
                  <a:schemeClr val="bg1"/>
                </a:solidFill>
                <a:latin typeface="Liberation Sans"/>
              </a:rPr>
              <a:t>Simulation setup</a:t>
            </a:r>
          </a:p>
        </p:txBody>
      </p:sp>
      <p:sp>
        <p:nvSpPr>
          <p:cNvPr id="3" name="Content Placeholder 2">
            <a:extLst>
              <a:ext uri="{FF2B5EF4-FFF2-40B4-BE49-F238E27FC236}">
                <a16:creationId xmlns:a16="http://schemas.microsoft.com/office/drawing/2014/main" id="{25E4018D-3C70-45D3-9F26-E4D60032C388}"/>
              </a:ext>
            </a:extLst>
          </p:cNvPr>
          <p:cNvSpPr>
            <a:spLocks noGrp="1"/>
          </p:cNvSpPr>
          <p:nvPr>
            <p:ph idx="1"/>
          </p:nvPr>
        </p:nvSpPr>
        <p:spPr>
          <a:xfrm>
            <a:off x="503640" y="1305014"/>
            <a:ext cx="9068760" cy="4385520"/>
          </a:xfrm>
        </p:spPr>
        <p:txBody>
          <a:bodyPr lIns="0" tIns="0" rIns="0" bIns="0" anchor="t">
            <a:noAutofit/>
          </a:bodyPr>
          <a:lstStyle/>
          <a:p>
            <a:pPr marL="457200" indent="-457200">
              <a:buFont typeface="Arial"/>
              <a:buChar char="•"/>
            </a:pPr>
            <a:r>
              <a:rPr lang="en-US" sz="2000" dirty="0">
                <a:solidFill>
                  <a:schemeClr val="bg1"/>
                </a:solidFill>
                <a:latin typeface="Liberation Sans"/>
              </a:rPr>
              <a:t>Simulations are 1D along a single conduit with multiple cross-sections.</a:t>
            </a:r>
          </a:p>
          <a:p>
            <a:pPr marL="457200" indent="-457200">
              <a:buFont typeface="Arial"/>
              <a:buChar char="•"/>
            </a:pPr>
            <a:r>
              <a:rPr lang="en-US" sz="2000" dirty="0">
                <a:solidFill>
                  <a:schemeClr val="bg1"/>
                </a:solidFill>
                <a:latin typeface="Liberation Sans"/>
              </a:rPr>
              <a:t>We ran pairs of simulations with and without CO2 exchange and ventilation to examine the impact of CO2 dynamics.</a:t>
            </a:r>
            <a:endParaRPr lang="en-US" sz="2000" dirty="0">
              <a:solidFill>
                <a:schemeClr val="bg1"/>
              </a:solidFill>
            </a:endParaRPr>
          </a:p>
          <a:p>
            <a:pPr marL="457200" indent="-457200">
              <a:buFont typeface="Arial"/>
              <a:buChar char="•"/>
            </a:pPr>
            <a:r>
              <a:rPr lang="en-US" sz="2000" dirty="0">
                <a:solidFill>
                  <a:schemeClr val="bg1"/>
                </a:solidFill>
                <a:latin typeface="Liberation Sans"/>
              </a:rPr>
              <a:t>Simulations with CO2 dynamics use a scheme where dissolution rates from minimum and maximum external temperature conditions are averaged (as in previous slide).</a:t>
            </a:r>
            <a:endParaRPr lang="en-US" sz="2000" dirty="0">
              <a:solidFill>
                <a:schemeClr val="bg1"/>
              </a:solidFill>
            </a:endParaRPr>
          </a:p>
          <a:p>
            <a:pPr marL="457200" indent="-457200">
              <a:buFont typeface="Arial"/>
              <a:buChar char="•"/>
            </a:pPr>
            <a:r>
              <a:rPr lang="en-US" sz="2000" dirty="0">
                <a:solidFill>
                  <a:schemeClr val="bg1"/>
                </a:solidFill>
                <a:latin typeface="Liberation Sans"/>
              </a:rPr>
              <a:t>A rate of base-level fall is prescribed at the furthest downstream node, and morphology adjusts to accommodate incision at that rate (examples shown here use 0.25 mm/</a:t>
            </a:r>
            <a:r>
              <a:rPr lang="en-US" sz="2000" dirty="0" err="1">
                <a:solidFill>
                  <a:schemeClr val="bg1"/>
                </a:solidFill>
                <a:latin typeface="Liberation Sans"/>
              </a:rPr>
              <a:t>yr</a:t>
            </a:r>
            <a:r>
              <a:rPr lang="en-US" sz="2000" dirty="0">
                <a:solidFill>
                  <a:schemeClr val="bg1"/>
                </a:solidFill>
                <a:latin typeface="Liberation Sans"/>
              </a:rPr>
              <a:t>).</a:t>
            </a:r>
            <a:endParaRPr lang="en-US" sz="2000" dirty="0">
              <a:solidFill>
                <a:schemeClr val="bg1"/>
              </a:solidFill>
            </a:endParaRPr>
          </a:p>
          <a:p>
            <a:pPr marL="457200" indent="-457200">
              <a:buFont typeface="Arial"/>
              <a:buChar char="•"/>
            </a:pPr>
            <a:r>
              <a:rPr lang="en-US" sz="2000" dirty="0">
                <a:solidFill>
                  <a:schemeClr val="bg1"/>
                </a:solidFill>
                <a:latin typeface="Liberation Sans"/>
              </a:rPr>
              <a:t>Upstream dissolved CO2 is fixed at 5000 ppm. The "upstream" boundary for gaseous CO2 switches with airflow direction and is set to 4000 ppm for summer conditions and 400 ppm for winter conditions. These values are all motivated by ranges observed at Blowing Springs Cave.</a:t>
            </a:r>
            <a:endParaRPr lang="en-US" sz="2000" dirty="0">
              <a:solidFill>
                <a:schemeClr val="bg1"/>
              </a:solidFill>
            </a:endParaRPr>
          </a:p>
          <a:p>
            <a:pPr marL="457200" indent="-457200">
              <a:buFont typeface="Arial"/>
              <a:buChar char="•"/>
            </a:pPr>
            <a:r>
              <a:rPr lang="en-US" sz="2000" dirty="0">
                <a:solidFill>
                  <a:schemeClr val="bg1"/>
                </a:solidFill>
                <a:latin typeface="Liberation Sans"/>
              </a:rPr>
              <a:t>Upstream dissolved load is fixed at 80% of saturation.</a:t>
            </a:r>
            <a:endParaRPr lang="en-US" sz="2000" dirty="0">
              <a:solidFill>
                <a:schemeClr val="bg1"/>
              </a:solidFill>
            </a:endParaRPr>
          </a:p>
        </p:txBody>
      </p:sp>
      <p:pic>
        <p:nvPicPr>
          <p:cNvPr id="5" name="Picture 4" descr="A picture containing drawing&#10;&#10;Description generated with very high confidence">
            <a:extLst>
              <a:ext uri="{FF2B5EF4-FFF2-40B4-BE49-F238E27FC236}">
                <a16:creationId xmlns:a16="http://schemas.microsoft.com/office/drawing/2014/main" id="{4E858040-6EF9-45D1-BE36-889C88555B3E}"/>
              </a:ext>
            </a:extLst>
          </p:cNvPr>
          <p:cNvPicPr>
            <a:picLocks noChangeAspect="1"/>
          </p:cNvPicPr>
          <p:nvPr/>
        </p:nvPicPr>
        <p:blipFill>
          <a:blip r:embed="rId2"/>
          <a:stretch>
            <a:fillRect/>
          </a:stretch>
        </p:blipFill>
        <p:spPr>
          <a:xfrm>
            <a:off x="8745222" y="6941998"/>
            <a:ext cx="1220049" cy="423501"/>
          </a:xfrm>
          <a:prstGeom prst="rect">
            <a:avLst/>
          </a:prstGeom>
        </p:spPr>
      </p:pic>
    </p:spTree>
    <p:extLst>
      <p:ext uri="{BB962C8B-B14F-4D97-AF65-F5344CB8AC3E}">
        <p14:creationId xmlns:p14="http://schemas.microsoft.com/office/powerpoint/2010/main" val="3233780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C1DEC-E8C5-47A5-B6B8-B6B09B019E07}"/>
              </a:ext>
            </a:extLst>
          </p:cNvPr>
          <p:cNvSpPr txBox="1">
            <a:spLocks noGrp="1"/>
          </p:cNvSpPr>
          <p:nvPr>
            <p:ph type="title" idx="4294967295"/>
          </p:nvPr>
        </p:nvSpPr>
        <p:spPr/>
        <p:txBody>
          <a:bodyPr/>
          <a:lstStyle/>
          <a:p>
            <a:r>
              <a:rPr lang="en-US" sz="2800" dirty="0">
                <a:solidFill>
                  <a:schemeClr val="bg1"/>
                </a:solidFill>
                <a:highlight>
                  <a:srgbClr val="000000"/>
                </a:highlight>
                <a:latin typeface="Liberation Sans"/>
              </a:rPr>
              <a:t>What impact does CO2 exchange itself have on the evolution of a single channel?</a:t>
            </a:r>
          </a:p>
        </p:txBody>
      </p:sp>
      <p:sp>
        <p:nvSpPr>
          <p:cNvPr id="3" name="Subtitle 2">
            <a:extLst>
              <a:ext uri="{FF2B5EF4-FFF2-40B4-BE49-F238E27FC236}">
                <a16:creationId xmlns:a16="http://schemas.microsoft.com/office/drawing/2014/main" id="{BA0BC942-1E18-4588-82AC-53FFB78DE87D}"/>
              </a:ext>
            </a:extLst>
          </p:cNvPr>
          <p:cNvSpPr txBox="1">
            <a:spLocks noGrp="1"/>
          </p:cNvSpPr>
          <p:nvPr>
            <p:ph type="subTitle" idx="4294967295"/>
          </p:nvPr>
        </p:nvSpPr>
        <p:spPr/>
        <p:txBody>
          <a:bodyPr anchor="ctr"/>
          <a:lstStyle/>
          <a:p>
            <a:pPr algn="ctr"/>
            <a:endParaRPr lang="en-US"/>
          </a:p>
        </p:txBody>
      </p:sp>
      <p:pic>
        <p:nvPicPr>
          <p:cNvPr id="4" name="Picture 3">
            <a:extLst>
              <a:ext uri="{FF2B5EF4-FFF2-40B4-BE49-F238E27FC236}">
                <a16:creationId xmlns:a16="http://schemas.microsoft.com/office/drawing/2014/main" id="{DEC288AF-7CFE-4EBC-B271-1BEEC0BDF36B}"/>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562454" y="2293028"/>
            <a:ext cx="4458859" cy="3349385"/>
          </a:xfrm>
          <a:prstGeom prst="rect">
            <a:avLst/>
          </a:prstGeom>
          <a:solidFill>
            <a:srgbClr val="729FCF"/>
          </a:solidFill>
          <a:ln w="0">
            <a:solidFill>
              <a:srgbClr val="3465A4"/>
            </a:solidFill>
            <a:prstDash val="solid"/>
          </a:ln>
        </p:spPr>
      </p:pic>
      <p:pic>
        <p:nvPicPr>
          <p:cNvPr id="6" name="Picture 5">
            <a:extLst>
              <a:ext uri="{FF2B5EF4-FFF2-40B4-BE49-F238E27FC236}">
                <a16:creationId xmlns:a16="http://schemas.microsoft.com/office/drawing/2014/main" id="{3FF362A0-1C01-421E-8F66-3325407C1BCB}"/>
              </a:ext>
            </a:extLst>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5053536" y="2299779"/>
            <a:ext cx="4458858" cy="3339037"/>
          </a:xfrm>
          <a:prstGeom prst="rect">
            <a:avLst/>
          </a:prstGeom>
          <a:solidFill>
            <a:srgbClr val="729FCF"/>
          </a:solidFill>
          <a:ln w="0">
            <a:solidFill>
              <a:srgbClr val="3465A4"/>
            </a:solidFill>
            <a:prstDash val="solid"/>
          </a:ln>
        </p:spPr>
      </p:pic>
      <p:sp>
        <p:nvSpPr>
          <p:cNvPr id="5" name="TextBox 4">
            <a:extLst>
              <a:ext uri="{FF2B5EF4-FFF2-40B4-BE49-F238E27FC236}">
                <a16:creationId xmlns:a16="http://schemas.microsoft.com/office/drawing/2014/main" id="{0861E9E8-A055-44A5-9EA9-51AB7E5C682B}"/>
              </a:ext>
            </a:extLst>
          </p:cNvPr>
          <p:cNvSpPr txBox="1"/>
          <p:nvPr/>
        </p:nvSpPr>
        <p:spPr>
          <a:xfrm>
            <a:off x="6288811" y="1894305"/>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rPr>
              <a:t>With CO2 exchange</a:t>
            </a:r>
            <a:endParaRPr lang="en-US" dirty="0"/>
          </a:p>
        </p:txBody>
      </p:sp>
      <p:sp>
        <p:nvSpPr>
          <p:cNvPr id="7" name="TextBox 6">
            <a:extLst>
              <a:ext uri="{FF2B5EF4-FFF2-40B4-BE49-F238E27FC236}">
                <a16:creationId xmlns:a16="http://schemas.microsoft.com/office/drawing/2014/main" id="{AA85F70E-00D1-4B36-99F9-14848EEB20A9}"/>
              </a:ext>
            </a:extLst>
          </p:cNvPr>
          <p:cNvSpPr txBox="1"/>
          <p:nvPr/>
        </p:nvSpPr>
        <p:spPr>
          <a:xfrm>
            <a:off x="1620661" y="189430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FFFF"/>
                </a:solidFill>
              </a:rPr>
              <a:t>Without CO2 exchange</a:t>
            </a:r>
            <a:r>
              <a:rPr lang="en-US" dirty="0">
                <a:cs typeface="Calibri"/>
              </a:rPr>
              <a:t>​</a:t>
            </a:r>
            <a:endParaRPr lang="en-US" dirty="0"/>
          </a:p>
        </p:txBody>
      </p:sp>
      <p:sp>
        <p:nvSpPr>
          <p:cNvPr id="8" name="TextBox 7">
            <a:extLst>
              <a:ext uri="{FF2B5EF4-FFF2-40B4-BE49-F238E27FC236}">
                <a16:creationId xmlns:a16="http://schemas.microsoft.com/office/drawing/2014/main" id="{11F6B160-0A42-43F0-88B8-0401A028ABCE}"/>
              </a:ext>
            </a:extLst>
          </p:cNvPr>
          <p:cNvSpPr txBox="1"/>
          <p:nvPr/>
        </p:nvSpPr>
        <p:spPr>
          <a:xfrm>
            <a:off x="1156058" y="5952151"/>
            <a:ext cx="7676836"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bg1"/>
                </a:solidFill>
              </a:rPr>
              <a:t>The introduction of cave ventilation and CO2 exchange between air and water produces strong contrasts in both dynamics and equilibrium state. Black lines represent cave cross-sections and blue lines represent water levels.</a:t>
            </a:r>
          </a:p>
          <a:p>
            <a:pPr algn="ctr"/>
            <a:r>
              <a:rPr lang="en-US" i="1" dirty="0">
                <a:solidFill>
                  <a:schemeClr val="bg1"/>
                </a:solidFill>
                <a:cs typeface="Calibri"/>
              </a:rPr>
              <a:t>Note that passage shape is distorted to enable clear visualization (all three axes have different scales). Numbers on axes denote meters.</a:t>
            </a:r>
            <a:endParaRPr lang="en-US" dirty="0">
              <a:solidFill>
                <a:schemeClr val="bg1"/>
              </a:solidFill>
              <a:cs typeface="Calibri"/>
            </a:endParaRPr>
          </a:p>
        </p:txBody>
      </p:sp>
      <p:pic>
        <p:nvPicPr>
          <p:cNvPr id="10" name="Picture 4" descr="A picture containing drawing&#10;&#10;Description generated with very high confidence">
            <a:extLst>
              <a:ext uri="{FF2B5EF4-FFF2-40B4-BE49-F238E27FC236}">
                <a16:creationId xmlns:a16="http://schemas.microsoft.com/office/drawing/2014/main" id="{8D1E9DE4-F0AE-4ED3-8003-0DB3359A4AC2}"/>
              </a:ext>
            </a:extLst>
          </p:cNvPr>
          <p:cNvPicPr>
            <a:picLocks noChangeAspect="1"/>
          </p:cNvPicPr>
          <p:nvPr/>
        </p:nvPicPr>
        <p:blipFill>
          <a:blip r:embed="rId8"/>
          <a:stretch>
            <a:fillRect/>
          </a:stretch>
        </p:blipFill>
        <p:spPr>
          <a:xfrm>
            <a:off x="8745222" y="6941998"/>
            <a:ext cx="1220049" cy="423501"/>
          </a:xfrm>
          <a:prstGeom prst="rect">
            <a:avLst/>
          </a:prstGeom>
        </p:spPr>
      </p:pic>
    </p:spTree>
    <p:extLst>
      <p:ext uri="{BB962C8B-B14F-4D97-AF65-F5344CB8AC3E}">
        <p14:creationId xmlns:p14="http://schemas.microsoft.com/office/powerpoint/2010/main" val="80213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7172" fill="hold"/>
                                        <p:tgtEl>
                                          <p:spTgt spid="4"/>
                                        </p:tgtEl>
                                      </p:cBhvr>
                                    </p:cmd>
                                  </p:childTnLst>
                                </p:cTn>
                              </p:par>
                              <p:par>
                                <p:cTn id="7" presetID="1" presetClass="mediacall" presetSubtype="0" fill="hold" nodeType="withEffect">
                                  <p:stCondLst>
                                    <p:cond delay="0"/>
                                  </p:stCondLst>
                                  <p:childTnLst>
                                    <p:cmd type="call" cmd="playFrom(0.0)">
                                      <p:cBhvr>
                                        <p:cTn id="8" dur="5717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9" fill="hold" display="0">
                  <p:stCondLst>
                    <p:cond delay="indefinite"/>
                  </p:stCondLst>
                </p:cTn>
                <p:tgtEl>
                  <p:spTgt spid="4"/>
                </p:tgtEl>
              </p:cMediaNode>
            </p:video>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4"/>
                                        </p:tgtEl>
                                      </p:cBhvr>
                                    </p:cmd>
                                  </p:childTnLst>
                                </p:cTn>
                              </p:par>
                            </p:childTnLst>
                          </p:cTn>
                        </p:par>
                      </p:childTnLst>
                    </p:cTn>
                  </p:par>
                </p:childTnLst>
              </p:cTn>
              <p:nextCondLst>
                <p:cond evt="onClick" delay="0">
                  <p:tgtEl>
                    <p:spTgt spid="4"/>
                  </p:tgtEl>
                </p:cond>
              </p:nextCondLst>
            </p:seq>
            <p:video>
              <p:cMediaNode>
                <p:cTn id="15" fill="hold" display="0">
                  <p:stCondLst>
                    <p:cond delay="indefinite"/>
                  </p:stCondLst>
                </p:cTn>
                <p:tgtEl>
                  <p:spTgt spid="6"/>
                </p:tgtEl>
              </p:cMediaNode>
            </p:video>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high confidence">
            <a:extLst>
              <a:ext uri="{FF2B5EF4-FFF2-40B4-BE49-F238E27FC236}">
                <a16:creationId xmlns:a16="http://schemas.microsoft.com/office/drawing/2014/main" id="{801780F7-65B0-43CF-B2C5-13A95DF767B3}"/>
              </a:ext>
            </a:extLst>
          </p:cNvPr>
          <p:cNvPicPr>
            <a:picLocks noChangeAspect="1"/>
          </p:cNvPicPr>
          <p:nvPr/>
        </p:nvPicPr>
        <p:blipFill>
          <a:blip r:embed="rId2"/>
          <a:stretch>
            <a:fillRect/>
          </a:stretch>
        </p:blipFill>
        <p:spPr>
          <a:xfrm>
            <a:off x="343402" y="209244"/>
            <a:ext cx="4472787" cy="7155418"/>
          </a:xfrm>
          <a:prstGeom prst="rect">
            <a:avLst/>
          </a:prstGeom>
        </p:spPr>
      </p:pic>
      <p:sp>
        <p:nvSpPr>
          <p:cNvPr id="3" name="TextBox 2">
            <a:extLst>
              <a:ext uri="{FF2B5EF4-FFF2-40B4-BE49-F238E27FC236}">
                <a16:creationId xmlns:a16="http://schemas.microsoft.com/office/drawing/2014/main" id="{D1B4C344-CEEF-489C-AFBA-981DDD26E3D5}"/>
              </a:ext>
            </a:extLst>
          </p:cNvPr>
          <p:cNvSpPr txBox="1"/>
          <p:nvPr/>
        </p:nvSpPr>
        <p:spPr>
          <a:xfrm>
            <a:off x="5260047" y="291069"/>
            <a:ext cx="4280812"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rPr>
              <a:t>Evolution of chemistry, morphology and erosion rates over time, displayed for each </a:t>
            </a:r>
            <a:r>
              <a:rPr lang="en-US">
                <a:solidFill>
                  <a:schemeClr val="bg1"/>
                </a:solidFill>
              </a:rPr>
              <a:t>cross-section from upstream (light colors) to </a:t>
            </a:r>
            <a:r>
              <a:rPr lang="en-US" dirty="0">
                <a:solidFill>
                  <a:schemeClr val="bg1"/>
                </a:solidFill>
              </a:rPr>
              <a:t>downstream (darker colors). </a:t>
            </a:r>
            <a:endParaRPr lang="en-US" dirty="0">
              <a:solidFill>
                <a:schemeClr val="bg1"/>
              </a:solidFill>
              <a:cs typeface="Calibri"/>
            </a:endParaRPr>
          </a:p>
          <a:p>
            <a:endParaRPr lang="en-US" dirty="0">
              <a:solidFill>
                <a:schemeClr val="bg1"/>
              </a:solidFill>
              <a:cs typeface="Calibri"/>
            </a:endParaRPr>
          </a:p>
          <a:p>
            <a:r>
              <a:rPr lang="en-US">
                <a:solidFill>
                  <a:schemeClr val="bg1"/>
                </a:solidFill>
              </a:rPr>
              <a:t>The simulation without CO2 dynamics (right column) quickly adjusts to an equilibrium state where erosion rates for all cross-sections are equal to the rate of base-level fall (dashed line, lowest row).</a:t>
            </a:r>
            <a:endParaRPr lang="en-US">
              <a:solidFill>
                <a:schemeClr val="bg1"/>
              </a:solidFill>
              <a:cs typeface="Calibri"/>
            </a:endParaRPr>
          </a:p>
          <a:p>
            <a:endParaRPr lang="en-US" dirty="0">
              <a:solidFill>
                <a:schemeClr val="bg1"/>
              </a:solidFill>
              <a:cs typeface="Calibri"/>
            </a:endParaRPr>
          </a:p>
          <a:p>
            <a:r>
              <a:rPr lang="en-US">
                <a:solidFill>
                  <a:schemeClr val="bg1"/>
                </a:solidFill>
                <a:cs typeface="Calibri"/>
              </a:rPr>
              <a:t>For the simulation with CO2 dynamics (left column), downstream chemistry is substantially closer to saturation and initial erosion rates are consequently lower. Slope and width co-adjust until equilibrium is reached. In this equilibrium state, the channel is narrower and steeper downstream to compensate for the higher degree of saturation. </a:t>
            </a:r>
            <a:endParaRPr lang="en-US" dirty="0">
              <a:solidFill>
                <a:schemeClr val="bg1"/>
              </a:solidFill>
              <a:cs typeface="Calibri"/>
            </a:endParaRPr>
          </a:p>
        </p:txBody>
      </p:sp>
      <p:pic>
        <p:nvPicPr>
          <p:cNvPr id="5" name="Picture 4" descr="A picture containing drawing&#10;&#10;Description generated with very high confidence">
            <a:extLst>
              <a:ext uri="{FF2B5EF4-FFF2-40B4-BE49-F238E27FC236}">
                <a16:creationId xmlns:a16="http://schemas.microsoft.com/office/drawing/2014/main" id="{3AFCD809-CC1C-4EEC-8074-5B37750CF1AE}"/>
              </a:ext>
            </a:extLst>
          </p:cNvPr>
          <p:cNvPicPr>
            <a:picLocks noChangeAspect="1"/>
          </p:cNvPicPr>
          <p:nvPr/>
        </p:nvPicPr>
        <p:blipFill>
          <a:blip r:embed="rId3"/>
          <a:stretch>
            <a:fillRect/>
          </a:stretch>
        </p:blipFill>
        <p:spPr>
          <a:xfrm>
            <a:off x="8745222" y="6941998"/>
            <a:ext cx="1220049" cy="423501"/>
          </a:xfrm>
          <a:prstGeom prst="rect">
            <a:avLst/>
          </a:prstGeom>
        </p:spPr>
      </p:pic>
    </p:spTree>
    <p:extLst>
      <p:ext uri="{BB962C8B-B14F-4D97-AF65-F5344CB8AC3E}">
        <p14:creationId xmlns:p14="http://schemas.microsoft.com/office/powerpoint/2010/main" val="1055404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ell phone&#10;&#10;Description generated with very high confidence">
            <a:extLst>
              <a:ext uri="{FF2B5EF4-FFF2-40B4-BE49-F238E27FC236}">
                <a16:creationId xmlns:a16="http://schemas.microsoft.com/office/drawing/2014/main" id="{E1C0688D-8189-4300-99A6-AA187B47CBE4}"/>
              </a:ext>
            </a:extLst>
          </p:cNvPr>
          <p:cNvPicPr>
            <a:picLocks noChangeAspect="1"/>
          </p:cNvPicPr>
          <p:nvPr/>
        </p:nvPicPr>
        <p:blipFill>
          <a:blip r:embed="rId2"/>
          <a:stretch>
            <a:fillRect/>
          </a:stretch>
        </p:blipFill>
        <p:spPr>
          <a:xfrm>
            <a:off x="273670" y="1706439"/>
            <a:ext cx="5663246" cy="4235589"/>
          </a:xfrm>
          <a:prstGeom prst="rect">
            <a:avLst/>
          </a:prstGeom>
        </p:spPr>
      </p:pic>
      <p:sp>
        <p:nvSpPr>
          <p:cNvPr id="4" name="Title 1">
            <a:extLst>
              <a:ext uri="{FF2B5EF4-FFF2-40B4-BE49-F238E27FC236}">
                <a16:creationId xmlns:a16="http://schemas.microsoft.com/office/drawing/2014/main" id="{035AAE8E-8F53-4509-A848-6A99CD89F43E}"/>
              </a:ext>
            </a:extLst>
          </p:cNvPr>
          <p:cNvSpPr txBox="1">
            <a:spLocks/>
          </p:cNvSpPr>
          <p:nvPr/>
        </p:nvSpPr>
        <p:spPr>
          <a:xfrm>
            <a:off x="503840" y="301447"/>
            <a:ext cx="9068783" cy="1262690"/>
          </a:xfrm>
          <a:prstGeom prst="rect">
            <a:avLst/>
          </a:prstGeom>
          <a:noFill/>
          <a:ln>
            <a:noFill/>
          </a:ln>
        </p:spPr>
        <p:txBody>
          <a:bodyPr lIns="0" tIns="0" rIns="0" bIns="0" anchor="ctr"/>
          <a:lstStyle>
            <a:lvl1pPr algn="ctr" rtl="0" hangingPunct="0">
              <a:tabLst/>
              <a:defRPr lang="en-US" sz="4400" b="0" i="0" u="none" strike="noStrike" kern="1200" cap="none">
                <a:ln>
                  <a:noFill/>
                </a:ln>
                <a:latin typeface="Liberation Sans" pitchFamily="18"/>
              </a:defRPr>
            </a:lvl1pPr>
          </a:lstStyle>
          <a:p>
            <a:r>
              <a:rPr lang="en-US" sz="2800">
                <a:solidFill>
                  <a:schemeClr val="bg1"/>
                </a:solidFill>
                <a:highlight>
                  <a:srgbClr val="000000"/>
                </a:highlight>
                <a:latin typeface="Liberation Sans"/>
              </a:rPr>
              <a:t>Co-adjustment of width and slope</a:t>
            </a:r>
            <a:endParaRPr lang="en-US">
              <a:solidFill>
                <a:schemeClr val="bg1"/>
              </a:solidFill>
            </a:endParaRPr>
          </a:p>
        </p:txBody>
      </p:sp>
      <p:sp>
        <p:nvSpPr>
          <p:cNvPr id="6" name="TextBox 5">
            <a:extLst>
              <a:ext uri="{FF2B5EF4-FFF2-40B4-BE49-F238E27FC236}">
                <a16:creationId xmlns:a16="http://schemas.microsoft.com/office/drawing/2014/main" id="{6419C5FE-3BAA-4943-B1AF-F935F50118D1}"/>
              </a:ext>
            </a:extLst>
          </p:cNvPr>
          <p:cNvSpPr txBox="1"/>
          <p:nvPr/>
        </p:nvSpPr>
        <p:spPr>
          <a:xfrm>
            <a:off x="6078632" y="1872191"/>
            <a:ext cx="3694528"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rPr>
              <a:t>Slope and width co-adjust in a way similar to that suggested previously in the bedrock channel literature </a:t>
            </a:r>
            <a:r>
              <a:rPr lang="en-US">
                <a:solidFill>
                  <a:schemeClr val="bg1"/>
                </a:solidFill>
              </a:rPr>
              <a:t>(dashed line, Turowski [2007]). That is, slope is optimized to the minimum possible value that can produce the required rate of erosion.</a:t>
            </a:r>
          </a:p>
          <a:p>
            <a:endParaRPr lang="en-US" dirty="0">
              <a:solidFill>
                <a:schemeClr val="bg1"/>
              </a:solidFill>
              <a:cs typeface="Calibri"/>
            </a:endParaRPr>
          </a:p>
          <a:p>
            <a:r>
              <a:rPr lang="en-US" dirty="0">
                <a:solidFill>
                  <a:schemeClr val="bg1"/>
                </a:solidFill>
                <a:cs typeface="Calibri"/>
              </a:rPr>
              <a:t>This adjustment occurs for simulations both with and without </a:t>
            </a:r>
            <a:r>
              <a:rPr lang="en-US">
                <a:solidFill>
                  <a:schemeClr val="bg1"/>
                </a:solidFill>
                <a:cs typeface="Calibri"/>
              </a:rPr>
              <a:t>CO2 dynamics. However, the CO2 dynamics create substantial constrasts in both width and slope along the channel.</a:t>
            </a:r>
            <a:endParaRPr lang="en-US" dirty="0">
              <a:solidFill>
                <a:schemeClr val="bg1"/>
              </a:solidFill>
              <a:cs typeface="Calibri"/>
            </a:endParaRPr>
          </a:p>
        </p:txBody>
      </p:sp>
      <p:pic>
        <p:nvPicPr>
          <p:cNvPr id="3" name="Picture 4" descr="A picture containing drawing&#10;&#10;Description generated with very high confidence">
            <a:extLst>
              <a:ext uri="{FF2B5EF4-FFF2-40B4-BE49-F238E27FC236}">
                <a16:creationId xmlns:a16="http://schemas.microsoft.com/office/drawing/2014/main" id="{C977E72E-AB66-4CE3-91B7-C419AD10133F}"/>
              </a:ext>
            </a:extLst>
          </p:cNvPr>
          <p:cNvPicPr>
            <a:picLocks noChangeAspect="1"/>
          </p:cNvPicPr>
          <p:nvPr/>
        </p:nvPicPr>
        <p:blipFill>
          <a:blip r:embed="rId3"/>
          <a:stretch>
            <a:fillRect/>
          </a:stretch>
        </p:blipFill>
        <p:spPr>
          <a:xfrm>
            <a:off x="8745222" y="6941998"/>
            <a:ext cx="1220049" cy="423501"/>
          </a:xfrm>
          <a:prstGeom prst="rect">
            <a:avLst/>
          </a:prstGeom>
        </p:spPr>
      </p:pic>
    </p:spTree>
    <p:extLst>
      <p:ext uri="{BB962C8B-B14F-4D97-AF65-F5344CB8AC3E}">
        <p14:creationId xmlns:p14="http://schemas.microsoft.com/office/powerpoint/2010/main" val="144020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D8F9F-84EB-4D71-A129-B2056F60763C}"/>
              </a:ext>
            </a:extLst>
          </p:cNvPr>
          <p:cNvSpPr>
            <a:spLocks noGrp="1"/>
          </p:cNvSpPr>
          <p:nvPr>
            <p:ph type="title"/>
          </p:nvPr>
        </p:nvSpPr>
        <p:spPr/>
        <p:txBody>
          <a:bodyPr/>
          <a:lstStyle/>
          <a:p>
            <a:r>
              <a:rPr lang="en-US">
                <a:solidFill>
                  <a:schemeClr val="bg1"/>
                </a:solidFill>
                <a:latin typeface="Liberation Sans"/>
              </a:rPr>
              <a:t>Conclusions</a:t>
            </a:r>
          </a:p>
        </p:txBody>
      </p:sp>
      <p:sp>
        <p:nvSpPr>
          <p:cNvPr id="3" name="Content Placeholder 2">
            <a:extLst>
              <a:ext uri="{FF2B5EF4-FFF2-40B4-BE49-F238E27FC236}">
                <a16:creationId xmlns:a16="http://schemas.microsoft.com/office/drawing/2014/main" id="{48786055-1387-48AA-B2B4-774149BBC3F4}"/>
              </a:ext>
            </a:extLst>
          </p:cNvPr>
          <p:cNvSpPr>
            <a:spLocks noGrp="1"/>
          </p:cNvSpPr>
          <p:nvPr>
            <p:ph idx="1"/>
          </p:nvPr>
        </p:nvSpPr>
        <p:spPr/>
        <p:txBody>
          <a:bodyPr lIns="0" tIns="0" rIns="0" bIns="0" anchor="t">
            <a:noAutofit/>
          </a:bodyPr>
          <a:lstStyle/>
          <a:p>
            <a:pPr marL="457200" indent="-457200">
              <a:buFont typeface="Arial"/>
              <a:buChar char="•"/>
            </a:pPr>
            <a:r>
              <a:rPr lang="en-US" sz="2800">
                <a:solidFill>
                  <a:schemeClr val="bg1"/>
                </a:solidFill>
                <a:latin typeface="Liberation Sans"/>
              </a:rPr>
              <a:t>The processes of CO</a:t>
            </a:r>
            <a:r>
              <a:rPr lang="en-US" sz="2800" baseline="-25000">
                <a:solidFill>
                  <a:schemeClr val="bg1"/>
                </a:solidFill>
                <a:latin typeface="Liberation Sans"/>
              </a:rPr>
              <a:t>2</a:t>
            </a:r>
            <a:r>
              <a:rPr lang="en-US" sz="2800">
                <a:solidFill>
                  <a:schemeClr val="bg1"/>
                </a:solidFill>
                <a:latin typeface="Liberation Sans"/>
              </a:rPr>
              <a:t> exchange, production, and transport within dissolved and gaseous phases are important drivers of spatial and temporal variation in calcite dissolution.</a:t>
            </a:r>
          </a:p>
          <a:p>
            <a:pPr marL="457200" indent="-457200">
              <a:buFont typeface="Arial"/>
              <a:buChar char="•"/>
            </a:pPr>
            <a:r>
              <a:rPr lang="en-US" sz="2800">
                <a:solidFill>
                  <a:schemeClr val="bg1"/>
                </a:solidFill>
                <a:latin typeface="Liberation Sans"/>
              </a:rPr>
              <a:t>Cave ventilation itself can be a strong control on the timing and patterns of cave evolution.</a:t>
            </a:r>
          </a:p>
          <a:p>
            <a:pPr marL="457200" indent="-457200">
              <a:buFont typeface="Arial"/>
              <a:buChar char="•"/>
            </a:pPr>
            <a:r>
              <a:rPr lang="en-US" sz="2800">
                <a:solidFill>
                  <a:schemeClr val="bg1"/>
                </a:solidFill>
                <a:latin typeface="Liberation Sans"/>
              </a:rPr>
              <a:t>CO</a:t>
            </a:r>
            <a:r>
              <a:rPr lang="en-US" sz="2800" baseline="-25000">
                <a:solidFill>
                  <a:schemeClr val="bg1"/>
                </a:solidFill>
                <a:latin typeface="Liberation Sans"/>
              </a:rPr>
              <a:t>2</a:t>
            </a:r>
            <a:r>
              <a:rPr lang="en-US" sz="2800">
                <a:solidFill>
                  <a:schemeClr val="bg1"/>
                </a:solidFill>
                <a:latin typeface="Liberation Sans"/>
              </a:rPr>
              <a:t> dynamics can produce adjustments to channel morphology, including zones of steepening and narrowing that compensate for reduced dissolutional capacity of the water.  </a:t>
            </a:r>
          </a:p>
        </p:txBody>
      </p:sp>
      <p:pic>
        <p:nvPicPr>
          <p:cNvPr id="5" name="Picture 4" descr="A picture containing drawing&#10;&#10;Description generated with very high confidence">
            <a:extLst>
              <a:ext uri="{FF2B5EF4-FFF2-40B4-BE49-F238E27FC236}">
                <a16:creationId xmlns:a16="http://schemas.microsoft.com/office/drawing/2014/main" id="{0004C326-4B33-4185-90D9-1D006B1ECB73}"/>
              </a:ext>
            </a:extLst>
          </p:cNvPr>
          <p:cNvPicPr>
            <a:picLocks noChangeAspect="1"/>
          </p:cNvPicPr>
          <p:nvPr/>
        </p:nvPicPr>
        <p:blipFill>
          <a:blip r:embed="rId2"/>
          <a:stretch>
            <a:fillRect/>
          </a:stretch>
        </p:blipFill>
        <p:spPr>
          <a:xfrm>
            <a:off x="8745222" y="6941998"/>
            <a:ext cx="1220049" cy="423501"/>
          </a:xfrm>
          <a:prstGeom prst="rect">
            <a:avLst/>
          </a:prstGeom>
        </p:spPr>
      </p:pic>
    </p:spTree>
    <p:extLst>
      <p:ext uri="{BB962C8B-B14F-4D97-AF65-F5344CB8AC3E}">
        <p14:creationId xmlns:p14="http://schemas.microsoft.com/office/powerpoint/2010/main" val="396312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E5B7-6136-4581-9825-A1481BBFA7E8}"/>
              </a:ext>
            </a:extLst>
          </p:cNvPr>
          <p:cNvSpPr>
            <a:spLocks noGrp="1"/>
          </p:cNvSpPr>
          <p:nvPr>
            <p:ph type="title"/>
          </p:nvPr>
        </p:nvSpPr>
        <p:spPr/>
        <p:txBody>
          <a:bodyPr/>
          <a:lstStyle/>
          <a:p>
            <a:r>
              <a:rPr lang="en-US" dirty="0">
                <a:solidFill>
                  <a:schemeClr val="bg1"/>
                </a:solidFill>
                <a:latin typeface="Liberation Sans"/>
              </a:rPr>
              <a:t>Bibliography (1/2)</a:t>
            </a:r>
          </a:p>
        </p:txBody>
      </p:sp>
      <p:sp>
        <p:nvSpPr>
          <p:cNvPr id="3" name="Content Placeholder 2">
            <a:extLst>
              <a:ext uri="{FF2B5EF4-FFF2-40B4-BE49-F238E27FC236}">
                <a16:creationId xmlns:a16="http://schemas.microsoft.com/office/drawing/2014/main" id="{39033D1B-000C-4240-B83B-A192C4248B1A}"/>
              </a:ext>
            </a:extLst>
          </p:cNvPr>
          <p:cNvSpPr>
            <a:spLocks noGrp="1"/>
          </p:cNvSpPr>
          <p:nvPr>
            <p:ph idx="1"/>
          </p:nvPr>
        </p:nvSpPr>
        <p:spPr/>
        <p:txBody>
          <a:bodyPr lIns="0" tIns="0" rIns="0" bIns="0" anchor="t">
            <a:noAutofit/>
          </a:bodyPr>
          <a:lstStyle/>
          <a:p>
            <a:pPr algn="l"/>
            <a:r>
              <a:rPr lang="en-US" sz="2000" dirty="0">
                <a:solidFill>
                  <a:schemeClr val="bg1"/>
                </a:solidFill>
                <a:latin typeface="Liberation Sans"/>
              </a:rPr>
              <a:t>Cooper, M.P. and M.D. Covington (in press). Modeling cave cross-section evolution including sediment transport and paragenesis, </a:t>
            </a:r>
            <a:r>
              <a:rPr lang="en-US" sz="2000" i="1" dirty="0">
                <a:solidFill>
                  <a:schemeClr val="bg1"/>
                </a:solidFill>
                <a:latin typeface="Liberation Sans"/>
              </a:rPr>
              <a:t>Earth Surface Processes and Landforms. </a:t>
            </a:r>
            <a:r>
              <a:rPr lang="en-US" sz="2000" dirty="0">
                <a:solidFill>
                  <a:schemeClr val="bg1"/>
                </a:solidFill>
                <a:latin typeface="Liberation Sans"/>
              </a:rPr>
              <a:t>(</a:t>
            </a:r>
            <a:r>
              <a:rPr lang="en-US" sz="2000" dirty="0">
                <a:solidFill>
                  <a:schemeClr val="accent1">
                    <a:lumMod val="60000"/>
                    <a:lumOff val="40000"/>
                  </a:schemeClr>
                </a:solidFill>
                <a:latin typeface="Liberation Sans"/>
              </a:rPr>
              <a:t>online soon</a:t>
            </a:r>
            <a:r>
              <a:rPr lang="en-US" sz="2000" dirty="0">
                <a:solidFill>
                  <a:schemeClr val="bg1"/>
                </a:solidFill>
                <a:latin typeface="Liberation Sans"/>
              </a:rPr>
              <a:t>)</a:t>
            </a:r>
            <a:endParaRPr lang="en-US" sz="2000" i="1" dirty="0">
              <a:solidFill>
                <a:schemeClr val="bg1"/>
              </a:solidFill>
              <a:latin typeface="Liberation Sans"/>
            </a:endParaRPr>
          </a:p>
          <a:p>
            <a:pPr algn="l"/>
            <a:r>
              <a:rPr lang="en-US" sz="2000" dirty="0">
                <a:solidFill>
                  <a:schemeClr val="bg1"/>
                </a:solidFill>
                <a:latin typeface="Liberation Sans"/>
              </a:rPr>
              <a:t>Covington, M. D., </a:t>
            </a:r>
            <a:r>
              <a:rPr lang="en-US" sz="2000" dirty="0" err="1">
                <a:solidFill>
                  <a:schemeClr val="bg1"/>
                </a:solidFill>
                <a:latin typeface="Liberation Sans"/>
              </a:rPr>
              <a:t>Prelovšek</a:t>
            </a:r>
            <a:r>
              <a:rPr lang="en-US" sz="2000" dirty="0">
                <a:solidFill>
                  <a:schemeClr val="bg1"/>
                </a:solidFill>
                <a:latin typeface="Liberation Sans"/>
              </a:rPr>
              <a:t>, M., &amp; </a:t>
            </a:r>
            <a:r>
              <a:rPr lang="en-US" sz="2000" dirty="0" err="1">
                <a:solidFill>
                  <a:schemeClr val="bg1"/>
                </a:solidFill>
                <a:latin typeface="Liberation Sans"/>
              </a:rPr>
              <a:t>Gabrovšek</a:t>
            </a:r>
            <a:r>
              <a:rPr lang="en-US" sz="2000" dirty="0">
                <a:solidFill>
                  <a:schemeClr val="bg1"/>
                </a:solidFill>
                <a:latin typeface="Liberation Sans"/>
              </a:rPr>
              <a:t>, F. (2013). Influence of CO2 dynamics on the longitudinal variation of incision rates in soluble bedrock channels: Feedback mechanisms. </a:t>
            </a:r>
            <a:r>
              <a:rPr lang="en-US" sz="2000" i="1" dirty="0">
                <a:solidFill>
                  <a:schemeClr val="bg1"/>
                </a:solidFill>
                <a:latin typeface="Liberation Sans"/>
              </a:rPr>
              <a:t>Geomorphology</a:t>
            </a:r>
            <a:r>
              <a:rPr lang="en-US" sz="2000" dirty="0">
                <a:solidFill>
                  <a:schemeClr val="bg1"/>
                </a:solidFill>
                <a:latin typeface="Liberation Sans"/>
              </a:rPr>
              <a:t>, </a:t>
            </a:r>
            <a:r>
              <a:rPr lang="en-US" sz="2000" i="1" dirty="0">
                <a:solidFill>
                  <a:schemeClr val="bg1"/>
                </a:solidFill>
                <a:latin typeface="Liberation Sans"/>
              </a:rPr>
              <a:t>186</a:t>
            </a:r>
            <a:r>
              <a:rPr lang="en-US" sz="2000" dirty="0">
                <a:solidFill>
                  <a:schemeClr val="bg1"/>
                </a:solidFill>
                <a:latin typeface="Liberation Sans"/>
              </a:rPr>
              <a:t>, 85-95.</a:t>
            </a:r>
            <a:endParaRPr lang="en-US">
              <a:solidFill>
                <a:schemeClr val="bg1"/>
              </a:solidFill>
            </a:endParaRPr>
          </a:p>
          <a:p>
            <a:pPr algn="l"/>
            <a:r>
              <a:rPr lang="en-US" sz="2000" dirty="0">
                <a:solidFill>
                  <a:schemeClr val="bg1"/>
                </a:solidFill>
                <a:latin typeface="Liberation Sans"/>
              </a:rPr>
              <a:t>Covington, M. D., Gulley, J. D., &amp; </a:t>
            </a:r>
            <a:r>
              <a:rPr lang="en-US" sz="2000" dirty="0" err="1">
                <a:solidFill>
                  <a:schemeClr val="bg1"/>
                </a:solidFill>
                <a:latin typeface="Liberation Sans"/>
              </a:rPr>
              <a:t>Gabrovšek</a:t>
            </a:r>
            <a:r>
              <a:rPr lang="en-US" sz="2000" dirty="0">
                <a:solidFill>
                  <a:schemeClr val="bg1"/>
                </a:solidFill>
                <a:latin typeface="Liberation Sans"/>
              </a:rPr>
              <a:t>, F. (2015). Natural variations in calcite dissolution rates in streams: Controls, implications, and open questions. </a:t>
            </a:r>
            <a:r>
              <a:rPr lang="en-US" sz="2000" i="1" dirty="0">
                <a:solidFill>
                  <a:schemeClr val="bg1"/>
                </a:solidFill>
                <a:latin typeface="Liberation Sans"/>
              </a:rPr>
              <a:t>Geophysical Research Letters</a:t>
            </a:r>
            <a:r>
              <a:rPr lang="en-US" sz="2000" dirty="0">
                <a:solidFill>
                  <a:schemeClr val="bg1"/>
                </a:solidFill>
                <a:latin typeface="Liberation Sans"/>
              </a:rPr>
              <a:t>, </a:t>
            </a:r>
            <a:r>
              <a:rPr lang="en-US" sz="2000" i="1" dirty="0">
                <a:solidFill>
                  <a:schemeClr val="bg1"/>
                </a:solidFill>
                <a:latin typeface="Liberation Sans"/>
              </a:rPr>
              <a:t>42</a:t>
            </a:r>
            <a:r>
              <a:rPr lang="en-US" sz="2000" dirty="0">
                <a:solidFill>
                  <a:schemeClr val="bg1"/>
                </a:solidFill>
                <a:latin typeface="Liberation Sans"/>
              </a:rPr>
              <a:t>(8), 2836-2843.</a:t>
            </a:r>
          </a:p>
          <a:p>
            <a:pPr algn="l"/>
            <a:r>
              <a:rPr lang="en-US" sz="2000" dirty="0">
                <a:solidFill>
                  <a:schemeClr val="bg1"/>
                </a:solidFill>
                <a:latin typeface="Liberation Sans"/>
              </a:rPr>
              <a:t>Covington, M. D., &amp; Vaughn, K. A. (2019). Carbon dioxide and dissolution rate dynamics within a karst underflow-overflow system, Savoy Experimental Watershed, Arkansas, USA. </a:t>
            </a:r>
            <a:r>
              <a:rPr lang="en-US" sz="2000" i="1" dirty="0">
                <a:solidFill>
                  <a:schemeClr val="bg1"/>
                </a:solidFill>
                <a:latin typeface="Liberation Sans"/>
              </a:rPr>
              <a:t>Chemical Geology</a:t>
            </a:r>
            <a:r>
              <a:rPr lang="en-US" sz="2000" dirty="0">
                <a:solidFill>
                  <a:schemeClr val="bg1"/>
                </a:solidFill>
                <a:latin typeface="Liberation Sans"/>
              </a:rPr>
              <a:t>, </a:t>
            </a:r>
            <a:r>
              <a:rPr lang="en-US" sz="2000" i="1" dirty="0">
                <a:solidFill>
                  <a:schemeClr val="bg1"/>
                </a:solidFill>
                <a:latin typeface="Liberation Sans"/>
              </a:rPr>
              <a:t>527</a:t>
            </a:r>
            <a:r>
              <a:rPr lang="en-US" sz="2000" dirty="0">
                <a:solidFill>
                  <a:schemeClr val="bg1"/>
                </a:solidFill>
                <a:latin typeface="Liberation Sans"/>
              </a:rPr>
              <a:t>, 118689.</a:t>
            </a:r>
            <a:endParaRPr lang="en-US">
              <a:solidFill>
                <a:schemeClr val="bg1"/>
              </a:solidFill>
              <a:latin typeface="Liberation Sans"/>
            </a:endParaRPr>
          </a:p>
          <a:p>
            <a:pPr algn="l"/>
            <a:r>
              <a:rPr lang="en-US" sz="2000" dirty="0">
                <a:solidFill>
                  <a:schemeClr val="bg1"/>
                </a:solidFill>
                <a:latin typeface="Liberation Sans"/>
              </a:rPr>
              <a:t>Covington, M.D., Knierim, K., Young, Y., Rodriguez, J., and H. Gnoza (in prep). Cave airflow patterns control calcite dissolution rates within a cave stream: Blowing Springs Cave, Arkansas, USA. (</a:t>
            </a:r>
            <a:r>
              <a:rPr lang="en-US" sz="2000" dirty="0">
                <a:solidFill>
                  <a:schemeClr val="accent1">
                    <a:lumMod val="60000"/>
                    <a:lumOff val="40000"/>
                  </a:schemeClr>
                </a:solidFill>
                <a:latin typeface="Liberation Sans"/>
              </a:rPr>
              <a:t>will be on Earth </a:t>
            </a:r>
            <a:r>
              <a:rPr lang="en-US" sz="2000" dirty="0" err="1">
                <a:solidFill>
                  <a:schemeClr val="accent1">
                    <a:lumMod val="60000"/>
                    <a:lumOff val="40000"/>
                  </a:schemeClr>
                </a:solidFill>
                <a:latin typeface="Liberation Sans"/>
              </a:rPr>
              <a:t>ArXiv</a:t>
            </a:r>
            <a:r>
              <a:rPr lang="en-US" sz="2000" dirty="0">
                <a:solidFill>
                  <a:schemeClr val="accent1">
                    <a:lumMod val="60000"/>
                    <a:lumOff val="40000"/>
                  </a:schemeClr>
                </a:solidFill>
                <a:latin typeface="Liberation Sans"/>
              </a:rPr>
              <a:t> soon!</a:t>
            </a:r>
            <a:r>
              <a:rPr lang="en-US" sz="2000" dirty="0">
                <a:solidFill>
                  <a:schemeClr val="bg1"/>
                </a:solidFill>
                <a:latin typeface="Liberation Sans"/>
              </a:rPr>
              <a:t>)</a:t>
            </a:r>
            <a:endParaRPr lang="en-US" sz="2000">
              <a:solidFill>
                <a:schemeClr val="bg1"/>
              </a:solidFill>
            </a:endParaRPr>
          </a:p>
        </p:txBody>
      </p:sp>
      <p:pic>
        <p:nvPicPr>
          <p:cNvPr id="5" name="Picture 4" descr="A picture containing drawing&#10;&#10;Description generated with very high confidence">
            <a:extLst>
              <a:ext uri="{FF2B5EF4-FFF2-40B4-BE49-F238E27FC236}">
                <a16:creationId xmlns:a16="http://schemas.microsoft.com/office/drawing/2014/main" id="{AC7AE52D-6E85-464A-BB20-D7625E9442DC}"/>
              </a:ext>
            </a:extLst>
          </p:cNvPr>
          <p:cNvPicPr>
            <a:picLocks noChangeAspect="1"/>
          </p:cNvPicPr>
          <p:nvPr/>
        </p:nvPicPr>
        <p:blipFill>
          <a:blip r:embed="rId2"/>
          <a:stretch>
            <a:fillRect/>
          </a:stretch>
        </p:blipFill>
        <p:spPr>
          <a:xfrm>
            <a:off x="8745222" y="6941998"/>
            <a:ext cx="1220049" cy="423501"/>
          </a:xfrm>
          <a:prstGeom prst="rect">
            <a:avLst/>
          </a:prstGeom>
        </p:spPr>
      </p:pic>
    </p:spTree>
    <p:extLst>
      <p:ext uri="{BB962C8B-B14F-4D97-AF65-F5344CB8AC3E}">
        <p14:creationId xmlns:p14="http://schemas.microsoft.com/office/powerpoint/2010/main" val="2546677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2C05D-ED9D-40A1-A840-A34079621484}"/>
              </a:ext>
            </a:extLst>
          </p:cNvPr>
          <p:cNvSpPr>
            <a:spLocks noGrp="1"/>
          </p:cNvSpPr>
          <p:nvPr>
            <p:ph type="title"/>
          </p:nvPr>
        </p:nvSpPr>
        <p:spPr/>
        <p:txBody>
          <a:bodyPr/>
          <a:lstStyle/>
          <a:p>
            <a:r>
              <a:rPr lang="en-US" dirty="0">
                <a:solidFill>
                  <a:schemeClr val="bg1"/>
                </a:solidFill>
                <a:latin typeface="Liberation Sans"/>
              </a:rPr>
              <a:t>Bibliography (2/2)</a:t>
            </a:r>
          </a:p>
          <a:p>
            <a:endParaRPr lang="en-US" dirty="0">
              <a:latin typeface="Liberation Sans"/>
            </a:endParaRPr>
          </a:p>
        </p:txBody>
      </p:sp>
      <p:sp>
        <p:nvSpPr>
          <p:cNvPr id="3" name="Content Placeholder 2">
            <a:extLst>
              <a:ext uri="{FF2B5EF4-FFF2-40B4-BE49-F238E27FC236}">
                <a16:creationId xmlns:a16="http://schemas.microsoft.com/office/drawing/2014/main" id="{918310C1-711A-43C6-82DC-A95C2013CD45}"/>
              </a:ext>
            </a:extLst>
          </p:cNvPr>
          <p:cNvSpPr>
            <a:spLocks noGrp="1"/>
          </p:cNvSpPr>
          <p:nvPr>
            <p:ph idx="1"/>
          </p:nvPr>
        </p:nvSpPr>
        <p:spPr>
          <a:xfrm>
            <a:off x="503640" y="1769400"/>
            <a:ext cx="9345309" cy="4385520"/>
          </a:xfrm>
        </p:spPr>
        <p:txBody>
          <a:bodyPr lIns="0" tIns="0" rIns="0" bIns="0" anchor="t">
            <a:noAutofit/>
          </a:bodyPr>
          <a:lstStyle/>
          <a:p>
            <a:pPr algn="l"/>
            <a:r>
              <a:rPr lang="en-US" sz="2000" dirty="0">
                <a:solidFill>
                  <a:schemeClr val="bg1"/>
                </a:solidFill>
                <a:latin typeface="Liberation Sans"/>
              </a:rPr>
              <a:t>Groves, C., &amp; </a:t>
            </a:r>
            <a:r>
              <a:rPr lang="en-US" sz="2000" dirty="0" err="1">
                <a:solidFill>
                  <a:schemeClr val="bg1"/>
                </a:solidFill>
                <a:latin typeface="Liberation Sans"/>
              </a:rPr>
              <a:t>Meiman</a:t>
            </a:r>
            <a:r>
              <a:rPr lang="en-US" sz="2000" dirty="0">
                <a:solidFill>
                  <a:schemeClr val="bg1"/>
                </a:solidFill>
                <a:latin typeface="Liberation Sans"/>
              </a:rPr>
              <a:t>, J. (2005). Weathering, geomorphic work, and karst landscape evolution in the Cave City groundwater basin, Mammoth Cave, Kentucky. </a:t>
            </a:r>
            <a:r>
              <a:rPr lang="en-US" sz="2000" i="1" dirty="0">
                <a:solidFill>
                  <a:schemeClr val="bg1"/>
                </a:solidFill>
                <a:latin typeface="Liberation Sans"/>
              </a:rPr>
              <a:t>Geomorphology</a:t>
            </a:r>
            <a:r>
              <a:rPr lang="en-US" sz="2000" dirty="0">
                <a:solidFill>
                  <a:schemeClr val="bg1"/>
                </a:solidFill>
                <a:latin typeface="Liberation Sans"/>
              </a:rPr>
              <a:t>, </a:t>
            </a:r>
            <a:r>
              <a:rPr lang="en-US" sz="2000" i="1" dirty="0">
                <a:solidFill>
                  <a:schemeClr val="bg1"/>
                </a:solidFill>
                <a:latin typeface="Liberation Sans"/>
              </a:rPr>
              <a:t>67</a:t>
            </a:r>
            <a:r>
              <a:rPr lang="en-US" sz="2000" dirty="0">
                <a:solidFill>
                  <a:schemeClr val="bg1"/>
                </a:solidFill>
                <a:latin typeface="Liberation Sans"/>
              </a:rPr>
              <a:t>(1-2), 115-126.</a:t>
            </a:r>
          </a:p>
          <a:p>
            <a:pPr algn="l"/>
            <a:r>
              <a:rPr lang="en-US" sz="2000" dirty="0">
                <a:solidFill>
                  <a:schemeClr val="bg1"/>
                </a:solidFill>
                <a:latin typeface="Liberation Sans"/>
              </a:rPr>
              <a:t>Palmer, A. N. (2007). Variation in rates of karst processes. </a:t>
            </a:r>
            <a:r>
              <a:rPr lang="en-US" sz="2000" i="1" dirty="0">
                <a:solidFill>
                  <a:schemeClr val="bg1"/>
                </a:solidFill>
                <a:latin typeface="Liberation Sans"/>
              </a:rPr>
              <a:t>Acta </a:t>
            </a:r>
            <a:r>
              <a:rPr lang="en-US" sz="2000" i="1" dirty="0" err="1">
                <a:solidFill>
                  <a:schemeClr val="bg1"/>
                </a:solidFill>
                <a:latin typeface="Liberation Sans"/>
              </a:rPr>
              <a:t>Carsologica</a:t>
            </a:r>
            <a:r>
              <a:rPr lang="en-US" sz="2000" dirty="0">
                <a:solidFill>
                  <a:schemeClr val="bg1"/>
                </a:solidFill>
                <a:latin typeface="Liberation Sans"/>
              </a:rPr>
              <a:t>, </a:t>
            </a:r>
            <a:r>
              <a:rPr lang="en-US" sz="2000" i="1" dirty="0">
                <a:solidFill>
                  <a:schemeClr val="bg1"/>
                </a:solidFill>
                <a:latin typeface="Liberation Sans"/>
              </a:rPr>
              <a:t>36</a:t>
            </a:r>
            <a:r>
              <a:rPr lang="en-US" sz="2000" dirty="0">
                <a:solidFill>
                  <a:schemeClr val="bg1"/>
                </a:solidFill>
                <a:latin typeface="Liberation Sans"/>
              </a:rPr>
              <a:t>(1).</a:t>
            </a:r>
          </a:p>
          <a:p>
            <a:pPr algn="l"/>
            <a:r>
              <a:rPr lang="en-US" sz="2000" dirty="0">
                <a:solidFill>
                  <a:schemeClr val="bg1"/>
                </a:solidFill>
                <a:latin typeface="Liberation Sans"/>
              </a:rPr>
              <a:t>Turowski, J. M., D. Lague, and N. </a:t>
            </a:r>
            <a:r>
              <a:rPr lang="en-US" sz="2000" dirty="0" err="1">
                <a:solidFill>
                  <a:schemeClr val="bg1"/>
                </a:solidFill>
                <a:latin typeface="Liberation Sans"/>
              </a:rPr>
              <a:t>Hovius</a:t>
            </a:r>
            <a:r>
              <a:rPr lang="en-US" sz="2000" dirty="0">
                <a:solidFill>
                  <a:schemeClr val="bg1"/>
                </a:solidFill>
                <a:latin typeface="Liberation Sans"/>
              </a:rPr>
              <a:t> (2007), Cover effect in bedrock abrasion: A new derivation and its implications for the modeling of bedrock channel morphology, J. </a:t>
            </a:r>
            <a:r>
              <a:rPr lang="en-US" sz="2000" dirty="0" err="1">
                <a:solidFill>
                  <a:schemeClr val="bg1"/>
                </a:solidFill>
                <a:latin typeface="Liberation Sans"/>
              </a:rPr>
              <a:t>Geophys</a:t>
            </a:r>
            <a:r>
              <a:rPr lang="en-US" sz="2000" dirty="0">
                <a:solidFill>
                  <a:schemeClr val="bg1"/>
                </a:solidFill>
                <a:latin typeface="Liberation Sans"/>
              </a:rPr>
              <a:t>. Res., 112, F04006.</a:t>
            </a:r>
          </a:p>
          <a:p>
            <a:endParaRPr lang="en-US" sz="2000" dirty="0">
              <a:latin typeface="Liberation Sans"/>
            </a:endParaRPr>
          </a:p>
        </p:txBody>
      </p:sp>
      <p:pic>
        <p:nvPicPr>
          <p:cNvPr id="4" name="Picture 4" descr="A picture containing drawing&#10;&#10;Description generated with very high confidence">
            <a:extLst>
              <a:ext uri="{FF2B5EF4-FFF2-40B4-BE49-F238E27FC236}">
                <a16:creationId xmlns:a16="http://schemas.microsoft.com/office/drawing/2014/main" id="{4DA38906-4787-498D-8B8B-52BF70382592}"/>
              </a:ext>
            </a:extLst>
          </p:cNvPr>
          <p:cNvPicPr>
            <a:picLocks noChangeAspect="1"/>
          </p:cNvPicPr>
          <p:nvPr/>
        </p:nvPicPr>
        <p:blipFill>
          <a:blip r:embed="rId2"/>
          <a:stretch>
            <a:fillRect/>
          </a:stretch>
        </p:blipFill>
        <p:spPr>
          <a:xfrm>
            <a:off x="8745222" y="6941998"/>
            <a:ext cx="1220049" cy="423501"/>
          </a:xfrm>
          <a:prstGeom prst="rect">
            <a:avLst/>
          </a:prstGeom>
        </p:spPr>
      </p:pic>
    </p:spTree>
    <p:extLst>
      <p:ext uri="{BB962C8B-B14F-4D97-AF65-F5344CB8AC3E}">
        <p14:creationId xmlns:p14="http://schemas.microsoft.com/office/powerpoint/2010/main" val="3577930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117"/>
          <p:cNvPicPr/>
          <p:nvPr/>
        </p:nvPicPr>
        <p:blipFill>
          <a:blip r:embed="rId2"/>
          <a:stretch/>
        </p:blipFill>
        <p:spPr>
          <a:xfrm>
            <a:off x="228168" y="1561074"/>
            <a:ext cx="9694266" cy="4508300"/>
          </a:xfrm>
          <a:prstGeom prst="rect">
            <a:avLst/>
          </a:prstGeom>
          <a:ln>
            <a:noFill/>
          </a:ln>
        </p:spPr>
      </p:pic>
      <p:sp>
        <p:nvSpPr>
          <p:cNvPr id="119" name="CustomShape 1"/>
          <p:cNvSpPr/>
          <p:nvPr/>
        </p:nvSpPr>
        <p:spPr>
          <a:xfrm>
            <a:off x="325338" y="6233136"/>
            <a:ext cx="9379005" cy="830618"/>
          </a:xfrm>
          <a:prstGeom prst="rect">
            <a:avLst/>
          </a:prstGeom>
          <a:noFill/>
          <a:ln>
            <a:noFill/>
          </a:ln>
        </p:spPr>
        <p:style>
          <a:lnRef idx="0">
            <a:scrgbClr r="0" g="0" b="0"/>
          </a:lnRef>
          <a:fillRef idx="0">
            <a:scrgbClr r="0" g="0" b="0"/>
          </a:fillRef>
          <a:effectRef idx="0">
            <a:scrgbClr r="0" g="0" b="0"/>
          </a:effectRef>
          <a:fontRef idx="minor"/>
        </p:style>
        <p:txBody>
          <a:bodyPr lIns="89972" tIns="44986" rIns="89972" bIns="44986"/>
          <a:lstStyle/>
          <a:p>
            <a:pPr algn="ctr">
              <a:lnSpc>
                <a:spcPct val="100000"/>
              </a:lnSpc>
            </a:pPr>
            <a:r>
              <a:rPr lang="en-US" sz="2600" spc="-1">
                <a:solidFill>
                  <a:srgbClr val="FFFFFF"/>
                </a:solidFill>
                <a:uFill>
                  <a:solidFill>
                    <a:srgbClr val="FFFFFF"/>
                  </a:solidFill>
                </a:uFill>
                <a:latin typeface="Arial"/>
              </a:rPr>
              <a:t>Limestone tablets used to estimate dissolution rates in the field</a:t>
            </a:r>
            <a:endParaRPr lang="en-US" spc="-1">
              <a:solidFill>
                <a:srgbClr val="FFFFFF"/>
              </a:solidFill>
              <a:uFill>
                <a:solidFill>
                  <a:srgbClr val="FFFFFF"/>
                </a:solidFill>
              </a:uFill>
              <a:latin typeface="Arial"/>
            </a:endParaRPr>
          </a:p>
          <a:p>
            <a:pPr algn="ctr">
              <a:lnSpc>
                <a:spcPct val="100000"/>
              </a:lnSpc>
            </a:pPr>
            <a:r>
              <a:rPr lang="en-US" sz="2600" spc="-1">
                <a:solidFill>
                  <a:srgbClr val="FFFFFF"/>
                </a:solidFill>
                <a:uFill>
                  <a:solidFill>
                    <a:srgbClr val="FFFFFF"/>
                  </a:solidFill>
                </a:uFill>
                <a:latin typeface="Arial"/>
              </a:rPr>
              <a:t>(Prelovšek, 2009)</a:t>
            </a:r>
            <a:endParaRPr lang="en-US" spc="-1">
              <a:solidFill>
                <a:srgbClr val="FFFFFF"/>
              </a:solidFill>
              <a:uFill>
                <a:solidFill>
                  <a:srgbClr val="FFFFFF"/>
                </a:solidFill>
              </a:uFill>
              <a:latin typeface="Arial"/>
            </a:endParaRPr>
          </a:p>
        </p:txBody>
      </p:sp>
      <p:sp>
        <p:nvSpPr>
          <p:cNvPr id="120" name="CustomShape 2"/>
          <p:cNvSpPr/>
          <p:nvPr/>
        </p:nvSpPr>
        <p:spPr>
          <a:xfrm>
            <a:off x="265300" y="439222"/>
            <a:ext cx="9498228" cy="601371"/>
          </a:xfrm>
          <a:prstGeom prst="rect">
            <a:avLst/>
          </a:prstGeom>
          <a:noFill/>
          <a:ln>
            <a:noFill/>
          </a:ln>
        </p:spPr>
        <p:style>
          <a:lnRef idx="0">
            <a:scrgbClr r="0" g="0" b="0"/>
          </a:lnRef>
          <a:fillRef idx="0">
            <a:scrgbClr r="0" g="0" b="0"/>
          </a:fillRef>
          <a:effectRef idx="0">
            <a:scrgbClr r="0" g="0" b="0"/>
          </a:effectRef>
          <a:fontRef idx="minor"/>
        </p:style>
        <p:txBody>
          <a:bodyPr lIns="89972" tIns="44986" rIns="89972" bIns="44986" anchor="t"/>
          <a:lstStyle/>
          <a:p>
            <a:pPr algn="ctr"/>
            <a:r>
              <a:rPr lang="en-US" sz="3200" spc="-1" dirty="0">
                <a:solidFill>
                  <a:srgbClr val="FFFFFF"/>
                </a:solidFill>
                <a:uFill>
                  <a:solidFill>
                    <a:srgbClr val="FFFFFF"/>
                  </a:solidFill>
                </a:uFill>
                <a:latin typeface="Arial"/>
              </a:rPr>
              <a:t>1. Longitudinal contrasts in dissolution rates</a:t>
            </a:r>
            <a:endParaRPr lang="en-US" sz="3200" spc="-1" dirty="0">
              <a:solidFill>
                <a:srgbClr val="FFFFFF"/>
              </a:solidFill>
              <a:uFill>
                <a:solidFill>
                  <a:srgbClr val="FFFFFF"/>
                </a:solidFill>
              </a:uFill>
            </a:endParaRPr>
          </a:p>
        </p:txBody>
      </p:sp>
      <p:pic>
        <p:nvPicPr>
          <p:cNvPr id="2" name="Picture 4" descr="A picture containing drawing&#10;&#10;Description generated with very high confidence">
            <a:extLst>
              <a:ext uri="{FF2B5EF4-FFF2-40B4-BE49-F238E27FC236}">
                <a16:creationId xmlns:a16="http://schemas.microsoft.com/office/drawing/2014/main" id="{806B447A-487E-454B-B1CD-900722DE9C73}"/>
              </a:ext>
            </a:extLst>
          </p:cNvPr>
          <p:cNvPicPr>
            <a:picLocks noChangeAspect="1"/>
          </p:cNvPicPr>
          <p:nvPr/>
        </p:nvPicPr>
        <p:blipFill>
          <a:blip r:embed="rId3"/>
          <a:stretch>
            <a:fillRect/>
          </a:stretch>
        </p:blipFill>
        <p:spPr>
          <a:xfrm>
            <a:off x="8745222" y="6941998"/>
            <a:ext cx="1220049" cy="423501"/>
          </a:xfrm>
          <a:prstGeom prst="rect">
            <a:avLst/>
          </a:prstGeom>
        </p:spPr>
      </p:pic>
    </p:spTree>
    <p:extLst>
      <p:ext uri="{BB962C8B-B14F-4D97-AF65-F5344CB8AC3E}">
        <p14:creationId xmlns:p14="http://schemas.microsoft.com/office/powerpoint/2010/main" val="354766580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icture 123"/>
          <p:cNvPicPr/>
          <p:nvPr/>
        </p:nvPicPr>
        <p:blipFill>
          <a:blip r:embed="rId2"/>
          <a:stretch/>
        </p:blipFill>
        <p:spPr>
          <a:xfrm>
            <a:off x="1128965" y="245342"/>
            <a:ext cx="7697255" cy="5772941"/>
          </a:xfrm>
          <a:prstGeom prst="rect">
            <a:avLst/>
          </a:prstGeom>
          <a:ln>
            <a:noFill/>
          </a:ln>
        </p:spPr>
      </p:pic>
      <p:sp>
        <p:nvSpPr>
          <p:cNvPr id="125" name="CustomShape 1"/>
          <p:cNvSpPr/>
          <p:nvPr/>
        </p:nvSpPr>
        <p:spPr>
          <a:xfrm>
            <a:off x="829179" y="6173754"/>
            <a:ext cx="8389677" cy="1200942"/>
          </a:xfrm>
          <a:prstGeom prst="rect">
            <a:avLst/>
          </a:prstGeom>
          <a:noFill/>
          <a:ln>
            <a:noFill/>
          </a:ln>
        </p:spPr>
        <p:style>
          <a:lnRef idx="0">
            <a:scrgbClr r="0" g="0" b="0"/>
          </a:lnRef>
          <a:fillRef idx="0">
            <a:scrgbClr r="0" g="0" b="0"/>
          </a:fillRef>
          <a:effectRef idx="0">
            <a:scrgbClr r="0" g="0" b="0"/>
          </a:effectRef>
          <a:fontRef idx="minor"/>
        </p:style>
        <p:txBody>
          <a:bodyPr lIns="89972" tIns="44986" rIns="89972" bIns="44986" anchor="t"/>
          <a:lstStyle/>
          <a:p>
            <a:pPr algn="ctr"/>
            <a:r>
              <a:rPr lang="en-US" sz="2400" spc="-1" dirty="0">
                <a:solidFill>
                  <a:srgbClr val="FFFFFF"/>
                </a:solidFill>
                <a:uFill>
                  <a:solidFill>
                    <a:srgbClr val="FFFFFF"/>
                  </a:solidFill>
                </a:uFill>
                <a:latin typeface="Arial"/>
              </a:rPr>
              <a:t>Measured dissolution rates decrease exponentially with </a:t>
            </a:r>
            <a:endParaRPr lang="en-US" sz="1600" spc="-1">
              <a:solidFill>
                <a:srgbClr val="FFFFFF"/>
              </a:solidFill>
              <a:uFill>
                <a:solidFill>
                  <a:srgbClr val="FFFFFF"/>
                </a:solidFill>
              </a:uFill>
              <a:latin typeface="Arial"/>
            </a:endParaRPr>
          </a:p>
          <a:p>
            <a:pPr algn="ctr">
              <a:lnSpc>
                <a:spcPct val="100000"/>
              </a:lnSpc>
            </a:pPr>
            <a:r>
              <a:rPr lang="en-US" sz="2400" spc="-1" dirty="0">
                <a:solidFill>
                  <a:srgbClr val="FFFFFF"/>
                </a:solidFill>
                <a:uFill>
                  <a:solidFill>
                    <a:srgbClr val="FFFFFF"/>
                  </a:solidFill>
                </a:uFill>
                <a:latin typeface="Arial"/>
              </a:rPr>
              <a:t>distance from entrance, with a length scale of ~250 m.</a:t>
            </a:r>
          </a:p>
          <a:p>
            <a:pPr algn="ctr">
              <a:lnSpc>
                <a:spcPct val="100000"/>
              </a:lnSpc>
            </a:pPr>
            <a:r>
              <a:rPr lang="en-US" sz="2400" spc="-1" dirty="0">
                <a:solidFill>
                  <a:srgbClr val="FFFFFF"/>
                </a:solidFill>
                <a:uFill>
                  <a:solidFill>
                    <a:srgbClr val="FFFFFF"/>
                  </a:solidFill>
                </a:uFill>
                <a:latin typeface="Arial"/>
              </a:rPr>
              <a:t>Rates are average rates from April 2007- April 2009.</a:t>
            </a:r>
          </a:p>
        </p:txBody>
      </p:sp>
      <p:sp>
        <p:nvSpPr>
          <p:cNvPr id="126" name="CustomShape 2"/>
          <p:cNvSpPr/>
          <p:nvPr/>
        </p:nvSpPr>
        <p:spPr>
          <a:xfrm>
            <a:off x="3846828" y="1160894"/>
            <a:ext cx="1090097" cy="487286"/>
          </a:xfrm>
          <a:prstGeom prst="rect">
            <a:avLst/>
          </a:prstGeom>
          <a:noFill/>
          <a:ln>
            <a:noFill/>
          </a:ln>
        </p:spPr>
        <p:style>
          <a:lnRef idx="0">
            <a:scrgbClr r="0" g="0" b="0"/>
          </a:lnRef>
          <a:fillRef idx="0">
            <a:scrgbClr r="0" g="0" b="0"/>
          </a:fillRef>
          <a:effectRef idx="0">
            <a:scrgbClr r="0" g="0" b="0"/>
          </a:effectRef>
          <a:fontRef idx="minor"/>
        </p:style>
        <p:txBody>
          <a:bodyPr lIns="89972" tIns="44986" rIns="89972" bIns="44986"/>
          <a:lstStyle/>
          <a:p>
            <a:r>
              <a:rPr lang="en-US" sz="2800" spc="-1">
                <a:solidFill>
                  <a:srgbClr val="000000"/>
                </a:solidFill>
                <a:uFill>
                  <a:solidFill>
                    <a:srgbClr val="FFFFFF"/>
                  </a:solidFill>
                </a:uFill>
                <a:latin typeface="Arial"/>
              </a:rPr>
              <a:t>Why?</a:t>
            </a:r>
            <a:endParaRPr lang="en-US" spc="-1">
              <a:solidFill>
                <a:srgbClr val="FFFFFF"/>
              </a:solidFill>
              <a:uFill>
                <a:solidFill>
                  <a:srgbClr val="FFFFFF"/>
                </a:solidFill>
              </a:uFill>
              <a:latin typeface="Arial"/>
            </a:endParaRPr>
          </a:p>
        </p:txBody>
      </p:sp>
      <p:pic>
        <p:nvPicPr>
          <p:cNvPr id="2" name="Picture 4" descr="A picture containing drawing&#10;&#10;Description generated with very high confidence">
            <a:extLst>
              <a:ext uri="{FF2B5EF4-FFF2-40B4-BE49-F238E27FC236}">
                <a16:creationId xmlns:a16="http://schemas.microsoft.com/office/drawing/2014/main" id="{2225C4FB-B5F2-4A68-9E08-5878055E1C9D}"/>
              </a:ext>
            </a:extLst>
          </p:cNvPr>
          <p:cNvPicPr>
            <a:picLocks noChangeAspect="1"/>
          </p:cNvPicPr>
          <p:nvPr/>
        </p:nvPicPr>
        <p:blipFill>
          <a:blip r:embed="rId3"/>
          <a:stretch>
            <a:fillRect/>
          </a:stretch>
        </p:blipFill>
        <p:spPr>
          <a:xfrm>
            <a:off x="8745222" y="6941998"/>
            <a:ext cx="1220049" cy="423501"/>
          </a:xfrm>
          <a:prstGeom prst="rect">
            <a:avLst/>
          </a:prstGeom>
        </p:spPr>
      </p:pic>
    </p:spTree>
    <p:extLst>
      <p:ext uri="{BB962C8B-B14F-4D97-AF65-F5344CB8AC3E}">
        <p14:creationId xmlns:p14="http://schemas.microsoft.com/office/powerpoint/2010/main" val="266704091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 name="Picture 303"/>
          <p:cNvPicPr/>
          <p:nvPr/>
        </p:nvPicPr>
        <p:blipFill>
          <a:blip r:embed="rId2"/>
          <a:stretch/>
        </p:blipFill>
        <p:spPr>
          <a:xfrm>
            <a:off x="1542337" y="1518512"/>
            <a:ext cx="6951997" cy="5214099"/>
          </a:xfrm>
          <a:prstGeom prst="rect">
            <a:avLst/>
          </a:prstGeom>
          <a:ln>
            <a:noFill/>
          </a:ln>
        </p:spPr>
      </p:pic>
      <p:sp>
        <p:nvSpPr>
          <p:cNvPr id="305" name="CustomShape 1"/>
          <p:cNvSpPr/>
          <p:nvPr/>
        </p:nvSpPr>
        <p:spPr>
          <a:xfrm>
            <a:off x="1006423" y="356904"/>
            <a:ext cx="8017914" cy="460295"/>
          </a:xfrm>
          <a:prstGeom prst="rect">
            <a:avLst/>
          </a:prstGeom>
          <a:noFill/>
          <a:ln>
            <a:noFill/>
          </a:ln>
        </p:spPr>
        <p:style>
          <a:lnRef idx="0">
            <a:scrgbClr r="0" g="0" b="0"/>
          </a:lnRef>
          <a:fillRef idx="0">
            <a:scrgbClr r="0" g="0" b="0"/>
          </a:fillRef>
          <a:effectRef idx="0">
            <a:scrgbClr r="0" g="0" b="0"/>
          </a:effectRef>
          <a:fontRef idx="minor"/>
        </p:style>
        <p:txBody>
          <a:bodyPr lIns="89972" tIns="44986" rIns="89972" bIns="44986" anchor="t"/>
          <a:lstStyle/>
          <a:p>
            <a:pPr algn="ctr"/>
            <a:r>
              <a:rPr lang="en-US" sz="2600" b="1" spc="-1" dirty="0">
                <a:solidFill>
                  <a:srgbClr val="FFFFFF"/>
                </a:solidFill>
                <a:uFill>
                  <a:solidFill>
                    <a:srgbClr val="FFFFFF"/>
                  </a:solidFill>
                </a:uFill>
                <a:latin typeface="Arial"/>
              </a:rPr>
              <a:t>Longitudinal changes in dissolution caused by changes in CO2 induced by stream gradient</a:t>
            </a:r>
            <a:endParaRPr lang="en-US" spc="-1" dirty="0">
              <a:solidFill>
                <a:srgbClr val="FFFFFF"/>
              </a:solidFill>
              <a:uFill>
                <a:solidFill>
                  <a:srgbClr val="FFFFFF"/>
                </a:solidFill>
              </a:uFill>
              <a:latin typeface="Arial"/>
            </a:endParaRPr>
          </a:p>
        </p:txBody>
      </p:sp>
      <p:sp>
        <p:nvSpPr>
          <p:cNvPr id="306" name="CustomShape 2"/>
          <p:cNvSpPr/>
          <p:nvPr/>
        </p:nvSpPr>
        <p:spPr>
          <a:xfrm>
            <a:off x="1483601" y="6896978"/>
            <a:ext cx="7354392" cy="324225"/>
          </a:xfrm>
          <a:prstGeom prst="rect">
            <a:avLst/>
          </a:prstGeom>
          <a:noFill/>
          <a:ln>
            <a:noFill/>
          </a:ln>
        </p:spPr>
        <p:style>
          <a:lnRef idx="0">
            <a:scrgbClr r="0" g="0" b="0"/>
          </a:lnRef>
          <a:fillRef idx="0">
            <a:scrgbClr r="0" g="0" b="0"/>
          </a:fillRef>
          <a:effectRef idx="0">
            <a:scrgbClr r="0" g="0" b="0"/>
          </a:effectRef>
          <a:fontRef idx="minor"/>
        </p:style>
        <p:txBody>
          <a:bodyPr lIns="89972" tIns="44986" rIns="89972" bIns="44986" anchor="t"/>
          <a:lstStyle/>
          <a:p>
            <a:r>
              <a:rPr lang="en-US" sz="2200" spc="-1" dirty="0">
                <a:solidFill>
                  <a:srgbClr val="FFFFFF"/>
                </a:solidFill>
                <a:uFill>
                  <a:solidFill>
                    <a:srgbClr val="FFFFFF"/>
                  </a:solidFill>
                </a:uFill>
                <a:latin typeface="Arial"/>
              </a:rPr>
              <a:t>(For details see Covington et al. 2013, Geomorphology.)</a:t>
            </a:r>
            <a:endParaRPr lang="en-US" spc="-1" dirty="0">
              <a:solidFill>
                <a:srgbClr val="FFFFFF"/>
              </a:solidFill>
              <a:uFill>
                <a:solidFill>
                  <a:srgbClr val="FFFFFF"/>
                </a:solidFill>
              </a:uFill>
              <a:latin typeface="Arial"/>
            </a:endParaRPr>
          </a:p>
        </p:txBody>
      </p:sp>
      <p:pic>
        <p:nvPicPr>
          <p:cNvPr id="2" name="Picture 4" descr="A picture containing drawing&#10;&#10;Description generated with very high confidence">
            <a:extLst>
              <a:ext uri="{FF2B5EF4-FFF2-40B4-BE49-F238E27FC236}">
                <a16:creationId xmlns:a16="http://schemas.microsoft.com/office/drawing/2014/main" id="{D9D05DA8-733F-4D28-A906-55AE57940EFA}"/>
              </a:ext>
            </a:extLst>
          </p:cNvPr>
          <p:cNvPicPr>
            <a:picLocks noChangeAspect="1"/>
          </p:cNvPicPr>
          <p:nvPr/>
        </p:nvPicPr>
        <p:blipFill>
          <a:blip r:embed="rId3"/>
          <a:stretch>
            <a:fillRect/>
          </a:stretch>
        </p:blipFill>
        <p:spPr>
          <a:xfrm>
            <a:off x="8745222" y="6941998"/>
            <a:ext cx="1220049" cy="423501"/>
          </a:xfrm>
          <a:prstGeom prst="rect">
            <a:avLst/>
          </a:prstGeom>
        </p:spPr>
      </p:pic>
    </p:spTree>
    <p:extLst>
      <p:ext uri="{BB962C8B-B14F-4D97-AF65-F5344CB8AC3E}">
        <p14:creationId xmlns:p14="http://schemas.microsoft.com/office/powerpoint/2010/main" val="264050278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CustomShape 1"/>
          <p:cNvSpPr/>
          <p:nvPr/>
        </p:nvSpPr>
        <p:spPr>
          <a:xfrm>
            <a:off x="888920" y="273053"/>
            <a:ext cx="8542269" cy="545228"/>
          </a:xfrm>
          <a:prstGeom prst="rect">
            <a:avLst/>
          </a:prstGeom>
          <a:noFill/>
          <a:ln>
            <a:noFill/>
          </a:ln>
        </p:spPr>
        <p:style>
          <a:lnRef idx="0">
            <a:scrgbClr r="0" g="0" b="0"/>
          </a:lnRef>
          <a:fillRef idx="0">
            <a:scrgbClr r="0" g="0" b="0"/>
          </a:fillRef>
          <a:effectRef idx="0">
            <a:scrgbClr r="0" g="0" b="0"/>
          </a:effectRef>
          <a:fontRef idx="minor"/>
        </p:style>
        <p:txBody>
          <a:bodyPr lIns="89972" tIns="44986" rIns="89972" bIns="44986"/>
          <a:lstStyle/>
          <a:p>
            <a:r>
              <a:rPr lang="en-US" sz="3200" b="1" spc="-1">
                <a:solidFill>
                  <a:srgbClr val="FFFFFF"/>
                </a:solidFill>
                <a:uFill>
                  <a:solidFill>
                    <a:srgbClr val="FFFFFF"/>
                  </a:solidFill>
                </a:uFill>
                <a:latin typeface="Arial"/>
              </a:rPr>
              <a:t>Geomorphological feedback mechanisms</a:t>
            </a:r>
            <a:endParaRPr lang="en-US" spc="-1">
              <a:solidFill>
                <a:srgbClr val="FFFFFF"/>
              </a:solidFill>
              <a:uFill>
                <a:solidFill>
                  <a:srgbClr val="FFFFFF"/>
                </a:solidFill>
              </a:uFill>
              <a:latin typeface="Arial"/>
            </a:endParaRPr>
          </a:p>
        </p:txBody>
      </p:sp>
      <p:pic>
        <p:nvPicPr>
          <p:cNvPr id="311" name="Picture 310"/>
          <p:cNvPicPr/>
          <p:nvPr/>
        </p:nvPicPr>
        <p:blipFill>
          <a:blip r:embed="rId2"/>
          <a:stretch/>
        </p:blipFill>
        <p:spPr>
          <a:xfrm>
            <a:off x="877764" y="932006"/>
            <a:ext cx="8226288" cy="5859674"/>
          </a:xfrm>
          <a:prstGeom prst="rect">
            <a:avLst/>
          </a:prstGeom>
          <a:ln>
            <a:noFill/>
          </a:ln>
        </p:spPr>
      </p:pic>
      <p:sp>
        <p:nvSpPr>
          <p:cNvPr id="312" name="CustomShape 2"/>
          <p:cNvSpPr/>
          <p:nvPr/>
        </p:nvSpPr>
        <p:spPr>
          <a:xfrm>
            <a:off x="1675293" y="6922058"/>
            <a:ext cx="6724078" cy="392008"/>
          </a:xfrm>
          <a:prstGeom prst="rect">
            <a:avLst/>
          </a:prstGeom>
          <a:noFill/>
          <a:ln>
            <a:noFill/>
          </a:ln>
        </p:spPr>
        <p:style>
          <a:lnRef idx="0">
            <a:scrgbClr r="0" g="0" b="0"/>
          </a:lnRef>
          <a:fillRef idx="0">
            <a:scrgbClr r="0" g="0" b="0"/>
          </a:fillRef>
          <a:effectRef idx="0">
            <a:scrgbClr r="0" g="0" b="0"/>
          </a:effectRef>
          <a:fontRef idx="minor"/>
        </p:style>
        <p:txBody>
          <a:bodyPr lIns="89972" tIns="44986" rIns="89972" bIns="44986" anchor="t"/>
          <a:lstStyle/>
          <a:p>
            <a:pPr algn="ctr"/>
            <a:r>
              <a:rPr lang="en-US" sz="2200" spc="-1" dirty="0">
                <a:solidFill>
                  <a:srgbClr val="FFFFFF"/>
                </a:solidFill>
                <a:uFill>
                  <a:solidFill>
                    <a:srgbClr val="FFFFFF"/>
                  </a:solidFill>
                </a:uFill>
                <a:latin typeface="Arial"/>
              </a:rPr>
              <a:t>(Covington et al. 2013, Geomorphology)</a:t>
            </a:r>
            <a:endParaRPr lang="en-US" spc="-1" dirty="0">
              <a:solidFill>
                <a:srgbClr val="FFFFFF"/>
              </a:solidFill>
              <a:uFill>
                <a:solidFill>
                  <a:srgbClr val="FFFFFF"/>
                </a:solidFill>
              </a:uFill>
              <a:latin typeface="Arial"/>
            </a:endParaRPr>
          </a:p>
        </p:txBody>
      </p:sp>
      <p:pic>
        <p:nvPicPr>
          <p:cNvPr id="2" name="Picture 4" descr="A picture containing drawing&#10;&#10;Description generated with very high confidence">
            <a:extLst>
              <a:ext uri="{FF2B5EF4-FFF2-40B4-BE49-F238E27FC236}">
                <a16:creationId xmlns:a16="http://schemas.microsoft.com/office/drawing/2014/main" id="{2239D983-3A8B-4192-95D2-C771DEC2AFBC}"/>
              </a:ext>
            </a:extLst>
          </p:cNvPr>
          <p:cNvPicPr>
            <a:picLocks noChangeAspect="1"/>
          </p:cNvPicPr>
          <p:nvPr/>
        </p:nvPicPr>
        <p:blipFill>
          <a:blip r:embed="rId3"/>
          <a:stretch>
            <a:fillRect/>
          </a:stretch>
        </p:blipFill>
        <p:spPr>
          <a:xfrm>
            <a:off x="8745222" y="6941998"/>
            <a:ext cx="1220049" cy="423501"/>
          </a:xfrm>
          <a:prstGeom prst="rect">
            <a:avLst/>
          </a:prstGeom>
        </p:spPr>
      </p:pic>
    </p:spTree>
    <p:extLst>
      <p:ext uri="{BB962C8B-B14F-4D97-AF65-F5344CB8AC3E}">
        <p14:creationId xmlns:p14="http://schemas.microsoft.com/office/powerpoint/2010/main" val="334173236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9F1506-D2E4-4A1A-8CDF-E73377C725E4}"/>
              </a:ext>
            </a:extLst>
          </p:cNvPr>
          <p:cNvSpPr txBox="1"/>
          <p:nvPr/>
        </p:nvSpPr>
        <p:spPr>
          <a:xfrm>
            <a:off x="1634544" y="416238"/>
            <a:ext cx="6680267" cy="529204"/>
          </a:xfrm>
          <a:prstGeom prst="rect">
            <a:avLst/>
          </a:prstGeom>
          <a:noFill/>
          <a:ln>
            <a:noFill/>
          </a:ln>
        </p:spPr>
        <p:txBody>
          <a:bodyPr vert="horz" wrap="none" lIns="90000" tIns="45000" rIns="90000" bIns="45000" anchor="t" anchorCtr="0" compatLnSpc="0">
            <a:spAutoFit/>
          </a:bodyPr>
          <a:lstStyle/>
          <a:p>
            <a:pPr algn="ctr"/>
            <a:r>
              <a:rPr lang="en-US" sz="2800" b="1" dirty="0">
                <a:solidFill>
                  <a:srgbClr val="FFFFFF"/>
                </a:solidFill>
                <a:latin typeface="Arial"/>
              </a:rPr>
              <a:t>2. Time variability in dissolution rates.</a:t>
            </a:r>
            <a:endParaRPr lang="en-US" i="0" u="none" strike="noStrike" kern="1200" dirty="0">
              <a:ln>
                <a:noFill/>
              </a:ln>
              <a:solidFill>
                <a:srgbClr val="000000"/>
              </a:solidFill>
              <a:latin typeface="Calibri" panose="020F0502020204030204"/>
              <a:ea typeface="Droid Sans Fallback" pitchFamily="2"/>
              <a:cs typeface="Calibri" panose="020F0502020204030204"/>
            </a:endParaRPr>
          </a:p>
        </p:txBody>
      </p:sp>
      <p:pic>
        <p:nvPicPr>
          <p:cNvPr id="3" name="Picture 2">
            <a:extLst>
              <a:ext uri="{FF2B5EF4-FFF2-40B4-BE49-F238E27FC236}">
                <a16:creationId xmlns:a16="http://schemas.microsoft.com/office/drawing/2014/main" id="{D63BB689-0F21-45B6-A77C-A3F3CE0941D0}"/>
              </a:ext>
            </a:extLst>
          </p:cNvPr>
          <p:cNvPicPr>
            <a:picLocks noChangeAspect="1"/>
          </p:cNvPicPr>
          <p:nvPr/>
        </p:nvPicPr>
        <p:blipFill>
          <a:blip r:embed="rId3">
            <a:lum/>
            <a:alphaModFix/>
          </a:blip>
          <a:srcRect/>
          <a:stretch>
            <a:fillRect/>
          </a:stretch>
        </p:blipFill>
        <p:spPr>
          <a:xfrm>
            <a:off x="1859119" y="1300336"/>
            <a:ext cx="6307200" cy="5243760"/>
          </a:xfrm>
          <a:prstGeom prst="rect">
            <a:avLst/>
          </a:prstGeom>
          <a:noFill/>
          <a:ln>
            <a:noFill/>
          </a:ln>
        </p:spPr>
      </p:pic>
      <p:sp>
        <p:nvSpPr>
          <p:cNvPr id="4" name="TextBox 3">
            <a:extLst>
              <a:ext uri="{FF2B5EF4-FFF2-40B4-BE49-F238E27FC236}">
                <a16:creationId xmlns:a16="http://schemas.microsoft.com/office/drawing/2014/main" id="{89DA5F4F-589C-4F85-AA0B-F21E54054C50}"/>
              </a:ext>
            </a:extLst>
          </p:cNvPr>
          <p:cNvSpPr txBox="1"/>
          <p:nvPr/>
        </p:nvSpPr>
        <p:spPr>
          <a:xfrm>
            <a:off x="1938239" y="6872760"/>
            <a:ext cx="6187504" cy="434691"/>
          </a:xfrm>
          <a:prstGeom prst="rect">
            <a:avLst/>
          </a:prstGeom>
          <a:noFill/>
          <a:ln>
            <a:noFill/>
          </a:ln>
        </p:spPr>
        <p:txBody>
          <a:bodyPr vert="horz" wrap="none" lIns="90000" tIns="45000" rIns="90000" bIns="45000" anchor="t" anchorCtr="0" compatLnSpc="0">
            <a:spAutoFit/>
          </a:bodyPr>
          <a:lstStyle/>
          <a:p>
            <a:pPr marL="0" marR="0" lvl="0" indent="0" rtl="0" hangingPunct="0">
              <a:lnSpc>
                <a:spcPct val="100000"/>
              </a:lnSpc>
              <a:spcBef>
                <a:spcPts val="0"/>
              </a:spcBef>
              <a:spcAft>
                <a:spcPts val="0"/>
              </a:spcAft>
              <a:buNone/>
              <a:tabLst/>
            </a:pPr>
            <a:r>
              <a:rPr lang="en-US" sz="2400" b="0" i="0" u="none" strike="noStrike" kern="1200" dirty="0">
                <a:ln>
                  <a:noFill/>
                </a:ln>
                <a:solidFill>
                  <a:schemeClr val="bg1"/>
                </a:solidFill>
                <a:latin typeface="Arial"/>
                <a:ea typeface="DejaVu Sans" pitchFamily="2"/>
                <a:cs typeface="Lohit Hindi" pitchFamily="2"/>
              </a:rPr>
              <a:t>(Covington et al. 2015, </a:t>
            </a:r>
            <a:r>
              <a:rPr lang="en-US" sz="2400" b="0" i="1" u="none" strike="noStrike" kern="1200" dirty="0" err="1">
                <a:ln>
                  <a:noFill/>
                </a:ln>
                <a:solidFill>
                  <a:schemeClr val="bg1"/>
                </a:solidFill>
                <a:latin typeface="Arial"/>
                <a:ea typeface="DejaVu Sans" pitchFamily="2"/>
                <a:cs typeface="Lohit Hindi" pitchFamily="2"/>
              </a:rPr>
              <a:t>Geophys</a:t>
            </a:r>
            <a:r>
              <a:rPr lang="en-US" sz="2400" b="0" i="1" u="none" strike="noStrike" kern="1200" dirty="0">
                <a:ln>
                  <a:noFill/>
                </a:ln>
                <a:solidFill>
                  <a:schemeClr val="bg1"/>
                </a:solidFill>
                <a:latin typeface="Arial"/>
                <a:ea typeface="DejaVu Sans" pitchFamily="2"/>
                <a:cs typeface="Lohit Hindi" pitchFamily="2"/>
              </a:rPr>
              <a:t>. Res. Lett.)</a:t>
            </a:r>
          </a:p>
        </p:txBody>
      </p:sp>
      <p:pic>
        <p:nvPicPr>
          <p:cNvPr id="6" name="Picture 4" descr="A picture containing drawing&#10;&#10;Description generated with very high confidence">
            <a:extLst>
              <a:ext uri="{FF2B5EF4-FFF2-40B4-BE49-F238E27FC236}">
                <a16:creationId xmlns:a16="http://schemas.microsoft.com/office/drawing/2014/main" id="{E5216AF2-C11A-4530-9DF7-26590FEE2748}"/>
              </a:ext>
            </a:extLst>
          </p:cNvPr>
          <p:cNvPicPr>
            <a:picLocks noChangeAspect="1"/>
          </p:cNvPicPr>
          <p:nvPr/>
        </p:nvPicPr>
        <p:blipFill>
          <a:blip r:embed="rId4"/>
          <a:stretch>
            <a:fillRect/>
          </a:stretch>
        </p:blipFill>
        <p:spPr>
          <a:xfrm>
            <a:off x="8745222" y="6941998"/>
            <a:ext cx="1220049" cy="42350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7D7F04-9135-4FD0-AA06-5AF582BDFEC2}"/>
              </a:ext>
            </a:extLst>
          </p:cNvPr>
          <p:cNvPicPr>
            <a:picLocks noChangeAspect="1"/>
          </p:cNvPicPr>
          <p:nvPr/>
        </p:nvPicPr>
        <p:blipFill>
          <a:blip r:embed="rId3">
            <a:lum/>
            <a:alphaModFix/>
          </a:blip>
          <a:srcRect/>
          <a:stretch>
            <a:fillRect/>
          </a:stretch>
        </p:blipFill>
        <p:spPr>
          <a:xfrm>
            <a:off x="16086240" y="8255880"/>
            <a:ext cx="8133840" cy="6174000"/>
          </a:xfrm>
          <a:prstGeom prst="rect">
            <a:avLst/>
          </a:prstGeom>
          <a:noFill/>
          <a:ln>
            <a:noFill/>
          </a:ln>
        </p:spPr>
      </p:pic>
      <p:sp>
        <p:nvSpPr>
          <p:cNvPr id="3" name="TextBox 2">
            <a:extLst>
              <a:ext uri="{FF2B5EF4-FFF2-40B4-BE49-F238E27FC236}">
                <a16:creationId xmlns:a16="http://schemas.microsoft.com/office/drawing/2014/main" id="{099E1A7E-1EB7-4430-8B8B-BEC6A8304BE6}"/>
              </a:ext>
            </a:extLst>
          </p:cNvPr>
          <p:cNvSpPr txBox="1"/>
          <p:nvPr/>
        </p:nvSpPr>
        <p:spPr>
          <a:xfrm>
            <a:off x="19378440" y="9021240"/>
            <a:ext cx="3259800" cy="12841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en-US" sz="2800" b="0" i="0" u="none" strike="noStrike" kern="1200">
                <a:ln>
                  <a:noFill/>
                </a:ln>
                <a:latin typeface="Arial" pitchFamily="18"/>
                <a:ea typeface="Droid Sans Fallback" pitchFamily="2"/>
                <a:cs typeface="Lohit Hindi" pitchFamily="2"/>
              </a:rPr>
              <a:t>Postojna Cave</a:t>
            </a:r>
          </a:p>
          <a:p>
            <a:pPr marL="0" marR="0" lvl="0" indent="0" algn="ctr" rtl="0" hangingPunct="0">
              <a:lnSpc>
                <a:spcPct val="100000"/>
              </a:lnSpc>
              <a:spcBef>
                <a:spcPts val="0"/>
              </a:spcBef>
              <a:spcAft>
                <a:spcPts val="0"/>
              </a:spcAft>
              <a:buNone/>
              <a:tabLst/>
            </a:pPr>
            <a:r>
              <a:rPr lang="en-US" sz="2800" b="0" i="0" u="none" strike="noStrike" kern="1200">
                <a:ln>
                  <a:noFill/>
                </a:ln>
                <a:latin typeface="Arial" pitchFamily="18"/>
                <a:ea typeface="Droid Sans Fallback" pitchFamily="2"/>
                <a:cs typeface="Lohit Hindi" pitchFamily="2"/>
              </a:rPr>
              <a:t>(typically saturated)</a:t>
            </a:r>
          </a:p>
        </p:txBody>
      </p:sp>
      <p:sp>
        <p:nvSpPr>
          <p:cNvPr id="4" name="TextBox 3">
            <a:extLst>
              <a:ext uri="{FF2B5EF4-FFF2-40B4-BE49-F238E27FC236}">
                <a16:creationId xmlns:a16="http://schemas.microsoft.com/office/drawing/2014/main" id="{4B6017CA-DD9E-4C85-A4C5-67BA191F2726}"/>
              </a:ext>
            </a:extLst>
          </p:cNvPr>
          <p:cNvSpPr txBox="1"/>
          <p:nvPr/>
        </p:nvSpPr>
        <p:spPr>
          <a:xfrm>
            <a:off x="16917480" y="12137760"/>
            <a:ext cx="6597720" cy="886319"/>
          </a:xfrm>
          <a:prstGeom prst="rect">
            <a:avLst/>
          </a:prstGeom>
          <a:noFill/>
          <a:ln>
            <a:noFill/>
          </a:ln>
        </p:spPr>
        <p:txBody>
          <a:bodyPr vert="horz" wrap="none" lIns="90000" tIns="45000" rIns="90000" bIns="45000" anchorCtr="0" compatLnSpc="0"/>
          <a:lstStyle/>
          <a:p>
            <a:pPr marL="0" marR="0" lvl="0" indent="0" algn="ctr" rtl="0" hangingPunct="0">
              <a:lnSpc>
                <a:spcPct val="100000"/>
              </a:lnSpc>
              <a:spcBef>
                <a:spcPts val="0"/>
              </a:spcBef>
              <a:spcAft>
                <a:spcPts val="0"/>
              </a:spcAft>
              <a:buNone/>
              <a:tabLst/>
            </a:pPr>
            <a:r>
              <a:rPr lang="en-US" sz="2800" b="0" i="0" u="none" strike="noStrike" kern="1200">
                <a:ln>
                  <a:noFill/>
                </a:ln>
                <a:latin typeface="Arial" pitchFamily="18"/>
                <a:ea typeface="Droid Sans Fallback" pitchFamily="2"/>
                <a:cs typeface="Lohit Hindi" pitchFamily="2"/>
              </a:rPr>
              <a:t>Lekinka Cave</a:t>
            </a:r>
          </a:p>
          <a:p>
            <a:pPr marL="0" marR="0" lvl="0" indent="0" algn="ctr" rtl="0" hangingPunct="0">
              <a:lnSpc>
                <a:spcPct val="100000"/>
              </a:lnSpc>
              <a:spcBef>
                <a:spcPts val="0"/>
              </a:spcBef>
              <a:spcAft>
                <a:spcPts val="0"/>
              </a:spcAft>
              <a:buNone/>
              <a:tabLst/>
            </a:pPr>
            <a:r>
              <a:rPr lang="en-US" sz="2800" b="0" i="0" u="none" strike="noStrike" kern="1200">
                <a:ln>
                  <a:noFill/>
                </a:ln>
                <a:latin typeface="Arial" pitchFamily="18"/>
                <a:ea typeface="Droid Sans Fallback" pitchFamily="2"/>
                <a:cs typeface="Lohit Hindi" pitchFamily="2"/>
              </a:rPr>
              <a:t>(typically undersaturated)</a:t>
            </a:r>
          </a:p>
        </p:txBody>
      </p:sp>
      <p:sp>
        <p:nvSpPr>
          <p:cNvPr id="5" name="TextBox 4">
            <a:extLst>
              <a:ext uri="{FF2B5EF4-FFF2-40B4-BE49-F238E27FC236}">
                <a16:creationId xmlns:a16="http://schemas.microsoft.com/office/drawing/2014/main" id="{5957D045-F158-4A18-9F5C-3AD87633510F}"/>
              </a:ext>
            </a:extLst>
          </p:cNvPr>
          <p:cNvSpPr txBox="1"/>
          <p:nvPr/>
        </p:nvSpPr>
        <p:spPr>
          <a:xfrm>
            <a:off x="738480" y="205920"/>
            <a:ext cx="6209883" cy="1771917"/>
          </a:xfrm>
          <a:prstGeom prst="rect">
            <a:avLst/>
          </a:prstGeom>
          <a:solidFill>
            <a:srgbClr val="E6E6E6"/>
          </a:solid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en-US" sz="3600" b="1" i="0" u="none" strike="noStrike" kern="1200" dirty="0">
                <a:ln>
                  <a:noFill/>
                </a:ln>
                <a:solidFill>
                  <a:srgbClr val="000000"/>
                </a:solidFill>
                <a:latin typeface="Arial" pitchFamily="18"/>
                <a:ea typeface="Droid Sans Fallback" pitchFamily="2"/>
                <a:cs typeface="Lohit Hindi" pitchFamily="2"/>
              </a:rPr>
              <a:t>Olm</a:t>
            </a:r>
          </a:p>
          <a:p>
            <a:pPr marL="0" marR="0" lvl="0" indent="0" algn="ctr" rtl="0" hangingPunct="0">
              <a:lnSpc>
                <a:spcPct val="100000"/>
              </a:lnSpc>
              <a:spcBef>
                <a:spcPts val="0"/>
              </a:spcBef>
              <a:spcAft>
                <a:spcPts val="0"/>
              </a:spcAft>
              <a:buNone/>
              <a:tabLst/>
            </a:pPr>
            <a:r>
              <a:rPr lang="en-US" sz="2600" b="1" i="0" u="none" strike="noStrike" kern="1200" dirty="0">
                <a:ln>
                  <a:noFill/>
                </a:ln>
                <a:solidFill>
                  <a:srgbClr val="000000"/>
                </a:solidFill>
                <a:latin typeface="Arial" pitchFamily="18"/>
                <a:ea typeface="Droid Sans Fallback" pitchFamily="2"/>
                <a:cs typeface="Lohit Hindi" pitchFamily="2"/>
              </a:rPr>
              <a:t>A python package for water chemistry</a:t>
            </a:r>
          </a:p>
          <a:p>
            <a:pPr marL="0" marR="0" lvl="0" indent="0" algn="ctr" rtl="0" hangingPunct="0">
              <a:lnSpc>
                <a:spcPct val="100000"/>
              </a:lnSpc>
              <a:spcBef>
                <a:spcPts val="0"/>
              </a:spcBef>
              <a:spcAft>
                <a:spcPts val="0"/>
              </a:spcAft>
              <a:buNone/>
              <a:tabLst/>
            </a:pPr>
            <a:r>
              <a:rPr lang="en-US" sz="2600" b="1" i="0" u="none" strike="noStrike" kern="1200" dirty="0">
                <a:ln>
                  <a:noFill/>
                </a:ln>
                <a:solidFill>
                  <a:srgbClr val="000000"/>
                </a:solidFill>
                <a:latin typeface="Arial" pitchFamily="18"/>
                <a:ea typeface="Droid Sans Fallback" pitchFamily="2"/>
                <a:cs typeface="Lohit Hindi" pitchFamily="2"/>
              </a:rPr>
              <a:t>calculations and processing USGS</a:t>
            </a:r>
          </a:p>
          <a:p>
            <a:pPr marL="0" marR="0" lvl="0" indent="0" algn="ctr" rtl="0" hangingPunct="0">
              <a:lnSpc>
                <a:spcPct val="100000"/>
              </a:lnSpc>
              <a:spcBef>
                <a:spcPts val="0"/>
              </a:spcBef>
              <a:spcAft>
                <a:spcPts val="0"/>
              </a:spcAft>
              <a:buNone/>
              <a:tabLst/>
            </a:pPr>
            <a:r>
              <a:rPr lang="en-US" sz="2600" b="1" i="0" u="none" strike="noStrike" kern="1200" dirty="0">
                <a:ln>
                  <a:noFill/>
                </a:ln>
                <a:solidFill>
                  <a:srgbClr val="000000"/>
                </a:solidFill>
                <a:latin typeface="Arial" pitchFamily="18"/>
                <a:ea typeface="Droid Sans Fallback" pitchFamily="2"/>
                <a:cs typeface="Lohit Hindi" pitchFamily="2"/>
              </a:rPr>
              <a:t>water quality data.</a:t>
            </a:r>
          </a:p>
        </p:txBody>
      </p:sp>
      <p:sp>
        <p:nvSpPr>
          <p:cNvPr id="6" name="Freeform: Shape 5">
            <a:extLst>
              <a:ext uri="{FF2B5EF4-FFF2-40B4-BE49-F238E27FC236}">
                <a16:creationId xmlns:a16="http://schemas.microsoft.com/office/drawing/2014/main" id="{81F8DA77-588D-438A-9BF5-C7BF8723DD0C}"/>
              </a:ext>
            </a:extLst>
          </p:cNvPr>
          <p:cNvSpPr/>
          <p:nvPr/>
        </p:nvSpPr>
        <p:spPr>
          <a:xfrm>
            <a:off x="761019" y="2205266"/>
            <a:ext cx="7721978" cy="44028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5">
              <a:lumMod val="60000"/>
              <a:lumOff val="40000"/>
            </a:schemeClr>
          </a:solidFill>
          <a:ln w="0">
            <a:solidFill>
              <a:srgbClr val="808080"/>
            </a:solid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Droid Sans Fallback" pitchFamily="2"/>
              <a:cs typeface="Lohit Hindi" pitchFamily="2"/>
            </a:endParaRPr>
          </a:p>
        </p:txBody>
      </p:sp>
      <p:sp>
        <p:nvSpPr>
          <p:cNvPr id="7" name="TextBox 6">
            <a:extLst>
              <a:ext uri="{FF2B5EF4-FFF2-40B4-BE49-F238E27FC236}">
                <a16:creationId xmlns:a16="http://schemas.microsoft.com/office/drawing/2014/main" id="{E0514E94-0E29-451D-8637-F3B1866191AE}"/>
              </a:ext>
            </a:extLst>
          </p:cNvPr>
          <p:cNvSpPr txBox="1"/>
          <p:nvPr/>
        </p:nvSpPr>
        <p:spPr>
          <a:xfrm>
            <a:off x="1126780" y="2410465"/>
            <a:ext cx="7135308" cy="3842612"/>
          </a:xfrm>
          <a:prstGeom prst="rect">
            <a:avLst/>
          </a:prstGeom>
          <a:noFill/>
          <a:ln>
            <a:noFill/>
          </a:ln>
        </p:spPr>
        <p:txBody>
          <a:bodyPr vert="horz" wrap="square" lIns="90000" tIns="45000" rIns="90000" bIns="45000" anchor="t" anchorCtr="0" compatLnSpc="0">
            <a:spAutoFit/>
          </a:bodyPr>
          <a:lstStyle/>
          <a:p>
            <a:pPr hangingPunct="0">
              <a:buClr>
                <a:srgbClr val="000000"/>
              </a:buClr>
              <a:buSzPct val="45000"/>
              <a:buFont typeface="StarSymbol"/>
              <a:buChar char="●"/>
            </a:pPr>
            <a:r>
              <a:rPr lang="en-US" sz="2000" dirty="0">
                <a:solidFill>
                  <a:srgbClr val="000000"/>
                </a:solidFill>
                <a:latin typeface="Arial"/>
                <a:ea typeface="Droid Sans Fallback" pitchFamily="2"/>
                <a:cs typeface="Lohit Hindi" pitchFamily="2"/>
              </a:rPr>
              <a:t> </a:t>
            </a:r>
            <a:r>
              <a:rPr lang="en-US" sz="2000" b="0" i="0" u="none" strike="noStrike" kern="1200" dirty="0">
                <a:ln>
                  <a:noFill/>
                </a:ln>
                <a:solidFill>
                  <a:srgbClr val="000000"/>
                </a:solidFill>
                <a:latin typeface="Arial"/>
                <a:ea typeface="Droid Sans Fallback" pitchFamily="2"/>
                <a:cs typeface="Lohit Hindi" pitchFamily="2"/>
              </a:rPr>
              <a:t>Automated download of USGS Water Quality data from</a:t>
            </a:r>
            <a:r>
              <a:rPr lang="en-US" sz="2000" dirty="0">
                <a:solidFill>
                  <a:srgbClr val="000000"/>
                </a:solidFill>
                <a:latin typeface="Arial"/>
                <a:ea typeface="Droid Sans Fallback" pitchFamily="2"/>
                <a:cs typeface="Lohit Hindi" pitchFamily="2"/>
              </a:rPr>
              <a:t> </a:t>
            </a:r>
            <a:endParaRPr lang="en-US" sz="2000" b="0" i="0" u="none" strike="noStrike" kern="1200" dirty="0">
              <a:ln>
                <a:noFill/>
              </a:ln>
              <a:solidFill>
                <a:srgbClr val="000000"/>
              </a:solidFill>
              <a:latin typeface="Arial" pitchFamily="18"/>
              <a:ea typeface="Droid Sans Fallback" pitchFamily="2"/>
              <a:cs typeface="Lohit Hindi" pitchFamily="2"/>
            </a:endParaRPr>
          </a:p>
          <a:p>
            <a:pPr hangingPunct="0">
              <a:buClr>
                <a:srgbClr val="000000"/>
              </a:buClr>
              <a:buSzPct val="45000"/>
            </a:pPr>
            <a:r>
              <a:rPr lang="en-US" sz="2000" dirty="0">
                <a:solidFill>
                  <a:srgbClr val="000000"/>
                </a:solidFill>
                <a:latin typeface="Arial"/>
                <a:ea typeface="Droid Sans Fallback" pitchFamily="2"/>
                <a:cs typeface="Lohit Hindi" pitchFamily="2"/>
              </a:rPr>
              <a:t>  </a:t>
            </a:r>
            <a:r>
              <a:rPr lang="en-US" sz="2000" b="0" i="0" u="none" strike="noStrike" kern="1200" dirty="0">
                <a:ln>
                  <a:noFill/>
                </a:ln>
                <a:solidFill>
                  <a:srgbClr val="000000"/>
                </a:solidFill>
                <a:latin typeface="Arial"/>
                <a:ea typeface="Droid Sans Fallback" pitchFamily="2"/>
                <a:cs typeface="Lohit Hindi" pitchFamily="2"/>
              </a:rPr>
              <a:t>online database given a list of sites and desired data</a:t>
            </a:r>
          </a:p>
          <a:p>
            <a:pPr marL="0" marR="0" lvl="0" indent="0" rtl="0" hangingPunct="0">
              <a:lnSpc>
                <a:spcPct val="100000"/>
              </a:lnSpc>
              <a:spcBef>
                <a:spcPts val="0"/>
              </a:spcBef>
              <a:spcAft>
                <a:spcPts val="0"/>
              </a:spcAft>
              <a:buNone/>
              <a:tabLst/>
            </a:pPr>
            <a:endParaRPr lang="en-US" sz="2000" b="0" i="0" u="none" strike="noStrike" kern="1200" dirty="0">
              <a:ln>
                <a:noFill/>
              </a:ln>
              <a:solidFill>
                <a:srgbClr val="000000"/>
              </a:solidFill>
              <a:latin typeface="Arial" pitchFamily="18"/>
              <a:ea typeface="Droid Sans Fallback" pitchFamily="2"/>
              <a:cs typeface="Lohit Hindi" pitchFamily="2"/>
            </a:endParaRPr>
          </a:p>
          <a:p>
            <a:pPr hangingPunct="0">
              <a:buClr>
                <a:srgbClr val="000000"/>
              </a:buClr>
              <a:buSzPct val="45000"/>
              <a:buFont typeface="StarSymbol"/>
              <a:buChar char="●"/>
            </a:pPr>
            <a:r>
              <a:rPr lang="en-US" sz="2000" dirty="0">
                <a:solidFill>
                  <a:srgbClr val="000000"/>
                </a:solidFill>
                <a:latin typeface="Arial"/>
                <a:ea typeface="Droid Sans Fallback" pitchFamily="2"/>
                <a:cs typeface="Lohit Hindi" pitchFamily="2"/>
              </a:rPr>
              <a:t> </a:t>
            </a:r>
            <a:r>
              <a:rPr lang="en-US" sz="2000" b="0" i="0" u="none" strike="noStrike" kern="1200" dirty="0">
                <a:ln>
                  <a:noFill/>
                </a:ln>
                <a:solidFill>
                  <a:srgbClr val="000000"/>
                </a:solidFill>
                <a:latin typeface="Arial"/>
                <a:ea typeface="Droid Sans Fallback" pitchFamily="2"/>
                <a:cs typeface="Lohit Hindi" pitchFamily="2"/>
              </a:rPr>
              <a:t>Batch speciation calculations in PHREEQC for all</a:t>
            </a:r>
            <a:r>
              <a:rPr lang="en-US" sz="2000" dirty="0">
                <a:solidFill>
                  <a:srgbClr val="000000"/>
                </a:solidFill>
                <a:latin typeface="Arial"/>
                <a:ea typeface="Droid Sans Fallback" pitchFamily="2"/>
                <a:cs typeface="Lohit Hindi" pitchFamily="2"/>
              </a:rPr>
              <a:t> </a:t>
            </a:r>
            <a:endParaRPr lang="en-US" sz="2000" dirty="0">
              <a:solidFill>
                <a:srgbClr val="000000"/>
              </a:solidFill>
              <a:latin typeface="Arial" pitchFamily="18"/>
              <a:ea typeface="Droid Sans Fallback" pitchFamily="2"/>
              <a:cs typeface="Lohit Hindi" pitchFamily="2"/>
            </a:endParaRPr>
          </a:p>
          <a:p>
            <a:pPr>
              <a:buClr>
                <a:srgbClr val="000000"/>
              </a:buClr>
              <a:buSzPct val="45000"/>
            </a:pPr>
            <a:r>
              <a:rPr lang="en-US" sz="2000" dirty="0">
                <a:solidFill>
                  <a:srgbClr val="000000"/>
                </a:solidFill>
                <a:latin typeface="Arial"/>
                <a:ea typeface="Droid Sans Fallback" pitchFamily="2"/>
                <a:cs typeface="Lohit Hindi" pitchFamily="2"/>
              </a:rPr>
              <a:t>  </a:t>
            </a:r>
            <a:r>
              <a:rPr lang="en-US" sz="2000" b="0" i="0" u="none" strike="noStrike" kern="1200" dirty="0">
                <a:ln>
                  <a:noFill/>
                </a:ln>
                <a:solidFill>
                  <a:srgbClr val="000000"/>
                </a:solidFill>
                <a:latin typeface="Arial"/>
                <a:ea typeface="Droid Sans Fallback" pitchFamily="2"/>
                <a:cs typeface="Lohit Hindi" pitchFamily="2"/>
              </a:rPr>
              <a:t>downloaded data</a:t>
            </a:r>
            <a:endParaRPr lang="en-US" dirty="0"/>
          </a:p>
          <a:p>
            <a:pPr marL="0" marR="0" lvl="0" indent="0" rtl="0" hangingPunct="0">
              <a:lnSpc>
                <a:spcPct val="100000"/>
              </a:lnSpc>
              <a:spcBef>
                <a:spcPts val="0"/>
              </a:spcBef>
              <a:spcAft>
                <a:spcPts val="0"/>
              </a:spcAft>
              <a:buNone/>
              <a:tabLst/>
            </a:pPr>
            <a:endParaRPr lang="en-US" sz="2000" b="0" i="0" u="none" strike="noStrike" kern="1200" dirty="0">
              <a:ln>
                <a:noFill/>
              </a:ln>
              <a:solidFill>
                <a:srgbClr val="000000"/>
              </a:solidFill>
              <a:latin typeface="Arial" pitchFamily="18"/>
              <a:ea typeface="Droid Sans Fallback" pitchFamily="2"/>
              <a:cs typeface="Lohit Hindi" pitchFamily="2"/>
            </a:endParaRPr>
          </a:p>
          <a:p>
            <a:pPr hangingPunct="0">
              <a:buClr>
                <a:srgbClr val="000000"/>
              </a:buClr>
              <a:buSzPct val="45000"/>
              <a:buFont typeface="StarSymbol"/>
              <a:buChar char="●"/>
            </a:pPr>
            <a:r>
              <a:rPr lang="en-US" sz="2000" dirty="0">
                <a:solidFill>
                  <a:srgbClr val="000000"/>
                </a:solidFill>
                <a:latin typeface="Arial"/>
                <a:ea typeface="Droid Sans Fallback" pitchFamily="2"/>
                <a:cs typeface="Lohit Hindi" pitchFamily="2"/>
              </a:rPr>
              <a:t> </a:t>
            </a:r>
            <a:r>
              <a:rPr lang="en-US" sz="2000" b="0" i="0" u="none" strike="noStrike" kern="1200" dirty="0">
                <a:ln>
                  <a:noFill/>
                </a:ln>
                <a:solidFill>
                  <a:srgbClr val="000000"/>
                </a:solidFill>
                <a:latin typeface="Arial"/>
                <a:ea typeface="Droid Sans Fallback" pitchFamily="2"/>
                <a:cs typeface="Lohit Hindi" pitchFamily="2"/>
              </a:rPr>
              <a:t>Functions for common water chemistry calculations and</a:t>
            </a:r>
            <a:r>
              <a:rPr lang="en-US" sz="2000" dirty="0">
                <a:solidFill>
                  <a:srgbClr val="000000"/>
                </a:solidFill>
                <a:latin typeface="Arial"/>
                <a:ea typeface="Droid Sans Fallback" pitchFamily="2"/>
                <a:cs typeface="Lohit Hindi" pitchFamily="2"/>
              </a:rPr>
              <a:t>   </a:t>
            </a:r>
            <a:endParaRPr lang="en-US" sz="2000" b="0" i="0" u="none" strike="noStrike" kern="1200" dirty="0">
              <a:ln>
                <a:noFill/>
              </a:ln>
              <a:solidFill>
                <a:srgbClr val="000000"/>
              </a:solidFill>
              <a:latin typeface="Arial" pitchFamily="18"/>
              <a:ea typeface="Droid Sans Fallback" pitchFamily="2"/>
              <a:cs typeface="Lohit Hindi" pitchFamily="2"/>
            </a:endParaRPr>
          </a:p>
          <a:p>
            <a:pPr hangingPunct="0">
              <a:buClr>
                <a:srgbClr val="000000"/>
              </a:buClr>
              <a:buSzPct val="45000"/>
            </a:pPr>
            <a:r>
              <a:rPr lang="en-US" sz="2000" dirty="0">
                <a:solidFill>
                  <a:srgbClr val="000000"/>
                </a:solidFill>
                <a:latin typeface="Arial"/>
                <a:ea typeface="Droid Sans Fallback" pitchFamily="2"/>
                <a:cs typeface="Lohit Hindi" pitchFamily="2"/>
              </a:rPr>
              <a:t>  </a:t>
            </a:r>
            <a:r>
              <a:rPr lang="en-US" sz="2000" b="0" i="0" u="none" strike="noStrike" kern="1200" dirty="0">
                <a:ln>
                  <a:noFill/>
                </a:ln>
                <a:solidFill>
                  <a:srgbClr val="000000"/>
                </a:solidFill>
                <a:latin typeface="Arial"/>
                <a:ea typeface="Droid Sans Fallback" pitchFamily="2"/>
                <a:cs typeface="Lohit Hindi" pitchFamily="2"/>
              </a:rPr>
              <a:t>estimation of calcite dissolution rates for a given chemistry</a:t>
            </a:r>
          </a:p>
          <a:p>
            <a:pPr marL="0" marR="0" lvl="0" indent="0" rtl="0" hangingPunct="0">
              <a:lnSpc>
                <a:spcPct val="100000"/>
              </a:lnSpc>
              <a:spcBef>
                <a:spcPts val="0"/>
              </a:spcBef>
              <a:spcAft>
                <a:spcPts val="0"/>
              </a:spcAft>
              <a:buNone/>
              <a:tabLst/>
            </a:pPr>
            <a:endParaRPr lang="en-US" sz="2000" b="0" i="0" u="none" strike="noStrike" kern="1200" dirty="0">
              <a:ln>
                <a:noFill/>
              </a:ln>
              <a:solidFill>
                <a:srgbClr val="000000"/>
              </a:solidFill>
              <a:latin typeface="Arial" pitchFamily="18"/>
              <a:ea typeface="Droid Sans Fallback" pitchFamily="2"/>
              <a:cs typeface="Lohit Hindi" pitchFamily="2"/>
            </a:endParaRPr>
          </a:p>
          <a:p>
            <a:pPr hangingPunct="0">
              <a:buClr>
                <a:srgbClr val="000000"/>
              </a:buClr>
              <a:buSzPct val="45000"/>
              <a:buFont typeface="StarSymbol"/>
              <a:buChar char="●"/>
            </a:pPr>
            <a:r>
              <a:rPr lang="en-US" sz="2000" dirty="0">
                <a:solidFill>
                  <a:srgbClr val="000000"/>
                </a:solidFill>
                <a:latin typeface="Arial"/>
                <a:ea typeface="Droid Sans Fallback" pitchFamily="2"/>
                <a:cs typeface="Lohit Hindi" pitchFamily="2"/>
              </a:rPr>
              <a:t> </a:t>
            </a:r>
            <a:r>
              <a:rPr lang="en-US" sz="2000" b="0" i="0" u="none" strike="noStrike" kern="1200" dirty="0">
                <a:ln>
                  <a:noFill/>
                </a:ln>
                <a:solidFill>
                  <a:srgbClr val="000000"/>
                </a:solidFill>
                <a:latin typeface="Arial"/>
                <a:ea typeface="Droid Sans Fallback" pitchFamily="2"/>
                <a:cs typeface="Lohit Hindi" pitchFamily="2"/>
              </a:rPr>
              <a:t>Automated production of plots and statistical calculations</a:t>
            </a:r>
          </a:p>
          <a:p>
            <a:pPr marL="0" marR="0" lvl="0" indent="0" rtl="0" hangingPunct="0">
              <a:lnSpc>
                <a:spcPct val="100000"/>
              </a:lnSpc>
              <a:spcBef>
                <a:spcPts val="0"/>
              </a:spcBef>
              <a:spcAft>
                <a:spcPts val="0"/>
              </a:spcAft>
              <a:buNone/>
              <a:tabLst/>
            </a:pPr>
            <a:endParaRPr lang="en-US" sz="2000" b="0" i="0" u="none" strike="noStrike" kern="1200" dirty="0">
              <a:ln>
                <a:noFill/>
              </a:ln>
              <a:solidFill>
                <a:srgbClr val="000000"/>
              </a:solidFill>
              <a:latin typeface="Arial" pitchFamily="18"/>
              <a:ea typeface="Droid Sans Fallback" pitchFamily="2"/>
              <a:cs typeface="Lohit Hindi" pitchFamily="2"/>
            </a:endParaRPr>
          </a:p>
          <a:p>
            <a:pPr hangingPunct="0">
              <a:buClr>
                <a:srgbClr val="000000"/>
              </a:buClr>
              <a:buSzPct val="45000"/>
              <a:buFont typeface="StarSymbol"/>
              <a:buChar char="●"/>
            </a:pPr>
            <a:r>
              <a:rPr lang="en-US" sz="2000" dirty="0">
                <a:solidFill>
                  <a:srgbClr val="000000"/>
                </a:solidFill>
                <a:latin typeface="Arial"/>
                <a:ea typeface="Droid Sans Fallback" pitchFamily="2"/>
                <a:cs typeface="Lohit Hindi" pitchFamily="2"/>
              </a:rPr>
              <a:t> </a:t>
            </a:r>
            <a:r>
              <a:rPr lang="en-US" sz="2000" b="0" i="0" u="none" strike="noStrike" kern="1200" dirty="0">
                <a:ln>
                  <a:noFill/>
                </a:ln>
                <a:solidFill>
                  <a:srgbClr val="000000"/>
                </a:solidFill>
                <a:latin typeface="Arial"/>
                <a:ea typeface="Droid Sans Fallback" pitchFamily="2"/>
                <a:cs typeface="Lohit Hindi" pitchFamily="2"/>
              </a:rPr>
              <a:t>Functionality for automated journal article production not yet</a:t>
            </a:r>
            <a:r>
              <a:rPr lang="en-US" sz="2000" dirty="0">
                <a:solidFill>
                  <a:srgbClr val="000000"/>
                </a:solidFill>
                <a:latin typeface="Arial"/>
                <a:ea typeface="Droid Sans Fallback" pitchFamily="2"/>
                <a:cs typeface="Lohit Hindi" pitchFamily="2"/>
              </a:rPr>
              <a:t> </a:t>
            </a:r>
            <a:endParaRPr lang="en-US" sz="2000" b="0" i="0" u="none" strike="noStrike" kern="1200" dirty="0">
              <a:ln>
                <a:noFill/>
              </a:ln>
              <a:solidFill>
                <a:srgbClr val="000000"/>
              </a:solidFill>
              <a:latin typeface="Arial" pitchFamily="18"/>
              <a:ea typeface="Droid Sans Fallback" pitchFamily="2"/>
              <a:cs typeface="Lohit Hindi" pitchFamily="2"/>
            </a:endParaRPr>
          </a:p>
          <a:p>
            <a:pPr hangingPunct="0">
              <a:buClr>
                <a:srgbClr val="000000"/>
              </a:buClr>
              <a:buSzPct val="45000"/>
            </a:pPr>
            <a:r>
              <a:rPr lang="en-US" sz="2000" dirty="0">
                <a:solidFill>
                  <a:srgbClr val="000000"/>
                </a:solidFill>
                <a:latin typeface="Arial"/>
                <a:ea typeface="Droid Sans Fallback" pitchFamily="2"/>
                <a:cs typeface="Lohit Hindi" pitchFamily="2"/>
              </a:rPr>
              <a:t>  </a:t>
            </a:r>
            <a:r>
              <a:rPr lang="en-US" sz="2000" b="0" i="0" u="none" strike="noStrike" kern="1200" dirty="0">
                <a:ln>
                  <a:noFill/>
                </a:ln>
                <a:solidFill>
                  <a:srgbClr val="000000"/>
                </a:solidFill>
                <a:latin typeface="Arial"/>
                <a:ea typeface="Droid Sans Fallback" pitchFamily="2"/>
                <a:cs typeface="Lohit Hindi" pitchFamily="2"/>
              </a:rPr>
              <a:t>implemented...</a:t>
            </a:r>
          </a:p>
        </p:txBody>
      </p:sp>
      <p:sp>
        <p:nvSpPr>
          <p:cNvPr id="8" name="TextBox 7">
            <a:extLst>
              <a:ext uri="{FF2B5EF4-FFF2-40B4-BE49-F238E27FC236}">
                <a16:creationId xmlns:a16="http://schemas.microsoft.com/office/drawing/2014/main" id="{A6193836-292A-4CAA-90E3-7BD24D9C0C8B}"/>
              </a:ext>
            </a:extLst>
          </p:cNvPr>
          <p:cNvSpPr txBox="1"/>
          <p:nvPr/>
        </p:nvSpPr>
        <p:spPr>
          <a:xfrm>
            <a:off x="3420567" y="6869259"/>
            <a:ext cx="3289020" cy="492079"/>
          </a:xfrm>
          <a:prstGeom prst="rect">
            <a:avLst/>
          </a:prstGeom>
          <a:noFill/>
          <a:ln>
            <a:noFill/>
          </a:ln>
        </p:spPr>
        <p:txBody>
          <a:bodyPr vert="horz" wrap="square" lIns="90000" tIns="45000" rIns="90000" bIns="45000" anchor="t" anchorCtr="0" compatLnSpc="0">
            <a:spAutoFit/>
          </a:bodyPr>
          <a:lstStyle/>
          <a:p>
            <a:pPr marL="0" marR="0" lvl="0" indent="0" algn="ctr" rtl="0" hangingPunct="0">
              <a:lnSpc>
                <a:spcPct val="100000"/>
              </a:lnSpc>
              <a:spcBef>
                <a:spcPts val="0"/>
              </a:spcBef>
              <a:spcAft>
                <a:spcPts val="0"/>
              </a:spcAft>
              <a:buNone/>
              <a:tabLst/>
            </a:pPr>
            <a:r>
              <a:rPr lang="en-US" sz="2800" b="0" i="0" u="none" strike="noStrike" kern="1200" dirty="0">
                <a:ln>
                  <a:noFill/>
                </a:ln>
                <a:solidFill>
                  <a:schemeClr val="bg1"/>
                </a:solidFill>
                <a:latin typeface="Arial"/>
                <a:ea typeface="Droid Sans Fallback" pitchFamily="2"/>
                <a:cs typeface="Lohit Hindi" pitchFamily="2"/>
              </a:rPr>
              <a:t>Available on </a:t>
            </a:r>
            <a:r>
              <a:rPr lang="en-US" sz="2800" dirty="0">
                <a:solidFill>
                  <a:schemeClr val="bg1"/>
                </a:solidFill>
                <a:latin typeface="Arial"/>
                <a:ea typeface="Droid Sans Fallback" pitchFamily="2"/>
                <a:cs typeface="Lohit Hindi" pitchFamily="2"/>
                <a:hlinkClick r:id="rId4"/>
              </a:rPr>
              <a:t>Github</a:t>
            </a:r>
            <a:endParaRPr lang="en-US" sz="2800" b="0" i="0" u="none" strike="noStrike" kern="1200">
              <a:ln>
                <a:noFill/>
              </a:ln>
              <a:solidFill>
                <a:schemeClr val="bg1"/>
              </a:solidFill>
              <a:latin typeface="Arial" pitchFamily="18"/>
              <a:ea typeface="Droid Sans Fallback" pitchFamily="2"/>
              <a:cs typeface="Lohit Hindi" pitchFamily="2"/>
            </a:endParaRPr>
          </a:p>
        </p:txBody>
      </p:sp>
      <p:pic>
        <p:nvPicPr>
          <p:cNvPr id="1026" name="Picture 2">
            <a:extLst>
              <a:ext uri="{FF2B5EF4-FFF2-40B4-BE49-F238E27FC236}">
                <a16:creationId xmlns:a16="http://schemas.microsoft.com/office/drawing/2014/main" id="{BF475D74-6191-4D14-8D6D-D5D5575F61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3403" y="372444"/>
            <a:ext cx="2158301" cy="143886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3A10E04-C97D-482C-9620-99DDDC67A6C7}"/>
              </a:ext>
            </a:extLst>
          </p:cNvPr>
          <p:cNvSpPr txBox="1"/>
          <p:nvPr/>
        </p:nvSpPr>
        <p:spPr>
          <a:xfrm>
            <a:off x="1938239" y="6872760"/>
            <a:ext cx="181822" cy="434691"/>
          </a:xfrm>
          <a:prstGeom prst="rect">
            <a:avLst/>
          </a:prstGeom>
          <a:noFill/>
          <a:ln>
            <a:noFill/>
          </a:ln>
        </p:spPr>
        <p:txBody>
          <a:bodyPr vert="horz" wrap="none" lIns="90000" tIns="45000" rIns="90000" bIns="45000" anchor="t" anchorCtr="0" compatLnSpc="0">
            <a:spAutoFit/>
          </a:bodyPr>
          <a:lstStyle/>
          <a:p>
            <a:pPr marL="0" marR="0" lvl="0" indent="0" rtl="0" hangingPunct="0">
              <a:lnSpc>
                <a:spcPct val="100000"/>
              </a:lnSpc>
              <a:spcBef>
                <a:spcPts val="0"/>
              </a:spcBef>
              <a:spcAft>
                <a:spcPts val="0"/>
              </a:spcAft>
              <a:buNone/>
              <a:tabLst/>
            </a:pPr>
            <a:endParaRPr lang="en-US" sz="2400" b="0" i="1" u="none" strike="noStrike" kern="1200" dirty="0">
              <a:ln>
                <a:noFill/>
              </a:ln>
              <a:solidFill>
                <a:schemeClr val="bg1"/>
              </a:solidFill>
              <a:latin typeface="Arial"/>
              <a:ea typeface="DejaVu Sans" pitchFamily="2"/>
              <a:cs typeface="Lohit Hindi" pitchFamily="2"/>
            </a:endParaRPr>
          </a:p>
        </p:txBody>
      </p:sp>
      <p:pic>
        <p:nvPicPr>
          <p:cNvPr id="10" name="Picture 4" descr="A picture containing drawing&#10;&#10;Description generated with very high confidence">
            <a:extLst>
              <a:ext uri="{FF2B5EF4-FFF2-40B4-BE49-F238E27FC236}">
                <a16:creationId xmlns:a16="http://schemas.microsoft.com/office/drawing/2014/main" id="{9BECD467-8B01-48E0-98FC-83567B5EC789}"/>
              </a:ext>
            </a:extLst>
          </p:cNvPr>
          <p:cNvPicPr>
            <a:picLocks noChangeAspect="1"/>
          </p:cNvPicPr>
          <p:nvPr/>
        </p:nvPicPr>
        <p:blipFill>
          <a:blip r:embed="rId6"/>
          <a:stretch>
            <a:fillRect/>
          </a:stretch>
        </p:blipFill>
        <p:spPr>
          <a:xfrm>
            <a:off x="8745222" y="6941998"/>
            <a:ext cx="1220049" cy="42350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CE8F2-B77D-40CE-A1DF-90B2F43CD5A0}"/>
              </a:ext>
            </a:extLst>
          </p:cNvPr>
          <p:cNvSpPr txBox="1">
            <a:spLocks noGrp="1"/>
          </p:cNvSpPr>
          <p:nvPr>
            <p:ph type="title" idx="4294967295"/>
          </p:nvPr>
        </p:nvSpPr>
        <p:spPr>
          <a:xfrm>
            <a:off x="503640" y="429840"/>
            <a:ext cx="9068760" cy="1437840"/>
          </a:xfrm>
        </p:spPr>
        <p:txBody>
          <a:bodyPr/>
          <a:lstStyle/>
          <a:p>
            <a:pPr lvl="0"/>
            <a:r>
              <a:rPr lang="en-US" dirty="0">
                <a:solidFill>
                  <a:schemeClr val="bg1"/>
                </a:solidFill>
              </a:rPr>
              <a:t>CO</a:t>
            </a:r>
            <a:r>
              <a:rPr lang="en-US" baseline="-25000" dirty="0">
                <a:solidFill>
                  <a:schemeClr val="bg1"/>
                </a:solidFill>
              </a:rPr>
              <a:t>2</a:t>
            </a:r>
            <a:r>
              <a:rPr lang="en-US" dirty="0">
                <a:solidFill>
                  <a:schemeClr val="bg1"/>
                </a:solidFill>
              </a:rPr>
              <a:t> is the strongest control on </a:t>
            </a:r>
            <a:br>
              <a:rPr lang="en-US" dirty="0">
                <a:solidFill>
                  <a:schemeClr val="bg1"/>
                </a:solidFill>
              </a:rPr>
            </a:br>
            <a:r>
              <a:rPr lang="en-US" dirty="0">
                <a:solidFill>
                  <a:schemeClr val="bg1"/>
                </a:solidFill>
              </a:rPr>
              <a:t>at-a-site variability in dissolution rate</a:t>
            </a:r>
          </a:p>
        </p:txBody>
      </p:sp>
      <p:pic>
        <p:nvPicPr>
          <p:cNvPr id="3" name="Picture 2">
            <a:extLst>
              <a:ext uri="{FF2B5EF4-FFF2-40B4-BE49-F238E27FC236}">
                <a16:creationId xmlns:a16="http://schemas.microsoft.com/office/drawing/2014/main" id="{89F4F31D-9684-4FF8-9465-162E6CDA66A3}"/>
              </a:ext>
            </a:extLst>
          </p:cNvPr>
          <p:cNvPicPr>
            <a:picLocks noChangeAspect="1"/>
          </p:cNvPicPr>
          <p:nvPr/>
        </p:nvPicPr>
        <p:blipFill>
          <a:blip r:embed="rId3">
            <a:lum/>
            <a:alphaModFix/>
          </a:blip>
          <a:srcRect/>
          <a:stretch>
            <a:fillRect/>
          </a:stretch>
        </p:blipFill>
        <p:spPr>
          <a:xfrm>
            <a:off x="503640" y="2338200"/>
            <a:ext cx="8731080" cy="2644560"/>
          </a:xfrm>
          <a:prstGeom prst="rect">
            <a:avLst/>
          </a:prstGeom>
          <a:noFill/>
          <a:ln>
            <a:noFill/>
          </a:ln>
        </p:spPr>
      </p:pic>
      <p:sp>
        <p:nvSpPr>
          <p:cNvPr id="4" name="TextBox 3">
            <a:extLst>
              <a:ext uri="{FF2B5EF4-FFF2-40B4-BE49-F238E27FC236}">
                <a16:creationId xmlns:a16="http://schemas.microsoft.com/office/drawing/2014/main" id="{1F035006-6B54-4D96-8319-2C3B42A1ABAF}"/>
              </a:ext>
            </a:extLst>
          </p:cNvPr>
          <p:cNvSpPr txBox="1"/>
          <p:nvPr/>
        </p:nvSpPr>
        <p:spPr>
          <a:xfrm>
            <a:off x="503640" y="5304960"/>
            <a:ext cx="8810481" cy="1241002"/>
          </a:xfrm>
          <a:prstGeom prst="rect">
            <a:avLst/>
          </a:prstGeom>
          <a:noFill/>
          <a:ln>
            <a:noFill/>
          </a:ln>
        </p:spPr>
        <p:txBody>
          <a:bodyPr vert="horz" wrap="square" lIns="90000" tIns="45000" rIns="90000" bIns="45000" anchorCtr="0" compatLnSpc="0">
            <a:spAutoFit/>
          </a:bodyPr>
          <a:lstStyle/>
          <a:p>
            <a:pPr marL="0" marR="0" lvl="0" indent="0" algn="ctr" rtl="0" hangingPunct="0">
              <a:lnSpc>
                <a:spcPct val="100000"/>
              </a:lnSpc>
              <a:spcBef>
                <a:spcPts val="0"/>
              </a:spcBef>
              <a:spcAft>
                <a:spcPts val="0"/>
              </a:spcAft>
              <a:buNone/>
              <a:tabLst/>
            </a:pPr>
            <a:r>
              <a:rPr lang="en-US" sz="2600" b="0" i="0" u="none" strike="noStrike" kern="1200" cap="none" dirty="0">
                <a:ln>
                  <a:noFill/>
                </a:ln>
                <a:solidFill>
                  <a:schemeClr val="bg1"/>
                </a:solidFill>
                <a:latin typeface="Liberation Sans" pitchFamily="18"/>
                <a:ea typeface="Source Han Sans CN Regular" pitchFamily="2"/>
                <a:cs typeface="Lohit Devanagari" pitchFamily="2"/>
              </a:rPr>
              <a:t>Correlation coefficients calculated between dissolution rates and various potential controls to characterize at-a-site variability.</a:t>
            </a:r>
          </a:p>
        </p:txBody>
      </p:sp>
      <p:sp>
        <p:nvSpPr>
          <p:cNvPr id="5" name="Freeform: Shape 4">
            <a:extLst>
              <a:ext uri="{FF2B5EF4-FFF2-40B4-BE49-F238E27FC236}">
                <a16:creationId xmlns:a16="http://schemas.microsoft.com/office/drawing/2014/main" id="{FEEAC588-A8FC-4935-9380-57DFE803E6F4}"/>
              </a:ext>
            </a:extLst>
          </p:cNvPr>
          <p:cNvSpPr/>
          <p:nvPr/>
        </p:nvSpPr>
        <p:spPr>
          <a:xfrm>
            <a:off x="182520" y="1920600"/>
            <a:ext cx="3656520" cy="33843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73080">
            <a:solidFill>
              <a:srgbClr val="FF0000"/>
            </a:solidFill>
            <a:prstDash val="solid"/>
          </a:ln>
        </p:spPr>
        <p:txBody>
          <a:bodyPr vert="horz" wrap="none" lIns="126360" tIns="81360" rIns="126360" bIns="8136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Source Han Sans CN Regular" pitchFamily="2"/>
              <a:cs typeface="Lohit Devanagari" pitchFamily="2"/>
            </a:endParaRPr>
          </a:p>
        </p:txBody>
      </p:sp>
      <p:sp>
        <p:nvSpPr>
          <p:cNvPr id="6" name="TextBox 5">
            <a:extLst>
              <a:ext uri="{FF2B5EF4-FFF2-40B4-BE49-F238E27FC236}">
                <a16:creationId xmlns:a16="http://schemas.microsoft.com/office/drawing/2014/main" id="{72E0AC0F-71D6-4FF0-A085-664BB9F1C5E0}"/>
              </a:ext>
            </a:extLst>
          </p:cNvPr>
          <p:cNvSpPr txBox="1"/>
          <p:nvPr/>
        </p:nvSpPr>
        <p:spPr>
          <a:xfrm>
            <a:off x="1938600" y="6873120"/>
            <a:ext cx="6187504" cy="444758"/>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2400" b="0" i="0" u="none" strike="noStrike" kern="1200" dirty="0">
                <a:ln>
                  <a:noFill/>
                </a:ln>
                <a:solidFill>
                  <a:schemeClr val="bg1"/>
                </a:solidFill>
                <a:latin typeface="Arial" pitchFamily="18"/>
                <a:ea typeface="DejaVu Sans" pitchFamily="2"/>
                <a:cs typeface="Lohit Hindi" pitchFamily="2"/>
              </a:rPr>
              <a:t>(Covington et al. 2015, </a:t>
            </a:r>
            <a:r>
              <a:rPr lang="en-US" sz="2400" b="0" i="1" u="none" strike="noStrike" kern="1200" dirty="0" err="1">
                <a:ln>
                  <a:noFill/>
                </a:ln>
                <a:solidFill>
                  <a:schemeClr val="bg1"/>
                </a:solidFill>
                <a:latin typeface="Arial" pitchFamily="18"/>
                <a:ea typeface="DejaVu Sans" pitchFamily="2"/>
                <a:cs typeface="Lohit Hindi" pitchFamily="2"/>
              </a:rPr>
              <a:t>Geophys</a:t>
            </a:r>
            <a:r>
              <a:rPr lang="en-US" sz="2400" b="0" i="1" u="none" strike="noStrike" kern="1200" dirty="0">
                <a:ln>
                  <a:noFill/>
                </a:ln>
                <a:solidFill>
                  <a:schemeClr val="bg1"/>
                </a:solidFill>
                <a:latin typeface="Arial" pitchFamily="18"/>
                <a:ea typeface="DejaVu Sans" pitchFamily="2"/>
                <a:cs typeface="Lohit Hindi" pitchFamily="2"/>
              </a:rPr>
              <a:t>. Res. Lett.)</a:t>
            </a:r>
          </a:p>
        </p:txBody>
      </p:sp>
      <p:pic>
        <p:nvPicPr>
          <p:cNvPr id="8" name="Picture 4" descr="A picture containing drawing&#10;&#10;Description generated with very high confidence">
            <a:extLst>
              <a:ext uri="{FF2B5EF4-FFF2-40B4-BE49-F238E27FC236}">
                <a16:creationId xmlns:a16="http://schemas.microsoft.com/office/drawing/2014/main" id="{3927689F-D80C-44CB-B756-A37C65B446D2}"/>
              </a:ext>
            </a:extLst>
          </p:cNvPr>
          <p:cNvPicPr>
            <a:picLocks noChangeAspect="1"/>
          </p:cNvPicPr>
          <p:nvPr/>
        </p:nvPicPr>
        <p:blipFill>
          <a:blip r:embed="rId4"/>
          <a:stretch>
            <a:fillRect/>
          </a:stretch>
        </p:blipFill>
        <p:spPr>
          <a:xfrm>
            <a:off x="8745222" y="6941998"/>
            <a:ext cx="1220049" cy="423501"/>
          </a:xfrm>
          <a:prstGeom prst="rect">
            <a:avLst/>
          </a:prstGeom>
        </p:spPr>
      </p:pic>
    </p:spTree>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1210</Words>
  <Application>Microsoft Office PowerPoint</Application>
  <PresentationFormat>Custom</PresentationFormat>
  <Paragraphs>168</Paragraphs>
  <Slides>28</Slides>
  <Notes>13</Notes>
  <HiddenSlides>0</HiddenSlides>
  <MMClips>3</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Default</vt:lpstr>
      <vt:lpstr>Office Theme</vt:lpstr>
      <vt:lpstr>Default</vt:lpstr>
      <vt:lpstr>Modeling the impacts of cave ventilation and CO2 dynamics on speleogenesis </vt:lpstr>
      <vt:lpstr>Approximately a decade of field-based research has demonstrated that CO2 dynamics are a primary control on the spatial and temporal patterns of calcite dissolution within caves and streams incising carbonates</vt:lpstr>
      <vt:lpstr>PowerPoint Presentation</vt:lpstr>
      <vt:lpstr>PowerPoint Presentation</vt:lpstr>
      <vt:lpstr>PowerPoint Presentation</vt:lpstr>
      <vt:lpstr>PowerPoint Presentation</vt:lpstr>
      <vt:lpstr>PowerPoint Presentation</vt:lpstr>
      <vt:lpstr>PowerPoint Presentation</vt:lpstr>
      <vt:lpstr>CO2 is the strongest control on  at-a-site variability in dissolution rate</vt:lpstr>
      <vt:lpstr>3. Cave ventilation can control dissolution rates</vt:lpstr>
      <vt:lpstr>Airflow drives CO2 dynamics in Blowing Spring Cave</vt:lpstr>
      <vt:lpstr>Dissolution rates a strong function of airflow direction</vt:lpstr>
      <vt:lpstr>PowerPoint Presentation</vt:lpstr>
      <vt:lpstr>Summer regime – stream connected to CO2 source</vt:lpstr>
      <vt:lpstr>Winter regime – stream disconnected from CO2 source</vt:lpstr>
      <vt:lpstr>4. Onset of ventilation reduces dissolution rates</vt:lpstr>
      <vt:lpstr>CO2 Dynamics at the Springs</vt:lpstr>
      <vt:lpstr>Calcite Saturation at the Springs</vt:lpstr>
      <vt:lpstr>PowerPoint Presentation</vt:lpstr>
      <vt:lpstr>PowerPoint Presentation</vt:lpstr>
      <vt:lpstr>PowerPoint Presentation</vt:lpstr>
      <vt:lpstr>Simulation setup</vt:lpstr>
      <vt:lpstr>What impact does CO2 exchange itself have on the evolution of a single channel?</vt:lpstr>
      <vt:lpstr>PowerPoint Presentation</vt:lpstr>
      <vt:lpstr>PowerPoint Presentation</vt:lpstr>
      <vt:lpstr>Conclusions</vt:lpstr>
      <vt:lpstr>Bibliography (1/2)</vt:lpstr>
      <vt:lpstr>Bibliography (2/2)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controls dissolution rates within cave streams?  Matt Covington – University of Arkansas</dc:title>
  <dc:creator>Matt Covington</dc:creator>
  <cp:lastModifiedBy>Matthew Covington</cp:lastModifiedBy>
  <cp:revision>1334</cp:revision>
  <dcterms:created xsi:type="dcterms:W3CDTF">2015-10-13T16:00:33Z</dcterms:created>
  <dcterms:modified xsi:type="dcterms:W3CDTF">2020-05-04T16:22:51Z</dcterms:modified>
</cp:coreProperties>
</file>