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0"/>
  </p:notesMasterIdLst>
  <p:sldIdLst>
    <p:sldId id="256" r:id="rId2"/>
    <p:sldId id="259" r:id="rId3"/>
    <p:sldId id="263" r:id="rId4"/>
    <p:sldId id="288" r:id="rId5"/>
    <p:sldId id="289" r:id="rId6"/>
    <p:sldId id="290" r:id="rId7"/>
    <p:sldId id="279" r:id="rId8"/>
    <p:sldId id="291" r:id="rId9"/>
    <p:sldId id="280" r:id="rId10"/>
    <p:sldId id="292" r:id="rId11"/>
    <p:sldId id="269" r:id="rId12"/>
    <p:sldId id="262" r:id="rId13"/>
    <p:sldId id="261" r:id="rId14"/>
    <p:sldId id="270" r:id="rId15"/>
    <p:sldId id="293" r:id="rId16"/>
    <p:sldId id="297" r:id="rId17"/>
    <p:sldId id="301" r:id="rId18"/>
    <p:sldId id="275" r:id="rId1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6" autoAdjust="0"/>
    <p:restoredTop sz="94660"/>
  </p:normalViewPr>
  <p:slideViewPr>
    <p:cSldViewPr snapToGrid="0">
      <p:cViewPr varScale="1">
        <p:scale>
          <a:sx n="85" d="100"/>
          <a:sy n="85" d="100"/>
        </p:scale>
        <p:origin x="518" y="53"/>
      </p:cViewPr>
      <p:guideLst/>
    </p:cSldViewPr>
  </p:slideViewPr>
  <p:notesTextViewPr>
    <p:cViewPr>
      <p:scale>
        <a:sx n="66" d="100"/>
        <a:sy n="66" d="100"/>
      </p:scale>
      <p:origin x="0" y="0"/>
    </p:cViewPr>
  </p:notesTextViewPr>
  <p:sorterViewPr>
    <p:cViewPr>
      <p:scale>
        <a:sx n="80" d="100"/>
        <a:sy n="80" d="100"/>
      </p:scale>
      <p:origin x="0" y="-2016"/>
    </p:cViewPr>
  </p:sorterViewPr>
  <p:notesViewPr>
    <p:cSldViewPr snapToGrid="0">
      <p:cViewPr varScale="1">
        <p:scale>
          <a:sx n="52" d="100"/>
          <a:sy n="52" d="100"/>
        </p:scale>
        <p:origin x="1800" y="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7B8C534-DD2C-4B5C-89AC-1A54637E9E3D}" type="datetimeFigureOut">
              <a:rPr lang="en-US" smtClean="0"/>
              <a:t>5/1/2020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28DDB2E-A4D2-4718-84E3-F8AAFF7ED8C8}" type="slidenum">
              <a:rPr lang="en-US" smtClean="0"/>
              <a:t>‹#›</a:t>
            </a:fld>
            <a:endParaRPr lang="en-US"/>
          </a:p>
        </p:txBody>
      </p:sp>
    </p:spTree>
    <p:extLst>
      <p:ext uri="{BB962C8B-B14F-4D97-AF65-F5344CB8AC3E}">
        <p14:creationId xmlns:p14="http://schemas.microsoft.com/office/powerpoint/2010/main" val="3291010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128DDB2E-A4D2-4718-84E3-F8AAFF7ED8C8}" type="slidenum">
              <a:rPr lang="en-US" smtClean="0"/>
              <a:t>1</a:t>
            </a:fld>
            <a:endParaRPr lang="en-US"/>
          </a:p>
        </p:txBody>
      </p:sp>
    </p:spTree>
    <p:extLst>
      <p:ext uri="{BB962C8B-B14F-4D97-AF65-F5344CB8AC3E}">
        <p14:creationId xmlns:p14="http://schemas.microsoft.com/office/powerpoint/2010/main" val="1485626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397692"/>
            <a:ext cx="5608320" cy="3660458"/>
          </a:xfrm>
        </p:spPr>
        <p:txBody>
          <a:bodyPr/>
          <a:lstStyle/>
          <a:p>
            <a:endParaRPr lang="en-US" sz="1100"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10</a:t>
            </a:fld>
            <a:endParaRPr lang="en-US"/>
          </a:p>
        </p:txBody>
      </p:sp>
    </p:spTree>
    <p:extLst>
      <p:ext uri="{BB962C8B-B14F-4D97-AF65-F5344CB8AC3E}">
        <p14:creationId xmlns:p14="http://schemas.microsoft.com/office/powerpoint/2010/main" val="3078181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3892868"/>
          </a:xfrm>
        </p:spPr>
        <p:txBody>
          <a:bodyPr/>
          <a:lstStyle/>
          <a:p>
            <a:endParaRPr lang="en-US"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11</a:t>
            </a:fld>
            <a:endParaRPr lang="en-US"/>
          </a:p>
        </p:txBody>
      </p:sp>
    </p:spTree>
    <p:extLst>
      <p:ext uri="{BB962C8B-B14F-4D97-AF65-F5344CB8AC3E}">
        <p14:creationId xmlns:p14="http://schemas.microsoft.com/office/powerpoint/2010/main" val="2437927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12</a:t>
            </a:fld>
            <a:endParaRPr lang="en-US"/>
          </a:p>
        </p:txBody>
      </p:sp>
    </p:spTree>
    <p:extLst>
      <p:ext uri="{BB962C8B-B14F-4D97-AF65-F5344CB8AC3E}">
        <p14:creationId xmlns:p14="http://schemas.microsoft.com/office/powerpoint/2010/main" val="2429457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13</a:t>
            </a:fld>
            <a:endParaRPr lang="en-US"/>
          </a:p>
        </p:txBody>
      </p:sp>
    </p:spTree>
    <p:extLst>
      <p:ext uri="{BB962C8B-B14F-4D97-AF65-F5344CB8AC3E}">
        <p14:creationId xmlns:p14="http://schemas.microsoft.com/office/powerpoint/2010/main" val="2241092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14</a:t>
            </a:fld>
            <a:endParaRPr lang="en-US"/>
          </a:p>
        </p:txBody>
      </p:sp>
    </p:spTree>
    <p:extLst>
      <p:ext uri="{BB962C8B-B14F-4D97-AF65-F5344CB8AC3E}">
        <p14:creationId xmlns:p14="http://schemas.microsoft.com/office/powerpoint/2010/main" val="3952034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16</a:t>
            </a:fld>
            <a:endParaRPr lang="en-US"/>
          </a:p>
        </p:txBody>
      </p:sp>
    </p:spTree>
    <p:extLst>
      <p:ext uri="{BB962C8B-B14F-4D97-AF65-F5344CB8AC3E}">
        <p14:creationId xmlns:p14="http://schemas.microsoft.com/office/powerpoint/2010/main" val="30348396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summary, Greg and I along with our partner Rob Hampson of the Philadelphia District of the Corps, evaluated the effectiveness of surge barriers in reducing back bay flooding with a numerical modeling study. From this we learned that there are a number of unique BAY factors and climate factors to consider when evaluating surge barriers – so even in this one state, north and south Jersey have very different geometric configurations of the inlets and bays and how they are connected. </a:t>
            </a:r>
          </a:p>
          <a:p>
            <a:endParaRPr lang="en-US" dirty="0"/>
          </a:p>
          <a:p>
            <a:r>
              <a:rPr lang="en-US" dirty="0" smtClean="0"/>
              <a:t>We found that surge barrier CAN reduce back bay flooding, but you need to consider all mechanisms that can bring water into your region of interest that would potentially mitigate the benefits of a single surge barrier.  Also – the surge barrier might trap flow and prevent draining of a bay.</a:t>
            </a:r>
            <a:r>
              <a:rPr lang="en-US" dirty="0"/>
              <a:t> </a:t>
            </a:r>
            <a:r>
              <a:rPr lang="en-US" dirty="0" smtClean="0"/>
              <a:t> As in the case of Absecon Inlet, the surge barrier affected the timing, duration, and magnitude of elevated water levels in Absecon Bay.</a:t>
            </a:r>
          </a:p>
          <a:p>
            <a:r>
              <a:rPr lang="en-US" dirty="0" smtClean="0"/>
              <a:t>In the future, we plan to look closer at the southern inlets and how they respond and possibly to include tides in our model simulations.</a:t>
            </a:r>
          </a:p>
        </p:txBody>
      </p:sp>
      <p:sp>
        <p:nvSpPr>
          <p:cNvPr id="4" name="Slide Number Placeholder 3"/>
          <p:cNvSpPr>
            <a:spLocks noGrp="1"/>
          </p:cNvSpPr>
          <p:nvPr>
            <p:ph type="sldNum" sz="quarter" idx="10"/>
          </p:nvPr>
        </p:nvSpPr>
        <p:spPr/>
        <p:txBody>
          <a:bodyPr/>
          <a:lstStyle/>
          <a:p>
            <a:fld id="{06A0A3C6-4E22-46FB-836F-CA2C48EC4DC1}" type="slidenum">
              <a:rPr lang="en-US" smtClean="0"/>
              <a:pPr/>
              <a:t>18</a:t>
            </a:fld>
            <a:endParaRPr lang="en-US"/>
          </a:p>
        </p:txBody>
      </p:sp>
    </p:spTree>
    <p:extLst>
      <p:ext uri="{BB962C8B-B14F-4D97-AF65-F5344CB8AC3E}">
        <p14:creationId xmlns:p14="http://schemas.microsoft.com/office/powerpoint/2010/main" val="119841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2</a:t>
            </a:fld>
            <a:endParaRPr lang="en-US"/>
          </a:p>
        </p:txBody>
      </p:sp>
    </p:spTree>
    <p:extLst>
      <p:ext uri="{BB962C8B-B14F-4D97-AF65-F5344CB8AC3E}">
        <p14:creationId xmlns:p14="http://schemas.microsoft.com/office/powerpoint/2010/main" val="2598015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397692"/>
            <a:ext cx="5608320" cy="3660458"/>
          </a:xfrm>
        </p:spPr>
        <p:txBody>
          <a:bodyPr/>
          <a:lstStyle/>
          <a:p>
            <a:endParaRPr lang="en-US" sz="1100"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3</a:t>
            </a:fld>
            <a:endParaRPr lang="en-US"/>
          </a:p>
        </p:txBody>
      </p:sp>
    </p:spTree>
    <p:extLst>
      <p:ext uri="{BB962C8B-B14F-4D97-AF65-F5344CB8AC3E}">
        <p14:creationId xmlns:p14="http://schemas.microsoft.com/office/powerpoint/2010/main" val="1682331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397692"/>
            <a:ext cx="5608320" cy="3660458"/>
          </a:xfrm>
        </p:spPr>
        <p:txBody>
          <a:bodyPr/>
          <a:lstStyle/>
          <a:p>
            <a:endParaRPr lang="en-US" sz="1100"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4</a:t>
            </a:fld>
            <a:endParaRPr lang="en-US"/>
          </a:p>
        </p:txBody>
      </p:sp>
    </p:spTree>
    <p:extLst>
      <p:ext uri="{BB962C8B-B14F-4D97-AF65-F5344CB8AC3E}">
        <p14:creationId xmlns:p14="http://schemas.microsoft.com/office/powerpoint/2010/main" val="3785161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397692"/>
            <a:ext cx="5608320" cy="3660458"/>
          </a:xfrm>
        </p:spPr>
        <p:txBody>
          <a:bodyPr/>
          <a:lstStyle/>
          <a:p>
            <a:endParaRPr lang="en-US" sz="1100"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5</a:t>
            </a:fld>
            <a:endParaRPr lang="en-US"/>
          </a:p>
        </p:txBody>
      </p:sp>
    </p:spTree>
    <p:extLst>
      <p:ext uri="{BB962C8B-B14F-4D97-AF65-F5344CB8AC3E}">
        <p14:creationId xmlns:p14="http://schemas.microsoft.com/office/powerpoint/2010/main" val="2771336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397692"/>
            <a:ext cx="5608320" cy="3660458"/>
          </a:xfrm>
        </p:spPr>
        <p:txBody>
          <a:bodyPr/>
          <a:lstStyle/>
          <a:p>
            <a:endParaRPr lang="en-US" sz="1100"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6</a:t>
            </a:fld>
            <a:endParaRPr lang="en-US"/>
          </a:p>
        </p:txBody>
      </p:sp>
    </p:spTree>
    <p:extLst>
      <p:ext uri="{BB962C8B-B14F-4D97-AF65-F5344CB8AC3E}">
        <p14:creationId xmlns:p14="http://schemas.microsoft.com/office/powerpoint/2010/main" val="3875370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397692"/>
            <a:ext cx="5608320" cy="3660458"/>
          </a:xfrm>
        </p:spPr>
        <p:txBody>
          <a:bodyPr/>
          <a:lstStyle/>
          <a:p>
            <a:endParaRPr lang="en-US" sz="1100"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7</a:t>
            </a:fld>
            <a:endParaRPr lang="en-US"/>
          </a:p>
        </p:txBody>
      </p:sp>
    </p:spTree>
    <p:extLst>
      <p:ext uri="{BB962C8B-B14F-4D97-AF65-F5344CB8AC3E}">
        <p14:creationId xmlns:p14="http://schemas.microsoft.com/office/powerpoint/2010/main" val="1346132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397692"/>
            <a:ext cx="5608320" cy="3660458"/>
          </a:xfrm>
        </p:spPr>
        <p:txBody>
          <a:bodyPr/>
          <a:lstStyle/>
          <a:p>
            <a:endParaRPr lang="en-US" sz="1100"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8</a:t>
            </a:fld>
            <a:endParaRPr lang="en-US"/>
          </a:p>
        </p:txBody>
      </p:sp>
    </p:spTree>
    <p:extLst>
      <p:ext uri="{BB962C8B-B14F-4D97-AF65-F5344CB8AC3E}">
        <p14:creationId xmlns:p14="http://schemas.microsoft.com/office/powerpoint/2010/main" val="924555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397692"/>
            <a:ext cx="5608320" cy="3660458"/>
          </a:xfrm>
        </p:spPr>
        <p:txBody>
          <a:bodyPr/>
          <a:lstStyle/>
          <a:p>
            <a:endParaRPr lang="en-US" sz="1100"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9</a:t>
            </a:fld>
            <a:endParaRPr lang="en-US"/>
          </a:p>
        </p:txBody>
      </p:sp>
    </p:spTree>
    <p:extLst>
      <p:ext uri="{BB962C8B-B14F-4D97-AF65-F5344CB8AC3E}">
        <p14:creationId xmlns:p14="http://schemas.microsoft.com/office/powerpoint/2010/main" val="1050359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509C5DF-07C0-4D98-BF58-58AFE223B847}" type="datetime1">
              <a:rPr lang="en-US" smtClean="0"/>
              <a:t>5/1/2020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09B86A-8701-4BA8-B232-F5BACEE278E7}" type="datetime1">
              <a:rPr lang="en-US" smtClean="0"/>
              <a:t>5/1/2020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32AF62-3323-41D5-8D04-3614FB25C86F}" type="datetime1">
              <a:rPr lang="en-US" smtClean="0"/>
              <a:t>5/1/2020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4C7973-4CF7-409D-9988-EE56C93C90A0}" type="datetime1">
              <a:rPr lang="en-US" smtClean="0"/>
              <a:t>5/1/2020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047751-39B1-40D4-9DC7-2828895A4165}" type="datetime1">
              <a:rPr lang="en-US" smtClean="0"/>
              <a:t>5/1/2020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5A0F30-14B4-4C8B-93F2-957AD54D7F04}" type="datetime1">
              <a:rPr lang="en-US" smtClean="0"/>
              <a:t>5/1/2020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0E30D6E-7198-4CA6-8BC7-A7E7EEB1E934}" type="datetime1">
              <a:rPr lang="en-US" smtClean="0"/>
              <a:t>5/1/2020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C3D6FF-27EC-453B-B525-E8361D548DC9}" type="datetime1">
              <a:rPr lang="en-US" smtClean="0"/>
              <a:t>5/1/2020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DEE8C5E-02C2-4F52-9065-A63D98DFE5B7}" type="datetime1">
              <a:rPr lang="en-US" smtClean="0"/>
              <a:t>5/1/2020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D3B696-FA2F-4EB8-9B87-37CD9748D1AE}" type="datetime1">
              <a:rPr lang="en-US" smtClean="0"/>
              <a:t>5/1/2020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DAD2F21-1BFE-4AD9-913C-DD1260B2C424}" type="datetime1">
              <a:rPr lang="en-US" smtClean="0"/>
              <a:t>5/1/2020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AE98B8B-44BD-44AD-A7DF-A20DFC68E35A}" type="datetime1">
              <a:rPr lang="en-US" smtClean="0"/>
              <a:t>5/1/2020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BF34078-35AD-4EC4-9D87-44653A483833}" type="datetime1">
              <a:rPr lang="en-US" smtClean="0"/>
              <a:t>5/1/2020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17EB32-E557-46A2-B369-AF3EFC1D7BBF}" type="datetime1">
              <a:rPr lang="en-US" smtClean="0"/>
              <a:t>5/1/2020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81F2EE-4EF6-4D46-9A33-FA152E123FE1}" type="datetime1">
              <a:rPr lang="en-US" smtClean="0"/>
              <a:t>5/1/2020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B812DEC-D915-47B5-97B3-0E00B49795C3}" type="datetime1">
              <a:rPr lang="en-US" smtClean="0"/>
              <a:t>5/1/2020</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F4EDFC3-049F-42C8-B5F0-2B58198B2862}" type="datetime1">
              <a:rPr lang="en-US" smtClean="0"/>
              <a:t>5/1/2020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hf sldNum="0"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G"/><Relationship Id="rId13"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8.emf"/><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11" Type="http://schemas.openxmlformats.org/officeDocument/2006/relationships/image" Target="../media/image7.JPG"/><Relationship Id="rId5" Type="http://schemas.openxmlformats.org/officeDocument/2006/relationships/image" Target="../media/image1.jpg"/><Relationship Id="rId10" Type="http://schemas.openxmlformats.org/officeDocument/2006/relationships/image" Target="../media/image6.emf"/><Relationship Id="rId4" Type="http://schemas.openxmlformats.org/officeDocument/2006/relationships/notesSlide" Target="../notesSlides/notesSlide1.xml"/><Relationship Id="rId9"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png"/><Relationship Id="rId5" Type="http://schemas.openxmlformats.org/officeDocument/2006/relationships/image" Target="../media/image30.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3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7.emf"/><Relationship Id="rId4" Type="http://schemas.openxmlformats.org/officeDocument/2006/relationships/image" Target="../media/image36.JP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5.JP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JPG"/><Relationship Id="rId5" Type="http://schemas.openxmlformats.org/officeDocument/2006/relationships/image" Target="../media/image6.em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slideLayout" Target="../slideLayouts/slideLayout1.xml"/><Relationship Id="rId7" Type="http://schemas.openxmlformats.org/officeDocument/2006/relationships/image" Target="../media/image12.JPG"/><Relationship Id="rId12" Type="http://schemas.openxmlformats.org/officeDocument/2006/relationships/image" Target="../media/image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JPG"/><Relationship Id="rId11" Type="http://schemas.openxmlformats.org/officeDocument/2006/relationships/image" Target="../media/image16.JPG"/><Relationship Id="rId5" Type="http://schemas.openxmlformats.org/officeDocument/2006/relationships/image" Target="../media/image10.JPG"/><Relationship Id="rId10" Type="http://schemas.openxmlformats.org/officeDocument/2006/relationships/image" Target="../media/image15.JPG"/><Relationship Id="rId4" Type="http://schemas.openxmlformats.org/officeDocument/2006/relationships/notesSlide" Target="../notesSlides/notesSlide4.xml"/><Relationship Id="rId9" Type="http://schemas.openxmlformats.org/officeDocument/2006/relationships/image" Target="../media/image14.JPG"/></Relationships>
</file>

<file path=ppt/slides/_rels/slide5.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slideLayout" Target="../slideLayouts/slideLayout1.xml"/><Relationship Id="rId7" Type="http://schemas.openxmlformats.org/officeDocument/2006/relationships/image" Target="../media/image19.JPG"/><Relationship Id="rId12" Type="http://schemas.openxmlformats.org/officeDocument/2006/relationships/image" Target="../media/image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8.JPG"/><Relationship Id="rId11" Type="http://schemas.openxmlformats.org/officeDocument/2006/relationships/image" Target="../media/image16.JPG"/><Relationship Id="rId5" Type="http://schemas.openxmlformats.org/officeDocument/2006/relationships/image" Target="../media/image17.JPG"/><Relationship Id="rId10" Type="http://schemas.openxmlformats.org/officeDocument/2006/relationships/image" Target="../media/image22.JPG"/><Relationship Id="rId4" Type="http://schemas.openxmlformats.org/officeDocument/2006/relationships/notesSlide" Target="../notesSlides/notesSlide5.xml"/><Relationship Id="rId9" Type="http://schemas.openxmlformats.org/officeDocument/2006/relationships/image" Target="../media/image21.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4.JPG"/><Relationship Id="rId5" Type="http://schemas.openxmlformats.org/officeDocument/2006/relationships/image" Target="../media/image23.em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slideLayout" Target="../slideLayouts/slideLayout1.xml"/><Relationship Id="rId7" Type="http://schemas.openxmlformats.org/officeDocument/2006/relationships/image" Target="../media/image6.emf"/><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notesSlide" Target="../notesSlides/notesSlide7.xml"/><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png"/><Relationship Id="rId5" Type="http://schemas.openxmlformats.org/officeDocument/2006/relationships/image" Target="../media/image25.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slideLayout" Target="../slideLayouts/slideLayout1.xml"/><Relationship Id="rId7" Type="http://schemas.openxmlformats.org/officeDocument/2006/relationships/image" Target="../media/image8.emf"/><Relationship Id="rId12" Type="http://schemas.openxmlformats.org/officeDocument/2006/relationships/image" Target="../media/image9.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JPG"/><Relationship Id="rId11" Type="http://schemas.openxmlformats.org/officeDocument/2006/relationships/image" Target="../media/image29.JPG"/><Relationship Id="rId5" Type="http://schemas.openxmlformats.org/officeDocument/2006/relationships/image" Target="../media/image4.JPG"/><Relationship Id="rId10" Type="http://schemas.openxmlformats.org/officeDocument/2006/relationships/image" Target="../media/image28.JPG"/><Relationship Id="rId4" Type="http://schemas.openxmlformats.org/officeDocument/2006/relationships/notesSlide" Target="../notesSlides/notesSlide9.xml"/><Relationship Id="rId9"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6125" y="162549"/>
            <a:ext cx="9646023" cy="1234268"/>
          </a:xfrm>
        </p:spPr>
        <p:txBody>
          <a:bodyPr/>
          <a:lstStyle/>
          <a:p>
            <a:r>
              <a:rPr lang="en-US" sz="3500" b="1" dirty="0">
                <a:solidFill>
                  <a:srgbClr val="0000FF"/>
                </a:solidFill>
              </a:rPr>
              <a:t>Parameterization of Coastal Wetlands and Their Role in Back Bay Hydrodynamics</a:t>
            </a:r>
            <a:endParaRPr lang="en-US" sz="3500" dirty="0">
              <a:solidFill>
                <a:srgbClr val="0000FF"/>
              </a:solidFill>
            </a:endParaRPr>
          </a:p>
        </p:txBody>
      </p:sp>
      <p:sp>
        <p:nvSpPr>
          <p:cNvPr id="5" name="TextBox 4"/>
          <p:cNvSpPr txBox="1"/>
          <p:nvPr/>
        </p:nvSpPr>
        <p:spPr>
          <a:xfrm>
            <a:off x="1559858" y="6599629"/>
            <a:ext cx="9538812" cy="307777"/>
          </a:xfrm>
          <a:prstGeom prst="rect">
            <a:avLst/>
          </a:prstGeom>
          <a:noFill/>
        </p:spPr>
        <p:txBody>
          <a:bodyPr wrap="square" rtlCol="0">
            <a:spAutoFit/>
          </a:bodyPr>
          <a:lstStyle/>
          <a:p>
            <a:r>
              <a:rPr lang="en-US" sz="1400" i="1" dirty="0" smtClean="0"/>
              <a:t>European Geophysical Union                       Vienna, Austria                   8 May 2020</a:t>
            </a:r>
            <a:endParaRPr lang="en-US" sz="1400" i="1" dirty="0"/>
          </a:p>
        </p:txBody>
      </p:sp>
      <p:sp>
        <p:nvSpPr>
          <p:cNvPr id="8" name="Rectangle 7"/>
          <p:cNvSpPr/>
          <p:nvPr/>
        </p:nvSpPr>
        <p:spPr>
          <a:xfrm>
            <a:off x="552382" y="1399408"/>
            <a:ext cx="9587667" cy="685059"/>
          </a:xfrm>
          <a:prstGeom prst="rect">
            <a:avLst/>
          </a:prstGeom>
        </p:spPr>
        <p:txBody>
          <a:bodyPr wrap="square">
            <a:spAutoFit/>
          </a:bodyPr>
          <a:lstStyle/>
          <a:p>
            <a:pPr algn="ctr">
              <a:lnSpc>
                <a:spcPct val="107000"/>
              </a:lnSpc>
            </a:pPr>
            <a:r>
              <a:rPr lang="en-US" b="1" dirty="0">
                <a:ea typeface="Calibri" panose="020F0502020204030204" pitchFamily="34" charset="0"/>
                <a:cs typeface="Times New Roman" panose="02020603050405020304" pitchFamily="18" charset="0"/>
              </a:rPr>
              <a:t>Mary A. </a:t>
            </a:r>
            <a:r>
              <a:rPr lang="en-US" b="1" dirty="0" smtClean="0">
                <a:ea typeface="Calibri" panose="020F0502020204030204" pitchFamily="34" charset="0"/>
                <a:cs typeface="Times New Roman" panose="02020603050405020304" pitchFamily="18" charset="0"/>
              </a:rPr>
              <a:t>Cialone</a:t>
            </a:r>
            <a:r>
              <a:rPr lang="en-US" b="1" baseline="30000" dirty="0">
                <a:ea typeface="Calibri" panose="020F0502020204030204" pitchFamily="34" charset="0"/>
                <a:cs typeface="Times New Roman" panose="02020603050405020304" pitchFamily="18" charset="0"/>
              </a:rPr>
              <a:t> </a:t>
            </a:r>
            <a:r>
              <a:rPr lang="en-US" b="1" dirty="0" smtClean="0">
                <a:ea typeface="Calibri" panose="020F0502020204030204" pitchFamily="34" charset="0"/>
                <a:cs typeface="Times New Roman" panose="02020603050405020304" pitchFamily="18" charset="0"/>
              </a:rPr>
              <a:t> and Greg Slusarczyk</a:t>
            </a:r>
            <a:endParaRPr lang="en-US" b="1" baseline="30000" dirty="0">
              <a:ea typeface="Calibri" panose="020F0502020204030204" pitchFamily="34" charset="0"/>
              <a:cs typeface="Times New Roman" panose="02020603050405020304" pitchFamily="18" charset="0"/>
            </a:endParaRPr>
          </a:p>
          <a:p>
            <a:pPr algn="ctr">
              <a:lnSpc>
                <a:spcPct val="107000"/>
              </a:lnSpc>
            </a:pPr>
            <a:r>
              <a:rPr lang="en-US" b="1" dirty="0" smtClean="0">
                <a:ea typeface="Calibri" panose="020F0502020204030204" pitchFamily="34" charset="0"/>
                <a:cs typeface="Times New Roman" panose="02020603050405020304" pitchFamily="18" charset="0"/>
              </a:rPr>
              <a:t>US </a:t>
            </a:r>
            <a:r>
              <a:rPr lang="en-US" b="1" dirty="0">
                <a:ea typeface="Calibri" panose="020F0502020204030204" pitchFamily="34" charset="0"/>
                <a:cs typeface="Times New Roman" panose="02020603050405020304" pitchFamily="18" charset="0"/>
              </a:rPr>
              <a:t>Army Corps of Engineers (USACE) Engineer Research &amp; Development </a:t>
            </a:r>
            <a:r>
              <a:rPr lang="en-US" b="1" dirty="0" smtClean="0">
                <a:ea typeface="Calibri" panose="020F0502020204030204" pitchFamily="34" charset="0"/>
                <a:cs typeface="Times New Roman" panose="02020603050405020304" pitchFamily="18" charset="0"/>
              </a:rPr>
              <a:t>Center (ERDC)</a:t>
            </a:r>
            <a:endParaRPr lang="en-US" b="1" dirty="0">
              <a:effectLst/>
              <a:ea typeface="Calibri" panose="020F0502020204030204" pitchFamily="34" charset="0"/>
              <a:cs typeface="Times New Roman" panose="02020603050405020304" pitchFamily="18" charset="0"/>
            </a:endParaRPr>
          </a:p>
        </p:txBody>
      </p:sp>
      <p:sp>
        <p:nvSpPr>
          <p:cNvPr id="15" name="Oval 14"/>
          <p:cNvSpPr/>
          <p:nvPr/>
        </p:nvSpPr>
        <p:spPr>
          <a:xfrm>
            <a:off x="6952696" y="6717659"/>
            <a:ext cx="98612" cy="986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895296" y="6717659"/>
            <a:ext cx="98612" cy="986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55" y="5649246"/>
            <a:ext cx="1389356" cy="1208754"/>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3600" y="6109804"/>
            <a:ext cx="2274452" cy="819283"/>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57027" y="138710"/>
            <a:ext cx="1108669" cy="1211406"/>
          </a:xfrm>
          <a:prstGeom prst="rect">
            <a:avLst/>
          </a:prstGeom>
        </p:spPr>
      </p:pic>
      <p:grpSp>
        <p:nvGrpSpPr>
          <p:cNvPr id="13" name="Group 12"/>
          <p:cNvGrpSpPr/>
          <p:nvPr/>
        </p:nvGrpSpPr>
        <p:grpSpPr>
          <a:xfrm>
            <a:off x="155600" y="2464615"/>
            <a:ext cx="4739695" cy="3144761"/>
            <a:chOff x="126881" y="540774"/>
            <a:chExt cx="7641805" cy="5112774"/>
          </a:xfrm>
        </p:grpSpPr>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6881" y="540774"/>
              <a:ext cx="7641805" cy="5112774"/>
            </a:xfrm>
            <a:prstGeom prst="rect">
              <a:avLst/>
            </a:prstGeom>
            <a:ln>
              <a:solidFill>
                <a:schemeClr val="tx1"/>
              </a:solidFill>
            </a:ln>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73677" y="3818528"/>
              <a:ext cx="3229181" cy="1742091"/>
            </a:xfrm>
            <a:prstGeom prst="rect">
              <a:avLst/>
            </a:prstGeom>
          </p:spPr>
        </p:pic>
        <p:cxnSp>
          <p:nvCxnSpPr>
            <p:cNvPr id="18" name="Straight Connector 17"/>
            <p:cNvCxnSpPr/>
            <p:nvPr/>
          </p:nvCxnSpPr>
          <p:spPr>
            <a:xfrm>
              <a:off x="3294037" y="877794"/>
              <a:ext cx="2252576" cy="3212674"/>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a:off x="3439793" y="877794"/>
              <a:ext cx="3156950" cy="3207264"/>
            </a:xfrm>
            <a:prstGeom prst="line">
              <a:avLst/>
            </a:prstGeom>
          </p:spPr>
          <p:style>
            <a:lnRef idx="1">
              <a:schemeClr val="dk1"/>
            </a:lnRef>
            <a:fillRef idx="0">
              <a:schemeClr val="dk1"/>
            </a:fillRef>
            <a:effectRef idx="0">
              <a:schemeClr val="dk1"/>
            </a:effectRef>
            <a:fontRef idx="minor">
              <a:schemeClr val="tx1"/>
            </a:fontRef>
          </p:style>
        </p:cxnSp>
      </p:grpSp>
      <p:pic>
        <p:nvPicPr>
          <p:cNvPr id="22" name="Picture 21"/>
          <p:cNvPicPr>
            <a:picLocks noChangeAspect="1"/>
          </p:cNvPicPr>
          <p:nvPr/>
        </p:nvPicPr>
        <p:blipFill rotWithShape="1">
          <a:blip r:embed="rId10"/>
          <a:srcRect r="1196" b="68240"/>
          <a:stretch/>
        </p:blipFill>
        <p:spPr>
          <a:xfrm>
            <a:off x="5064289" y="2466887"/>
            <a:ext cx="6983023" cy="1706409"/>
          </a:xfrm>
          <a:prstGeom prst="rect">
            <a:avLst/>
          </a:prstGeom>
          <a:ln>
            <a:solidFill>
              <a:schemeClr val="tx1"/>
            </a:solidFill>
          </a:ln>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64290" y="4394252"/>
            <a:ext cx="6983023" cy="1385736"/>
          </a:xfrm>
          <a:prstGeom prst="rect">
            <a:avLst/>
          </a:prstGeom>
        </p:spPr>
      </p:pic>
      <p:pic>
        <p:nvPicPr>
          <p:cNvPr id="28" name="Picture 27"/>
          <p:cNvPicPr>
            <a:picLocks noChangeAspect="1"/>
          </p:cNvPicPr>
          <p:nvPr/>
        </p:nvPicPr>
        <p:blipFill>
          <a:blip r:embed="rId12"/>
          <a:stretch>
            <a:fillRect/>
          </a:stretch>
        </p:blipFill>
        <p:spPr>
          <a:xfrm>
            <a:off x="2935339" y="4436956"/>
            <a:ext cx="1874368" cy="1862279"/>
          </a:xfrm>
          <a:prstGeom prst="rect">
            <a:avLst/>
          </a:prstGeom>
        </p:spPr>
      </p:pic>
      <p:sp>
        <p:nvSpPr>
          <p:cNvPr id="29" name="TextBox 28"/>
          <p:cNvSpPr txBox="1"/>
          <p:nvPr/>
        </p:nvSpPr>
        <p:spPr>
          <a:xfrm>
            <a:off x="433450" y="3488902"/>
            <a:ext cx="2250937" cy="461665"/>
          </a:xfrm>
          <a:prstGeom prst="rect">
            <a:avLst/>
          </a:prstGeom>
          <a:noFill/>
        </p:spPr>
        <p:txBody>
          <a:bodyPr wrap="none" rtlCol="0">
            <a:spAutoFit/>
          </a:bodyPr>
          <a:lstStyle/>
          <a:p>
            <a:r>
              <a:rPr lang="en-US" sz="2400" b="1" dirty="0" smtClean="0">
                <a:solidFill>
                  <a:srgbClr val="0000FF"/>
                </a:solidFill>
              </a:rPr>
              <a:t>Gulf of Mexico</a:t>
            </a:r>
            <a:endParaRPr lang="en-US" sz="2400" b="1" dirty="0">
              <a:solidFill>
                <a:srgbClr val="0000FF"/>
              </a:solidFill>
            </a:endParaRPr>
          </a:p>
        </p:txBody>
      </p:sp>
      <p:sp>
        <p:nvSpPr>
          <p:cNvPr id="31" name="TextBox 30"/>
          <p:cNvSpPr txBox="1"/>
          <p:nvPr/>
        </p:nvSpPr>
        <p:spPr>
          <a:xfrm>
            <a:off x="1389472" y="2345662"/>
            <a:ext cx="1632178" cy="369332"/>
          </a:xfrm>
          <a:prstGeom prst="rect">
            <a:avLst/>
          </a:prstGeom>
          <a:noFill/>
        </p:spPr>
        <p:txBody>
          <a:bodyPr wrap="none" rtlCol="0">
            <a:spAutoFit/>
          </a:bodyPr>
          <a:lstStyle/>
          <a:p>
            <a:r>
              <a:rPr lang="en-US" b="1" dirty="0" smtClean="0"/>
              <a:t>United States</a:t>
            </a:r>
            <a:endParaRPr lang="en-US" b="1"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30194624"/>
      </p:ext>
    </p:extLst>
  </p:cSld>
  <p:clrMapOvr>
    <a:masterClrMapping/>
  </p:clrMapOvr>
  <mc:AlternateContent xmlns:mc="http://schemas.openxmlformats.org/markup-compatibility/2006">
    <mc:Choice xmlns:p14="http://schemas.microsoft.com/office/powerpoint/2010/main" Requires="p14">
      <p:transition spd="slow" p14:dur="2000" advTm="11781"/>
    </mc:Choice>
    <mc:Fallback>
      <p:transition spd="slow" advTm="11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extBox 13"/>
          <p:cNvSpPr txBox="1"/>
          <p:nvPr/>
        </p:nvSpPr>
        <p:spPr>
          <a:xfrm>
            <a:off x="5168811" y="2676031"/>
            <a:ext cx="3182346" cy="369332"/>
          </a:xfrm>
          <a:prstGeom prst="rect">
            <a:avLst/>
          </a:prstGeom>
          <a:noFill/>
        </p:spPr>
        <p:txBody>
          <a:bodyPr wrap="none" rtlCol="0">
            <a:spAutoFit/>
          </a:bodyPr>
          <a:lstStyle/>
          <a:p>
            <a:r>
              <a:rPr lang="en-US" b="1" dirty="0" smtClean="0">
                <a:solidFill>
                  <a:schemeClr val="bg1"/>
                </a:solidFill>
              </a:rPr>
              <a:t>Coastal AND Inland Flooding</a:t>
            </a:r>
            <a:endParaRPr lang="en-US" dirty="0">
              <a:solidFill>
                <a:schemeClr val="bg1"/>
              </a:solidFill>
            </a:endParaRPr>
          </a:p>
        </p:txBody>
      </p:sp>
      <p:sp>
        <p:nvSpPr>
          <p:cNvPr id="6" name="TextBox 5"/>
          <p:cNvSpPr txBox="1"/>
          <p:nvPr/>
        </p:nvSpPr>
        <p:spPr>
          <a:xfrm>
            <a:off x="5385086" y="2927340"/>
            <a:ext cx="2882136" cy="584775"/>
          </a:xfrm>
          <a:prstGeom prst="rect">
            <a:avLst/>
          </a:prstGeom>
          <a:noFill/>
        </p:spPr>
        <p:txBody>
          <a:bodyPr wrap="none" rtlCol="0">
            <a:spAutoFit/>
          </a:bodyPr>
          <a:lstStyle/>
          <a:p>
            <a:r>
              <a:rPr lang="en-US" sz="1400" dirty="0" smtClean="0">
                <a:solidFill>
                  <a:schemeClr val="bg1"/>
                </a:solidFill>
              </a:rPr>
              <a:t>Potential for future flood hazards</a:t>
            </a:r>
          </a:p>
          <a:p>
            <a:endParaRPr lang="en-US" dirty="0"/>
          </a:p>
        </p:txBody>
      </p:sp>
      <p:sp>
        <p:nvSpPr>
          <p:cNvPr id="8" name="Rectangle 7"/>
          <p:cNvSpPr/>
          <p:nvPr/>
        </p:nvSpPr>
        <p:spPr>
          <a:xfrm>
            <a:off x="5867400" y="3618970"/>
            <a:ext cx="188843" cy="88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6" name="Table 25"/>
          <p:cNvGraphicFramePr>
            <a:graphicFrameLocks noGrp="1"/>
          </p:cNvGraphicFramePr>
          <p:nvPr>
            <p:extLst>
              <p:ext uri="{D42A27DB-BD31-4B8C-83A1-F6EECF244321}">
                <p14:modId xmlns:p14="http://schemas.microsoft.com/office/powerpoint/2010/main" val="4275541264"/>
              </p:ext>
            </p:extLst>
          </p:nvPr>
        </p:nvGraphicFramePr>
        <p:xfrm>
          <a:off x="2378774" y="2"/>
          <a:ext cx="1721397" cy="6771296"/>
        </p:xfrm>
        <a:graphic>
          <a:graphicData uri="http://schemas.openxmlformats.org/drawingml/2006/table">
            <a:tbl>
              <a:tblPr firstRow="1" bandRow="1">
                <a:tableStyleId>{5C22544A-7EE6-4342-B048-85BDC9FD1C3A}</a:tableStyleId>
              </a:tblPr>
              <a:tblGrid>
                <a:gridCol w="1721397"/>
              </a:tblGrid>
              <a:tr h="580951">
                <a:tc>
                  <a:txBody>
                    <a:bodyPr/>
                    <a:lstStyle/>
                    <a:p>
                      <a:pPr algn="ctr"/>
                      <a:endParaRPr lang="en-US" dirty="0"/>
                    </a:p>
                  </a:txBody>
                  <a:tcPr/>
                </a:tc>
              </a:tr>
              <a:tr h="949630">
                <a:tc>
                  <a:txBody>
                    <a:bodyPr/>
                    <a:lstStyle/>
                    <a:p>
                      <a:pPr algn="ctr"/>
                      <a:endParaRPr lang="en-US" dirty="0" smtClean="0"/>
                    </a:p>
                    <a:p>
                      <a:pPr algn="ctr"/>
                      <a:r>
                        <a:rPr lang="en-US" dirty="0" smtClean="0"/>
                        <a:t>1.6</a:t>
                      </a:r>
                      <a:endParaRPr lang="en-US" dirty="0"/>
                    </a:p>
                  </a:txBody>
                  <a:tcPr/>
                </a:tc>
              </a:tr>
              <a:tr h="1033119">
                <a:tc>
                  <a:txBody>
                    <a:bodyPr/>
                    <a:lstStyle/>
                    <a:p>
                      <a:pPr algn="ctr"/>
                      <a:endParaRPr lang="en-US" dirty="0" smtClean="0"/>
                    </a:p>
                    <a:p>
                      <a:pPr algn="ctr"/>
                      <a:r>
                        <a:rPr lang="en-US" dirty="0" smtClean="0"/>
                        <a:t>2.0</a:t>
                      </a:r>
                      <a:endParaRPr lang="en-US" dirty="0"/>
                    </a:p>
                  </a:txBody>
                  <a:tcPr/>
                </a:tc>
              </a:tr>
              <a:tr h="1078410">
                <a:tc>
                  <a:txBody>
                    <a:bodyPr/>
                    <a:lstStyle/>
                    <a:p>
                      <a:pPr algn="ctr"/>
                      <a:endParaRPr lang="en-US" dirty="0" smtClean="0"/>
                    </a:p>
                    <a:p>
                      <a:pPr algn="ctr"/>
                      <a:r>
                        <a:rPr lang="en-US" dirty="0" smtClean="0"/>
                        <a:t>3.4</a:t>
                      </a:r>
                      <a:endParaRPr lang="en-US" dirty="0"/>
                    </a:p>
                  </a:txBody>
                  <a:tcPr/>
                </a:tc>
              </a:tr>
              <a:tr h="905938">
                <a:tc>
                  <a:txBody>
                    <a:bodyPr/>
                    <a:lstStyle/>
                    <a:p>
                      <a:pPr algn="ctr"/>
                      <a:endParaRPr lang="en-US" dirty="0" smtClean="0"/>
                    </a:p>
                    <a:p>
                      <a:pPr algn="ctr"/>
                      <a:r>
                        <a:rPr lang="en-US" dirty="0" smtClean="0"/>
                        <a:t>4.2</a:t>
                      </a:r>
                      <a:endParaRPr lang="en-US" dirty="0"/>
                    </a:p>
                  </a:txBody>
                  <a:tcPr/>
                </a:tc>
              </a:tr>
              <a:tr h="1066800">
                <a:tc>
                  <a:txBody>
                    <a:bodyPr/>
                    <a:lstStyle/>
                    <a:p>
                      <a:pPr algn="ctr"/>
                      <a:endParaRPr lang="en-US" dirty="0" smtClean="0"/>
                    </a:p>
                    <a:p>
                      <a:pPr algn="ctr"/>
                      <a:r>
                        <a:rPr lang="en-US" dirty="0" smtClean="0"/>
                        <a:t>5.1</a:t>
                      </a:r>
                      <a:endParaRPr lang="en-US" dirty="0"/>
                    </a:p>
                  </a:txBody>
                  <a:tcPr/>
                </a:tc>
              </a:tr>
              <a:tr h="1156448">
                <a:tc>
                  <a:txBody>
                    <a:bodyPr/>
                    <a:lstStyle/>
                    <a:p>
                      <a:pPr algn="ctr"/>
                      <a:endParaRPr lang="en-US" dirty="0" smtClean="0"/>
                    </a:p>
                    <a:p>
                      <a:pPr algn="ctr"/>
                      <a:r>
                        <a:rPr lang="en-US" dirty="0" smtClean="0"/>
                        <a:t>6.0</a:t>
                      </a:r>
                    </a:p>
                  </a:txBody>
                  <a:tcPr/>
                </a:tc>
              </a:tr>
            </a:tbl>
          </a:graphicData>
        </a:graphic>
      </p:graphicFrame>
      <p:sp>
        <p:nvSpPr>
          <p:cNvPr id="22" name="Rectangle 21"/>
          <p:cNvSpPr/>
          <p:nvPr/>
        </p:nvSpPr>
        <p:spPr>
          <a:xfrm>
            <a:off x="8832313" y="65018"/>
            <a:ext cx="3359687" cy="2123658"/>
          </a:xfrm>
          <a:prstGeom prst="rect">
            <a:avLst/>
          </a:prstGeom>
        </p:spPr>
        <p:txBody>
          <a:bodyPr wrap="square">
            <a:spAutoFit/>
          </a:bodyPr>
          <a:lstStyle/>
          <a:p>
            <a:r>
              <a:rPr lang="en-US" sz="2400" b="1" dirty="0" smtClean="0">
                <a:solidFill>
                  <a:srgbClr val="0000FF"/>
                </a:solidFill>
              </a:rPr>
              <a:t>Difference in Peak Surge with Decreased Wetland Continuity</a:t>
            </a:r>
          </a:p>
          <a:p>
            <a:endParaRPr lang="en-US" sz="1200" b="1" dirty="0">
              <a:solidFill>
                <a:srgbClr val="0000FF"/>
              </a:solidFill>
            </a:endParaRPr>
          </a:p>
          <a:p>
            <a:pPr algn="ctr"/>
            <a:r>
              <a:rPr lang="en-US" sz="2400" b="1" dirty="0" smtClean="0">
                <a:solidFill>
                  <a:srgbClr val="0000FF"/>
                </a:solidFill>
              </a:rPr>
              <a:t>Base = 100%</a:t>
            </a:r>
          </a:p>
          <a:p>
            <a:pPr algn="ctr"/>
            <a:r>
              <a:rPr lang="en-US" sz="2400" b="1" dirty="0" smtClean="0">
                <a:solidFill>
                  <a:srgbClr val="0000FF"/>
                </a:solidFill>
              </a:rPr>
              <a:t>(continuous)</a:t>
            </a:r>
          </a:p>
        </p:txBody>
      </p:sp>
      <p:sp>
        <p:nvSpPr>
          <p:cNvPr id="13" name="TextBox 12"/>
          <p:cNvSpPr txBox="1"/>
          <p:nvPr/>
        </p:nvSpPr>
        <p:spPr>
          <a:xfrm>
            <a:off x="8757094" y="2526363"/>
            <a:ext cx="3359687" cy="2400657"/>
          </a:xfrm>
          <a:prstGeom prst="rect">
            <a:avLst/>
          </a:prstGeom>
          <a:noFill/>
        </p:spPr>
        <p:txBody>
          <a:bodyPr wrap="square" rtlCol="0">
            <a:spAutoFit/>
          </a:bodyPr>
          <a:lstStyle/>
          <a:p>
            <a:pPr marL="285750" indent="-285750">
              <a:spcAft>
                <a:spcPts val="600"/>
              </a:spcAft>
              <a:buFont typeface="Wingdings" panose="05000000000000000000" pitchFamily="2" charset="2"/>
              <a:buChar char="à"/>
            </a:pPr>
            <a:r>
              <a:rPr lang="en-US" sz="1400" i="1" dirty="0" smtClean="0"/>
              <a:t>Lowest four surge potential cases show an increase in surge as wetland become less continuous (channels allow surge to propagate through the wetland)</a:t>
            </a:r>
          </a:p>
          <a:p>
            <a:pPr marL="285750" indent="-285750">
              <a:spcAft>
                <a:spcPts val="600"/>
              </a:spcAft>
              <a:buFont typeface="Wingdings" panose="05000000000000000000" pitchFamily="2" charset="2"/>
              <a:buChar char="à"/>
            </a:pPr>
            <a:endParaRPr lang="en-US" sz="1400" i="1" dirty="0"/>
          </a:p>
          <a:p>
            <a:pPr marL="285750" indent="-285750">
              <a:spcAft>
                <a:spcPts val="600"/>
              </a:spcAft>
              <a:buFont typeface="Wingdings" panose="05000000000000000000" pitchFamily="2" charset="2"/>
              <a:buChar char="à"/>
            </a:pPr>
            <a:r>
              <a:rPr lang="en-US" sz="1400" i="1" dirty="0" smtClean="0"/>
              <a:t>Large surge potential storms show a decrease as the channels convey water OUT of the marsh rather than piling up</a:t>
            </a:r>
          </a:p>
        </p:txBody>
      </p:sp>
      <p:sp>
        <p:nvSpPr>
          <p:cNvPr id="27" name="Rectangle 26"/>
          <p:cNvSpPr/>
          <p:nvPr/>
        </p:nvSpPr>
        <p:spPr>
          <a:xfrm>
            <a:off x="2415151" y="0"/>
            <a:ext cx="1721396" cy="584775"/>
          </a:xfrm>
          <a:prstGeom prst="rect">
            <a:avLst/>
          </a:prstGeom>
        </p:spPr>
        <p:txBody>
          <a:bodyPr wrap="square">
            <a:spAutoFit/>
          </a:bodyPr>
          <a:lstStyle/>
          <a:p>
            <a:pPr algn="ctr"/>
            <a:r>
              <a:rPr lang="en-US" sz="1600" b="1" dirty="0" smtClean="0">
                <a:solidFill>
                  <a:srgbClr val="0000FF"/>
                </a:solidFill>
              </a:rPr>
              <a:t>Surge Potential</a:t>
            </a:r>
          </a:p>
          <a:p>
            <a:pPr algn="ctr"/>
            <a:r>
              <a:rPr lang="en-US" sz="1600" b="1" dirty="0">
                <a:solidFill>
                  <a:srgbClr val="0000FF"/>
                </a:solidFill>
              </a:rPr>
              <a:t>m</a:t>
            </a:r>
          </a:p>
        </p:txBody>
      </p:sp>
      <p:sp>
        <p:nvSpPr>
          <p:cNvPr id="34" name="Rectangle 33"/>
          <p:cNvSpPr/>
          <p:nvPr/>
        </p:nvSpPr>
        <p:spPr>
          <a:xfrm>
            <a:off x="2468724" y="-20873"/>
            <a:ext cx="5798497" cy="584775"/>
          </a:xfrm>
          <a:prstGeom prst="rect">
            <a:avLst/>
          </a:prstGeom>
        </p:spPr>
        <p:txBody>
          <a:bodyPr wrap="square">
            <a:spAutoFit/>
          </a:bodyPr>
          <a:lstStyle/>
          <a:p>
            <a:pPr algn="ctr"/>
            <a:r>
              <a:rPr lang="en-US" sz="1600" b="1" dirty="0" smtClean="0">
                <a:solidFill>
                  <a:srgbClr val="0000FF"/>
                </a:solidFill>
              </a:rPr>
              <a:t>Continuity</a:t>
            </a:r>
          </a:p>
          <a:p>
            <a:r>
              <a:rPr lang="en-US" sz="1600" b="1" dirty="0" smtClean="0">
                <a:solidFill>
                  <a:srgbClr val="0000FF"/>
                </a:solidFill>
              </a:rPr>
              <a:t>                                 75%              50%</a:t>
            </a:r>
            <a:endParaRPr lang="en-US" sz="1600" b="1" dirty="0">
              <a:solidFill>
                <a:srgbClr val="0000FF"/>
              </a:solidFil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6497" y="547744"/>
            <a:ext cx="3108960" cy="620268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753924727"/>
      </p:ext>
    </p:extLst>
  </p:cSld>
  <p:clrMapOvr>
    <a:masterClrMapping/>
  </p:clrMapOvr>
  <mc:AlternateContent xmlns:mc="http://schemas.openxmlformats.org/markup-compatibility/2006">
    <mc:Choice xmlns:p14="http://schemas.microsoft.com/office/powerpoint/2010/main" Requires="p14">
      <p:transition spd="slow" p14:dur="2000" advTm="17822"/>
    </mc:Choice>
    <mc:Fallback>
      <p:transition spd="slow" advTm="17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91868" y="82612"/>
            <a:ext cx="9373079" cy="646331"/>
          </a:xfrm>
          <a:prstGeom prst="rect">
            <a:avLst/>
          </a:prstGeom>
        </p:spPr>
        <p:txBody>
          <a:bodyPr wrap="none">
            <a:spAutoFit/>
          </a:bodyPr>
          <a:lstStyle/>
          <a:p>
            <a:r>
              <a:rPr lang="en-US" sz="3600" b="1" dirty="0" smtClean="0">
                <a:solidFill>
                  <a:srgbClr val="0000FF"/>
                </a:solidFill>
              </a:rPr>
              <a:t>The Setting: New Jersey Back Bays, U.S.A.</a:t>
            </a:r>
            <a:endParaRPr lang="en-US" sz="3600" b="1" dirty="0">
              <a:solidFill>
                <a:srgbClr val="0000FF"/>
              </a:solidFil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6445" y="931963"/>
            <a:ext cx="4618026" cy="3316136"/>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398" y="722587"/>
            <a:ext cx="2376782" cy="1492272"/>
          </a:xfrm>
          <a:prstGeom prst="rect">
            <a:avLst/>
          </a:prstGeom>
        </p:spPr>
      </p:pic>
      <p:sp>
        <p:nvSpPr>
          <p:cNvPr id="7" name="5-Point Star 6"/>
          <p:cNvSpPr/>
          <p:nvPr/>
        </p:nvSpPr>
        <p:spPr>
          <a:xfrm>
            <a:off x="2158907" y="1184399"/>
            <a:ext cx="166255" cy="175491"/>
          </a:xfrm>
          <a:prstGeom prst="star5">
            <a:avLst/>
          </a:prstGeom>
          <a:solidFill>
            <a:srgbClr val="FF0000">
              <a:alpha val="89000"/>
            </a:srgb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417321" y="1195804"/>
            <a:ext cx="1822935" cy="400110"/>
          </a:xfrm>
          <a:prstGeom prst="rect">
            <a:avLst/>
          </a:prstGeom>
          <a:noFill/>
        </p:spPr>
        <p:txBody>
          <a:bodyPr wrap="none" rtlCol="0">
            <a:spAutoFit/>
          </a:bodyPr>
          <a:lstStyle/>
          <a:p>
            <a:r>
              <a:rPr lang="en-US" sz="2000" b="1" dirty="0" smtClean="0"/>
              <a:t>United States</a:t>
            </a:r>
            <a:endParaRPr lang="en-US" sz="2000" b="1" dirty="0"/>
          </a:p>
        </p:txBody>
      </p:sp>
      <p:cxnSp>
        <p:nvCxnSpPr>
          <p:cNvPr id="9" name="Straight Arrow Connector 8"/>
          <p:cNvCxnSpPr/>
          <p:nvPr/>
        </p:nvCxnSpPr>
        <p:spPr>
          <a:xfrm>
            <a:off x="2334127" y="1350925"/>
            <a:ext cx="802318" cy="295239"/>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0" y="4379687"/>
            <a:ext cx="7237462" cy="2246769"/>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000" dirty="0" smtClean="0"/>
              <a:t>Two rivers: Shark and Manasquan</a:t>
            </a:r>
          </a:p>
          <a:p>
            <a:pPr marL="285750" indent="-285750">
              <a:spcAft>
                <a:spcPts val="1200"/>
              </a:spcAft>
              <a:buFont typeface="Arial" panose="020B0604020202020204" pitchFamily="34" charset="0"/>
              <a:buChar char="•"/>
            </a:pPr>
            <a:r>
              <a:rPr lang="en-US" sz="2000" dirty="0" smtClean="0"/>
              <a:t>Barnegat Bay: largest 59 </a:t>
            </a:r>
            <a:r>
              <a:rPr lang="en-US" sz="2000" dirty="0" err="1" smtClean="0"/>
              <a:t>sq</a:t>
            </a:r>
            <a:r>
              <a:rPr lang="en-US" sz="2000" dirty="0" smtClean="0"/>
              <a:t> mi</a:t>
            </a:r>
          </a:p>
          <a:p>
            <a:pPr marL="285750" indent="-285750">
              <a:spcAft>
                <a:spcPts val="1200"/>
              </a:spcAft>
              <a:buFont typeface="Arial" panose="020B0604020202020204" pitchFamily="34" charset="0"/>
              <a:buChar char="•"/>
            </a:pPr>
            <a:r>
              <a:rPr lang="en-US" sz="2000" dirty="0" smtClean="0"/>
              <a:t>3-Bays: 126 </a:t>
            </a:r>
            <a:r>
              <a:rPr lang="en-US" sz="2000" dirty="0" err="1" smtClean="0"/>
              <a:t>sq</a:t>
            </a:r>
            <a:r>
              <a:rPr lang="en-US" sz="2000" dirty="0" smtClean="0"/>
              <a:t> mi; 68%</a:t>
            </a:r>
          </a:p>
          <a:p>
            <a:pPr marL="285750" indent="-285750">
              <a:spcAft>
                <a:spcPts val="1200"/>
              </a:spcAft>
              <a:buFont typeface="Arial" panose="020B0604020202020204" pitchFamily="34" charset="0"/>
              <a:buChar char="•"/>
            </a:pPr>
            <a:r>
              <a:rPr lang="en-US" sz="2000" dirty="0" smtClean="0"/>
              <a:t>Southern: closely spaced; connected; 1/3 of total bay area</a:t>
            </a:r>
          </a:p>
          <a:p>
            <a:pPr marL="285750" indent="-285750">
              <a:spcAft>
                <a:spcPts val="1200"/>
              </a:spcAft>
              <a:buFont typeface="Arial" panose="020B0604020202020204" pitchFamily="34" charset="0"/>
              <a:buChar char="•"/>
            </a:pPr>
            <a:r>
              <a:rPr lang="en-US" sz="2000" dirty="0" smtClean="0"/>
              <a:t>Little Egg/Brigantine – widest opening</a:t>
            </a: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71765" y="3197325"/>
            <a:ext cx="4928194" cy="3560756"/>
          </a:xfrm>
          <a:prstGeom prst="rect">
            <a:avLst/>
          </a:prstGeom>
        </p:spPr>
      </p:pic>
      <p:sp>
        <p:nvSpPr>
          <p:cNvPr id="13" name="TextBox 12"/>
          <p:cNvSpPr txBox="1"/>
          <p:nvPr/>
        </p:nvSpPr>
        <p:spPr>
          <a:xfrm>
            <a:off x="10434478" y="3370730"/>
            <a:ext cx="450764" cy="246221"/>
          </a:xfrm>
          <a:prstGeom prst="rect">
            <a:avLst/>
          </a:prstGeom>
          <a:noFill/>
        </p:spPr>
        <p:txBody>
          <a:bodyPr wrap="none" rtlCol="0">
            <a:spAutoFit/>
          </a:bodyPr>
          <a:lstStyle/>
          <a:p>
            <a:r>
              <a:rPr lang="en-US" sz="1000" dirty="0" smtClean="0">
                <a:solidFill>
                  <a:schemeClr val="bg1"/>
                </a:solidFill>
              </a:rPr>
              <a:t>Inlet</a:t>
            </a:r>
            <a:endParaRPr lang="en-US" sz="1000" dirty="0">
              <a:solidFill>
                <a:schemeClr val="bg1"/>
              </a:solidFill>
            </a:endParaRPr>
          </a:p>
        </p:txBody>
      </p:sp>
      <p:sp>
        <p:nvSpPr>
          <p:cNvPr id="14" name="TextBox 13"/>
          <p:cNvSpPr txBox="1"/>
          <p:nvPr/>
        </p:nvSpPr>
        <p:spPr>
          <a:xfrm>
            <a:off x="6579656" y="1616875"/>
            <a:ext cx="450764" cy="246221"/>
          </a:xfrm>
          <a:prstGeom prst="rect">
            <a:avLst/>
          </a:prstGeom>
          <a:noFill/>
        </p:spPr>
        <p:txBody>
          <a:bodyPr wrap="none" rtlCol="0">
            <a:spAutoFit/>
          </a:bodyPr>
          <a:lstStyle/>
          <a:p>
            <a:r>
              <a:rPr lang="en-US" sz="1000" dirty="0" smtClean="0">
                <a:solidFill>
                  <a:schemeClr val="bg1"/>
                </a:solidFill>
              </a:rPr>
              <a:t>Inlet</a:t>
            </a:r>
            <a:endParaRPr lang="en-US" sz="1000" dirty="0">
              <a:solidFill>
                <a:schemeClr val="bg1"/>
              </a:solidFill>
            </a:endParaRP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557016729"/>
      </p:ext>
    </p:extLst>
  </p:cSld>
  <p:clrMapOvr>
    <a:masterClrMapping/>
  </p:clrMapOvr>
  <mc:AlternateContent xmlns:mc="http://schemas.openxmlformats.org/markup-compatibility/2006">
    <mc:Choice xmlns:p14="http://schemas.microsoft.com/office/powerpoint/2010/main" Requires="p14">
      <p:transition spd="slow" p14:dur="2000" advTm="16562"/>
    </mc:Choice>
    <mc:Fallback>
      <p:transition spd="slow" advTm="16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805113" y="29860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p:nvPr/>
        </p:nvSpPr>
        <p:spPr>
          <a:xfrm>
            <a:off x="240146" y="791688"/>
            <a:ext cx="11748654" cy="5539978"/>
          </a:xfrm>
          <a:prstGeom prst="rect">
            <a:avLst/>
          </a:prstGeom>
        </p:spPr>
        <p:txBody>
          <a:bodyPr wrap="square">
            <a:spAutoFit/>
          </a:bodyPr>
          <a:lstStyle/>
          <a:p>
            <a:r>
              <a:rPr lang="en-US" sz="2400" dirty="0">
                <a:ea typeface="Times New Roman" panose="02020603050405020304" pitchFamily="18" charset="0"/>
              </a:rPr>
              <a:t>N</a:t>
            </a:r>
            <a:r>
              <a:rPr lang="en-US" sz="2400" dirty="0" smtClean="0">
                <a:ea typeface="Times New Roman" panose="02020603050405020304" pitchFamily="18" charset="0"/>
              </a:rPr>
              <a:t>umerical Evaluation of wetland restoration configurations</a:t>
            </a:r>
          </a:p>
          <a:p>
            <a:r>
              <a:rPr lang="en-US" sz="2400" dirty="0" smtClean="0">
                <a:ea typeface="Times New Roman" panose="02020603050405020304" pitchFamily="18" charset="0"/>
              </a:rPr>
              <a:t>Purpose: potential </a:t>
            </a:r>
            <a:r>
              <a:rPr lang="en-US" sz="2400" b="1" dirty="0" smtClean="0">
                <a:solidFill>
                  <a:srgbClr val="FF0000"/>
                </a:solidFill>
                <a:ea typeface="Times New Roman" panose="02020603050405020304" pitchFamily="18" charset="0"/>
              </a:rPr>
              <a:t>flood risk reduction </a:t>
            </a:r>
            <a:r>
              <a:rPr lang="en-US" sz="2400" dirty="0" smtClean="0">
                <a:ea typeface="Times New Roman" panose="02020603050405020304" pitchFamily="18" charset="0"/>
              </a:rPr>
              <a:t>to: </a:t>
            </a:r>
          </a:p>
          <a:p>
            <a:pPr marL="342900" indent="-342900">
              <a:buFont typeface="Arial" panose="020B0604020202020204" pitchFamily="34" charset="0"/>
              <a:buChar char="•"/>
            </a:pPr>
            <a:r>
              <a:rPr lang="en-US" sz="2400" dirty="0" smtClean="0">
                <a:ea typeface="Times New Roman" panose="02020603050405020304" pitchFamily="18" charset="0"/>
              </a:rPr>
              <a:t>	Coastal population</a:t>
            </a:r>
          </a:p>
          <a:p>
            <a:pPr marL="342900" indent="-342900">
              <a:buFont typeface="Arial" panose="020B0604020202020204" pitchFamily="34" charset="0"/>
              <a:buChar char="•"/>
            </a:pPr>
            <a:r>
              <a:rPr lang="en-US" sz="2400" dirty="0" smtClean="0">
                <a:ea typeface="Times New Roman" panose="02020603050405020304" pitchFamily="18" charset="0"/>
              </a:rPr>
              <a:t>	Property</a:t>
            </a:r>
          </a:p>
          <a:p>
            <a:pPr marL="342900" indent="-342900">
              <a:buFont typeface="Arial" panose="020B0604020202020204" pitchFamily="34" charset="0"/>
              <a:buChar char="•"/>
            </a:pPr>
            <a:r>
              <a:rPr lang="en-US" sz="2400" dirty="0" smtClean="0">
                <a:ea typeface="Times New Roman" panose="02020603050405020304" pitchFamily="18" charset="0"/>
              </a:rPr>
              <a:t>	Infrastructure</a:t>
            </a:r>
          </a:p>
          <a:p>
            <a:pPr marL="342900" indent="-342900">
              <a:buFont typeface="Arial" panose="020B0604020202020204" pitchFamily="34" charset="0"/>
              <a:buChar char="•"/>
            </a:pPr>
            <a:r>
              <a:rPr lang="en-US" sz="2400" dirty="0" smtClean="0">
                <a:ea typeface="Times New Roman" panose="02020603050405020304" pitchFamily="18" charset="0"/>
              </a:rPr>
              <a:t>	Ecosystems  </a:t>
            </a:r>
          </a:p>
          <a:p>
            <a:endParaRPr lang="en-US" sz="2400" dirty="0">
              <a:ea typeface="Times New Roman" panose="02020603050405020304" pitchFamily="18" charset="0"/>
            </a:endParaRPr>
          </a:p>
          <a:p>
            <a:r>
              <a:rPr lang="en-US" sz="2400" dirty="0" smtClean="0">
                <a:ea typeface="Times New Roman" panose="02020603050405020304" pitchFamily="18" charset="0"/>
              </a:rPr>
              <a:t>Two-dimensional</a:t>
            </a:r>
            <a:r>
              <a:rPr lang="en-US" sz="2400" dirty="0">
                <a:ea typeface="Times New Roman" panose="02020603050405020304" pitchFamily="18" charset="0"/>
              </a:rPr>
              <a:t>, depth averaged </a:t>
            </a:r>
            <a:r>
              <a:rPr lang="en-US" sz="2400" b="1" dirty="0">
                <a:solidFill>
                  <a:srgbClr val="FF0000"/>
                </a:solidFill>
                <a:ea typeface="Times New Roman" panose="02020603050405020304" pitchFamily="18" charset="0"/>
              </a:rPr>
              <a:t>ADCIRC</a:t>
            </a:r>
            <a:r>
              <a:rPr lang="en-US" sz="2400" dirty="0">
                <a:ea typeface="Times New Roman" panose="02020603050405020304" pitchFamily="18" charset="0"/>
              </a:rPr>
              <a:t> hydrodynamic model to simulate surge propagation in response to forcing from </a:t>
            </a:r>
            <a:r>
              <a:rPr lang="en-US" sz="2400" dirty="0" smtClean="0">
                <a:ea typeface="Times New Roman" panose="02020603050405020304" pitchFamily="18" charset="0"/>
              </a:rPr>
              <a:t>synthetic tropical </a:t>
            </a:r>
            <a:r>
              <a:rPr lang="en-US" sz="2400" dirty="0">
                <a:ea typeface="Times New Roman" panose="02020603050405020304" pitchFamily="18" charset="0"/>
              </a:rPr>
              <a:t>cyclone </a:t>
            </a:r>
            <a:r>
              <a:rPr lang="en-US" sz="2400" dirty="0" smtClean="0">
                <a:ea typeface="Times New Roman" panose="02020603050405020304" pitchFamily="18" charset="0"/>
              </a:rPr>
              <a:t>events</a:t>
            </a:r>
          </a:p>
          <a:p>
            <a:endParaRPr lang="en-US" sz="2400" dirty="0" smtClean="0">
              <a:ea typeface="Times New Roman" panose="02020603050405020304" pitchFamily="18" charset="0"/>
            </a:endParaRPr>
          </a:p>
          <a:p>
            <a:r>
              <a:rPr lang="en-US" sz="2400" b="1" dirty="0" smtClean="0">
                <a:solidFill>
                  <a:srgbClr val="FF0000"/>
                </a:solidFill>
                <a:ea typeface="Times New Roman" panose="02020603050405020304" pitchFamily="18" charset="0"/>
              </a:rPr>
              <a:t>Synthetic </a:t>
            </a:r>
            <a:r>
              <a:rPr lang="en-US" sz="2400" b="1" dirty="0">
                <a:solidFill>
                  <a:srgbClr val="FF0000"/>
                </a:solidFill>
                <a:ea typeface="Times New Roman" panose="02020603050405020304" pitchFamily="18" charset="0"/>
              </a:rPr>
              <a:t>tropical storms </a:t>
            </a:r>
            <a:r>
              <a:rPr lang="en-US" sz="2400" dirty="0">
                <a:ea typeface="Times New Roman" panose="02020603050405020304" pitchFamily="18" charset="0"/>
              </a:rPr>
              <a:t>generated jointly by </a:t>
            </a:r>
            <a:r>
              <a:rPr lang="en-US" sz="2400" dirty="0" err="1">
                <a:ea typeface="Times New Roman" panose="02020603050405020304" pitchFamily="18" charset="0"/>
              </a:rPr>
              <a:t>OceanWeather</a:t>
            </a:r>
            <a:r>
              <a:rPr lang="en-US" sz="2400" dirty="0">
                <a:ea typeface="Times New Roman" panose="02020603050405020304" pitchFamily="18" charset="0"/>
              </a:rPr>
              <a:t> Inc. (OWI</a:t>
            </a:r>
            <a:r>
              <a:rPr lang="en-US" sz="2400" dirty="0" smtClean="0">
                <a:ea typeface="Times New Roman" panose="02020603050405020304" pitchFamily="18" charset="0"/>
              </a:rPr>
              <a:t>)/ERDC as part of the NACCS</a:t>
            </a:r>
          </a:p>
          <a:p>
            <a:endParaRPr lang="en-US" sz="2400" dirty="0">
              <a:ea typeface="Times New Roman" panose="02020603050405020304" pitchFamily="18" charset="0"/>
            </a:endParaRPr>
          </a:p>
          <a:p>
            <a:r>
              <a:rPr lang="en-US" sz="2400" dirty="0" smtClean="0">
                <a:ea typeface="Times New Roman" panose="02020603050405020304" pitchFamily="18" charset="0"/>
              </a:rPr>
              <a:t> </a:t>
            </a:r>
          </a:p>
          <a:p>
            <a:endParaRPr lang="en-US" dirty="0">
              <a:solidFill>
                <a:srgbClr val="000000"/>
              </a:solidFill>
              <a:latin typeface="Times New Roman" panose="02020603050405020304" pitchFamily="18" charset="0"/>
              <a:ea typeface="Times New Roman" panose="02020603050405020304" pitchFamily="18" charset="0"/>
            </a:endParaRPr>
          </a:p>
        </p:txBody>
      </p:sp>
      <p:sp>
        <p:nvSpPr>
          <p:cNvPr id="7" name="Rectangle 6"/>
          <p:cNvSpPr/>
          <p:nvPr/>
        </p:nvSpPr>
        <p:spPr>
          <a:xfrm>
            <a:off x="1604687" y="78682"/>
            <a:ext cx="7977463" cy="646331"/>
          </a:xfrm>
          <a:prstGeom prst="rect">
            <a:avLst/>
          </a:prstGeom>
        </p:spPr>
        <p:txBody>
          <a:bodyPr wrap="square">
            <a:spAutoFit/>
          </a:bodyPr>
          <a:lstStyle/>
          <a:p>
            <a:r>
              <a:rPr lang="en-US" sz="3600" b="1" dirty="0" smtClean="0">
                <a:solidFill>
                  <a:srgbClr val="0000FF"/>
                </a:solidFill>
              </a:rPr>
              <a:t>Wetland Restoration Research Plan</a:t>
            </a:r>
            <a:endParaRPr lang="en-US" sz="3600" b="1" dirty="0">
              <a:solidFill>
                <a:srgbClr val="0000FF"/>
              </a:solidFill>
            </a:endParaRPr>
          </a:p>
        </p:txBody>
      </p:sp>
    </p:spTree>
    <p:extLst>
      <p:ext uri="{BB962C8B-B14F-4D97-AF65-F5344CB8AC3E}">
        <p14:creationId xmlns:p14="http://schemas.microsoft.com/office/powerpoint/2010/main" val="11875750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37404" y="50226"/>
            <a:ext cx="3653564" cy="646331"/>
          </a:xfrm>
          <a:prstGeom prst="rect">
            <a:avLst/>
          </a:prstGeom>
        </p:spPr>
        <p:txBody>
          <a:bodyPr wrap="none">
            <a:spAutoFit/>
          </a:bodyPr>
          <a:lstStyle/>
          <a:p>
            <a:r>
              <a:rPr lang="en-US" sz="3600" b="1" dirty="0" smtClean="0">
                <a:solidFill>
                  <a:srgbClr val="0000FF"/>
                </a:solidFill>
              </a:rPr>
              <a:t>Selected Storms</a:t>
            </a:r>
            <a:endParaRPr lang="en-US" sz="3600" b="1" dirty="0">
              <a:solidFill>
                <a:srgbClr val="0000FF"/>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858" y="822463"/>
            <a:ext cx="4125796" cy="4292696"/>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4100007717"/>
              </p:ext>
            </p:extLst>
          </p:nvPr>
        </p:nvGraphicFramePr>
        <p:xfrm>
          <a:off x="5257799" y="825776"/>
          <a:ext cx="5567823" cy="4292696"/>
        </p:xfrm>
        <a:graphic>
          <a:graphicData uri="http://schemas.openxmlformats.org/drawingml/2006/table">
            <a:tbl>
              <a:tblPr firstRow="1" firstCol="1" bandRow="1">
                <a:tableStyleId>{5C22544A-7EE6-4342-B048-85BDC9FD1C3A}</a:tableStyleId>
              </a:tblPr>
              <a:tblGrid>
                <a:gridCol w="951040"/>
                <a:gridCol w="1319081"/>
                <a:gridCol w="1319081"/>
                <a:gridCol w="952669"/>
                <a:gridCol w="1025952"/>
              </a:tblGrid>
              <a:tr h="1226486">
                <a:tc>
                  <a:txBody>
                    <a:bodyPr/>
                    <a:lstStyle/>
                    <a:p>
                      <a:pPr marL="0" marR="0" algn="ctr">
                        <a:lnSpc>
                          <a:spcPct val="107000"/>
                        </a:lnSpc>
                        <a:spcBef>
                          <a:spcPts val="0"/>
                        </a:spcBef>
                        <a:spcAft>
                          <a:spcPts val="0"/>
                        </a:spcAft>
                      </a:pPr>
                      <a:r>
                        <a:rPr lang="en-US" sz="1400" dirty="0" smtClean="0">
                          <a:effectLst/>
                        </a:rPr>
                        <a:t>NJBB Storms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Landfall Angle</a:t>
                      </a:r>
                    </a:p>
                    <a:p>
                      <a:pPr marL="0" marR="0" algn="ctr">
                        <a:lnSpc>
                          <a:spcPct val="107000"/>
                        </a:lnSpc>
                        <a:spcBef>
                          <a:spcPts val="0"/>
                        </a:spcBef>
                        <a:spcAft>
                          <a:spcPts val="0"/>
                        </a:spcAft>
                      </a:pPr>
                      <a:r>
                        <a:rPr lang="en-US" sz="1400" dirty="0">
                          <a:effectLst/>
                        </a:rPr>
                        <a:t>(</a:t>
                      </a:r>
                      <a:r>
                        <a:rPr lang="en-US" sz="1400" dirty="0" err="1">
                          <a:effectLst/>
                        </a:rPr>
                        <a:t>deg</a:t>
                      </a:r>
                      <a:r>
                        <a:rPr lang="en-US" sz="1400" dirty="0">
                          <a:effectLst/>
                        </a:rPr>
                        <a:t> 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Central Pressure Deficit</a:t>
                      </a:r>
                    </a:p>
                    <a:p>
                      <a:pPr marL="0" marR="0" algn="ctr">
                        <a:lnSpc>
                          <a:spcPct val="107000"/>
                        </a:lnSpc>
                        <a:spcBef>
                          <a:spcPts val="0"/>
                        </a:spcBef>
                        <a:spcAft>
                          <a:spcPts val="0"/>
                        </a:spcAft>
                      </a:pPr>
                      <a:r>
                        <a:rPr lang="en-US" sz="1400" dirty="0">
                          <a:effectLst/>
                        </a:rPr>
                        <a:t>(</a:t>
                      </a:r>
                      <a:r>
                        <a:rPr lang="en-US" sz="1400" dirty="0" err="1">
                          <a:effectLst/>
                        </a:rPr>
                        <a:t>hPa</a:t>
                      </a:r>
                      <a:r>
                        <a:rPr lang="en-US" sz="14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err="1">
                          <a:effectLst/>
                        </a:rPr>
                        <a:t>Rmax</a:t>
                      </a:r>
                      <a:endParaRPr lang="en-US" sz="1400" dirty="0">
                        <a:effectLst/>
                      </a:endParaRPr>
                    </a:p>
                    <a:p>
                      <a:pPr marL="0" marR="0" algn="ctr">
                        <a:lnSpc>
                          <a:spcPct val="107000"/>
                        </a:lnSpc>
                        <a:spcBef>
                          <a:spcPts val="0"/>
                        </a:spcBef>
                        <a:spcAft>
                          <a:spcPts val="0"/>
                        </a:spcAft>
                      </a:pPr>
                      <a:r>
                        <a:rPr lang="en-US" sz="1400" dirty="0">
                          <a:effectLst/>
                        </a:rPr>
                        <a:t>(km)</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Forward Speed</a:t>
                      </a:r>
                    </a:p>
                    <a:p>
                      <a:pPr marL="0" marR="0" algn="ctr">
                        <a:lnSpc>
                          <a:spcPct val="107000"/>
                        </a:lnSpc>
                        <a:spcBef>
                          <a:spcPts val="0"/>
                        </a:spcBef>
                        <a:spcAft>
                          <a:spcPts val="0"/>
                        </a:spcAft>
                      </a:pPr>
                      <a:r>
                        <a:rPr lang="en-US" sz="1400" dirty="0">
                          <a:effectLst/>
                        </a:rPr>
                        <a:t>(km/</a:t>
                      </a:r>
                      <a:r>
                        <a:rPr lang="en-US" sz="1400" dirty="0" err="1">
                          <a:effectLst/>
                        </a:rPr>
                        <a:t>hr</a:t>
                      </a:r>
                      <a:r>
                        <a:rPr lang="en-US" sz="14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06621">
                <a:tc>
                  <a:txBody>
                    <a:bodyPr/>
                    <a:lstStyle/>
                    <a:p>
                      <a:pPr marL="0" marR="0" algn="ct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-40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88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65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16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06621">
                <a:tc>
                  <a:txBody>
                    <a:bodyPr/>
                    <a:lstStyle/>
                    <a:p>
                      <a:pPr marL="0" marR="0" algn="ctr">
                        <a:lnSpc>
                          <a:spcPct val="107000"/>
                        </a:lnSpc>
                        <a:spcBef>
                          <a:spcPts val="0"/>
                        </a:spcBef>
                        <a:spcAft>
                          <a:spcPts val="0"/>
                        </a:spcAft>
                      </a:pPr>
                      <a:r>
                        <a:rPr lang="en-US" sz="1400">
                          <a:effectLst/>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-60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78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125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65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06621">
                <a:tc>
                  <a:txBody>
                    <a:bodyPr/>
                    <a:lstStyle/>
                    <a:p>
                      <a:pPr marL="0" marR="0" algn="ctr">
                        <a:lnSpc>
                          <a:spcPct val="107000"/>
                        </a:lnSpc>
                        <a:spcBef>
                          <a:spcPts val="0"/>
                        </a:spcBef>
                        <a:spcAft>
                          <a:spcPts val="0"/>
                        </a:spcAft>
                      </a:pPr>
                      <a:r>
                        <a:rPr lang="en-US" sz="1400" dirty="0" smtClean="0">
                          <a:effectLst/>
                        </a:rPr>
                        <a:t>3=350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-60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68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52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26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06621">
                <a:tc>
                  <a:txBody>
                    <a:bodyPr/>
                    <a:lstStyle/>
                    <a:p>
                      <a:pPr marL="0" marR="0" algn="ctr">
                        <a:lnSpc>
                          <a:spcPct val="107000"/>
                        </a:lnSpc>
                        <a:spcBef>
                          <a:spcPts val="0"/>
                        </a:spcBef>
                        <a:spcAft>
                          <a:spcPts val="0"/>
                        </a:spcAft>
                      </a:pPr>
                      <a:r>
                        <a:rPr lang="en-US" sz="1400">
                          <a:effectLst/>
                        </a:rPr>
                        <a:t>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-60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58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88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28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06621">
                <a:tc>
                  <a:txBody>
                    <a:bodyPr/>
                    <a:lstStyle/>
                    <a:p>
                      <a:pPr marL="0" marR="0" algn="ctr">
                        <a:lnSpc>
                          <a:spcPct val="107000"/>
                        </a:lnSpc>
                        <a:spcBef>
                          <a:spcPts val="0"/>
                        </a:spcBef>
                        <a:spcAft>
                          <a:spcPts val="0"/>
                        </a:spcAft>
                      </a:pPr>
                      <a:r>
                        <a:rPr lang="en-US" sz="1400">
                          <a:effectLst/>
                        </a:rPr>
                        <a:t>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88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55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62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06621">
                <a:tc>
                  <a:txBody>
                    <a:bodyPr/>
                    <a:lstStyle/>
                    <a:p>
                      <a:pPr marL="0" marR="0" algn="ctr">
                        <a:lnSpc>
                          <a:spcPct val="107000"/>
                        </a:lnSpc>
                        <a:spcBef>
                          <a:spcPts val="0"/>
                        </a:spcBef>
                        <a:spcAft>
                          <a:spcPts val="0"/>
                        </a:spcAft>
                      </a:pPr>
                      <a:r>
                        <a:rPr lang="en-US" sz="1400">
                          <a:effectLst/>
                        </a:rPr>
                        <a:t>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78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82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27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06621">
                <a:tc>
                  <a:txBody>
                    <a:bodyPr/>
                    <a:lstStyle/>
                    <a:p>
                      <a:pPr marL="0" marR="0" algn="ctr">
                        <a:lnSpc>
                          <a:spcPct val="107000"/>
                        </a:lnSpc>
                        <a:spcBef>
                          <a:spcPts val="0"/>
                        </a:spcBef>
                        <a:spcAft>
                          <a:spcPts val="0"/>
                        </a:spcAft>
                      </a:pPr>
                      <a:r>
                        <a:rPr lang="en-US" sz="1400">
                          <a:effectLst/>
                        </a:rPr>
                        <a:t>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78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74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38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06621">
                <a:tc>
                  <a:txBody>
                    <a:bodyPr/>
                    <a:lstStyle/>
                    <a:p>
                      <a:pPr marL="0" marR="0" algn="ctr">
                        <a:lnSpc>
                          <a:spcPct val="107000"/>
                        </a:lnSpc>
                        <a:spcBef>
                          <a:spcPts val="0"/>
                        </a:spcBef>
                        <a:spcAft>
                          <a:spcPts val="0"/>
                        </a:spcAft>
                      </a:pPr>
                      <a:r>
                        <a:rPr lang="en-US" sz="1400">
                          <a:effectLst/>
                        </a:rPr>
                        <a:t>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78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73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38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06621">
                <a:tc>
                  <a:txBody>
                    <a:bodyPr/>
                    <a:lstStyle/>
                    <a:p>
                      <a:pPr marL="0" marR="0" algn="ctr">
                        <a:lnSpc>
                          <a:spcPct val="107000"/>
                        </a:lnSpc>
                        <a:spcBef>
                          <a:spcPts val="0"/>
                        </a:spcBef>
                        <a:spcAft>
                          <a:spcPts val="0"/>
                        </a:spcAft>
                      </a:pPr>
                      <a:r>
                        <a:rPr lang="en-US" sz="1400" dirty="0" smtClean="0">
                          <a:effectLst/>
                        </a:rPr>
                        <a:t>9=636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40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78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47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14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06621">
                <a:tc>
                  <a:txBody>
                    <a:bodyPr/>
                    <a:lstStyle/>
                    <a:p>
                      <a:pPr marL="0" marR="0" algn="ctr">
                        <a:lnSpc>
                          <a:spcPct val="107000"/>
                        </a:lnSpc>
                        <a:spcBef>
                          <a:spcPts val="0"/>
                        </a:spcBef>
                        <a:spcAft>
                          <a:spcPts val="0"/>
                        </a:spcAft>
                      </a:pPr>
                      <a:r>
                        <a:rPr lang="en-US" sz="1400" dirty="0">
                          <a:effectLst/>
                        </a:rPr>
                        <a:t>10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40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83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67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59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4" name="TextBox 3"/>
          <p:cNvSpPr txBox="1"/>
          <p:nvPr/>
        </p:nvSpPr>
        <p:spPr>
          <a:xfrm>
            <a:off x="852858" y="5115393"/>
            <a:ext cx="8800807" cy="1431161"/>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dirty="0" smtClean="0"/>
              <a:t>JPM-OS: requires MANY storms to cover forcing probability space</a:t>
            </a:r>
          </a:p>
          <a:p>
            <a:pPr marL="285750" indent="-285750">
              <a:spcAft>
                <a:spcPts val="600"/>
              </a:spcAft>
              <a:buFont typeface="Arial" panose="020B0604020202020204" pitchFamily="34" charset="0"/>
              <a:buChar char="•"/>
            </a:pPr>
            <a:r>
              <a:rPr lang="en-US" dirty="0" smtClean="0"/>
              <a:t>Design of Experiment (DoE): uses surrogate modeling and NACCS storm database</a:t>
            </a:r>
          </a:p>
          <a:p>
            <a:pPr marL="742950" lvl="1" indent="-285750">
              <a:spcAft>
                <a:spcPts val="600"/>
              </a:spcAft>
              <a:buFont typeface="Arial" panose="020B0604020202020204" pitchFamily="34" charset="0"/>
              <a:buChar char="•"/>
            </a:pPr>
            <a:r>
              <a:rPr lang="en-US" dirty="0" smtClean="0"/>
              <a:t>	Optimized storm selection capability</a:t>
            </a:r>
          </a:p>
          <a:p>
            <a:pPr marL="742950" lvl="1" indent="-285750">
              <a:spcAft>
                <a:spcPts val="600"/>
              </a:spcAft>
              <a:buFont typeface="Arial" panose="020B0604020202020204" pitchFamily="34" charset="0"/>
              <a:buChar char="•"/>
            </a:pPr>
            <a:r>
              <a:rPr lang="en-US" dirty="0" smtClean="0"/>
              <a:t>	Replicate full storm hazard curves</a:t>
            </a:r>
          </a:p>
        </p:txBody>
      </p:sp>
      <p:sp>
        <p:nvSpPr>
          <p:cNvPr id="5" name="TextBox 4"/>
          <p:cNvSpPr txBox="1"/>
          <p:nvPr/>
        </p:nvSpPr>
        <p:spPr>
          <a:xfrm>
            <a:off x="781140" y="788890"/>
            <a:ext cx="336952" cy="276999"/>
          </a:xfrm>
          <a:prstGeom prst="rect">
            <a:avLst/>
          </a:prstGeom>
          <a:noFill/>
        </p:spPr>
        <p:txBody>
          <a:bodyPr wrap="none" rtlCol="0">
            <a:spAutoFit/>
          </a:bodyPr>
          <a:lstStyle/>
          <a:p>
            <a:r>
              <a:rPr lang="en-US" sz="600" dirty="0" smtClean="0"/>
              <a:t>4hra</a:t>
            </a:r>
          </a:p>
          <a:p>
            <a:r>
              <a:rPr lang="en-US" sz="600" dirty="0" err="1" smtClean="0"/>
              <a:t>ara</a:t>
            </a:r>
            <a:endParaRPr lang="en-US" sz="600" dirty="0"/>
          </a:p>
        </p:txBody>
      </p:sp>
    </p:spTree>
    <p:extLst>
      <p:ext uri="{BB962C8B-B14F-4D97-AF65-F5344CB8AC3E}">
        <p14:creationId xmlns:p14="http://schemas.microsoft.com/office/powerpoint/2010/main" val="25709551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810217" y="128649"/>
            <a:ext cx="11046294" cy="646331"/>
          </a:xfrm>
          <a:prstGeom prst="rect">
            <a:avLst/>
          </a:prstGeom>
        </p:spPr>
        <p:txBody>
          <a:bodyPr wrap="none">
            <a:spAutoFit/>
          </a:bodyPr>
          <a:lstStyle/>
          <a:p>
            <a:r>
              <a:rPr lang="en-US" sz="3600" b="1" dirty="0" smtClean="0">
                <a:solidFill>
                  <a:srgbClr val="0000FF"/>
                </a:solidFill>
              </a:rPr>
              <a:t>Numerical Mesh and Restored Wetlands at </a:t>
            </a:r>
            <a:r>
              <a:rPr lang="en-US" sz="3600" b="1" dirty="0" smtClean="0">
                <a:solidFill>
                  <a:srgbClr val="FF0000"/>
                </a:solidFill>
              </a:rPr>
              <a:t>Holgate</a:t>
            </a:r>
            <a:endParaRPr lang="en-US" sz="3600" b="1" dirty="0">
              <a:solidFill>
                <a:srgbClr val="FF0000"/>
              </a:solidFill>
            </a:endParaRPr>
          </a:p>
        </p:txBody>
      </p:sp>
      <p:grpSp>
        <p:nvGrpSpPr>
          <p:cNvPr id="9" name="Group 8"/>
          <p:cNvGrpSpPr/>
          <p:nvPr/>
        </p:nvGrpSpPr>
        <p:grpSpPr>
          <a:xfrm>
            <a:off x="0" y="1011757"/>
            <a:ext cx="6493933" cy="4350566"/>
            <a:chOff x="1946787" y="1641987"/>
            <a:chExt cx="7204526" cy="4807974"/>
          </a:xfrm>
        </p:grpSpPr>
        <p:pic>
          <p:nvPicPr>
            <p:cNvPr id="4" name="Picture 3"/>
            <p:cNvPicPr/>
            <p:nvPr/>
          </p:nvPicPr>
          <p:blipFill rotWithShape="1">
            <a:blip r:embed="rId3" cstate="print">
              <a:extLst>
                <a:ext uri="{28A0092B-C50C-407E-A947-70E740481C1C}">
                  <a14:useLocalDpi xmlns:a14="http://schemas.microsoft.com/office/drawing/2010/main" val="0"/>
                </a:ext>
              </a:extLst>
            </a:blip>
            <a:srcRect t="3511"/>
            <a:stretch/>
          </p:blipFill>
          <p:spPr>
            <a:xfrm>
              <a:off x="1946787" y="1641987"/>
              <a:ext cx="7204526" cy="4807974"/>
            </a:xfrm>
            <a:prstGeom prst="rect">
              <a:avLst/>
            </a:prstGeom>
          </p:spPr>
        </p:pic>
        <p:sp>
          <p:nvSpPr>
            <p:cNvPr id="2" name="TextBox 1"/>
            <p:cNvSpPr txBox="1"/>
            <p:nvPr/>
          </p:nvSpPr>
          <p:spPr>
            <a:xfrm>
              <a:off x="3009284" y="3783386"/>
              <a:ext cx="2250937" cy="461665"/>
            </a:xfrm>
            <a:prstGeom prst="rect">
              <a:avLst/>
            </a:prstGeom>
            <a:noFill/>
          </p:spPr>
          <p:txBody>
            <a:bodyPr wrap="none" rtlCol="0">
              <a:spAutoFit/>
            </a:bodyPr>
            <a:lstStyle/>
            <a:p>
              <a:r>
                <a:rPr lang="en-US" sz="2400" b="1" dirty="0" smtClean="0">
                  <a:solidFill>
                    <a:srgbClr val="0000FF"/>
                  </a:solidFill>
                </a:rPr>
                <a:t>Gulf of Mexico</a:t>
              </a:r>
              <a:endParaRPr lang="en-US" sz="2400" b="1" dirty="0">
                <a:solidFill>
                  <a:srgbClr val="0000FF"/>
                </a:solidFill>
              </a:endParaRPr>
            </a:p>
          </p:txBody>
        </p:sp>
        <p:sp>
          <p:nvSpPr>
            <p:cNvPr id="6" name="TextBox 5"/>
            <p:cNvSpPr txBox="1"/>
            <p:nvPr/>
          </p:nvSpPr>
          <p:spPr>
            <a:xfrm>
              <a:off x="6013042" y="2978724"/>
              <a:ext cx="2295821" cy="461665"/>
            </a:xfrm>
            <a:prstGeom prst="rect">
              <a:avLst/>
            </a:prstGeom>
            <a:noFill/>
          </p:spPr>
          <p:txBody>
            <a:bodyPr wrap="none" rtlCol="0">
              <a:spAutoFit/>
            </a:bodyPr>
            <a:lstStyle/>
            <a:p>
              <a:r>
                <a:rPr lang="en-US" sz="2400" b="1" dirty="0" smtClean="0">
                  <a:solidFill>
                    <a:srgbClr val="0000FF"/>
                  </a:solidFill>
                </a:rPr>
                <a:t>Atlantic Ocean</a:t>
              </a:r>
              <a:endParaRPr lang="en-US" sz="2400" b="1" dirty="0">
                <a:solidFill>
                  <a:srgbClr val="0000FF"/>
                </a:solidFill>
              </a:endParaRPr>
            </a:p>
          </p:txBody>
        </p:sp>
        <p:sp>
          <p:nvSpPr>
            <p:cNvPr id="7" name="TextBox 6"/>
            <p:cNvSpPr txBox="1"/>
            <p:nvPr/>
          </p:nvSpPr>
          <p:spPr>
            <a:xfrm>
              <a:off x="4056421" y="2669459"/>
              <a:ext cx="1087157" cy="461665"/>
            </a:xfrm>
            <a:prstGeom prst="rect">
              <a:avLst/>
            </a:prstGeom>
            <a:noFill/>
          </p:spPr>
          <p:txBody>
            <a:bodyPr wrap="none" rtlCol="0">
              <a:spAutoFit/>
            </a:bodyPr>
            <a:lstStyle/>
            <a:p>
              <a:r>
                <a:rPr lang="en-US" sz="2400" b="1" dirty="0" smtClean="0"/>
                <a:t>U.S.A.</a:t>
              </a:r>
              <a:endParaRPr lang="en-US" sz="2400" b="1" dirty="0"/>
            </a:p>
          </p:txBody>
        </p:sp>
        <p:sp>
          <p:nvSpPr>
            <p:cNvPr id="8" name="TextBox 7"/>
            <p:cNvSpPr txBox="1"/>
            <p:nvPr/>
          </p:nvSpPr>
          <p:spPr>
            <a:xfrm>
              <a:off x="6567946" y="2458290"/>
              <a:ext cx="2561920" cy="369332"/>
            </a:xfrm>
            <a:prstGeom prst="rect">
              <a:avLst/>
            </a:prstGeom>
            <a:solidFill>
              <a:schemeClr val="bg1"/>
            </a:solidFill>
          </p:spPr>
          <p:txBody>
            <a:bodyPr wrap="none" rtlCol="0">
              <a:spAutoFit/>
            </a:bodyPr>
            <a:lstStyle/>
            <a:p>
              <a:r>
                <a:rPr lang="en-US" b="1" dirty="0" smtClean="0"/>
                <a:t>New Jersey Back Bays</a:t>
              </a:r>
              <a:endParaRPr lang="en-US" b="1" dirty="0"/>
            </a:p>
          </p:txBody>
        </p:sp>
      </p:grpSp>
      <p:grpSp>
        <p:nvGrpSpPr>
          <p:cNvPr id="15" name="Group 14"/>
          <p:cNvGrpSpPr/>
          <p:nvPr/>
        </p:nvGrpSpPr>
        <p:grpSpPr>
          <a:xfrm>
            <a:off x="6891491" y="838458"/>
            <a:ext cx="4817798" cy="2765729"/>
            <a:chOff x="118533" y="40463"/>
            <a:chExt cx="5638801" cy="3282527"/>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533" y="99730"/>
              <a:ext cx="5638801" cy="3223260"/>
            </a:xfrm>
            <a:prstGeom prst="rect">
              <a:avLst/>
            </a:prstGeom>
          </p:spPr>
        </p:pic>
        <p:sp>
          <p:nvSpPr>
            <p:cNvPr id="17" name="Rectangle 16"/>
            <p:cNvSpPr/>
            <p:nvPr/>
          </p:nvSpPr>
          <p:spPr>
            <a:xfrm>
              <a:off x="951010" y="40463"/>
              <a:ext cx="3168328" cy="547931"/>
            </a:xfrm>
            <a:prstGeom prst="rect">
              <a:avLst/>
            </a:prstGeom>
          </p:spPr>
          <p:txBody>
            <a:bodyPr wrap="none">
              <a:spAutoFit/>
            </a:bodyPr>
            <a:lstStyle/>
            <a:p>
              <a:r>
                <a:rPr lang="en-US" sz="2400" b="1" dirty="0" smtClean="0">
                  <a:solidFill>
                    <a:schemeClr val="bg1"/>
                  </a:solidFill>
                </a:rPr>
                <a:t>Existing Wetlands</a:t>
              </a:r>
              <a:endParaRPr lang="en-US" sz="2400" b="1" dirty="0">
                <a:solidFill>
                  <a:schemeClr val="bg1"/>
                </a:solidFill>
              </a:endParaRPr>
            </a:p>
          </p:txBody>
        </p:sp>
      </p:grpSp>
      <p:pic>
        <p:nvPicPr>
          <p:cNvPr id="19" name="Picture 18"/>
          <p:cNvPicPr/>
          <p:nvPr/>
        </p:nvPicPr>
        <p:blipFill rotWithShape="1">
          <a:blip r:embed="rId5">
            <a:extLst>
              <a:ext uri="{28A0092B-C50C-407E-A947-70E740481C1C}">
                <a14:useLocalDpi xmlns:a14="http://schemas.microsoft.com/office/drawing/2010/main" val="0"/>
              </a:ext>
            </a:extLst>
          </a:blip>
          <a:srcRect l="7121" t="9538" r="27018" b="29124"/>
          <a:stretch/>
        </p:blipFill>
        <p:spPr bwMode="auto">
          <a:xfrm>
            <a:off x="6765799" y="3848856"/>
            <a:ext cx="5011805" cy="2599942"/>
          </a:xfrm>
          <a:prstGeom prst="rect">
            <a:avLst/>
          </a:prstGeom>
          <a:ln>
            <a:noFill/>
          </a:ln>
          <a:extLst>
            <a:ext uri="{53640926-AAD7-44D8-BBD7-CCE9431645EC}">
              <a14:shadowObscured xmlns:a14="http://schemas.microsoft.com/office/drawing/2010/main"/>
            </a:ext>
          </a:extLst>
        </p:spPr>
      </p:pic>
      <p:sp>
        <p:nvSpPr>
          <p:cNvPr id="20" name="Oval 19"/>
          <p:cNvSpPr/>
          <p:nvPr/>
        </p:nvSpPr>
        <p:spPr>
          <a:xfrm rot="18102738">
            <a:off x="9521122" y="3928236"/>
            <a:ext cx="778597" cy="15969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3973234">
            <a:off x="7951349" y="4609872"/>
            <a:ext cx="1855240" cy="9047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030572" y="3772559"/>
            <a:ext cx="4678717" cy="461665"/>
          </a:xfrm>
          <a:prstGeom prst="rect">
            <a:avLst/>
          </a:prstGeom>
        </p:spPr>
        <p:txBody>
          <a:bodyPr wrap="none">
            <a:spAutoFit/>
          </a:bodyPr>
          <a:lstStyle/>
          <a:p>
            <a:r>
              <a:rPr lang="en-US" sz="2400" b="1" dirty="0" smtClean="0">
                <a:solidFill>
                  <a:schemeClr val="bg1"/>
                </a:solidFill>
              </a:rPr>
              <a:t>Numerically Restored Wetlands</a:t>
            </a:r>
            <a:endParaRPr lang="en-US" sz="2400" b="1" dirty="0">
              <a:solidFill>
                <a:schemeClr val="bg1"/>
              </a:solidFill>
            </a:endParaRPr>
          </a:p>
        </p:txBody>
      </p:sp>
    </p:spTree>
    <p:extLst>
      <p:ext uri="{BB962C8B-B14F-4D97-AF65-F5344CB8AC3E}">
        <p14:creationId xmlns:p14="http://schemas.microsoft.com/office/powerpoint/2010/main" val="16592905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8996516" y="-25003"/>
            <a:ext cx="3530528" cy="397749"/>
          </a:xfrm>
        </p:spPr>
        <p:txBody>
          <a:bodyPr>
            <a:noAutofit/>
          </a:bodyPr>
          <a:lstStyle/>
          <a:p>
            <a:pPr algn="ctr"/>
            <a:r>
              <a:rPr lang="en-US" sz="2400" b="1" dirty="0" smtClean="0">
                <a:solidFill>
                  <a:srgbClr val="FF0000"/>
                </a:solidFill>
              </a:rPr>
              <a:t>Holgate Wetlands</a:t>
            </a:r>
            <a:endParaRPr lang="en-US" sz="2400" b="1" dirty="0">
              <a:solidFill>
                <a:srgbClr val="FF0000"/>
              </a:solidFill>
            </a:endParaRPr>
          </a:p>
        </p:txBody>
      </p:sp>
      <p:sp>
        <p:nvSpPr>
          <p:cNvPr id="10" name="TextBox 9"/>
          <p:cNvSpPr txBox="1"/>
          <p:nvPr/>
        </p:nvSpPr>
        <p:spPr>
          <a:xfrm>
            <a:off x="5977678" y="344400"/>
            <a:ext cx="3683621" cy="338554"/>
          </a:xfrm>
          <a:prstGeom prst="rect">
            <a:avLst/>
          </a:prstGeom>
          <a:solidFill>
            <a:schemeClr val="bg1"/>
          </a:solidFill>
          <a:ln>
            <a:solidFill>
              <a:schemeClr val="tx1"/>
            </a:solidFill>
          </a:ln>
        </p:spPr>
        <p:txBody>
          <a:bodyPr wrap="square" rtlCol="0">
            <a:spAutoFit/>
          </a:bodyPr>
          <a:lstStyle/>
          <a:p>
            <a:r>
              <a:rPr lang="en-US" sz="1600" dirty="0" smtClean="0"/>
              <a:t>Difference (Restored Wetland – Base)</a:t>
            </a:r>
            <a:endParaRPr lang="en-US" sz="1600" dirty="0"/>
          </a:p>
        </p:txBody>
      </p:sp>
      <p:sp>
        <p:nvSpPr>
          <p:cNvPr id="11" name="TextBox 10"/>
          <p:cNvSpPr txBox="1"/>
          <p:nvPr/>
        </p:nvSpPr>
        <p:spPr>
          <a:xfrm>
            <a:off x="1460779" y="109277"/>
            <a:ext cx="2788544" cy="369332"/>
          </a:xfrm>
          <a:prstGeom prst="rect">
            <a:avLst/>
          </a:prstGeom>
          <a:solidFill>
            <a:schemeClr val="bg1"/>
          </a:solidFill>
          <a:ln>
            <a:solidFill>
              <a:schemeClr val="tx1"/>
            </a:solidFill>
          </a:ln>
        </p:spPr>
        <p:txBody>
          <a:bodyPr wrap="square" rtlCol="0">
            <a:spAutoFit/>
          </a:bodyPr>
          <a:lstStyle/>
          <a:p>
            <a:r>
              <a:rPr lang="en-US" dirty="0"/>
              <a:t>Maximum Surge Envelope</a:t>
            </a:r>
          </a:p>
        </p:txBody>
      </p:sp>
      <p:grpSp>
        <p:nvGrpSpPr>
          <p:cNvPr id="32" name="Group 31"/>
          <p:cNvGrpSpPr/>
          <p:nvPr/>
        </p:nvGrpSpPr>
        <p:grpSpPr>
          <a:xfrm>
            <a:off x="1327353" y="557061"/>
            <a:ext cx="9665109" cy="2953274"/>
            <a:chOff x="1061884" y="170438"/>
            <a:chExt cx="10156722" cy="3438001"/>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8384" t="6493" r="25152" b="5422"/>
            <a:stretch/>
          </p:blipFill>
          <p:spPr>
            <a:xfrm>
              <a:off x="1061884" y="170438"/>
              <a:ext cx="3278203" cy="3438001"/>
            </a:xfrm>
            <a:prstGeom prst="rect">
              <a:avLst/>
            </a:prstGeom>
            <a:ln>
              <a:solidFill>
                <a:schemeClr val="tx1"/>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9577" y="515511"/>
              <a:ext cx="3398892" cy="3092928"/>
            </a:xfrm>
            <a:prstGeom prst="rect">
              <a:avLst/>
            </a:prstGeom>
            <a:ln>
              <a:solidFill>
                <a:schemeClr val="tx1"/>
              </a:solidFill>
            </a:ln>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8982" r="12250" b="2496"/>
            <a:stretch/>
          </p:blipFill>
          <p:spPr>
            <a:xfrm>
              <a:off x="8420863" y="1454586"/>
              <a:ext cx="2797743" cy="2153853"/>
            </a:xfrm>
            <a:prstGeom prst="rect">
              <a:avLst/>
            </a:prstGeom>
            <a:ln>
              <a:solidFill>
                <a:schemeClr val="tx1"/>
              </a:solidFill>
            </a:ln>
          </p:spPr>
        </p:pic>
        <p:sp>
          <p:nvSpPr>
            <p:cNvPr id="13" name="TextBox 12"/>
            <p:cNvSpPr txBox="1"/>
            <p:nvPr/>
          </p:nvSpPr>
          <p:spPr>
            <a:xfrm>
              <a:off x="4950840" y="1066179"/>
              <a:ext cx="540678" cy="338554"/>
            </a:xfrm>
            <a:prstGeom prst="rect">
              <a:avLst/>
            </a:prstGeom>
            <a:noFill/>
          </p:spPr>
          <p:txBody>
            <a:bodyPr wrap="square" rtlCol="0">
              <a:spAutoFit/>
            </a:bodyPr>
            <a:lstStyle/>
            <a:p>
              <a:r>
                <a:rPr lang="en-US" sz="1600" dirty="0"/>
                <a:t>(m)</a:t>
              </a:r>
            </a:p>
          </p:txBody>
        </p:sp>
        <p:cxnSp>
          <p:nvCxnSpPr>
            <p:cNvPr id="7" name="Straight Connector 6"/>
            <p:cNvCxnSpPr/>
            <p:nvPr/>
          </p:nvCxnSpPr>
          <p:spPr>
            <a:xfrm flipV="1">
              <a:off x="7239869" y="1454586"/>
              <a:ext cx="1180994" cy="239798"/>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6827327" y="2101042"/>
              <a:ext cx="1593536" cy="1507397"/>
            </a:xfrm>
            <a:prstGeom prst="line">
              <a:avLst/>
            </a:prstGeom>
          </p:spPr>
          <p:style>
            <a:lnRef idx="1">
              <a:schemeClr val="dk1"/>
            </a:lnRef>
            <a:fillRef idx="0">
              <a:schemeClr val="dk1"/>
            </a:fillRef>
            <a:effectRef idx="0">
              <a:schemeClr val="dk1"/>
            </a:effectRef>
            <a:fontRef idx="minor">
              <a:schemeClr val="tx1"/>
            </a:fontRef>
          </p:style>
        </p:cxnSp>
      </p:grpSp>
      <p:grpSp>
        <p:nvGrpSpPr>
          <p:cNvPr id="23" name="Group 22"/>
          <p:cNvGrpSpPr/>
          <p:nvPr/>
        </p:nvGrpSpPr>
        <p:grpSpPr>
          <a:xfrm>
            <a:off x="1252515" y="3590426"/>
            <a:ext cx="10492517" cy="3267574"/>
            <a:chOff x="133714" y="250580"/>
            <a:chExt cx="11511021" cy="3969915"/>
          </a:xfrm>
        </p:grpSpPr>
        <p:pic>
          <p:nvPicPr>
            <p:cNvPr id="24" name="Picture 23"/>
            <p:cNvPicPr>
              <a:picLocks noChangeAspect="1"/>
            </p:cNvPicPr>
            <p:nvPr/>
          </p:nvPicPr>
          <p:blipFill rotWithShape="1">
            <a:blip r:embed="rId5">
              <a:extLst>
                <a:ext uri="{28A0092B-C50C-407E-A947-70E740481C1C}">
                  <a14:useLocalDpi xmlns:a14="http://schemas.microsoft.com/office/drawing/2010/main" val="0"/>
                </a:ext>
              </a:extLst>
            </a:blip>
            <a:srcRect l="27980" t="6689" r="24748" b="5810"/>
            <a:stretch/>
          </p:blipFill>
          <p:spPr>
            <a:xfrm>
              <a:off x="133714" y="250580"/>
              <a:ext cx="3664083" cy="3969915"/>
            </a:xfrm>
            <a:prstGeom prst="rect">
              <a:avLst/>
            </a:prstGeom>
            <a:ln>
              <a:solidFill>
                <a:schemeClr val="tx1"/>
              </a:solidFill>
            </a:ln>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2435" y="575250"/>
              <a:ext cx="3379625" cy="3320573"/>
            </a:xfrm>
            <a:prstGeom prst="rect">
              <a:avLst/>
            </a:prstGeom>
            <a:ln>
              <a:solidFill>
                <a:schemeClr val="tx1"/>
              </a:solidFill>
            </a:ln>
          </p:spPr>
        </p:pic>
        <p:pic>
          <p:nvPicPr>
            <p:cNvPr id="26" name="Picture 25"/>
            <p:cNvPicPr>
              <a:picLocks noChangeAspect="1"/>
            </p:cNvPicPr>
            <p:nvPr/>
          </p:nvPicPr>
          <p:blipFill rotWithShape="1">
            <a:blip r:embed="rId7">
              <a:extLst>
                <a:ext uri="{28A0092B-C50C-407E-A947-70E740481C1C}">
                  <a14:useLocalDpi xmlns:a14="http://schemas.microsoft.com/office/drawing/2010/main" val="0"/>
                </a:ext>
              </a:extLst>
            </a:blip>
            <a:srcRect t="-17" r="7936" b="-1"/>
            <a:stretch/>
          </p:blipFill>
          <p:spPr>
            <a:xfrm>
              <a:off x="7987136" y="1010491"/>
              <a:ext cx="3657599" cy="2450090"/>
            </a:xfrm>
            <a:prstGeom prst="rect">
              <a:avLst/>
            </a:prstGeom>
            <a:solidFill>
              <a:schemeClr val="bg1"/>
            </a:solidFill>
            <a:ln>
              <a:solidFill>
                <a:schemeClr val="tx1"/>
              </a:solidFill>
            </a:ln>
          </p:spPr>
        </p:pic>
        <p:sp>
          <p:nvSpPr>
            <p:cNvPr id="27" name="TextBox 26"/>
            <p:cNvSpPr txBox="1"/>
            <p:nvPr/>
          </p:nvSpPr>
          <p:spPr>
            <a:xfrm>
              <a:off x="4245354" y="1189672"/>
              <a:ext cx="587141" cy="338553"/>
            </a:xfrm>
            <a:prstGeom prst="rect">
              <a:avLst/>
            </a:prstGeom>
            <a:noFill/>
          </p:spPr>
          <p:txBody>
            <a:bodyPr wrap="square" rtlCol="0">
              <a:spAutoFit/>
            </a:bodyPr>
            <a:lstStyle/>
            <a:p>
              <a:r>
                <a:rPr lang="en-US" sz="1600" dirty="0"/>
                <a:t>(m)</a:t>
              </a:r>
            </a:p>
          </p:txBody>
        </p:sp>
        <p:sp>
          <p:nvSpPr>
            <p:cNvPr id="28" name="TextBox 27"/>
            <p:cNvSpPr txBox="1"/>
            <p:nvPr/>
          </p:nvSpPr>
          <p:spPr>
            <a:xfrm>
              <a:off x="8221684" y="1372555"/>
              <a:ext cx="587141" cy="338553"/>
            </a:xfrm>
            <a:prstGeom prst="rect">
              <a:avLst/>
            </a:prstGeom>
            <a:noFill/>
          </p:spPr>
          <p:txBody>
            <a:bodyPr wrap="square" rtlCol="0">
              <a:spAutoFit/>
            </a:bodyPr>
            <a:lstStyle/>
            <a:p>
              <a:r>
                <a:rPr lang="en-US" sz="1600" dirty="0"/>
                <a:t>(m)</a:t>
              </a:r>
            </a:p>
          </p:txBody>
        </p:sp>
        <p:cxnSp>
          <p:nvCxnSpPr>
            <p:cNvPr id="29" name="Straight Connector 28"/>
            <p:cNvCxnSpPr/>
            <p:nvPr/>
          </p:nvCxnSpPr>
          <p:spPr>
            <a:xfrm>
              <a:off x="6030150" y="2585884"/>
              <a:ext cx="1992973" cy="884903"/>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p:cNvCxnSpPr/>
            <p:nvPr/>
          </p:nvCxnSpPr>
          <p:spPr>
            <a:xfrm flipV="1">
              <a:off x="6567948" y="1010491"/>
              <a:ext cx="1419188" cy="865821"/>
            </a:xfrm>
            <a:prstGeom prst="line">
              <a:avLst/>
            </a:prstGeom>
          </p:spPr>
          <p:style>
            <a:lnRef idx="1">
              <a:schemeClr val="accent1"/>
            </a:lnRef>
            <a:fillRef idx="0">
              <a:schemeClr val="accent1"/>
            </a:fillRef>
            <a:effectRef idx="0">
              <a:schemeClr val="accent1"/>
            </a:effectRef>
            <a:fontRef idx="minor">
              <a:schemeClr val="tx1"/>
            </a:fontRef>
          </p:style>
        </p:cxnSp>
      </p:grpSp>
      <p:sp>
        <p:nvSpPr>
          <p:cNvPr id="31" name="Title 1"/>
          <p:cNvSpPr txBox="1">
            <a:spLocks/>
          </p:cNvSpPr>
          <p:nvPr/>
        </p:nvSpPr>
        <p:spPr>
          <a:xfrm>
            <a:off x="0" y="1510122"/>
            <a:ext cx="1460779" cy="397749"/>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1800" b="1" dirty="0" smtClean="0"/>
              <a:t>Storm 350</a:t>
            </a:r>
            <a:endParaRPr lang="en-US" sz="1800" b="1" dirty="0"/>
          </a:p>
        </p:txBody>
      </p:sp>
      <p:sp>
        <p:nvSpPr>
          <p:cNvPr id="33" name="Title 1"/>
          <p:cNvSpPr txBox="1">
            <a:spLocks/>
          </p:cNvSpPr>
          <p:nvPr/>
        </p:nvSpPr>
        <p:spPr>
          <a:xfrm>
            <a:off x="-53175" y="4994015"/>
            <a:ext cx="1460779" cy="397749"/>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1800" b="1" dirty="0" smtClean="0"/>
              <a:t>Storm 636</a:t>
            </a:r>
            <a:endParaRPr lang="en-US" sz="1800" b="1" dirty="0"/>
          </a:p>
        </p:txBody>
      </p:sp>
    </p:spTree>
    <p:extLst>
      <p:ext uri="{BB962C8B-B14F-4D97-AF65-F5344CB8AC3E}">
        <p14:creationId xmlns:p14="http://schemas.microsoft.com/office/powerpoint/2010/main" val="25755439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344590" y="195907"/>
            <a:ext cx="11624977" cy="646331"/>
          </a:xfrm>
          <a:prstGeom prst="rect">
            <a:avLst/>
          </a:prstGeom>
        </p:spPr>
        <p:txBody>
          <a:bodyPr wrap="none">
            <a:spAutoFit/>
          </a:bodyPr>
          <a:lstStyle/>
          <a:p>
            <a:r>
              <a:rPr lang="en-US" sz="3600" b="1" dirty="0" smtClean="0">
                <a:solidFill>
                  <a:srgbClr val="0000FF"/>
                </a:solidFill>
              </a:rPr>
              <a:t>Numerical Mesh and Restored Wetlands at </a:t>
            </a:r>
            <a:r>
              <a:rPr lang="en-US" sz="3600" b="1" dirty="0" smtClean="0">
                <a:solidFill>
                  <a:srgbClr val="FF0000"/>
                </a:solidFill>
              </a:rPr>
              <a:t>Brigantine</a:t>
            </a:r>
            <a:endParaRPr lang="en-US" sz="3600" b="1" dirty="0">
              <a:solidFill>
                <a:srgbClr val="FF0000"/>
              </a:solidFill>
            </a:endParaRPr>
          </a:p>
        </p:txBody>
      </p:sp>
      <p:grpSp>
        <p:nvGrpSpPr>
          <p:cNvPr id="9" name="Group 8"/>
          <p:cNvGrpSpPr/>
          <p:nvPr/>
        </p:nvGrpSpPr>
        <p:grpSpPr>
          <a:xfrm>
            <a:off x="0" y="1011757"/>
            <a:ext cx="6493933" cy="4350566"/>
            <a:chOff x="1946787" y="1641987"/>
            <a:chExt cx="7204526" cy="4807974"/>
          </a:xfrm>
        </p:grpSpPr>
        <p:pic>
          <p:nvPicPr>
            <p:cNvPr id="4" name="Picture 3"/>
            <p:cNvPicPr/>
            <p:nvPr/>
          </p:nvPicPr>
          <p:blipFill rotWithShape="1">
            <a:blip r:embed="rId3" cstate="print">
              <a:extLst>
                <a:ext uri="{28A0092B-C50C-407E-A947-70E740481C1C}">
                  <a14:useLocalDpi xmlns:a14="http://schemas.microsoft.com/office/drawing/2010/main" val="0"/>
                </a:ext>
              </a:extLst>
            </a:blip>
            <a:srcRect t="3511"/>
            <a:stretch/>
          </p:blipFill>
          <p:spPr>
            <a:xfrm>
              <a:off x="1946787" y="1641987"/>
              <a:ext cx="7204526" cy="4807974"/>
            </a:xfrm>
            <a:prstGeom prst="rect">
              <a:avLst/>
            </a:prstGeom>
          </p:spPr>
        </p:pic>
        <p:sp>
          <p:nvSpPr>
            <p:cNvPr id="2" name="TextBox 1"/>
            <p:cNvSpPr txBox="1"/>
            <p:nvPr/>
          </p:nvSpPr>
          <p:spPr>
            <a:xfrm>
              <a:off x="3009284" y="3783386"/>
              <a:ext cx="2250937" cy="461665"/>
            </a:xfrm>
            <a:prstGeom prst="rect">
              <a:avLst/>
            </a:prstGeom>
            <a:noFill/>
          </p:spPr>
          <p:txBody>
            <a:bodyPr wrap="none" rtlCol="0">
              <a:spAutoFit/>
            </a:bodyPr>
            <a:lstStyle/>
            <a:p>
              <a:r>
                <a:rPr lang="en-US" sz="2400" b="1" dirty="0" smtClean="0">
                  <a:solidFill>
                    <a:srgbClr val="0000FF"/>
                  </a:solidFill>
                </a:rPr>
                <a:t>Gulf of Mexico</a:t>
              </a:r>
              <a:endParaRPr lang="en-US" sz="2400" b="1" dirty="0">
                <a:solidFill>
                  <a:srgbClr val="0000FF"/>
                </a:solidFill>
              </a:endParaRPr>
            </a:p>
          </p:txBody>
        </p:sp>
        <p:sp>
          <p:nvSpPr>
            <p:cNvPr id="6" name="TextBox 5"/>
            <p:cNvSpPr txBox="1"/>
            <p:nvPr/>
          </p:nvSpPr>
          <p:spPr>
            <a:xfrm>
              <a:off x="6013042" y="2978724"/>
              <a:ext cx="2295821" cy="461665"/>
            </a:xfrm>
            <a:prstGeom prst="rect">
              <a:avLst/>
            </a:prstGeom>
            <a:noFill/>
          </p:spPr>
          <p:txBody>
            <a:bodyPr wrap="none" rtlCol="0">
              <a:spAutoFit/>
            </a:bodyPr>
            <a:lstStyle/>
            <a:p>
              <a:r>
                <a:rPr lang="en-US" sz="2400" b="1" dirty="0" smtClean="0">
                  <a:solidFill>
                    <a:srgbClr val="0000FF"/>
                  </a:solidFill>
                </a:rPr>
                <a:t>Atlantic Ocean</a:t>
              </a:r>
              <a:endParaRPr lang="en-US" sz="2400" b="1" dirty="0">
                <a:solidFill>
                  <a:srgbClr val="0000FF"/>
                </a:solidFill>
              </a:endParaRPr>
            </a:p>
          </p:txBody>
        </p:sp>
        <p:sp>
          <p:nvSpPr>
            <p:cNvPr id="7" name="TextBox 6"/>
            <p:cNvSpPr txBox="1"/>
            <p:nvPr/>
          </p:nvSpPr>
          <p:spPr>
            <a:xfrm>
              <a:off x="4056421" y="2669459"/>
              <a:ext cx="1087157" cy="461665"/>
            </a:xfrm>
            <a:prstGeom prst="rect">
              <a:avLst/>
            </a:prstGeom>
            <a:noFill/>
          </p:spPr>
          <p:txBody>
            <a:bodyPr wrap="none" rtlCol="0">
              <a:spAutoFit/>
            </a:bodyPr>
            <a:lstStyle/>
            <a:p>
              <a:r>
                <a:rPr lang="en-US" sz="2400" b="1" dirty="0" smtClean="0"/>
                <a:t>U.S.A.</a:t>
              </a:r>
              <a:endParaRPr lang="en-US" sz="2400" b="1" dirty="0"/>
            </a:p>
          </p:txBody>
        </p:sp>
        <p:sp>
          <p:nvSpPr>
            <p:cNvPr id="8" name="TextBox 7"/>
            <p:cNvSpPr txBox="1"/>
            <p:nvPr/>
          </p:nvSpPr>
          <p:spPr>
            <a:xfrm>
              <a:off x="6567946" y="2458290"/>
              <a:ext cx="2561920" cy="369332"/>
            </a:xfrm>
            <a:prstGeom prst="rect">
              <a:avLst/>
            </a:prstGeom>
            <a:solidFill>
              <a:schemeClr val="bg1"/>
            </a:solidFill>
          </p:spPr>
          <p:txBody>
            <a:bodyPr wrap="none" rtlCol="0">
              <a:spAutoFit/>
            </a:bodyPr>
            <a:lstStyle/>
            <a:p>
              <a:r>
                <a:rPr lang="en-US" b="1" dirty="0" smtClean="0"/>
                <a:t>New Jersey Back Bays</a:t>
              </a:r>
              <a:endParaRPr lang="en-US" b="1" dirty="0"/>
            </a:p>
          </p:txBody>
        </p:sp>
      </p:grpSp>
      <p:grpSp>
        <p:nvGrpSpPr>
          <p:cNvPr id="15" name="Group 14"/>
          <p:cNvGrpSpPr/>
          <p:nvPr/>
        </p:nvGrpSpPr>
        <p:grpSpPr>
          <a:xfrm>
            <a:off x="6946595" y="838458"/>
            <a:ext cx="4707589" cy="2765729"/>
            <a:chOff x="183027" y="40463"/>
            <a:chExt cx="5509811" cy="3282527"/>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027" y="99730"/>
              <a:ext cx="5509811" cy="3223260"/>
            </a:xfrm>
            <a:prstGeom prst="rect">
              <a:avLst/>
            </a:prstGeom>
          </p:spPr>
        </p:pic>
        <p:sp>
          <p:nvSpPr>
            <p:cNvPr id="17" name="Rectangle 16"/>
            <p:cNvSpPr/>
            <p:nvPr/>
          </p:nvSpPr>
          <p:spPr>
            <a:xfrm>
              <a:off x="951010" y="40463"/>
              <a:ext cx="3168328" cy="547931"/>
            </a:xfrm>
            <a:prstGeom prst="rect">
              <a:avLst/>
            </a:prstGeom>
          </p:spPr>
          <p:txBody>
            <a:bodyPr wrap="none">
              <a:spAutoFit/>
            </a:bodyPr>
            <a:lstStyle/>
            <a:p>
              <a:r>
                <a:rPr lang="en-US" sz="2400" b="1" dirty="0" smtClean="0">
                  <a:solidFill>
                    <a:schemeClr val="bg1"/>
                  </a:solidFill>
                </a:rPr>
                <a:t>Existing Wetlands</a:t>
              </a:r>
              <a:endParaRPr lang="en-US" sz="2400" b="1" dirty="0">
                <a:solidFill>
                  <a:schemeClr val="bg1"/>
                </a:solidFill>
              </a:endParaRPr>
            </a:p>
          </p:txBody>
        </p:sp>
      </p:grpSp>
      <p:pic>
        <p:nvPicPr>
          <p:cNvPr id="19" name="Picture 18"/>
          <p:cNvPicPr/>
          <p:nvPr/>
        </p:nvPicPr>
        <p:blipFill rotWithShape="1">
          <a:blip r:embed="rId5">
            <a:extLst>
              <a:ext uri="{28A0092B-C50C-407E-A947-70E740481C1C}">
                <a14:useLocalDpi xmlns:a14="http://schemas.microsoft.com/office/drawing/2010/main" val="0"/>
              </a:ext>
            </a:extLst>
          </a:blip>
          <a:srcRect l="6914" t="9152" r="28050" b="28762"/>
          <a:stretch/>
        </p:blipFill>
        <p:spPr bwMode="auto">
          <a:xfrm>
            <a:off x="6946595" y="3742206"/>
            <a:ext cx="4762694" cy="2929181"/>
          </a:xfrm>
          <a:prstGeom prst="rect">
            <a:avLst/>
          </a:prstGeom>
          <a:ln>
            <a:noFill/>
          </a:ln>
          <a:extLst>
            <a:ext uri="{53640926-AAD7-44D8-BBD7-CCE9431645EC}">
              <a14:shadowObscured xmlns:a14="http://schemas.microsoft.com/office/drawing/2010/main"/>
            </a:ext>
          </a:extLst>
        </p:spPr>
      </p:pic>
      <p:sp>
        <p:nvSpPr>
          <p:cNvPr id="21" name="Oval 20"/>
          <p:cNvSpPr/>
          <p:nvPr/>
        </p:nvSpPr>
        <p:spPr>
          <a:xfrm rot="3973234">
            <a:off x="8979340" y="4034133"/>
            <a:ext cx="1202715" cy="21508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030572" y="3772559"/>
            <a:ext cx="4678717" cy="461665"/>
          </a:xfrm>
          <a:prstGeom prst="rect">
            <a:avLst/>
          </a:prstGeom>
        </p:spPr>
        <p:txBody>
          <a:bodyPr wrap="none">
            <a:spAutoFit/>
          </a:bodyPr>
          <a:lstStyle/>
          <a:p>
            <a:r>
              <a:rPr lang="en-US" sz="2400" b="1" dirty="0" smtClean="0">
                <a:solidFill>
                  <a:schemeClr val="bg1"/>
                </a:solidFill>
              </a:rPr>
              <a:t>Numerically Restored Wetlands</a:t>
            </a:r>
            <a:endParaRPr lang="en-US" sz="2400" b="1" dirty="0">
              <a:solidFill>
                <a:schemeClr val="bg1"/>
              </a:solidFill>
            </a:endParaRPr>
          </a:p>
        </p:txBody>
      </p:sp>
    </p:spTree>
    <p:extLst>
      <p:ext uri="{BB962C8B-B14F-4D97-AF65-F5344CB8AC3E}">
        <p14:creationId xmlns:p14="http://schemas.microsoft.com/office/powerpoint/2010/main" val="16887238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8937523" y="-24623"/>
            <a:ext cx="3530528" cy="397749"/>
          </a:xfrm>
        </p:spPr>
        <p:txBody>
          <a:bodyPr>
            <a:noAutofit/>
          </a:bodyPr>
          <a:lstStyle/>
          <a:p>
            <a:pPr algn="ctr"/>
            <a:r>
              <a:rPr lang="en-US" sz="2400" b="1" dirty="0" smtClean="0">
                <a:solidFill>
                  <a:srgbClr val="FF0000"/>
                </a:solidFill>
              </a:rPr>
              <a:t>Brigantine Wetlands</a:t>
            </a:r>
            <a:endParaRPr lang="en-US" sz="2400" b="1" dirty="0">
              <a:solidFill>
                <a:srgbClr val="FF0000"/>
              </a:solidFill>
            </a:endParaRPr>
          </a:p>
        </p:txBody>
      </p:sp>
      <p:sp>
        <p:nvSpPr>
          <p:cNvPr id="10" name="TextBox 9"/>
          <p:cNvSpPr txBox="1"/>
          <p:nvPr/>
        </p:nvSpPr>
        <p:spPr>
          <a:xfrm>
            <a:off x="5369646" y="174251"/>
            <a:ext cx="3683621" cy="338554"/>
          </a:xfrm>
          <a:prstGeom prst="rect">
            <a:avLst/>
          </a:prstGeom>
          <a:solidFill>
            <a:schemeClr val="bg1"/>
          </a:solidFill>
          <a:ln>
            <a:solidFill>
              <a:schemeClr val="tx1"/>
            </a:solidFill>
          </a:ln>
        </p:spPr>
        <p:txBody>
          <a:bodyPr wrap="square" rtlCol="0">
            <a:spAutoFit/>
          </a:bodyPr>
          <a:lstStyle/>
          <a:p>
            <a:r>
              <a:rPr lang="en-US" sz="1600" dirty="0" smtClean="0"/>
              <a:t>Difference (Restored Wetland – Base)</a:t>
            </a:r>
            <a:endParaRPr lang="en-US" sz="1600" dirty="0"/>
          </a:p>
        </p:txBody>
      </p:sp>
      <p:sp>
        <p:nvSpPr>
          <p:cNvPr id="11" name="TextBox 10"/>
          <p:cNvSpPr txBox="1"/>
          <p:nvPr/>
        </p:nvSpPr>
        <p:spPr>
          <a:xfrm>
            <a:off x="1460779" y="148605"/>
            <a:ext cx="2788544" cy="369332"/>
          </a:xfrm>
          <a:prstGeom prst="rect">
            <a:avLst/>
          </a:prstGeom>
          <a:solidFill>
            <a:schemeClr val="bg1"/>
          </a:solidFill>
          <a:ln>
            <a:solidFill>
              <a:schemeClr val="tx1"/>
            </a:solidFill>
          </a:ln>
        </p:spPr>
        <p:txBody>
          <a:bodyPr wrap="square" rtlCol="0">
            <a:spAutoFit/>
          </a:bodyPr>
          <a:lstStyle/>
          <a:p>
            <a:r>
              <a:rPr lang="en-US" dirty="0"/>
              <a:t>Maximum Surge Envelope</a:t>
            </a:r>
          </a:p>
        </p:txBody>
      </p:sp>
      <p:sp>
        <p:nvSpPr>
          <p:cNvPr id="31" name="Title 1"/>
          <p:cNvSpPr txBox="1">
            <a:spLocks/>
          </p:cNvSpPr>
          <p:nvPr/>
        </p:nvSpPr>
        <p:spPr>
          <a:xfrm>
            <a:off x="0" y="1510122"/>
            <a:ext cx="1460779" cy="397749"/>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1800" b="1" dirty="0" smtClean="0"/>
              <a:t>Storm 350</a:t>
            </a:r>
            <a:endParaRPr lang="en-US" sz="1800" b="1" dirty="0"/>
          </a:p>
        </p:txBody>
      </p:sp>
      <p:sp>
        <p:nvSpPr>
          <p:cNvPr id="33" name="Title 1"/>
          <p:cNvSpPr txBox="1">
            <a:spLocks/>
          </p:cNvSpPr>
          <p:nvPr/>
        </p:nvSpPr>
        <p:spPr>
          <a:xfrm>
            <a:off x="-53175" y="4994015"/>
            <a:ext cx="1460779" cy="397749"/>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1800" b="1" dirty="0" smtClean="0"/>
              <a:t>Storm 636</a:t>
            </a:r>
            <a:endParaRPr lang="en-US" sz="1800" b="1" dirty="0"/>
          </a:p>
        </p:txBody>
      </p:sp>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7726" y="562372"/>
            <a:ext cx="3370965" cy="3121927"/>
          </a:xfrm>
          <a:prstGeom prst="rect">
            <a:avLst/>
          </a:prstGeom>
          <a:ln>
            <a:solidFill>
              <a:schemeClr val="tx1"/>
            </a:solidFill>
          </a:ln>
        </p:spPr>
      </p:pic>
      <p:pic>
        <p:nvPicPr>
          <p:cNvPr id="35" name="Picture 34"/>
          <p:cNvPicPr>
            <a:picLocks noChangeAspect="1"/>
          </p:cNvPicPr>
          <p:nvPr/>
        </p:nvPicPr>
        <p:blipFill rotWithShape="1">
          <a:blip r:embed="rId3">
            <a:extLst>
              <a:ext uri="{28A0092B-C50C-407E-A947-70E740481C1C}">
                <a14:useLocalDpi xmlns:a14="http://schemas.microsoft.com/office/drawing/2010/main" val="0"/>
              </a:ext>
            </a:extLst>
          </a:blip>
          <a:srcRect l="28082" t="6688" r="24443" b="4642"/>
          <a:stretch/>
        </p:blipFill>
        <p:spPr>
          <a:xfrm>
            <a:off x="1407604" y="562373"/>
            <a:ext cx="2916085" cy="3121927"/>
          </a:xfrm>
          <a:prstGeom prst="rect">
            <a:avLst/>
          </a:prstGeom>
          <a:ln>
            <a:solidFill>
              <a:schemeClr val="tx1"/>
            </a:solidFill>
          </a:ln>
        </p:spPr>
      </p:pic>
      <p:pic>
        <p:nvPicPr>
          <p:cNvPr id="36" name="Picture 35"/>
          <p:cNvPicPr>
            <a:picLocks noChangeAspect="1"/>
          </p:cNvPicPr>
          <p:nvPr/>
        </p:nvPicPr>
        <p:blipFill rotWithShape="1">
          <a:blip r:embed="rId4">
            <a:extLst>
              <a:ext uri="{28A0092B-C50C-407E-A947-70E740481C1C}">
                <a14:useLocalDpi xmlns:a14="http://schemas.microsoft.com/office/drawing/2010/main" val="0"/>
              </a:ext>
            </a:extLst>
          </a:blip>
          <a:srcRect l="13804" r="17839"/>
          <a:stretch/>
        </p:blipFill>
        <p:spPr>
          <a:xfrm>
            <a:off x="8535041" y="905031"/>
            <a:ext cx="3440649" cy="2470103"/>
          </a:xfrm>
          <a:prstGeom prst="rect">
            <a:avLst/>
          </a:prstGeom>
          <a:ln>
            <a:solidFill>
              <a:schemeClr val="tx1"/>
            </a:solidFill>
          </a:ln>
        </p:spPr>
      </p:pic>
      <p:sp>
        <p:nvSpPr>
          <p:cNvPr id="37" name="TextBox 36"/>
          <p:cNvSpPr txBox="1"/>
          <p:nvPr/>
        </p:nvSpPr>
        <p:spPr>
          <a:xfrm>
            <a:off x="4821750" y="1160809"/>
            <a:ext cx="547896" cy="337573"/>
          </a:xfrm>
          <a:prstGeom prst="rect">
            <a:avLst/>
          </a:prstGeom>
          <a:noFill/>
        </p:spPr>
        <p:txBody>
          <a:bodyPr wrap="square" rtlCol="0">
            <a:spAutoFit/>
          </a:bodyPr>
          <a:lstStyle/>
          <a:p>
            <a:r>
              <a:rPr lang="en-US" dirty="0"/>
              <a:t>(m)</a:t>
            </a:r>
          </a:p>
        </p:txBody>
      </p:sp>
      <p:cxnSp>
        <p:nvCxnSpPr>
          <p:cNvPr id="38" name="Straight Connector 37"/>
          <p:cNvCxnSpPr/>
          <p:nvPr/>
        </p:nvCxnSpPr>
        <p:spPr>
          <a:xfrm>
            <a:off x="6277977" y="2368717"/>
            <a:ext cx="2257064" cy="1006417"/>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p:cNvCxnSpPr/>
          <p:nvPr/>
        </p:nvCxnSpPr>
        <p:spPr>
          <a:xfrm flipV="1">
            <a:off x="6956932" y="905031"/>
            <a:ext cx="1578110" cy="861571"/>
          </a:xfrm>
          <a:prstGeom prst="line">
            <a:avLst/>
          </a:prstGeom>
        </p:spPr>
        <p:style>
          <a:lnRef idx="1">
            <a:schemeClr val="dk1"/>
          </a:lnRef>
          <a:fillRef idx="0">
            <a:schemeClr val="dk1"/>
          </a:fillRef>
          <a:effectRef idx="0">
            <a:schemeClr val="dk1"/>
          </a:effectRef>
          <a:fontRef idx="minor">
            <a:schemeClr val="tx1"/>
          </a:fontRef>
        </p:style>
      </p:cxnSp>
      <p:pic>
        <p:nvPicPr>
          <p:cNvPr id="41" name="Picture 40"/>
          <p:cNvPicPr>
            <a:picLocks noChangeAspect="1"/>
          </p:cNvPicPr>
          <p:nvPr/>
        </p:nvPicPr>
        <p:blipFill rotWithShape="1">
          <a:blip r:embed="rId5">
            <a:extLst>
              <a:ext uri="{28A0092B-C50C-407E-A947-70E740481C1C}">
                <a14:useLocalDpi xmlns:a14="http://schemas.microsoft.com/office/drawing/2010/main" val="0"/>
              </a:ext>
            </a:extLst>
          </a:blip>
          <a:srcRect l="28283" t="6686" r="24950" b="5811"/>
          <a:stretch/>
        </p:blipFill>
        <p:spPr>
          <a:xfrm>
            <a:off x="1407604" y="3797628"/>
            <a:ext cx="2926080" cy="3044717"/>
          </a:xfrm>
          <a:prstGeom prst="rect">
            <a:avLst/>
          </a:prstGeom>
          <a:ln>
            <a:solidFill>
              <a:schemeClr val="tx1"/>
            </a:solidFill>
          </a:ln>
        </p:spPr>
      </p:pic>
      <p:pic>
        <p:nvPicPr>
          <p:cNvPr id="42" name="Picture 4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9504" y="3714216"/>
            <a:ext cx="3341507" cy="3128129"/>
          </a:xfrm>
          <a:prstGeom prst="rect">
            <a:avLst/>
          </a:prstGeom>
          <a:ln>
            <a:solidFill>
              <a:schemeClr val="tx1"/>
            </a:solidFill>
          </a:ln>
        </p:spPr>
      </p:pic>
      <p:pic>
        <p:nvPicPr>
          <p:cNvPr id="43" name="Picture 42"/>
          <p:cNvPicPr>
            <a:picLocks noChangeAspect="1"/>
          </p:cNvPicPr>
          <p:nvPr/>
        </p:nvPicPr>
        <p:blipFill rotWithShape="1">
          <a:blip r:embed="rId7">
            <a:extLst>
              <a:ext uri="{28A0092B-C50C-407E-A947-70E740481C1C}">
                <a14:useLocalDpi xmlns:a14="http://schemas.microsoft.com/office/drawing/2010/main" val="0"/>
              </a:ext>
            </a:extLst>
          </a:blip>
          <a:srcRect l="13638" t="-522" r="14533" b="-160"/>
          <a:stretch/>
        </p:blipFill>
        <p:spPr>
          <a:xfrm>
            <a:off x="8419814" y="4085546"/>
            <a:ext cx="3359553" cy="2468880"/>
          </a:xfrm>
          <a:prstGeom prst="rect">
            <a:avLst/>
          </a:prstGeom>
          <a:ln>
            <a:solidFill>
              <a:schemeClr val="tx1"/>
            </a:solidFill>
          </a:ln>
        </p:spPr>
      </p:pic>
      <p:sp>
        <p:nvSpPr>
          <p:cNvPr id="44" name="TextBox 43"/>
          <p:cNvSpPr txBox="1"/>
          <p:nvPr/>
        </p:nvSpPr>
        <p:spPr>
          <a:xfrm>
            <a:off x="4798220" y="4177198"/>
            <a:ext cx="587141" cy="369332"/>
          </a:xfrm>
          <a:prstGeom prst="rect">
            <a:avLst/>
          </a:prstGeom>
          <a:noFill/>
        </p:spPr>
        <p:txBody>
          <a:bodyPr wrap="square" rtlCol="0">
            <a:spAutoFit/>
          </a:bodyPr>
          <a:lstStyle/>
          <a:p>
            <a:r>
              <a:rPr lang="en-US" dirty="0"/>
              <a:t>(m)</a:t>
            </a:r>
          </a:p>
        </p:txBody>
      </p:sp>
      <p:cxnSp>
        <p:nvCxnSpPr>
          <p:cNvPr id="45" name="Straight Connector 44"/>
          <p:cNvCxnSpPr/>
          <p:nvPr/>
        </p:nvCxnSpPr>
        <p:spPr>
          <a:xfrm>
            <a:off x="6209403" y="5548009"/>
            <a:ext cx="2200579" cy="1006417"/>
          </a:xfrm>
          <a:prstGeom prst="line">
            <a:avLst/>
          </a:prstGeom>
        </p:spPr>
        <p:style>
          <a:lnRef idx="1">
            <a:schemeClr val="dk1"/>
          </a:lnRef>
          <a:fillRef idx="0">
            <a:schemeClr val="dk1"/>
          </a:fillRef>
          <a:effectRef idx="0">
            <a:schemeClr val="dk1"/>
          </a:effectRef>
          <a:fontRef idx="minor">
            <a:schemeClr val="tx1"/>
          </a:fontRef>
        </p:style>
      </p:cxnSp>
      <p:cxnSp>
        <p:nvCxnSpPr>
          <p:cNvPr id="46" name="Straight Connector 45"/>
          <p:cNvCxnSpPr/>
          <p:nvPr/>
        </p:nvCxnSpPr>
        <p:spPr>
          <a:xfrm flipV="1">
            <a:off x="6520325" y="4116355"/>
            <a:ext cx="1889657" cy="860349"/>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518713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4621007" y="-82692"/>
            <a:ext cx="2369728" cy="646331"/>
          </a:xfrm>
          <a:prstGeom prst="rect">
            <a:avLst/>
          </a:prstGeom>
        </p:spPr>
        <p:txBody>
          <a:bodyPr wrap="square">
            <a:spAutoFit/>
          </a:bodyPr>
          <a:lstStyle/>
          <a:p>
            <a:r>
              <a:rPr lang="en-US" sz="3600" b="1" dirty="0" smtClean="0">
                <a:solidFill>
                  <a:srgbClr val="0000FF"/>
                </a:solidFill>
              </a:rPr>
              <a:t>Summary</a:t>
            </a:r>
            <a:endParaRPr lang="en-US" sz="3600" b="1" dirty="0">
              <a:solidFill>
                <a:srgbClr val="0000FF"/>
              </a:solidFill>
            </a:endParaRPr>
          </a:p>
        </p:txBody>
      </p:sp>
      <p:sp>
        <p:nvSpPr>
          <p:cNvPr id="2" name="Rectangle 1"/>
          <p:cNvSpPr/>
          <p:nvPr/>
        </p:nvSpPr>
        <p:spPr>
          <a:xfrm>
            <a:off x="220646" y="3276878"/>
            <a:ext cx="12109006" cy="646331"/>
          </a:xfrm>
          <a:prstGeom prst="rect">
            <a:avLst/>
          </a:prstGeom>
        </p:spPr>
        <p:txBody>
          <a:bodyPr wrap="square">
            <a:spAutoFit/>
          </a:bodyPr>
          <a:lstStyle/>
          <a:p>
            <a:pPr marL="171450" marR="457200" indent="-171450">
              <a:buFont typeface="Arial" panose="020B0604020202020204" pitchFamily="34" charset="0"/>
              <a:buChar char="•"/>
            </a:pPr>
            <a:endParaRPr lang="en-US" sz="1200" dirty="0" smtClean="0">
              <a:latin typeface="Times New Roman" panose="02020603050405020304" pitchFamily="18" charset="0"/>
              <a:ea typeface="Times New Roman" panose="02020603050405020304" pitchFamily="18" charset="0"/>
            </a:endParaRPr>
          </a:p>
          <a:p>
            <a:pPr marR="457200"/>
            <a:endParaRPr lang="en-US" sz="2400" dirty="0">
              <a:latin typeface="Times New Roman" panose="02020603050405020304" pitchFamily="18" charset="0"/>
              <a:ea typeface="Times New Roman" panose="02020603050405020304" pitchFamily="18" charset="0"/>
            </a:endParaRPr>
          </a:p>
        </p:txBody>
      </p:sp>
      <p:sp>
        <p:nvSpPr>
          <p:cNvPr id="5" name="Content Placeholder 2"/>
          <p:cNvSpPr txBox="1">
            <a:spLocks/>
          </p:cNvSpPr>
          <p:nvPr/>
        </p:nvSpPr>
        <p:spPr>
          <a:xfrm>
            <a:off x="0" y="589936"/>
            <a:ext cx="12224980" cy="8613058"/>
          </a:xfrm>
          <a:prstGeom prst="rect">
            <a:avLst/>
          </a:prstGeom>
        </p:spPr>
        <p:txBody>
          <a:bodyPr vert="horz" lIns="91440" tIns="45720" rIns="91440" bIns="45720" rtlCol="0" anchor="t">
            <a:no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marL="342900" indent="-342900" algn="l">
              <a:spcBef>
                <a:spcPts val="0"/>
              </a:spcBef>
              <a:buClrTx/>
              <a:buFont typeface="Arial" panose="020B0604020202020204" pitchFamily="34" charset="0"/>
              <a:buChar char="•"/>
            </a:pPr>
            <a:r>
              <a:rPr lang="en-US" sz="2000" dirty="0" smtClean="0">
                <a:solidFill>
                  <a:schemeClr val="tx1"/>
                </a:solidFill>
                <a:latin typeface="Times New Roman" panose="02020603050405020304" pitchFamily="18" charset="0"/>
                <a:cs typeface="Times New Roman" panose="02020603050405020304" pitchFamily="18" charset="0"/>
              </a:rPr>
              <a:t>Numerical modeling evaluation of the role of coastal wetlands in flood risk mediation by modifying wetland parameters (elevation, vegetation, continuity) in idealized setting and wetlands in New Jersey back bays</a:t>
            </a:r>
          </a:p>
          <a:p>
            <a:pPr marL="342900" indent="-342900" algn="l">
              <a:spcBef>
                <a:spcPts val="0"/>
              </a:spcBef>
              <a:buClrTx/>
              <a:buFont typeface="Arial" panose="020B0604020202020204" pitchFamily="34" charset="0"/>
              <a:buChar char="•"/>
            </a:pPr>
            <a:endParaRPr lang="en-US" sz="800" dirty="0" smtClean="0">
              <a:solidFill>
                <a:schemeClr val="tx1"/>
              </a:solidFill>
              <a:latin typeface="Times New Roman" panose="02020603050405020304" pitchFamily="18" charset="0"/>
              <a:cs typeface="Times New Roman" panose="02020603050405020304" pitchFamily="18" charset="0"/>
            </a:endParaRPr>
          </a:p>
          <a:p>
            <a:pPr marL="342900" marR="457200" indent="-342900" algn="l">
              <a:buClrTx/>
              <a:buFont typeface="Arial" panose="020B0604020202020204" pitchFamily="34" charset="0"/>
              <a:buChar char="•"/>
            </a:pPr>
            <a:r>
              <a:rPr lang="en-US" sz="2000" dirty="0" smtClean="0">
                <a:solidFill>
                  <a:schemeClr val="tx1"/>
                </a:solidFill>
                <a:latin typeface="Times New Roman" panose="02020603050405020304" pitchFamily="18" charset="0"/>
                <a:ea typeface="Times New Roman" panose="02020603050405020304" pitchFamily="18" charset="0"/>
              </a:rPr>
              <a:t>Unique </a:t>
            </a:r>
            <a:r>
              <a:rPr lang="en-US" sz="2000" dirty="0">
                <a:solidFill>
                  <a:schemeClr val="tx1"/>
                </a:solidFill>
                <a:latin typeface="Times New Roman" panose="02020603050405020304" pitchFamily="18" charset="0"/>
                <a:ea typeface="Times New Roman" panose="02020603050405020304" pitchFamily="18" charset="0"/>
              </a:rPr>
              <a:t>study due to a combination of factors such as</a:t>
            </a:r>
            <a:r>
              <a:rPr lang="en-US" sz="2400" dirty="0" smtClean="0">
                <a:solidFill>
                  <a:schemeClr val="tx1"/>
                </a:solidFill>
                <a:latin typeface="Times New Roman" panose="02020603050405020304" pitchFamily="18" charset="0"/>
                <a:ea typeface="Times New Roman" panose="02020603050405020304" pitchFamily="18" charset="0"/>
              </a:rPr>
              <a:t>:</a:t>
            </a:r>
            <a:endParaRPr lang="en-US" sz="1600" i="1" dirty="0" smtClean="0">
              <a:solidFill>
                <a:schemeClr val="tx1"/>
              </a:solidFill>
              <a:latin typeface="Times New Roman" panose="02020603050405020304" pitchFamily="18" charset="0"/>
              <a:ea typeface="Times New Roman" panose="02020603050405020304" pitchFamily="18" charset="0"/>
            </a:endParaRPr>
          </a:p>
          <a:p>
            <a:pPr marL="800100" marR="457200" lvl="1" indent="-342900" algn="l">
              <a:buClrTx/>
              <a:buFont typeface="Arial" panose="020B0604020202020204" pitchFamily="34" charset="0"/>
              <a:buChar char="•"/>
            </a:pPr>
            <a:r>
              <a:rPr lang="en-US" i="1" dirty="0" smtClean="0">
                <a:solidFill>
                  <a:schemeClr val="tx1"/>
                </a:solidFill>
                <a:latin typeface="Times New Roman" panose="02020603050405020304" pitchFamily="18" charset="0"/>
                <a:ea typeface="Times New Roman" panose="02020603050405020304" pitchFamily="18" charset="0"/>
              </a:rPr>
              <a:t>Isolation of the effect of wetland parameters on storm surge (idealized cases)</a:t>
            </a:r>
            <a:endParaRPr lang="en-US" i="1" dirty="0">
              <a:solidFill>
                <a:schemeClr val="tx1"/>
              </a:solidFill>
              <a:latin typeface="Times New Roman" panose="02020603050405020304" pitchFamily="18" charset="0"/>
              <a:ea typeface="Times New Roman" panose="02020603050405020304" pitchFamily="18" charset="0"/>
            </a:endParaRPr>
          </a:p>
          <a:p>
            <a:pPr marL="742950" marR="457200" lvl="1" indent="-285750" algn="l">
              <a:spcBef>
                <a:spcPts val="600"/>
              </a:spcBef>
              <a:buClrTx/>
              <a:buFont typeface="Arial" panose="020B0604020202020204" pitchFamily="34" charset="0"/>
              <a:buChar char="•"/>
            </a:pPr>
            <a:r>
              <a:rPr lang="en-US" i="1" dirty="0">
                <a:solidFill>
                  <a:schemeClr val="tx1"/>
                </a:solidFill>
                <a:latin typeface="Times New Roman" panose="02020603050405020304" pitchFamily="18" charset="0"/>
                <a:ea typeface="Times New Roman" panose="02020603050405020304" pitchFamily="18" charset="0"/>
              </a:rPr>
              <a:t>Varying geometric configurations of the </a:t>
            </a:r>
            <a:r>
              <a:rPr lang="en-US" i="1" dirty="0" smtClean="0">
                <a:solidFill>
                  <a:schemeClr val="tx1"/>
                </a:solidFill>
                <a:latin typeface="Times New Roman" panose="02020603050405020304" pitchFamily="18" charset="0"/>
                <a:ea typeface="Times New Roman" panose="02020603050405020304" pitchFamily="18" charset="0"/>
              </a:rPr>
              <a:t>wetlands in </a:t>
            </a:r>
            <a:r>
              <a:rPr lang="en-US" i="1" dirty="0">
                <a:solidFill>
                  <a:schemeClr val="tx1"/>
                </a:solidFill>
                <a:latin typeface="Times New Roman" panose="02020603050405020304" pitchFamily="18" charset="0"/>
                <a:ea typeface="Times New Roman" panose="02020603050405020304" pitchFamily="18" charset="0"/>
              </a:rPr>
              <a:t>New </a:t>
            </a:r>
            <a:r>
              <a:rPr lang="en-US" i="1" dirty="0" smtClean="0">
                <a:solidFill>
                  <a:schemeClr val="tx1"/>
                </a:solidFill>
                <a:latin typeface="Times New Roman" panose="02020603050405020304" pitchFamily="18" charset="0"/>
                <a:ea typeface="Times New Roman" panose="02020603050405020304" pitchFamily="18" charset="0"/>
              </a:rPr>
              <a:t>Jersey cases</a:t>
            </a:r>
            <a:endParaRPr lang="en-US" i="1" dirty="0">
              <a:solidFill>
                <a:schemeClr val="tx1"/>
              </a:solidFill>
              <a:latin typeface="Times New Roman" panose="02020603050405020304" pitchFamily="18" charset="0"/>
              <a:ea typeface="Times New Roman" panose="02020603050405020304" pitchFamily="18" charset="0"/>
            </a:endParaRPr>
          </a:p>
          <a:p>
            <a:pPr marL="742950" marR="457200" lvl="1" indent="-285750" algn="l">
              <a:spcBef>
                <a:spcPts val="600"/>
              </a:spcBef>
              <a:buClrTx/>
              <a:buFont typeface="Arial" panose="020B0604020202020204" pitchFamily="34" charset="0"/>
              <a:buChar char="•"/>
            </a:pPr>
            <a:r>
              <a:rPr lang="en-US" i="1" dirty="0">
                <a:solidFill>
                  <a:schemeClr val="tx1"/>
                </a:solidFill>
                <a:latin typeface="Times New Roman" panose="02020603050405020304" pitchFamily="18" charset="0"/>
                <a:ea typeface="Times New Roman" panose="02020603050405020304" pitchFamily="18" charset="0"/>
              </a:rPr>
              <a:t>Interconnectivity and hydraulic dependency of adjacent </a:t>
            </a:r>
            <a:r>
              <a:rPr lang="en-US" i="1" dirty="0" smtClean="0">
                <a:solidFill>
                  <a:schemeClr val="tx1"/>
                </a:solidFill>
                <a:latin typeface="Times New Roman" panose="02020603050405020304" pitchFamily="18" charset="0"/>
                <a:ea typeface="Times New Roman" panose="02020603050405020304" pitchFamily="18" charset="0"/>
              </a:rPr>
              <a:t>New Jersey bays</a:t>
            </a:r>
            <a:endParaRPr lang="en-US" i="1" dirty="0">
              <a:solidFill>
                <a:schemeClr val="tx1"/>
              </a:solidFill>
              <a:latin typeface="Times New Roman" panose="02020603050405020304" pitchFamily="18" charset="0"/>
              <a:ea typeface="Times New Roman" panose="02020603050405020304" pitchFamily="18" charset="0"/>
            </a:endParaRPr>
          </a:p>
          <a:p>
            <a:pPr marL="342900" marR="457200" indent="-342900" algn="l">
              <a:buClrTx/>
              <a:buFont typeface="Arial" panose="020B0604020202020204" pitchFamily="34" charset="0"/>
              <a:buChar char="•"/>
            </a:pPr>
            <a:r>
              <a:rPr lang="en-US" sz="2000" dirty="0" smtClean="0">
                <a:solidFill>
                  <a:schemeClr val="tx1"/>
                </a:solidFill>
                <a:latin typeface="Times New Roman" panose="02020603050405020304" pitchFamily="18" charset="0"/>
                <a:ea typeface="Times New Roman" panose="02020603050405020304" pitchFamily="18" charset="0"/>
              </a:rPr>
              <a:t>Wetland </a:t>
            </a:r>
            <a:r>
              <a:rPr lang="en-US" sz="2000" dirty="0">
                <a:solidFill>
                  <a:schemeClr val="tx1"/>
                </a:solidFill>
                <a:latin typeface="Times New Roman" panose="02020603050405020304" pitchFamily="18" charset="0"/>
                <a:ea typeface="Times New Roman" panose="02020603050405020304" pitchFamily="18" charset="0"/>
              </a:rPr>
              <a:t>restoration may modify back bay surge levels, but should consider other mechanisms that may alter flow into and out of the bay</a:t>
            </a:r>
            <a:r>
              <a:rPr lang="en-US" sz="2400" dirty="0">
                <a:solidFill>
                  <a:schemeClr val="tx1"/>
                </a:solidFill>
                <a:latin typeface="Times New Roman" panose="02020603050405020304" pitchFamily="18" charset="0"/>
                <a:ea typeface="Times New Roman" panose="02020603050405020304" pitchFamily="18" charset="0"/>
              </a:rPr>
              <a:t>: </a:t>
            </a:r>
          </a:p>
          <a:p>
            <a:pPr marL="742950" marR="457200" lvl="1" indent="-285750" algn="l">
              <a:spcBef>
                <a:spcPts val="600"/>
              </a:spcBef>
              <a:buClrTx/>
              <a:buFont typeface="Arial" panose="020B0604020202020204" pitchFamily="34" charset="0"/>
              <a:buChar char="•"/>
            </a:pPr>
            <a:r>
              <a:rPr lang="en-US" i="1" dirty="0">
                <a:solidFill>
                  <a:schemeClr val="tx1"/>
                </a:solidFill>
                <a:latin typeface="Times New Roman" panose="02020603050405020304" pitchFamily="18" charset="0"/>
                <a:ea typeface="Times New Roman" panose="02020603050405020304" pitchFamily="18" charset="0"/>
              </a:rPr>
              <a:t> Other inlet openings, surge barriers, </a:t>
            </a:r>
            <a:r>
              <a:rPr lang="en-US" i="1" dirty="0" err="1">
                <a:solidFill>
                  <a:schemeClr val="tx1"/>
                </a:solidFill>
                <a:latin typeface="Times New Roman" panose="02020603050405020304" pitchFamily="18" charset="0"/>
                <a:ea typeface="Times New Roman" panose="02020603050405020304" pitchFamily="18" charset="0"/>
              </a:rPr>
              <a:t>overwash</a:t>
            </a:r>
            <a:r>
              <a:rPr lang="en-US" i="1" dirty="0">
                <a:solidFill>
                  <a:schemeClr val="tx1"/>
                </a:solidFill>
                <a:latin typeface="Times New Roman" panose="02020603050405020304" pitchFamily="18" charset="0"/>
                <a:ea typeface="Times New Roman" panose="02020603050405020304" pitchFamily="18" charset="0"/>
              </a:rPr>
              <a:t>, breaching, river inflow</a:t>
            </a:r>
          </a:p>
          <a:p>
            <a:pPr marL="800100" marR="457200" lvl="1" indent="-342900" algn="l">
              <a:spcBef>
                <a:spcPts val="600"/>
              </a:spcBef>
              <a:buClrTx/>
              <a:buFont typeface="Arial" panose="020B0604020202020204" pitchFamily="34" charset="0"/>
              <a:buChar char="•"/>
            </a:pPr>
            <a:r>
              <a:rPr lang="en-US" i="1" dirty="0">
                <a:solidFill>
                  <a:schemeClr val="tx1"/>
                </a:solidFill>
                <a:latin typeface="Times New Roman" panose="02020603050405020304" pitchFamily="18" charset="0"/>
                <a:ea typeface="Times New Roman" panose="02020603050405020304" pitchFamily="18" charset="0"/>
              </a:rPr>
              <a:t>Prevention of return flow out of the bay  </a:t>
            </a:r>
            <a:endParaRPr lang="en-US" sz="800" i="1" dirty="0">
              <a:solidFill>
                <a:schemeClr val="tx1"/>
              </a:solidFill>
              <a:latin typeface="Times New Roman" panose="02020603050405020304" pitchFamily="18" charset="0"/>
              <a:ea typeface="Times New Roman" panose="02020603050405020304" pitchFamily="18" charset="0"/>
            </a:endParaRPr>
          </a:p>
          <a:p>
            <a:pPr marL="342900" marR="457200" indent="-342900" algn="l">
              <a:buClrTx/>
              <a:buFont typeface="Arial" panose="020B0604020202020204" pitchFamily="34" charset="0"/>
              <a:buChar char="•"/>
            </a:pPr>
            <a:r>
              <a:rPr lang="en-US" sz="2000" dirty="0">
                <a:solidFill>
                  <a:schemeClr val="tx1"/>
                </a:solidFill>
                <a:latin typeface="Times New Roman" panose="02020603050405020304" pitchFamily="18" charset="0"/>
                <a:ea typeface="Times New Roman" panose="02020603050405020304" pitchFamily="18" charset="0"/>
              </a:rPr>
              <a:t>Wetland changes can modify the timing, duration, and magnitude of surge </a:t>
            </a:r>
            <a:r>
              <a:rPr lang="en-US" sz="2000" dirty="0" smtClean="0">
                <a:solidFill>
                  <a:schemeClr val="tx1"/>
                </a:solidFill>
                <a:latin typeface="Times New Roman" panose="02020603050405020304" pitchFamily="18" charset="0"/>
                <a:ea typeface="Times New Roman" panose="02020603050405020304" pitchFamily="18" charset="0"/>
              </a:rPr>
              <a:t>levels</a:t>
            </a:r>
            <a:endParaRPr lang="en-US" sz="2000" dirty="0">
              <a:solidFill>
                <a:schemeClr val="tx1"/>
              </a:solidFill>
              <a:latin typeface="Times New Roman" panose="02020603050405020304" pitchFamily="18" charset="0"/>
              <a:cs typeface="Times New Roman" panose="02020603050405020304" pitchFamily="18" charset="0"/>
            </a:endParaRPr>
          </a:p>
          <a:p>
            <a:pPr marL="342900" indent="-342900" algn="l">
              <a:buClrTx/>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Findings can be used to determine best future management practices for dredged material placement to maintain and restore wetlands considering: environmental pressures - climate change, subsidence, and storm-induced </a:t>
            </a:r>
            <a:r>
              <a:rPr lang="en-US" sz="2000" dirty="0" smtClean="0">
                <a:solidFill>
                  <a:schemeClr val="tx1"/>
                </a:solidFill>
                <a:latin typeface="Times New Roman" panose="02020603050405020304" pitchFamily="18" charset="0"/>
                <a:cs typeface="Times New Roman" panose="02020603050405020304" pitchFamily="18" charset="0"/>
              </a:rPr>
              <a:t>erosion</a:t>
            </a:r>
            <a:endParaRPr lang="en-US" sz="2400" dirty="0" smtClean="0">
              <a:solidFill>
                <a:schemeClr val="tx1"/>
              </a:solidFill>
              <a:latin typeface="Times New Roman" panose="02020603050405020304" pitchFamily="18" charset="0"/>
              <a:cs typeface="Times New Roman" panose="02020603050405020304" pitchFamily="18" charset="0"/>
            </a:endParaRPr>
          </a:p>
          <a:p>
            <a:pPr marL="342900" indent="-342900" algn="l">
              <a:spcBef>
                <a:spcPts val="0"/>
              </a:spcBef>
              <a:buClrTx/>
              <a:buFont typeface="Arial" panose="020B0604020202020204" pitchFamily="34" charset="0"/>
              <a:buChar char="•"/>
            </a:pPr>
            <a:endParaRPr lang="en-US" sz="2400" dirty="0">
              <a:solidFill>
                <a:schemeClr val="tx1"/>
              </a:solidFill>
              <a:latin typeface="Times New Roman" panose="02020603050405020304" pitchFamily="18" charset="0"/>
              <a:cs typeface="Times New Roman" panose="02020603050405020304" pitchFamily="18" charset="0"/>
            </a:endParaRPr>
          </a:p>
          <a:p>
            <a:pPr marL="342900" indent="-342900" algn="l">
              <a:spcBef>
                <a:spcPts val="0"/>
              </a:spcBef>
              <a:buClrTx/>
              <a:buFont typeface="Arial" panose="020B0604020202020204" pitchFamily="34" charset="0"/>
              <a:buChar char="•"/>
            </a:pPr>
            <a:endParaRPr lang="en-US" sz="2400" dirty="0" smtClean="0">
              <a:solidFill>
                <a:schemeClr val="tx1"/>
              </a:solidFill>
              <a:latin typeface="Times New Roman" panose="02020603050405020304" pitchFamily="18" charset="0"/>
              <a:cs typeface="Times New Roman" panose="02020603050405020304" pitchFamily="18" charset="0"/>
            </a:endParaRPr>
          </a:p>
          <a:p>
            <a:pPr marL="342900" indent="-342900" algn="l">
              <a:spcBef>
                <a:spcPts val="0"/>
              </a:spcBef>
              <a:buClrTx/>
              <a:buFont typeface="Arial" panose="020B0604020202020204" pitchFamily="34" charset="0"/>
              <a:buChar char="•"/>
            </a:pPr>
            <a:endParaRPr lang="en-US" sz="2400" dirty="0" smtClean="0">
              <a:solidFill>
                <a:schemeClr val="tx1"/>
              </a:solidFill>
              <a:latin typeface="Times New Roman" panose="02020603050405020304" pitchFamily="18" charset="0"/>
              <a:cs typeface="Times New Roman" panose="02020603050405020304" pitchFamily="18" charset="0"/>
            </a:endParaRPr>
          </a:p>
          <a:p>
            <a:pPr marL="342900" indent="-342900" algn="l">
              <a:spcBef>
                <a:spcPts val="0"/>
              </a:spcBef>
              <a:buClrTx/>
              <a:buFont typeface="Arial" panose="020B0604020202020204" pitchFamily="34" charset="0"/>
              <a:buChar char="•"/>
            </a:pPr>
            <a:endParaRPr lang="en-US"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4128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18987" y="253868"/>
            <a:ext cx="4395242" cy="646331"/>
          </a:xfrm>
          <a:prstGeom prst="rect">
            <a:avLst/>
          </a:prstGeom>
        </p:spPr>
        <p:txBody>
          <a:bodyPr wrap="none">
            <a:spAutoFit/>
          </a:bodyPr>
          <a:lstStyle/>
          <a:p>
            <a:r>
              <a:rPr lang="en-US" sz="3600" b="1" dirty="0" smtClean="0">
                <a:solidFill>
                  <a:srgbClr val="0000FF"/>
                </a:solidFill>
              </a:rPr>
              <a:t>Presentation Topics</a:t>
            </a:r>
            <a:endParaRPr lang="en-US" sz="3600" b="1" dirty="0">
              <a:solidFill>
                <a:srgbClr val="0000FF"/>
              </a:solidFill>
            </a:endParaRPr>
          </a:p>
        </p:txBody>
      </p:sp>
      <p:sp>
        <p:nvSpPr>
          <p:cNvPr id="14" name="TextBox 13"/>
          <p:cNvSpPr txBox="1"/>
          <p:nvPr/>
        </p:nvSpPr>
        <p:spPr>
          <a:xfrm>
            <a:off x="434720" y="1142068"/>
            <a:ext cx="11837962" cy="4585871"/>
          </a:xfrm>
          <a:prstGeom prst="rect">
            <a:avLst/>
          </a:prstGeom>
          <a:noFill/>
        </p:spPr>
        <p:txBody>
          <a:bodyPr wrap="square" rtlCol="0">
            <a:spAutoFit/>
          </a:bodyPr>
          <a:lstStyle/>
          <a:p>
            <a:pPr indent="-228600">
              <a:spcAft>
                <a:spcPts val="2400"/>
              </a:spcAft>
              <a:buFont typeface="Arial" panose="020B0604020202020204" pitchFamily="34" charset="0"/>
              <a:buChar char="•"/>
            </a:pPr>
            <a:r>
              <a:rPr lang="en-US" sz="3200" dirty="0" smtClean="0"/>
              <a:t>Idealized Wetlands – Numerical Simulations and Analysis</a:t>
            </a:r>
          </a:p>
          <a:p>
            <a:pPr lvl="1" indent="-228600">
              <a:spcAft>
                <a:spcPts val="2400"/>
              </a:spcAft>
              <a:buFont typeface="Arial" panose="020B0604020202020204" pitchFamily="34" charset="0"/>
              <a:buChar char="•"/>
            </a:pPr>
            <a:r>
              <a:rPr lang="en-US" sz="3200" dirty="0" smtClean="0"/>
              <a:t>Elevation</a:t>
            </a:r>
          </a:p>
          <a:p>
            <a:pPr lvl="1" indent="-228600">
              <a:spcAft>
                <a:spcPts val="2400"/>
              </a:spcAft>
              <a:buFont typeface="Arial" panose="020B0604020202020204" pitchFamily="34" charset="0"/>
              <a:buChar char="•"/>
            </a:pPr>
            <a:r>
              <a:rPr lang="en-US" sz="3200" dirty="0" smtClean="0"/>
              <a:t>Vegetation type</a:t>
            </a:r>
          </a:p>
          <a:p>
            <a:pPr lvl="1" indent="-228600">
              <a:spcAft>
                <a:spcPts val="2400"/>
              </a:spcAft>
              <a:buFont typeface="Arial" panose="020B0604020202020204" pitchFamily="34" charset="0"/>
              <a:buChar char="•"/>
            </a:pPr>
            <a:r>
              <a:rPr lang="en-US" sz="3200" dirty="0" smtClean="0"/>
              <a:t>Continuity</a:t>
            </a:r>
          </a:p>
          <a:p>
            <a:pPr indent="-228600">
              <a:spcAft>
                <a:spcPts val="2400"/>
              </a:spcAft>
              <a:buFont typeface="Arial" panose="020B0604020202020204" pitchFamily="34" charset="0"/>
              <a:buChar char="•"/>
            </a:pPr>
            <a:r>
              <a:rPr lang="en-US" sz="3200" dirty="0" smtClean="0"/>
              <a:t>New Jersey Bay </a:t>
            </a:r>
            <a:r>
              <a:rPr lang="en-US" sz="3200" dirty="0" err="1" smtClean="0"/>
              <a:t>Bay</a:t>
            </a:r>
            <a:r>
              <a:rPr lang="en-US" sz="3200" dirty="0"/>
              <a:t> </a:t>
            </a:r>
            <a:r>
              <a:rPr lang="en-US" sz="3200" dirty="0" smtClean="0"/>
              <a:t>– Numerical Simulations and Analysis</a:t>
            </a:r>
          </a:p>
          <a:p>
            <a:pPr lvl="1" indent="-228600">
              <a:spcAft>
                <a:spcPts val="2400"/>
              </a:spcAft>
              <a:buFont typeface="Arial" panose="020B0604020202020204" pitchFamily="34" charset="0"/>
              <a:buChar char="•"/>
            </a:pPr>
            <a:r>
              <a:rPr lang="en-US" sz="3200" dirty="0"/>
              <a:t>Restoration of </a:t>
            </a:r>
            <a:r>
              <a:rPr lang="en-US" sz="3200" dirty="0" smtClean="0"/>
              <a:t>Wetlands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311453040"/>
      </p:ext>
    </p:extLst>
  </p:cSld>
  <p:clrMapOvr>
    <a:masterClrMapping/>
  </p:clrMapOvr>
  <mc:AlternateContent xmlns:mc="http://schemas.openxmlformats.org/markup-compatibility/2006">
    <mc:Choice xmlns:p14="http://schemas.microsoft.com/office/powerpoint/2010/main" Requires="p14">
      <p:transition spd="slow" p14:dur="2000" advTm="21192"/>
    </mc:Choice>
    <mc:Fallback>
      <p:transition spd="slow" advTm="21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64491" y="-76756"/>
            <a:ext cx="8583504" cy="646331"/>
          </a:xfrm>
          <a:prstGeom prst="rect">
            <a:avLst/>
          </a:prstGeom>
        </p:spPr>
        <p:txBody>
          <a:bodyPr wrap="none">
            <a:spAutoFit/>
          </a:bodyPr>
          <a:lstStyle/>
          <a:p>
            <a:r>
              <a:rPr lang="en-US" sz="3600" b="1" dirty="0" smtClean="0">
                <a:solidFill>
                  <a:srgbClr val="0000FF"/>
                </a:solidFill>
              </a:rPr>
              <a:t>Idealized Wetland – Elevation Variation</a:t>
            </a:r>
            <a:endParaRPr lang="en-US" sz="3600" b="1" dirty="0">
              <a:solidFill>
                <a:srgbClr val="0000FF"/>
              </a:solidFill>
            </a:endParaRPr>
          </a:p>
        </p:txBody>
      </p:sp>
      <p:sp>
        <p:nvSpPr>
          <p:cNvPr id="14" name="TextBox 13"/>
          <p:cNvSpPr txBox="1"/>
          <p:nvPr/>
        </p:nvSpPr>
        <p:spPr>
          <a:xfrm>
            <a:off x="5168811" y="2676031"/>
            <a:ext cx="3182346" cy="369332"/>
          </a:xfrm>
          <a:prstGeom prst="rect">
            <a:avLst/>
          </a:prstGeom>
          <a:noFill/>
        </p:spPr>
        <p:txBody>
          <a:bodyPr wrap="none" rtlCol="0">
            <a:spAutoFit/>
          </a:bodyPr>
          <a:lstStyle/>
          <a:p>
            <a:r>
              <a:rPr lang="en-US" b="1" dirty="0" smtClean="0">
                <a:solidFill>
                  <a:schemeClr val="bg1"/>
                </a:solidFill>
              </a:rPr>
              <a:t>Coastal AND Inland Flooding</a:t>
            </a:r>
            <a:endParaRPr lang="en-US" dirty="0">
              <a:solidFill>
                <a:schemeClr val="bg1"/>
              </a:solidFill>
            </a:endParaRPr>
          </a:p>
        </p:txBody>
      </p:sp>
      <p:sp>
        <p:nvSpPr>
          <p:cNvPr id="6" name="TextBox 5"/>
          <p:cNvSpPr txBox="1"/>
          <p:nvPr/>
        </p:nvSpPr>
        <p:spPr>
          <a:xfrm>
            <a:off x="5385086" y="2927340"/>
            <a:ext cx="2882136" cy="584775"/>
          </a:xfrm>
          <a:prstGeom prst="rect">
            <a:avLst/>
          </a:prstGeom>
          <a:noFill/>
        </p:spPr>
        <p:txBody>
          <a:bodyPr wrap="none" rtlCol="0">
            <a:spAutoFit/>
          </a:bodyPr>
          <a:lstStyle/>
          <a:p>
            <a:r>
              <a:rPr lang="en-US" sz="1400" dirty="0" smtClean="0">
                <a:solidFill>
                  <a:schemeClr val="bg1"/>
                </a:solidFill>
              </a:rPr>
              <a:t>Potential for future flood hazards</a:t>
            </a:r>
          </a:p>
          <a:p>
            <a:endParaRPr lang="en-US" dirty="0"/>
          </a:p>
        </p:txBody>
      </p:sp>
      <p:sp>
        <p:nvSpPr>
          <p:cNvPr id="8" name="Rectangle 7"/>
          <p:cNvSpPr/>
          <p:nvPr/>
        </p:nvSpPr>
        <p:spPr>
          <a:xfrm>
            <a:off x="5867400" y="3618970"/>
            <a:ext cx="188843" cy="88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5"/>
          <a:stretch>
            <a:fillRect/>
          </a:stretch>
        </p:blipFill>
        <p:spPr>
          <a:xfrm>
            <a:off x="5606985" y="620317"/>
            <a:ext cx="6069739" cy="3359435"/>
          </a:xfrm>
          <a:prstGeom prst="rect">
            <a:avLst/>
          </a:prstGeom>
          <a:ln>
            <a:solidFill>
              <a:schemeClr val="tx1"/>
            </a:solidFill>
          </a:ln>
        </p:spPr>
      </p:pic>
      <p:graphicFrame>
        <p:nvGraphicFramePr>
          <p:cNvPr id="23" name="Table 22"/>
          <p:cNvGraphicFramePr>
            <a:graphicFrameLocks noGrp="1"/>
          </p:cNvGraphicFramePr>
          <p:nvPr>
            <p:extLst>
              <p:ext uri="{D42A27DB-BD31-4B8C-83A1-F6EECF244321}">
                <p14:modId xmlns:p14="http://schemas.microsoft.com/office/powerpoint/2010/main" val="3273948230"/>
              </p:ext>
            </p:extLst>
          </p:nvPr>
        </p:nvGraphicFramePr>
        <p:xfrm>
          <a:off x="1317523" y="4200632"/>
          <a:ext cx="8701548" cy="2595880"/>
        </p:xfrm>
        <a:graphic>
          <a:graphicData uri="http://schemas.openxmlformats.org/drawingml/2006/table">
            <a:tbl>
              <a:tblPr firstRow="1" bandRow="1">
                <a:tableStyleId>{5C22544A-7EE6-4342-B048-85BDC9FD1C3A}</a:tableStyleId>
              </a:tblPr>
              <a:tblGrid>
                <a:gridCol w="2900516"/>
                <a:gridCol w="2900516"/>
                <a:gridCol w="2900516"/>
              </a:tblGrid>
              <a:tr h="370840">
                <a:tc>
                  <a:txBody>
                    <a:bodyPr/>
                    <a:lstStyle/>
                    <a:p>
                      <a:r>
                        <a:rPr lang="en-US" dirty="0" smtClean="0"/>
                        <a:t>Radius at Landfall</a:t>
                      </a:r>
                      <a:r>
                        <a:rPr lang="en-US" baseline="0" dirty="0" smtClean="0"/>
                        <a:t> (km)</a:t>
                      </a:r>
                      <a:endParaRPr lang="en-US" dirty="0"/>
                    </a:p>
                  </a:txBody>
                  <a:tcPr/>
                </a:tc>
                <a:tc>
                  <a:txBody>
                    <a:bodyPr/>
                    <a:lstStyle/>
                    <a:p>
                      <a:r>
                        <a:rPr lang="en-US" dirty="0" smtClean="0"/>
                        <a:t>Pressure at Landfall (</a:t>
                      </a:r>
                      <a:r>
                        <a:rPr lang="en-US" dirty="0" err="1" smtClean="0"/>
                        <a:t>mb</a:t>
                      </a:r>
                      <a:r>
                        <a:rPr lang="en-US" dirty="0" smtClean="0"/>
                        <a:t>)</a:t>
                      </a:r>
                      <a:endParaRPr lang="en-US" dirty="0"/>
                    </a:p>
                  </a:txBody>
                  <a:tcPr/>
                </a:tc>
                <a:tc>
                  <a:txBody>
                    <a:bodyPr/>
                    <a:lstStyle/>
                    <a:p>
                      <a:r>
                        <a:rPr lang="en-US" dirty="0" smtClean="0"/>
                        <a:t>Surge Potential (m)</a:t>
                      </a:r>
                      <a:endParaRPr lang="en-US" dirty="0"/>
                    </a:p>
                  </a:txBody>
                  <a:tcPr/>
                </a:tc>
              </a:tr>
              <a:tr h="370840">
                <a:tc>
                  <a:txBody>
                    <a:bodyPr/>
                    <a:lstStyle/>
                    <a:p>
                      <a:pPr algn="ctr"/>
                      <a:r>
                        <a:rPr lang="en-US" dirty="0" smtClean="0"/>
                        <a:t>20.4</a:t>
                      </a:r>
                      <a:endParaRPr lang="en-US" dirty="0"/>
                    </a:p>
                  </a:txBody>
                  <a:tcPr/>
                </a:tc>
                <a:tc>
                  <a:txBody>
                    <a:bodyPr/>
                    <a:lstStyle/>
                    <a:p>
                      <a:pPr algn="ctr"/>
                      <a:r>
                        <a:rPr lang="en-US" dirty="0" smtClean="0"/>
                        <a:t>975</a:t>
                      </a:r>
                      <a:endParaRPr lang="en-US" dirty="0"/>
                    </a:p>
                  </a:txBody>
                  <a:tcPr/>
                </a:tc>
                <a:tc>
                  <a:txBody>
                    <a:bodyPr/>
                    <a:lstStyle/>
                    <a:p>
                      <a:pPr algn="ctr"/>
                      <a:r>
                        <a:rPr lang="en-US" dirty="0" smtClean="0"/>
                        <a:t>1.8</a:t>
                      </a:r>
                      <a:endParaRPr lang="en-US" dirty="0"/>
                    </a:p>
                  </a:txBody>
                  <a:tcPr/>
                </a:tc>
              </a:tr>
              <a:tr h="370840">
                <a:tc>
                  <a:txBody>
                    <a:bodyPr/>
                    <a:lstStyle/>
                    <a:p>
                      <a:pPr algn="ctr"/>
                      <a:r>
                        <a:rPr lang="en-US" dirty="0" smtClean="0"/>
                        <a:t>38.9</a:t>
                      </a:r>
                      <a:endParaRPr lang="en-US" dirty="0"/>
                    </a:p>
                  </a:txBody>
                  <a:tcPr/>
                </a:tc>
                <a:tc>
                  <a:txBody>
                    <a:bodyPr/>
                    <a:lstStyle/>
                    <a:p>
                      <a:pPr algn="ctr"/>
                      <a:r>
                        <a:rPr lang="en-US" dirty="0" smtClean="0"/>
                        <a:t>975</a:t>
                      </a:r>
                      <a:endParaRPr lang="en-US" dirty="0"/>
                    </a:p>
                  </a:txBody>
                  <a:tcPr/>
                </a:tc>
                <a:tc>
                  <a:txBody>
                    <a:bodyPr/>
                    <a:lstStyle/>
                    <a:p>
                      <a:pPr algn="ctr"/>
                      <a:r>
                        <a:rPr lang="en-US" dirty="0" smtClean="0"/>
                        <a:t>2.2</a:t>
                      </a:r>
                      <a:endParaRPr lang="en-US" dirty="0"/>
                    </a:p>
                  </a:txBody>
                  <a:tcPr/>
                </a:tc>
              </a:tr>
              <a:tr h="370840">
                <a:tc>
                  <a:txBody>
                    <a:bodyPr/>
                    <a:lstStyle/>
                    <a:p>
                      <a:pPr algn="ctr"/>
                      <a:r>
                        <a:rPr lang="en-US" dirty="0" smtClean="0"/>
                        <a:t>38.9</a:t>
                      </a:r>
                      <a:endParaRPr lang="en-US" dirty="0"/>
                    </a:p>
                  </a:txBody>
                  <a:tcPr/>
                </a:tc>
                <a:tc>
                  <a:txBody>
                    <a:bodyPr/>
                    <a:lstStyle/>
                    <a:p>
                      <a:pPr algn="ctr"/>
                      <a:r>
                        <a:rPr lang="en-US" dirty="0" smtClean="0"/>
                        <a:t>941</a:t>
                      </a:r>
                      <a:endParaRPr lang="en-US" dirty="0"/>
                    </a:p>
                  </a:txBody>
                  <a:tcPr/>
                </a:tc>
                <a:tc>
                  <a:txBody>
                    <a:bodyPr/>
                    <a:lstStyle/>
                    <a:p>
                      <a:pPr algn="ctr"/>
                      <a:r>
                        <a:rPr lang="en-US" dirty="0" smtClean="0"/>
                        <a:t>3.5</a:t>
                      </a:r>
                      <a:endParaRPr lang="en-US" dirty="0"/>
                    </a:p>
                  </a:txBody>
                  <a:tcPr/>
                </a:tc>
              </a:tr>
              <a:tr h="370840">
                <a:tc>
                  <a:txBody>
                    <a:bodyPr/>
                    <a:lstStyle/>
                    <a:p>
                      <a:pPr algn="ctr"/>
                      <a:r>
                        <a:rPr lang="en-US" dirty="0" smtClean="0"/>
                        <a:t>20.4</a:t>
                      </a:r>
                      <a:endParaRPr lang="en-US" dirty="0"/>
                    </a:p>
                  </a:txBody>
                  <a:tcPr/>
                </a:tc>
                <a:tc>
                  <a:txBody>
                    <a:bodyPr/>
                    <a:lstStyle/>
                    <a:p>
                      <a:pPr algn="ctr"/>
                      <a:r>
                        <a:rPr lang="en-US" dirty="0" smtClean="0"/>
                        <a:t>900</a:t>
                      </a:r>
                      <a:endParaRPr lang="en-US" dirty="0"/>
                    </a:p>
                  </a:txBody>
                  <a:tcPr/>
                </a:tc>
                <a:tc>
                  <a:txBody>
                    <a:bodyPr/>
                    <a:lstStyle/>
                    <a:p>
                      <a:pPr algn="ctr"/>
                      <a:r>
                        <a:rPr lang="en-US" dirty="0" smtClean="0"/>
                        <a:t>4.4</a:t>
                      </a:r>
                      <a:endParaRPr lang="en-US" dirty="0"/>
                    </a:p>
                  </a:txBody>
                  <a:tcPr/>
                </a:tc>
              </a:tr>
              <a:tr h="370840">
                <a:tc>
                  <a:txBody>
                    <a:bodyPr/>
                    <a:lstStyle/>
                    <a:p>
                      <a:pPr algn="ctr"/>
                      <a:r>
                        <a:rPr lang="en-US" dirty="0" smtClean="0"/>
                        <a:t>38.9</a:t>
                      </a:r>
                      <a:endParaRPr lang="en-US" dirty="0"/>
                    </a:p>
                  </a:txBody>
                  <a:tcPr/>
                </a:tc>
                <a:tc>
                  <a:txBody>
                    <a:bodyPr/>
                    <a:lstStyle/>
                    <a:p>
                      <a:pPr algn="ctr"/>
                      <a:r>
                        <a:rPr lang="en-US" dirty="0" smtClean="0"/>
                        <a:t>900</a:t>
                      </a:r>
                      <a:endParaRPr lang="en-US" dirty="0"/>
                    </a:p>
                  </a:txBody>
                  <a:tcPr/>
                </a:tc>
                <a:tc>
                  <a:txBody>
                    <a:bodyPr/>
                    <a:lstStyle/>
                    <a:p>
                      <a:pPr algn="ctr"/>
                      <a:r>
                        <a:rPr lang="en-US" dirty="0" smtClean="0"/>
                        <a:t>5.2</a:t>
                      </a:r>
                      <a:endParaRPr lang="en-US" dirty="0"/>
                    </a:p>
                  </a:txBody>
                  <a:tcPr/>
                </a:tc>
              </a:tr>
              <a:tr h="370840">
                <a:tc>
                  <a:txBody>
                    <a:bodyPr/>
                    <a:lstStyle/>
                    <a:p>
                      <a:pPr algn="ctr"/>
                      <a:r>
                        <a:rPr lang="en-US" dirty="0" smtClean="0"/>
                        <a:t>74.1</a:t>
                      </a:r>
                      <a:endParaRPr lang="en-US" dirty="0"/>
                    </a:p>
                  </a:txBody>
                  <a:tcPr/>
                </a:tc>
                <a:tc>
                  <a:txBody>
                    <a:bodyPr/>
                    <a:lstStyle/>
                    <a:p>
                      <a:pPr algn="ctr"/>
                      <a:r>
                        <a:rPr lang="en-US" dirty="0" smtClean="0"/>
                        <a:t>900</a:t>
                      </a:r>
                      <a:endParaRPr lang="en-US" dirty="0"/>
                    </a:p>
                  </a:txBody>
                  <a:tcPr/>
                </a:tc>
                <a:tc>
                  <a:txBody>
                    <a:bodyPr/>
                    <a:lstStyle/>
                    <a:p>
                      <a:pPr algn="ctr"/>
                      <a:r>
                        <a:rPr lang="en-US" dirty="0" smtClean="0"/>
                        <a:t>6.0</a:t>
                      </a:r>
                    </a:p>
                  </a:txBody>
                  <a:tcPr/>
                </a:tc>
              </a:tr>
            </a:tbl>
          </a:graphicData>
        </a:graphic>
      </p:graphicFrame>
      <p:grpSp>
        <p:nvGrpSpPr>
          <p:cNvPr id="35" name="Group 34"/>
          <p:cNvGrpSpPr/>
          <p:nvPr/>
        </p:nvGrpSpPr>
        <p:grpSpPr>
          <a:xfrm>
            <a:off x="47844" y="620317"/>
            <a:ext cx="5435719" cy="3421626"/>
            <a:chOff x="126881" y="540774"/>
            <a:chExt cx="7641805" cy="5112774"/>
          </a:xfrm>
        </p:grpSpPr>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881" y="540774"/>
              <a:ext cx="7641805" cy="5112774"/>
            </a:xfrm>
            <a:prstGeom prst="rect">
              <a:avLst/>
            </a:prstGeom>
            <a:ln>
              <a:solidFill>
                <a:schemeClr val="tx1"/>
              </a:solidFill>
            </a:ln>
          </p:spPr>
        </p:pic>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73677" y="3818528"/>
              <a:ext cx="3229181" cy="1742091"/>
            </a:xfrm>
            <a:prstGeom prst="rect">
              <a:avLst/>
            </a:prstGeom>
          </p:spPr>
        </p:pic>
        <p:cxnSp>
          <p:nvCxnSpPr>
            <p:cNvPr id="27" name="Straight Connector 26"/>
            <p:cNvCxnSpPr/>
            <p:nvPr/>
          </p:nvCxnSpPr>
          <p:spPr>
            <a:xfrm>
              <a:off x="3294037" y="877794"/>
              <a:ext cx="2252576" cy="3212674"/>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p:cNvCxnSpPr/>
            <p:nvPr/>
          </p:nvCxnSpPr>
          <p:spPr>
            <a:xfrm>
              <a:off x="3439793" y="877794"/>
              <a:ext cx="3156950" cy="3207264"/>
            </a:xfrm>
            <a:prstGeom prst="line">
              <a:avLst/>
            </a:prstGeom>
          </p:spPr>
          <p:style>
            <a:lnRef idx="1">
              <a:schemeClr val="dk1"/>
            </a:lnRef>
            <a:fillRef idx="0">
              <a:schemeClr val="dk1"/>
            </a:fillRef>
            <a:effectRef idx="0">
              <a:schemeClr val="dk1"/>
            </a:effectRef>
            <a:fontRef idx="minor">
              <a:schemeClr val="tx1"/>
            </a:fontRef>
          </p:style>
        </p:cxnSp>
      </p:grpSp>
      <p:graphicFrame>
        <p:nvGraphicFramePr>
          <p:cNvPr id="38" name="Table 37"/>
          <p:cNvGraphicFramePr>
            <a:graphicFrameLocks noGrp="1"/>
          </p:cNvGraphicFramePr>
          <p:nvPr>
            <p:extLst>
              <p:ext uri="{D42A27DB-BD31-4B8C-83A1-F6EECF244321}">
                <p14:modId xmlns:p14="http://schemas.microsoft.com/office/powerpoint/2010/main" val="367290134"/>
              </p:ext>
            </p:extLst>
          </p:nvPr>
        </p:nvGraphicFramePr>
        <p:xfrm>
          <a:off x="6983762" y="1216563"/>
          <a:ext cx="2734789" cy="1828800"/>
        </p:xfrm>
        <a:graphic>
          <a:graphicData uri="http://schemas.openxmlformats.org/drawingml/2006/table">
            <a:tbl>
              <a:tblPr firstRow="1" bandRow="1">
                <a:tableStyleId>{5C22544A-7EE6-4342-B048-85BDC9FD1C3A}</a:tableStyleId>
              </a:tblPr>
              <a:tblGrid>
                <a:gridCol w="2734789"/>
              </a:tblGrid>
              <a:tr h="269039">
                <a:tc>
                  <a:txBody>
                    <a:bodyPr/>
                    <a:lstStyle/>
                    <a:p>
                      <a:r>
                        <a:rPr lang="en-US" sz="1400" dirty="0" smtClean="0"/>
                        <a:t>Elevation, m</a:t>
                      </a:r>
                      <a:endParaRPr lang="en-US" sz="1400" dirty="0"/>
                    </a:p>
                  </a:txBody>
                  <a:tcPr/>
                </a:tc>
              </a:tr>
              <a:tr h="269039">
                <a:tc>
                  <a:txBody>
                    <a:bodyPr/>
                    <a:lstStyle/>
                    <a:p>
                      <a:r>
                        <a:rPr lang="en-US" sz="1400" dirty="0" smtClean="0"/>
                        <a:t>0.5 m (above MSL) - emergent</a:t>
                      </a:r>
                      <a:endParaRPr lang="en-US" sz="1400" dirty="0"/>
                    </a:p>
                  </a:txBody>
                  <a:tcPr/>
                </a:tc>
              </a:tr>
              <a:tr h="269039">
                <a:tc>
                  <a:txBody>
                    <a:bodyPr/>
                    <a:lstStyle/>
                    <a:p>
                      <a:r>
                        <a:rPr lang="en-US" sz="1400" dirty="0" smtClean="0"/>
                        <a:t>0.2 m (below MSL) - submerged</a:t>
                      </a:r>
                      <a:endParaRPr lang="en-US" sz="1400" dirty="0"/>
                    </a:p>
                  </a:txBody>
                  <a:tcPr/>
                </a:tc>
              </a:tr>
              <a:tr h="269039">
                <a:tc>
                  <a:txBody>
                    <a:bodyPr/>
                    <a:lstStyle/>
                    <a:p>
                      <a:r>
                        <a:rPr lang="en-US" sz="1400" dirty="0" smtClean="0"/>
                        <a:t>0.6 m (below MSL) - submerged</a:t>
                      </a:r>
                      <a:endParaRPr lang="en-US" sz="1400" dirty="0"/>
                    </a:p>
                  </a:txBody>
                  <a:tcPr/>
                </a:tc>
              </a:tr>
              <a:tr h="269039">
                <a:tc>
                  <a:txBody>
                    <a:bodyPr/>
                    <a:lstStyle/>
                    <a:p>
                      <a:r>
                        <a:rPr lang="en-US" sz="1400" dirty="0" smtClean="0"/>
                        <a:t>1.8 m (below MSL) - submerged</a:t>
                      </a:r>
                      <a:endParaRPr lang="en-US" sz="1400" dirty="0"/>
                    </a:p>
                  </a:txBody>
                  <a:tcPr/>
                </a:tc>
              </a:tr>
              <a:tr h="269039">
                <a:tc>
                  <a:txBody>
                    <a:bodyPr/>
                    <a:lstStyle/>
                    <a:p>
                      <a:r>
                        <a:rPr lang="en-US" sz="1400" dirty="0" smtClean="0"/>
                        <a:t>3.0 m (below MSL) - submerged</a:t>
                      </a:r>
                      <a:endParaRPr lang="en-US" sz="1400" dirty="0"/>
                    </a:p>
                  </a:txBody>
                  <a:tcPr/>
                </a:tc>
              </a:tr>
            </a:tbl>
          </a:graphicData>
        </a:graphic>
      </p:graphicFrame>
      <p:sp>
        <p:nvSpPr>
          <p:cNvPr id="42" name="TextBox 41"/>
          <p:cNvSpPr txBox="1"/>
          <p:nvPr/>
        </p:nvSpPr>
        <p:spPr>
          <a:xfrm>
            <a:off x="574968" y="1670985"/>
            <a:ext cx="2250937" cy="461665"/>
          </a:xfrm>
          <a:prstGeom prst="rect">
            <a:avLst/>
          </a:prstGeom>
          <a:noFill/>
        </p:spPr>
        <p:txBody>
          <a:bodyPr wrap="none" rtlCol="0">
            <a:spAutoFit/>
          </a:bodyPr>
          <a:lstStyle/>
          <a:p>
            <a:r>
              <a:rPr lang="en-US" sz="2400" b="1" dirty="0" smtClean="0">
                <a:solidFill>
                  <a:srgbClr val="0000FF"/>
                </a:solidFill>
              </a:rPr>
              <a:t>Gulf of Mexico</a:t>
            </a:r>
            <a:endParaRPr lang="en-US" sz="2400" b="1" dirty="0">
              <a:solidFill>
                <a:srgbClr val="0000FF"/>
              </a:solidFill>
            </a:endParaRPr>
          </a:p>
        </p:txBody>
      </p:sp>
      <p:sp>
        <p:nvSpPr>
          <p:cNvPr id="43" name="TextBox 42"/>
          <p:cNvSpPr txBox="1"/>
          <p:nvPr/>
        </p:nvSpPr>
        <p:spPr>
          <a:xfrm>
            <a:off x="1530990" y="527745"/>
            <a:ext cx="1632178" cy="369332"/>
          </a:xfrm>
          <a:prstGeom prst="rect">
            <a:avLst/>
          </a:prstGeom>
          <a:noFill/>
        </p:spPr>
        <p:txBody>
          <a:bodyPr wrap="none" rtlCol="0">
            <a:spAutoFit/>
          </a:bodyPr>
          <a:lstStyle/>
          <a:p>
            <a:r>
              <a:rPr lang="en-US" b="1" dirty="0" smtClean="0"/>
              <a:t>United States</a:t>
            </a:r>
            <a:endParaRPr lang="en-US" b="1"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949155559"/>
      </p:ext>
    </p:extLst>
  </p:cSld>
  <p:clrMapOvr>
    <a:masterClrMapping/>
  </p:clrMapOvr>
  <mc:AlternateContent xmlns:mc="http://schemas.openxmlformats.org/markup-compatibility/2006">
    <mc:Choice xmlns:p14="http://schemas.microsoft.com/office/powerpoint/2010/main" Requires="p14">
      <p:transition spd="slow" p14:dur="2000" advTm="28000"/>
    </mc:Choice>
    <mc:Fallback>
      <p:transition spd="slow"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extBox 13"/>
          <p:cNvSpPr txBox="1"/>
          <p:nvPr/>
        </p:nvSpPr>
        <p:spPr>
          <a:xfrm>
            <a:off x="5168811" y="2676031"/>
            <a:ext cx="3182346" cy="369332"/>
          </a:xfrm>
          <a:prstGeom prst="rect">
            <a:avLst/>
          </a:prstGeom>
          <a:noFill/>
        </p:spPr>
        <p:txBody>
          <a:bodyPr wrap="none" rtlCol="0">
            <a:spAutoFit/>
          </a:bodyPr>
          <a:lstStyle/>
          <a:p>
            <a:r>
              <a:rPr lang="en-US" b="1" dirty="0" smtClean="0">
                <a:solidFill>
                  <a:schemeClr val="bg1"/>
                </a:solidFill>
              </a:rPr>
              <a:t>Coastal AND Inland Flooding</a:t>
            </a:r>
            <a:endParaRPr lang="en-US" dirty="0">
              <a:solidFill>
                <a:schemeClr val="bg1"/>
              </a:solidFill>
            </a:endParaRPr>
          </a:p>
        </p:txBody>
      </p:sp>
      <p:sp>
        <p:nvSpPr>
          <p:cNvPr id="6" name="TextBox 5"/>
          <p:cNvSpPr txBox="1"/>
          <p:nvPr/>
        </p:nvSpPr>
        <p:spPr>
          <a:xfrm>
            <a:off x="5385086" y="2927340"/>
            <a:ext cx="2882136" cy="584775"/>
          </a:xfrm>
          <a:prstGeom prst="rect">
            <a:avLst/>
          </a:prstGeom>
          <a:noFill/>
        </p:spPr>
        <p:txBody>
          <a:bodyPr wrap="none" rtlCol="0">
            <a:spAutoFit/>
          </a:bodyPr>
          <a:lstStyle/>
          <a:p>
            <a:r>
              <a:rPr lang="en-US" sz="1400" dirty="0" smtClean="0">
                <a:solidFill>
                  <a:schemeClr val="bg1"/>
                </a:solidFill>
              </a:rPr>
              <a:t>Potential for future flood hazards</a:t>
            </a:r>
          </a:p>
          <a:p>
            <a:endParaRPr lang="en-US" dirty="0"/>
          </a:p>
        </p:txBody>
      </p:sp>
      <p:sp>
        <p:nvSpPr>
          <p:cNvPr id="8" name="Rectangle 7"/>
          <p:cNvSpPr/>
          <p:nvPr/>
        </p:nvSpPr>
        <p:spPr>
          <a:xfrm>
            <a:off x="5867400" y="3618970"/>
            <a:ext cx="188843" cy="88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3778" y="478858"/>
            <a:ext cx="4061308" cy="209031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9542" y="519940"/>
            <a:ext cx="4053078" cy="2102663"/>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79609" y="2625351"/>
            <a:ext cx="4005477" cy="2094607"/>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57218" y="2639642"/>
            <a:ext cx="4017726" cy="2066026"/>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71442" y="4770638"/>
            <a:ext cx="4021809" cy="2082358"/>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91226" y="4728619"/>
            <a:ext cx="4001394" cy="2082358"/>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75919" y="570015"/>
            <a:ext cx="1861821" cy="2153126"/>
          </a:xfrm>
          <a:prstGeom prst="rect">
            <a:avLst/>
          </a:prstGeom>
        </p:spPr>
      </p:pic>
      <p:graphicFrame>
        <p:nvGraphicFramePr>
          <p:cNvPr id="26" name="Table 25"/>
          <p:cNvGraphicFramePr>
            <a:graphicFrameLocks noGrp="1"/>
          </p:cNvGraphicFramePr>
          <p:nvPr>
            <p:extLst>
              <p:ext uri="{D42A27DB-BD31-4B8C-83A1-F6EECF244321}">
                <p14:modId xmlns:p14="http://schemas.microsoft.com/office/powerpoint/2010/main" val="1660063658"/>
              </p:ext>
            </p:extLst>
          </p:nvPr>
        </p:nvGraphicFramePr>
        <p:xfrm>
          <a:off x="10321701" y="2946697"/>
          <a:ext cx="1721397" cy="2865120"/>
        </p:xfrm>
        <a:graphic>
          <a:graphicData uri="http://schemas.openxmlformats.org/drawingml/2006/table">
            <a:tbl>
              <a:tblPr firstRow="1" bandRow="1">
                <a:tableStyleId>{5C22544A-7EE6-4342-B048-85BDC9FD1C3A}</a:tableStyleId>
              </a:tblPr>
              <a:tblGrid>
                <a:gridCol w="1721397"/>
              </a:tblGrid>
              <a:tr h="370840">
                <a:tc>
                  <a:txBody>
                    <a:bodyPr/>
                    <a:lstStyle/>
                    <a:p>
                      <a:pPr algn="ctr"/>
                      <a:r>
                        <a:rPr lang="en-US" dirty="0" smtClean="0"/>
                        <a:t>Surge Potential (m)</a:t>
                      </a:r>
                      <a:endParaRPr lang="en-US" dirty="0"/>
                    </a:p>
                  </a:txBody>
                  <a:tcPr/>
                </a:tc>
              </a:tr>
              <a:tr h="370840">
                <a:tc>
                  <a:txBody>
                    <a:bodyPr/>
                    <a:lstStyle/>
                    <a:p>
                      <a:pPr algn="ctr"/>
                      <a:r>
                        <a:rPr lang="en-US" dirty="0" smtClean="0"/>
                        <a:t>1.8</a:t>
                      </a:r>
                      <a:endParaRPr lang="en-US" dirty="0"/>
                    </a:p>
                  </a:txBody>
                  <a:tcPr/>
                </a:tc>
              </a:tr>
              <a:tr h="370840">
                <a:tc>
                  <a:txBody>
                    <a:bodyPr/>
                    <a:lstStyle/>
                    <a:p>
                      <a:pPr algn="ctr"/>
                      <a:r>
                        <a:rPr lang="en-US" dirty="0" smtClean="0"/>
                        <a:t>2.2</a:t>
                      </a:r>
                      <a:endParaRPr lang="en-US" dirty="0"/>
                    </a:p>
                  </a:txBody>
                  <a:tcPr/>
                </a:tc>
              </a:tr>
              <a:tr h="370840">
                <a:tc>
                  <a:txBody>
                    <a:bodyPr/>
                    <a:lstStyle/>
                    <a:p>
                      <a:pPr algn="ctr"/>
                      <a:r>
                        <a:rPr lang="en-US" dirty="0" smtClean="0"/>
                        <a:t>3.5</a:t>
                      </a:r>
                      <a:endParaRPr lang="en-US" dirty="0"/>
                    </a:p>
                  </a:txBody>
                  <a:tcPr/>
                </a:tc>
              </a:tr>
              <a:tr h="370840">
                <a:tc>
                  <a:txBody>
                    <a:bodyPr/>
                    <a:lstStyle/>
                    <a:p>
                      <a:pPr algn="ctr"/>
                      <a:r>
                        <a:rPr lang="en-US" dirty="0" smtClean="0"/>
                        <a:t>4.4</a:t>
                      </a:r>
                      <a:endParaRPr lang="en-US" dirty="0"/>
                    </a:p>
                  </a:txBody>
                  <a:tcPr/>
                </a:tc>
              </a:tr>
              <a:tr h="370840">
                <a:tc>
                  <a:txBody>
                    <a:bodyPr/>
                    <a:lstStyle/>
                    <a:p>
                      <a:pPr algn="ctr"/>
                      <a:r>
                        <a:rPr lang="en-US" dirty="0" smtClean="0"/>
                        <a:t>5.2</a:t>
                      </a:r>
                      <a:endParaRPr lang="en-US" dirty="0"/>
                    </a:p>
                  </a:txBody>
                  <a:tcPr/>
                </a:tc>
              </a:tr>
              <a:tr h="370840">
                <a:tc>
                  <a:txBody>
                    <a:bodyPr/>
                    <a:lstStyle/>
                    <a:p>
                      <a:pPr algn="ctr"/>
                      <a:r>
                        <a:rPr lang="en-US" dirty="0" smtClean="0"/>
                        <a:t>6.0</a:t>
                      </a:r>
                    </a:p>
                  </a:txBody>
                  <a:tcPr/>
                </a:tc>
              </a:tr>
            </a:tbl>
          </a:graphicData>
        </a:graphic>
      </p:graphicFrame>
      <p:sp>
        <p:nvSpPr>
          <p:cNvPr id="16" name="TextBox 15"/>
          <p:cNvSpPr txBox="1"/>
          <p:nvPr/>
        </p:nvSpPr>
        <p:spPr>
          <a:xfrm>
            <a:off x="4484914" y="2155682"/>
            <a:ext cx="774571" cy="369332"/>
          </a:xfrm>
          <a:prstGeom prst="rect">
            <a:avLst/>
          </a:prstGeom>
          <a:solidFill>
            <a:schemeClr val="bg1"/>
          </a:solidFill>
          <a:ln>
            <a:solidFill>
              <a:schemeClr val="tx2"/>
            </a:solidFill>
          </a:ln>
        </p:spPr>
        <p:txBody>
          <a:bodyPr wrap="none" rtlCol="0">
            <a:spAutoFit/>
          </a:bodyPr>
          <a:lstStyle/>
          <a:p>
            <a:r>
              <a:rPr lang="en-US" dirty="0" smtClean="0"/>
              <a:t>1.8 m</a:t>
            </a:r>
            <a:endParaRPr lang="en-US" dirty="0"/>
          </a:p>
        </p:txBody>
      </p:sp>
      <p:sp>
        <p:nvSpPr>
          <p:cNvPr id="28" name="TextBox 27"/>
          <p:cNvSpPr txBox="1"/>
          <p:nvPr/>
        </p:nvSpPr>
        <p:spPr>
          <a:xfrm>
            <a:off x="9375747" y="2255845"/>
            <a:ext cx="774571" cy="369332"/>
          </a:xfrm>
          <a:prstGeom prst="rect">
            <a:avLst/>
          </a:prstGeom>
          <a:solidFill>
            <a:schemeClr val="bg1"/>
          </a:solidFill>
          <a:ln>
            <a:solidFill>
              <a:schemeClr val="tx2"/>
            </a:solidFill>
          </a:ln>
        </p:spPr>
        <p:txBody>
          <a:bodyPr wrap="none" rtlCol="0">
            <a:spAutoFit/>
          </a:bodyPr>
          <a:lstStyle/>
          <a:p>
            <a:r>
              <a:rPr lang="en-US" dirty="0" smtClean="0"/>
              <a:t>2.2 m</a:t>
            </a:r>
            <a:endParaRPr lang="en-US" dirty="0"/>
          </a:p>
        </p:txBody>
      </p:sp>
      <p:sp>
        <p:nvSpPr>
          <p:cNvPr id="29" name="TextBox 28"/>
          <p:cNvSpPr txBox="1"/>
          <p:nvPr/>
        </p:nvSpPr>
        <p:spPr>
          <a:xfrm>
            <a:off x="4514888" y="4306452"/>
            <a:ext cx="774571" cy="369332"/>
          </a:xfrm>
          <a:prstGeom prst="rect">
            <a:avLst/>
          </a:prstGeom>
          <a:solidFill>
            <a:schemeClr val="bg1"/>
          </a:solidFill>
          <a:ln>
            <a:solidFill>
              <a:schemeClr val="tx2"/>
            </a:solidFill>
          </a:ln>
        </p:spPr>
        <p:txBody>
          <a:bodyPr wrap="none" rtlCol="0">
            <a:spAutoFit/>
          </a:bodyPr>
          <a:lstStyle/>
          <a:p>
            <a:r>
              <a:rPr lang="en-US" dirty="0" smtClean="0"/>
              <a:t>3.5 m</a:t>
            </a:r>
            <a:endParaRPr lang="en-US" dirty="0"/>
          </a:p>
        </p:txBody>
      </p:sp>
      <p:sp>
        <p:nvSpPr>
          <p:cNvPr id="31" name="TextBox 30"/>
          <p:cNvSpPr txBox="1"/>
          <p:nvPr/>
        </p:nvSpPr>
        <p:spPr>
          <a:xfrm>
            <a:off x="9355929" y="4300479"/>
            <a:ext cx="774571" cy="369332"/>
          </a:xfrm>
          <a:prstGeom prst="rect">
            <a:avLst/>
          </a:prstGeom>
          <a:solidFill>
            <a:schemeClr val="bg1"/>
          </a:solidFill>
          <a:ln>
            <a:solidFill>
              <a:schemeClr val="tx2"/>
            </a:solidFill>
          </a:ln>
        </p:spPr>
        <p:txBody>
          <a:bodyPr wrap="none" rtlCol="0">
            <a:spAutoFit/>
          </a:bodyPr>
          <a:lstStyle/>
          <a:p>
            <a:r>
              <a:rPr lang="en-US" dirty="0" smtClean="0"/>
              <a:t>4.4 m</a:t>
            </a:r>
            <a:endParaRPr lang="en-US" dirty="0"/>
          </a:p>
        </p:txBody>
      </p:sp>
      <p:sp>
        <p:nvSpPr>
          <p:cNvPr id="32" name="TextBox 31"/>
          <p:cNvSpPr txBox="1"/>
          <p:nvPr/>
        </p:nvSpPr>
        <p:spPr>
          <a:xfrm>
            <a:off x="9355928" y="6429121"/>
            <a:ext cx="774571" cy="369332"/>
          </a:xfrm>
          <a:prstGeom prst="rect">
            <a:avLst/>
          </a:prstGeom>
          <a:solidFill>
            <a:schemeClr val="bg1"/>
          </a:solidFill>
          <a:ln>
            <a:solidFill>
              <a:schemeClr val="tx2"/>
            </a:solidFill>
          </a:ln>
        </p:spPr>
        <p:txBody>
          <a:bodyPr wrap="none" rtlCol="0">
            <a:spAutoFit/>
          </a:bodyPr>
          <a:lstStyle/>
          <a:p>
            <a:r>
              <a:rPr lang="en-US" dirty="0" smtClean="0"/>
              <a:t>6.0 m</a:t>
            </a:r>
            <a:endParaRPr lang="en-US" dirty="0"/>
          </a:p>
        </p:txBody>
      </p:sp>
      <p:sp>
        <p:nvSpPr>
          <p:cNvPr id="33" name="TextBox 32"/>
          <p:cNvSpPr txBox="1"/>
          <p:nvPr/>
        </p:nvSpPr>
        <p:spPr>
          <a:xfrm>
            <a:off x="4514888" y="6449026"/>
            <a:ext cx="774571" cy="369332"/>
          </a:xfrm>
          <a:prstGeom prst="rect">
            <a:avLst/>
          </a:prstGeom>
          <a:solidFill>
            <a:schemeClr val="bg1"/>
          </a:solidFill>
          <a:ln>
            <a:solidFill>
              <a:schemeClr val="tx2"/>
            </a:solidFill>
          </a:ln>
        </p:spPr>
        <p:txBody>
          <a:bodyPr wrap="none" rtlCol="0">
            <a:spAutoFit/>
          </a:bodyPr>
          <a:lstStyle/>
          <a:p>
            <a:r>
              <a:rPr lang="en-US" dirty="0" smtClean="0"/>
              <a:t>5.2 m</a:t>
            </a:r>
            <a:endParaRPr lang="en-US" dirty="0"/>
          </a:p>
        </p:txBody>
      </p:sp>
      <p:sp>
        <p:nvSpPr>
          <p:cNvPr id="34" name="Rectangle 33"/>
          <p:cNvSpPr/>
          <p:nvPr/>
        </p:nvSpPr>
        <p:spPr>
          <a:xfrm>
            <a:off x="1374984" y="-111339"/>
            <a:ext cx="8984832" cy="646331"/>
          </a:xfrm>
          <a:prstGeom prst="rect">
            <a:avLst/>
          </a:prstGeom>
        </p:spPr>
        <p:txBody>
          <a:bodyPr wrap="none">
            <a:spAutoFit/>
          </a:bodyPr>
          <a:lstStyle/>
          <a:p>
            <a:r>
              <a:rPr lang="en-US" sz="3600" b="1" dirty="0" smtClean="0">
                <a:solidFill>
                  <a:srgbClr val="0000FF"/>
                </a:solidFill>
              </a:rPr>
              <a:t>Idealized Wetland - Base Surge Response</a:t>
            </a:r>
            <a:endParaRPr lang="en-US" sz="3600" b="1" dirty="0">
              <a:solidFill>
                <a:srgbClr val="0000FF"/>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13783942"/>
      </p:ext>
    </p:extLst>
  </p:cSld>
  <p:clrMapOvr>
    <a:masterClrMapping/>
  </p:clrMapOvr>
  <mc:AlternateContent xmlns:mc="http://schemas.openxmlformats.org/markup-compatibility/2006">
    <mc:Choice xmlns:p14="http://schemas.microsoft.com/office/powerpoint/2010/main" Requires="p14">
      <p:transition spd="slow" p14:dur="2000" advTm="2235"/>
    </mc:Choice>
    <mc:Fallback>
      <p:transition spd="slow" advTm="2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extBox 13"/>
          <p:cNvSpPr txBox="1"/>
          <p:nvPr/>
        </p:nvSpPr>
        <p:spPr>
          <a:xfrm>
            <a:off x="5168811" y="2676031"/>
            <a:ext cx="3182346" cy="369332"/>
          </a:xfrm>
          <a:prstGeom prst="rect">
            <a:avLst/>
          </a:prstGeom>
          <a:noFill/>
        </p:spPr>
        <p:txBody>
          <a:bodyPr wrap="none" rtlCol="0">
            <a:spAutoFit/>
          </a:bodyPr>
          <a:lstStyle/>
          <a:p>
            <a:r>
              <a:rPr lang="en-US" b="1" dirty="0" smtClean="0">
                <a:solidFill>
                  <a:schemeClr val="bg1"/>
                </a:solidFill>
              </a:rPr>
              <a:t>Coastal AND Inland Flooding</a:t>
            </a:r>
            <a:endParaRPr lang="en-US" dirty="0">
              <a:solidFill>
                <a:schemeClr val="bg1"/>
              </a:solidFill>
            </a:endParaRPr>
          </a:p>
        </p:txBody>
      </p:sp>
      <p:sp>
        <p:nvSpPr>
          <p:cNvPr id="6" name="TextBox 5"/>
          <p:cNvSpPr txBox="1"/>
          <p:nvPr/>
        </p:nvSpPr>
        <p:spPr>
          <a:xfrm>
            <a:off x="5385086" y="2927340"/>
            <a:ext cx="2882136" cy="584775"/>
          </a:xfrm>
          <a:prstGeom prst="rect">
            <a:avLst/>
          </a:prstGeom>
          <a:noFill/>
        </p:spPr>
        <p:txBody>
          <a:bodyPr wrap="none" rtlCol="0">
            <a:spAutoFit/>
          </a:bodyPr>
          <a:lstStyle/>
          <a:p>
            <a:r>
              <a:rPr lang="en-US" sz="1400" dirty="0" smtClean="0">
                <a:solidFill>
                  <a:schemeClr val="bg1"/>
                </a:solidFill>
              </a:rPr>
              <a:t>Potential for future flood hazards</a:t>
            </a:r>
          </a:p>
          <a:p>
            <a:endParaRPr lang="en-US" dirty="0"/>
          </a:p>
        </p:txBody>
      </p:sp>
      <p:sp>
        <p:nvSpPr>
          <p:cNvPr id="8" name="Rectangle 7"/>
          <p:cNvSpPr/>
          <p:nvPr/>
        </p:nvSpPr>
        <p:spPr>
          <a:xfrm>
            <a:off x="5867400" y="3618970"/>
            <a:ext cx="188843" cy="88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9352" y="478858"/>
            <a:ext cx="2630159" cy="209031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8769" y="519940"/>
            <a:ext cx="2634624" cy="2102663"/>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70082" y="2625351"/>
            <a:ext cx="2624530" cy="2094607"/>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66684" y="2639642"/>
            <a:ext cx="2598794" cy="2066026"/>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71465" y="4770638"/>
            <a:ext cx="2621763" cy="2082358"/>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90838" y="4728619"/>
            <a:ext cx="2602169" cy="2082358"/>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75919" y="570015"/>
            <a:ext cx="1861821" cy="2153126"/>
          </a:xfrm>
          <a:prstGeom prst="rect">
            <a:avLst/>
          </a:prstGeom>
        </p:spPr>
      </p:pic>
      <p:graphicFrame>
        <p:nvGraphicFramePr>
          <p:cNvPr id="26" name="Table 25"/>
          <p:cNvGraphicFramePr>
            <a:graphicFrameLocks noGrp="1"/>
          </p:cNvGraphicFramePr>
          <p:nvPr>
            <p:extLst>
              <p:ext uri="{D42A27DB-BD31-4B8C-83A1-F6EECF244321}">
                <p14:modId xmlns:p14="http://schemas.microsoft.com/office/powerpoint/2010/main" val="39142408"/>
              </p:ext>
            </p:extLst>
          </p:nvPr>
        </p:nvGraphicFramePr>
        <p:xfrm>
          <a:off x="10321701" y="2946697"/>
          <a:ext cx="1721397" cy="2865120"/>
        </p:xfrm>
        <a:graphic>
          <a:graphicData uri="http://schemas.openxmlformats.org/drawingml/2006/table">
            <a:tbl>
              <a:tblPr firstRow="1" bandRow="1">
                <a:tableStyleId>{5C22544A-7EE6-4342-B048-85BDC9FD1C3A}</a:tableStyleId>
              </a:tblPr>
              <a:tblGrid>
                <a:gridCol w="1721397"/>
              </a:tblGrid>
              <a:tr h="370840">
                <a:tc>
                  <a:txBody>
                    <a:bodyPr/>
                    <a:lstStyle/>
                    <a:p>
                      <a:pPr algn="ctr"/>
                      <a:r>
                        <a:rPr lang="en-US" dirty="0" smtClean="0"/>
                        <a:t>Surge Potential (m)</a:t>
                      </a:r>
                      <a:endParaRPr lang="en-US" dirty="0"/>
                    </a:p>
                  </a:txBody>
                  <a:tcPr/>
                </a:tc>
              </a:tr>
              <a:tr h="370840">
                <a:tc>
                  <a:txBody>
                    <a:bodyPr/>
                    <a:lstStyle/>
                    <a:p>
                      <a:pPr algn="ctr"/>
                      <a:r>
                        <a:rPr lang="en-US" dirty="0" smtClean="0"/>
                        <a:t>1.8</a:t>
                      </a:r>
                      <a:endParaRPr lang="en-US" dirty="0"/>
                    </a:p>
                  </a:txBody>
                  <a:tcPr/>
                </a:tc>
              </a:tr>
              <a:tr h="370840">
                <a:tc>
                  <a:txBody>
                    <a:bodyPr/>
                    <a:lstStyle/>
                    <a:p>
                      <a:pPr algn="ctr"/>
                      <a:r>
                        <a:rPr lang="en-US" dirty="0" smtClean="0"/>
                        <a:t>2.2</a:t>
                      </a:r>
                      <a:endParaRPr lang="en-US" dirty="0"/>
                    </a:p>
                  </a:txBody>
                  <a:tcPr/>
                </a:tc>
              </a:tr>
              <a:tr h="370840">
                <a:tc>
                  <a:txBody>
                    <a:bodyPr/>
                    <a:lstStyle/>
                    <a:p>
                      <a:pPr algn="ctr"/>
                      <a:r>
                        <a:rPr lang="en-US" dirty="0" smtClean="0"/>
                        <a:t>3.5</a:t>
                      </a:r>
                      <a:endParaRPr lang="en-US" dirty="0"/>
                    </a:p>
                  </a:txBody>
                  <a:tcPr/>
                </a:tc>
              </a:tr>
              <a:tr h="370840">
                <a:tc>
                  <a:txBody>
                    <a:bodyPr/>
                    <a:lstStyle/>
                    <a:p>
                      <a:pPr algn="ctr"/>
                      <a:r>
                        <a:rPr lang="en-US" dirty="0" smtClean="0"/>
                        <a:t>4.4</a:t>
                      </a:r>
                      <a:endParaRPr lang="en-US" dirty="0"/>
                    </a:p>
                  </a:txBody>
                  <a:tcPr/>
                </a:tc>
              </a:tr>
              <a:tr h="370840">
                <a:tc>
                  <a:txBody>
                    <a:bodyPr/>
                    <a:lstStyle/>
                    <a:p>
                      <a:pPr algn="ctr"/>
                      <a:r>
                        <a:rPr lang="en-US" dirty="0" smtClean="0"/>
                        <a:t>5.2</a:t>
                      </a:r>
                      <a:endParaRPr lang="en-US" dirty="0"/>
                    </a:p>
                  </a:txBody>
                  <a:tcPr/>
                </a:tc>
              </a:tr>
              <a:tr h="370840">
                <a:tc>
                  <a:txBody>
                    <a:bodyPr/>
                    <a:lstStyle/>
                    <a:p>
                      <a:pPr algn="ctr"/>
                      <a:r>
                        <a:rPr lang="en-US" dirty="0" smtClean="0"/>
                        <a:t>6.0</a:t>
                      </a:r>
                    </a:p>
                  </a:txBody>
                  <a:tcPr/>
                </a:tc>
              </a:tr>
            </a:tbl>
          </a:graphicData>
        </a:graphic>
      </p:graphicFrame>
      <p:sp>
        <p:nvSpPr>
          <p:cNvPr id="20" name="TextBox 19"/>
          <p:cNvSpPr txBox="1"/>
          <p:nvPr/>
        </p:nvSpPr>
        <p:spPr>
          <a:xfrm>
            <a:off x="4484914" y="2155682"/>
            <a:ext cx="774571" cy="369332"/>
          </a:xfrm>
          <a:prstGeom prst="rect">
            <a:avLst/>
          </a:prstGeom>
          <a:solidFill>
            <a:schemeClr val="bg1"/>
          </a:solidFill>
          <a:ln>
            <a:solidFill>
              <a:schemeClr val="tx2"/>
            </a:solidFill>
          </a:ln>
        </p:spPr>
        <p:txBody>
          <a:bodyPr wrap="none" rtlCol="0">
            <a:spAutoFit/>
          </a:bodyPr>
          <a:lstStyle/>
          <a:p>
            <a:r>
              <a:rPr lang="en-US" dirty="0" smtClean="0"/>
              <a:t>1.8 m</a:t>
            </a:r>
            <a:endParaRPr lang="en-US" dirty="0"/>
          </a:p>
        </p:txBody>
      </p:sp>
      <p:sp>
        <p:nvSpPr>
          <p:cNvPr id="21" name="TextBox 20"/>
          <p:cNvSpPr txBox="1"/>
          <p:nvPr/>
        </p:nvSpPr>
        <p:spPr>
          <a:xfrm>
            <a:off x="9375747" y="2255845"/>
            <a:ext cx="774571" cy="369332"/>
          </a:xfrm>
          <a:prstGeom prst="rect">
            <a:avLst/>
          </a:prstGeom>
          <a:solidFill>
            <a:schemeClr val="bg1"/>
          </a:solidFill>
          <a:ln>
            <a:solidFill>
              <a:schemeClr val="tx2"/>
            </a:solidFill>
          </a:ln>
        </p:spPr>
        <p:txBody>
          <a:bodyPr wrap="none" rtlCol="0">
            <a:spAutoFit/>
          </a:bodyPr>
          <a:lstStyle/>
          <a:p>
            <a:r>
              <a:rPr lang="en-US" dirty="0" smtClean="0"/>
              <a:t>2.2 m</a:t>
            </a:r>
            <a:endParaRPr lang="en-US" dirty="0"/>
          </a:p>
        </p:txBody>
      </p:sp>
      <p:sp>
        <p:nvSpPr>
          <p:cNvPr id="22" name="TextBox 21"/>
          <p:cNvSpPr txBox="1"/>
          <p:nvPr/>
        </p:nvSpPr>
        <p:spPr>
          <a:xfrm>
            <a:off x="4514888" y="4306452"/>
            <a:ext cx="774571" cy="369332"/>
          </a:xfrm>
          <a:prstGeom prst="rect">
            <a:avLst/>
          </a:prstGeom>
          <a:solidFill>
            <a:schemeClr val="bg1"/>
          </a:solidFill>
          <a:ln>
            <a:solidFill>
              <a:schemeClr val="tx2"/>
            </a:solidFill>
          </a:ln>
        </p:spPr>
        <p:txBody>
          <a:bodyPr wrap="none" rtlCol="0">
            <a:spAutoFit/>
          </a:bodyPr>
          <a:lstStyle/>
          <a:p>
            <a:r>
              <a:rPr lang="en-US" dirty="0" smtClean="0"/>
              <a:t>3.5 m</a:t>
            </a:r>
            <a:endParaRPr lang="en-US" dirty="0"/>
          </a:p>
        </p:txBody>
      </p:sp>
      <p:sp>
        <p:nvSpPr>
          <p:cNvPr id="23" name="TextBox 22"/>
          <p:cNvSpPr txBox="1"/>
          <p:nvPr/>
        </p:nvSpPr>
        <p:spPr>
          <a:xfrm>
            <a:off x="9355929" y="4300479"/>
            <a:ext cx="774571" cy="369332"/>
          </a:xfrm>
          <a:prstGeom prst="rect">
            <a:avLst/>
          </a:prstGeom>
          <a:solidFill>
            <a:schemeClr val="bg1"/>
          </a:solidFill>
          <a:ln>
            <a:solidFill>
              <a:schemeClr val="tx2"/>
            </a:solidFill>
          </a:ln>
        </p:spPr>
        <p:txBody>
          <a:bodyPr wrap="none" rtlCol="0">
            <a:spAutoFit/>
          </a:bodyPr>
          <a:lstStyle/>
          <a:p>
            <a:r>
              <a:rPr lang="en-US" dirty="0" smtClean="0"/>
              <a:t>4.4 m</a:t>
            </a:r>
            <a:endParaRPr lang="en-US" dirty="0"/>
          </a:p>
        </p:txBody>
      </p:sp>
      <p:sp>
        <p:nvSpPr>
          <p:cNvPr id="24" name="TextBox 23"/>
          <p:cNvSpPr txBox="1"/>
          <p:nvPr/>
        </p:nvSpPr>
        <p:spPr>
          <a:xfrm>
            <a:off x="9355928" y="6429121"/>
            <a:ext cx="774571" cy="369332"/>
          </a:xfrm>
          <a:prstGeom prst="rect">
            <a:avLst/>
          </a:prstGeom>
          <a:solidFill>
            <a:schemeClr val="bg1"/>
          </a:solidFill>
          <a:ln>
            <a:solidFill>
              <a:schemeClr val="tx2"/>
            </a:solidFill>
          </a:ln>
        </p:spPr>
        <p:txBody>
          <a:bodyPr wrap="none" rtlCol="0">
            <a:spAutoFit/>
          </a:bodyPr>
          <a:lstStyle/>
          <a:p>
            <a:r>
              <a:rPr lang="en-US" dirty="0" smtClean="0"/>
              <a:t>6.0 m</a:t>
            </a:r>
            <a:endParaRPr lang="en-US" dirty="0"/>
          </a:p>
        </p:txBody>
      </p:sp>
      <p:sp>
        <p:nvSpPr>
          <p:cNvPr id="25" name="TextBox 24"/>
          <p:cNvSpPr txBox="1"/>
          <p:nvPr/>
        </p:nvSpPr>
        <p:spPr>
          <a:xfrm>
            <a:off x="4514888" y="6449026"/>
            <a:ext cx="774571" cy="369332"/>
          </a:xfrm>
          <a:prstGeom prst="rect">
            <a:avLst/>
          </a:prstGeom>
          <a:solidFill>
            <a:schemeClr val="bg1"/>
          </a:solidFill>
          <a:ln>
            <a:solidFill>
              <a:schemeClr val="tx2"/>
            </a:solidFill>
          </a:ln>
        </p:spPr>
        <p:txBody>
          <a:bodyPr wrap="none" rtlCol="0">
            <a:spAutoFit/>
          </a:bodyPr>
          <a:lstStyle/>
          <a:p>
            <a:r>
              <a:rPr lang="en-US" dirty="0" smtClean="0"/>
              <a:t>5.2 m</a:t>
            </a:r>
            <a:endParaRPr lang="en-US" dirty="0"/>
          </a:p>
        </p:txBody>
      </p:sp>
      <p:sp>
        <p:nvSpPr>
          <p:cNvPr id="30" name="Rectangle 29"/>
          <p:cNvSpPr/>
          <p:nvPr/>
        </p:nvSpPr>
        <p:spPr>
          <a:xfrm>
            <a:off x="1374984" y="-111339"/>
            <a:ext cx="8984832" cy="646331"/>
          </a:xfrm>
          <a:prstGeom prst="rect">
            <a:avLst/>
          </a:prstGeom>
        </p:spPr>
        <p:txBody>
          <a:bodyPr wrap="none">
            <a:spAutoFit/>
          </a:bodyPr>
          <a:lstStyle/>
          <a:p>
            <a:r>
              <a:rPr lang="en-US" sz="3600" b="1" dirty="0" smtClean="0">
                <a:solidFill>
                  <a:srgbClr val="0000FF"/>
                </a:solidFill>
              </a:rPr>
              <a:t>Idealized Wetland - Base Surge Response</a:t>
            </a:r>
            <a:endParaRPr lang="en-US" sz="3600" b="1" dirty="0">
              <a:solidFill>
                <a:srgbClr val="0000FF"/>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235979415"/>
      </p:ext>
    </p:extLst>
  </p:cSld>
  <p:clrMapOvr>
    <a:masterClrMapping/>
  </p:clrMapOvr>
  <mc:AlternateContent xmlns:mc="http://schemas.openxmlformats.org/markup-compatibility/2006">
    <mc:Choice xmlns:p14="http://schemas.microsoft.com/office/powerpoint/2010/main" Requires="p14">
      <p:transition spd="slow" p14:dur="2000" advTm="2188"/>
    </mc:Choice>
    <mc:Fallback>
      <p:transition spd="slow" advTm="2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extBox 13"/>
          <p:cNvSpPr txBox="1"/>
          <p:nvPr/>
        </p:nvSpPr>
        <p:spPr>
          <a:xfrm>
            <a:off x="5168811" y="2676031"/>
            <a:ext cx="3182346" cy="369332"/>
          </a:xfrm>
          <a:prstGeom prst="rect">
            <a:avLst/>
          </a:prstGeom>
          <a:noFill/>
        </p:spPr>
        <p:txBody>
          <a:bodyPr wrap="none" rtlCol="0">
            <a:spAutoFit/>
          </a:bodyPr>
          <a:lstStyle/>
          <a:p>
            <a:r>
              <a:rPr lang="en-US" b="1" dirty="0" smtClean="0">
                <a:solidFill>
                  <a:schemeClr val="bg1"/>
                </a:solidFill>
              </a:rPr>
              <a:t>Coastal AND Inland Flooding</a:t>
            </a:r>
            <a:endParaRPr lang="en-US" dirty="0">
              <a:solidFill>
                <a:schemeClr val="bg1"/>
              </a:solidFill>
            </a:endParaRPr>
          </a:p>
        </p:txBody>
      </p:sp>
      <p:sp>
        <p:nvSpPr>
          <p:cNvPr id="6" name="TextBox 5"/>
          <p:cNvSpPr txBox="1"/>
          <p:nvPr/>
        </p:nvSpPr>
        <p:spPr>
          <a:xfrm>
            <a:off x="5385086" y="2927340"/>
            <a:ext cx="2882136" cy="584775"/>
          </a:xfrm>
          <a:prstGeom prst="rect">
            <a:avLst/>
          </a:prstGeom>
          <a:noFill/>
        </p:spPr>
        <p:txBody>
          <a:bodyPr wrap="none" rtlCol="0">
            <a:spAutoFit/>
          </a:bodyPr>
          <a:lstStyle/>
          <a:p>
            <a:r>
              <a:rPr lang="en-US" sz="1400" dirty="0" smtClean="0">
                <a:solidFill>
                  <a:schemeClr val="bg1"/>
                </a:solidFill>
              </a:rPr>
              <a:t>Potential for future flood hazards</a:t>
            </a:r>
          </a:p>
          <a:p>
            <a:endParaRPr lang="en-US" dirty="0"/>
          </a:p>
        </p:txBody>
      </p:sp>
      <p:sp>
        <p:nvSpPr>
          <p:cNvPr id="8" name="Rectangle 7"/>
          <p:cNvSpPr/>
          <p:nvPr/>
        </p:nvSpPr>
        <p:spPr>
          <a:xfrm>
            <a:off x="5867400" y="3618970"/>
            <a:ext cx="188843" cy="88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6" name="Table 25"/>
          <p:cNvGraphicFramePr>
            <a:graphicFrameLocks noGrp="1"/>
          </p:cNvGraphicFramePr>
          <p:nvPr>
            <p:extLst>
              <p:ext uri="{D42A27DB-BD31-4B8C-83A1-F6EECF244321}">
                <p14:modId xmlns:p14="http://schemas.microsoft.com/office/powerpoint/2010/main" val="3027378928"/>
              </p:ext>
            </p:extLst>
          </p:nvPr>
        </p:nvGraphicFramePr>
        <p:xfrm>
          <a:off x="2674528" y="-1"/>
          <a:ext cx="1721397" cy="6585858"/>
        </p:xfrm>
        <a:graphic>
          <a:graphicData uri="http://schemas.openxmlformats.org/drawingml/2006/table">
            <a:tbl>
              <a:tblPr firstRow="1" bandRow="1">
                <a:tableStyleId>{5C22544A-7EE6-4342-B048-85BDC9FD1C3A}</a:tableStyleId>
              </a:tblPr>
              <a:tblGrid>
                <a:gridCol w="1721397"/>
              </a:tblGrid>
              <a:tr h="566058">
                <a:tc>
                  <a:txBody>
                    <a:bodyPr/>
                    <a:lstStyle/>
                    <a:p>
                      <a:pPr algn="ctr"/>
                      <a:endParaRPr lang="en-US" dirty="0"/>
                    </a:p>
                  </a:txBody>
                  <a:tcPr/>
                </a:tc>
              </a:tr>
              <a:tr h="925286">
                <a:tc>
                  <a:txBody>
                    <a:bodyPr/>
                    <a:lstStyle/>
                    <a:p>
                      <a:pPr algn="ctr"/>
                      <a:endParaRPr lang="en-US" dirty="0" smtClean="0"/>
                    </a:p>
                    <a:p>
                      <a:pPr algn="ctr"/>
                      <a:r>
                        <a:rPr lang="en-US" dirty="0" smtClean="0"/>
                        <a:t>1.8</a:t>
                      </a:r>
                      <a:endParaRPr lang="en-US" dirty="0"/>
                    </a:p>
                  </a:txBody>
                  <a:tcPr/>
                </a:tc>
              </a:tr>
              <a:tr h="1006635">
                <a:tc>
                  <a:txBody>
                    <a:bodyPr/>
                    <a:lstStyle/>
                    <a:p>
                      <a:pPr algn="ctr"/>
                      <a:endParaRPr lang="en-US" dirty="0" smtClean="0"/>
                    </a:p>
                    <a:p>
                      <a:pPr algn="ctr"/>
                      <a:r>
                        <a:rPr lang="en-US" dirty="0" smtClean="0"/>
                        <a:t>2.2</a:t>
                      </a:r>
                      <a:endParaRPr lang="en-US" dirty="0"/>
                    </a:p>
                  </a:txBody>
                  <a:tcPr/>
                </a:tc>
              </a:tr>
              <a:tr h="1050765">
                <a:tc>
                  <a:txBody>
                    <a:bodyPr/>
                    <a:lstStyle/>
                    <a:p>
                      <a:pPr algn="ctr"/>
                      <a:endParaRPr lang="en-US" dirty="0" smtClean="0"/>
                    </a:p>
                    <a:p>
                      <a:pPr algn="ctr"/>
                      <a:r>
                        <a:rPr lang="en-US" dirty="0" smtClean="0"/>
                        <a:t>3.5</a:t>
                      </a:r>
                      <a:endParaRPr lang="en-US" dirty="0"/>
                    </a:p>
                  </a:txBody>
                  <a:tcPr/>
                </a:tc>
              </a:tr>
              <a:tr h="1153886">
                <a:tc>
                  <a:txBody>
                    <a:bodyPr/>
                    <a:lstStyle/>
                    <a:p>
                      <a:pPr algn="ctr"/>
                      <a:endParaRPr lang="en-US" dirty="0" smtClean="0"/>
                    </a:p>
                    <a:p>
                      <a:pPr algn="ctr"/>
                      <a:r>
                        <a:rPr lang="en-US" dirty="0" smtClean="0"/>
                        <a:t>4.4</a:t>
                      </a:r>
                      <a:endParaRPr lang="en-US" dirty="0"/>
                    </a:p>
                  </a:txBody>
                  <a:tcPr/>
                </a:tc>
              </a:tr>
              <a:tr h="925285">
                <a:tc>
                  <a:txBody>
                    <a:bodyPr/>
                    <a:lstStyle/>
                    <a:p>
                      <a:pPr algn="ctr"/>
                      <a:endParaRPr lang="en-US" dirty="0" smtClean="0"/>
                    </a:p>
                    <a:p>
                      <a:pPr algn="ctr"/>
                      <a:r>
                        <a:rPr lang="en-US" dirty="0" smtClean="0"/>
                        <a:t>5.2</a:t>
                      </a:r>
                      <a:endParaRPr lang="en-US" dirty="0"/>
                    </a:p>
                  </a:txBody>
                  <a:tcPr/>
                </a:tc>
              </a:tr>
              <a:tr h="957943">
                <a:tc>
                  <a:txBody>
                    <a:bodyPr/>
                    <a:lstStyle/>
                    <a:p>
                      <a:pPr algn="ctr"/>
                      <a:endParaRPr lang="en-US" dirty="0" smtClean="0"/>
                    </a:p>
                    <a:p>
                      <a:pPr algn="ctr"/>
                      <a:r>
                        <a:rPr lang="en-US" dirty="0" smtClean="0"/>
                        <a:t>6.0</a:t>
                      </a:r>
                    </a:p>
                  </a:txBody>
                  <a:tcPr/>
                </a:tc>
              </a:tr>
            </a:tbl>
          </a:graphicData>
        </a:graphic>
      </p:graphicFrame>
      <p:pic>
        <p:nvPicPr>
          <p:cNvPr id="12" name="Picture 11"/>
          <p:cNvPicPr>
            <a:picLocks noChangeAspect="1"/>
          </p:cNvPicPr>
          <p:nvPr/>
        </p:nvPicPr>
        <p:blipFill rotWithShape="1">
          <a:blip r:embed="rId5"/>
          <a:srcRect l="19173" t="6081" r="10636" b="3478"/>
          <a:stretch/>
        </p:blipFill>
        <p:spPr>
          <a:xfrm>
            <a:off x="4321629" y="478971"/>
            <a:ext cx="4310742" cy="6226630"/>
          </a:xfrm>
          <a:prstGeom prst="rect">
            <a:avLst/>
          </a:prstGeom>
        </p:spPr>
      </p:pic>
      <p:sp>
        <p:nvSpPr>
          <p:cNvPr id="22" name="Rectangle 21"/>
          <p:cNvSpPr/>
          <p:nvPr/>
        </p:nvSpPr>
        <p:spPr>
          <a:xfrm>
            <a:off x="8832313" y="65018"/>
            <a:ext cx="3359687" cy="2308324"/>
          </a:xfrm>
          <a:prstGeom prst="rect">
            <a:avLst/>
          </a:prstGeom>
        </p:spPr>
        <p:txBody>
          <a:bodyPr wrap="square">
            <a:spAutoFit/>
          </a:bodyPr>
          <a:lstStyle/>
          <a:p>
            <a:r>
              <a:rPr lang="en-US" sz="2400" b="1" dirty="0" smtClean="0">
                <a:solidFill>
                  <a:srgbClr val="0000FF"/>
                </a:solidFill>
              </a:rPr>
              <a:t>Difference in Peak Surge with Decreasing Wetland Elevation</a:t>
            </a:r>
          </a:p>
          <a:p>
            <a:endParaRPr lang="en-US" sz="2400" b="1" dirty="0">
              <a:solidFill>
                <a:srgbClr val="0000FF"/>
              </a:solidFill>
            </a:endParaRPr>
          </a:p>
          <a:p>
            <a:pPr algn="ctr"/>
            <a:r>
              <a:rPr lang="en-US" sz="2400" b="1" dirty="0" smtClean="0">
                <a:solidFill>
                  <a:srgbClr val="0000FF"/>
                </a:solidFill>
              </a:rPr>
              <a:t>Base = +0.5 m</a:t>
            </a:r>
          </a:p>
          <a:p>
            <a:pPr algn="ctr"/>
            <a:r>
              <a:rPr lang="en-US" sz="2400" b="1" dirty="0" smtClean="0">
                <a:solidFill>
                  <a:srgbClr val="0000FF"/>
                </a:solidFill>
              </a:rPr>
              <a:t>(Emergent)</a:t>
            </a:r>
            <a:endParaRPr lang="en-US" sz="2400" b="1" dirty="0">
              <a:solidFill>
                <a:srgbClr val="0000FF"/>
              </a:solidFill>
            </a:endParaRPr>
          </a:p>
        </p:txBody>
      </p:sp>
      <p:sp>
        <p:nvSpPr>
          <p:cNvPr id="13" name="TextBox 12"/>
          <p:cNvSpPr txBox="1"/>
          <p:nvPr/>
        </p:nvSpPr>
        <p:spPr>
          <a:xfrm>
            <a:off x="8694341" y="4112303"/>
            <a:ext cx="3359687" cy="2893100"/>
          </a:xfrm>
          <a:prstGeom prst="rect">
            <a:avLst/>
          </a:prstGeom>
          <a:noFill/>
        </p:spPr>
        <p:txBody>
          <a:bodyPr wrap="square" rtlCol="0">
            <a:spAutoFit/>
          </a:bodyPr>
          <a:lstStyle/>
          <a:p>
            <a:pPr marL="285750" indent="-285750">
              <a:buFont typeface="Arial" panose="020B0604020202020204" pitchFamily="34" charset="0"/>
              <a:buChar char="•"/>
            </a:pPr>
            <a:r>
              <a:rPr lang="en-US" sz="1400" i="1" dirty="0" smtClean="0"/>
              <a:t>Surge inversely proportional to </a:t>
            </a:r>
            <a:r>
              <a:rPr lang="en-US" sz="1400" i="1" dirty="0" smtClean="0"/>
              <a:t>depth, </a:t>
            </a:r>
            <a:r>
              <a:rPr lang="en-US" sz="1400" i="1" dirty="0" smtClean="0"/>
              <a:t>except for the storms with low surge potential </a:t>
            </a:r>
          </a:p>
          <a:p>
            <a:pPr marL="285750" indent="-285750">
              <a:buFont typeface="Arial" panose="020B0604020202020204" pitchFamily="34" charset="0"/>
              <a:buChar char="•"/>
            </a:pPr>
            <a:endParaRPr lang="en-US" sz="1400" i="1" dirty="0" smtClean="0"/>
          </a:p>
          <a:p>
            <a:pPr marL="285750" indent="-285750">
              <a:buFont typeface="Arial" panose="020B0604020202020204" pitchFamily="34" charset="0"/>
              <a:buChar char="•"/>
            </a:pPr>
            <a:r>
              <a:rPr lang="en-US" sz="1400" i="1" dirty="0" smtClean="0"/>
              <a:t>Generally, decrease </a:t>
            </a:r>
            <a:r>
              <a:rPr lang="en-US" sz="1400" i="1" dirty="0" smtClean="0"/>
              <a:t>in </a:t>
            </a:r>
            <a:r>
              <a:rPr lang="en-US" sz="1400" i="1" dirty="0" smtClean="0"/>
              <a:t>surge with decrease </a:t>
            </a:r>
            <a:r>
              <a:rPr lang="en-US" sz="1400" i="1" dirty="0" smtClean="0"/>
              <a:t>in bed </a:t>
            </a:r>
            <a:r>
              <a:rPr lang="en-US" sz="1400" i="1" dirty="0" smtClean="0"/>
              <a:t>elevation</a:t>
            </a:r>
          </a:p>
          <a:p>
            <a:r>
              <a:rPr lang="en-US" sz="1400" i="1" dirty="0" smtClean="0"/>
              <a:t> </a:t>
            </a:r>
          </a:p>
          <a:p>
            <a:pPr marL="285750" indent="-285750">
              <a:buFont typeface="Arial" panose="020B0604020202020204" pitchFamily="34" charset="0"/>
              <a:buChar char="•"/>
            </a:pPr>
            <a:r>
              <a:rPr lang="en-US" sz="1400" i="1" dirty="0" smtClean="0"/>
              <a:t>Small storms – base case remains dry until water level is above 0.5 m, whereas for the lower elevation, the marsh is always inundated.</a:t>
            </a:r>
          </a:p>
          <a:p>
            <a:endParaRPr lang="en-US" sz="1400" i="1" dirty="0" smtClean="0"/>
          </a:p>
        </p:txBody>
      </p:sp>
      <p:cxnSp>
        <p:nvCxnSpPr>
          <p:cNvPr id="18" name="Straight Arrow Connector 17"/>
          <p:cNvCxnSpPr/>
          <p:nvPr/>
        </p:nvCxnSpPr>
        <p:spPr>
          <a:xfrm>
            <a:off x="2046514" y="1303903"/>
            <a:ext cx="0" cy="3884092"/>
          </a:xfrm>
          <a:prstGeom prst="straightConnector1">
            <a:avLst/>
          </a:prstGeom>
          <a:ln w="1841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2674529" y="0"/>
            <a:ext cx="1721396" cy="584775"/>
          </a:xfrm>
          <a:prstGeom prst="rect">
            <a:avLst/>
          </a:prstGeom>
        </p:spPr>
        <p:txBody>
          <a:bodyPr wrap="square">
            <a:spAutoFit/>
          </a:bodyPr>
          <a:lstStyle/>
          <a:p>
            <a:pPr algn="ctr"/>
            <a:r>
              <a:rPr lang="en-US" sz="1600" b="1" dirty="0" smtClean="0">
                <a:solidFill>
                  <a:srgbClr val="0000FF"/>
                </a:solidFill>
              </a:rPr>
              <a:t>Surge Potential</a:t>
            </a:r>
          </a:p>
          <a:p>
            <a:pPr algn="ctr"/>
            <a:r>
              <a:rPr lang="en-US" sz="1600" b="1" dirty="0">
                <a:solidFill>
                  <a:srgbClr val="0000FF"/>
                </a:solidFill>
              </a:rPr>
              <a:t>m</a:t>
            </a:r>
          </a:p>
        </p:txBody>
      </p:sp>
      <p:sp>
        <p:nvSpPr>
          <p:cNvPr id="34" name="Rectangle 33"/>
          <p:cNvSpPr/>
          <p:nvPr/>
        </p:nvSpPr>
        <p:spPr>
          <a:xfrm>
            <a:off x="4334847" y="-52902"/>
            <a:ext cx="4497466" cy="584775"/>
          </a:xfrm>
          <a:prstGeom prst="rect">
            <a:avLst/>
          </a:prstGeom>
        </p:spPr>
        <p:txBody>
          <a:bodyPr wrap="square">
            <a:spAutoFit/>
          </a:bodyPr>
          <a:lstStyle/>
          <a:p>
            <a:pPr algn="ctr"/>
            <a:r>
              <a:rPr lang="en-US" sz="1600" b="1" dirty="0" smtClean="0">
                <a:solidFill>
                  <a:srgbClr val="0000FF"/>
                </a:solidFill>
              </a:rPr>
              <a:t>Wetland Elevation, m</a:t>
            </a:r>
          </a:p>
          <a:p>
            <a:r>
              <a:rPr lang="en-US" sz="1600" b="1" dirty="0" smtClean="0">
                <a:solidFill>
                  <a:srgbClr val="0000FF"/>
                </a:solidFill>
              </a:rPr>
              <a:t>     -0.2           -0.6         -1.8            -3.0</a:t>
            </a:r>
            <a:endParaRPr lang="en-US" sz="1600" b="1" dirty="0">
              <a:solidFill>
                <a:srgbClr val="0000FF"/>
              </a:solidFill>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94341" y="1925223"/>
            <a:ext cx="944880" cy="224028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715140969"/>
      </p:ext>
    </p:extLst>
  </p:cSld>
  <p:clrMapOvr>
    <a:masterClrMapping/>
  </p:clrMapOvr>
  <mc:AlternateContent xmlns:mc="http://schemas.openxmlformats.org/markup-compatibility/2006">
    <mc:Choice xmlns:p14="http://schemas.microsoft.com/office/powerpoint/2010/main" Requires="p14">
      <p:transition spd="slow" p14:dur="2000" advTm="24162"/>
    </mc:Choice>
    <mc:Fallback>
      <p:transition spd="slow" advTm="24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65703" y="-82739"/>
            <a:ext cx="6811352" cy="646331"/>
          </a:xfrm>
          <a:prstGeom prst="rect">
            <a:avLst/>
          </a:prstGeom>
        </p:spPr>
        <p:txBody>
          <a:bodyPr wrap="none">
            <a:spAutoFit/>
          </a:bodyPr>
          <a:lstStyle/>
          <a:p>
            <a:r>
              <a:rPr lang="en-US" sz="3600" b="1" dirty="0" smtClean="0">
                <a:solidFill>
                  <a:srgbClr val="0000FF"/>
                </a:solidFill>
              </a:rPr>
              <a:t>Idealized Wetland - Vegetation</a:t>
            </a:r>
            <a:endParaRPr lang="en-US" sz="3600" b="1" dirty="0">
              <a:solidFill>
                <a:srgbClr val="0000FF"/>
              </a:solidFill>
            </a:endParaRPr>
          </a:p>
        </p:txBody>
      </p:sp>
      <p:sp>
        <p:nvSpPr>
          <p:cNvPr id="14" name="TextBox 13"/>
          <p:cNvSpPr txBox="1"/>
          <p:nvPr/>
        </p:nvSpPr>
        <p:spPr>
          <a:xfrm>
            <a:off x="5168811" y="2676031"/>
            <a:ext cx="3182346" cy="369332"/>
          </a:xfrm>
          <a:prstGeom prst="rect">
            <a:avLst/>
          </a:prstGeom>
          <a:noFill/>
        </p:spPr>
        <p:txBody>
          <a:bodyPr wrap="none" rtlCol="0">
            <a:spAutoFit/>
          </a:bodyPr>
          <a:lstStyle/>
          <a:p>
            <a:r>
              <a:rPr lang="en-US" b="1" dirty="0" smtClean="0">
                <a:solidFill>
                  <a:schemeClr val="bg1"/>
                </a:solidFill>
              </a:rPr>
              <a:t>Coastal AND Inland Flooding</a:t>
            </a:r>
            <a:endParaRPr lang="en-US" dirty="0">
              <a:solidFill>
                <a:schemeClr val="bg1"/>
              </a:solidFill>
            </a:endParaRPr>
          </a:p>
        </p:txBody>
      </p:sp>
      <p:sp>
        <p:nvSpPr>
          <p:cNvPr id="6" name="TextBox 5"/>
          <p:cNvSpPr txBox="1"/>
          <p:nvPr/>
        </p:nvSpPr>
        <p:spPr>
          <a:xfrm>
            <a:off x="5385086" y="2927340"/>
            <a:ext cx="2882136" cy="584775"/>
          </a:xfrm>
          <a:prstGeom prst="rect">
            <a:avLst/>
          </a:prstGeom>
          <a:noFill/>
        </p:spPr>
        <p:txBody>
          <a:bodyPr wrap="none" rtlCol="0">
            <a:spAutoFit/>
          </a:bodyPr>
          <a:lstStyle/>
          <a:p>
            <a:r>
              <a:rPr lang="en-US" sz="1400" dirty="0" smtClean="0">
                <a:solidFill>
                  <a:schemeClr val="bg1"/>
                </a:solidFill>
              </a:rPr>
              <a:t>Potential for future flood hazards</a:t>
            </a:r>
          </a:p>
          <a:p>
            <a:endParaRPr lang="en-US" dirty="0"/>
          </a:p>
        </p:txBody>
      </p:sp>
      <p:sp>
        <p:nvSpPr>
          <p:cNvPr id="8" name="Rectangle 7"/>
          <p:cNvSpPr/>
          <p:nvPr/>
        </p:nvSpPr>
        <p:spPr>
          <a:xfrm>
            <a:off x="5867400" y="3618970"/>
            <a:ext cx="188843" cy="88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3" name="Table 22"/>
          <p:cNvGraphicFramePr>
            <a:graphicFrameLocks noGrp="1"/>
          </p:cNvGraphicFramePr>
          <p:nvPr>
            <p:extLst>
              <p:ext uri="{D42A27DB-BD31-4B8C-83A1-F6EECF244321}">
                <p14:modId xmlns:p14="http://schemas.microsoft.com/office/powerpoint/2010/main" val="2004240943"/>
              </p:ext>
            </p:extLst>
          </p:nvPr>
        </p:nvGraphicFramePr>
        <p:xfrm>
          <a:off x="1317523" y="4200632"/>
          <a:ext cx="8701548" cy="2595880"/>
        </p:xfrm>
        <a:graphic>
          <a:graphicData uri="http://schemas.openxmlformats.org/drawingml/2006/table">
            <a:tbl>
              <a:tblPr firstRow="1" bandRow="1">
                <a:tableStyleId>{5C22544A-7EE6-4342-B048-85BDC9FD1C3A}</a:tableStyleId>
              </a:tblPr>
              <a:tblGrid>
                <a:gridCol w="2900516"/>
                <a:gridCol w="2900516"/>
                <a:gridCol w="2900516"/>
              </a:tblGrid>
              <a:tr h="370840">
                <a:tc>
                  <a:txBody>
                    <a:bodyPr/>
                    <a:lstStyle/>
                    <a:p>
                      <a:r>
                        <a:rPr lang="en-US" dirty="0" smtClean="0"/>
                        <a:t>Radius at Landfall</a:t>
                      </a:r>
                      <a:r>
                        <a:rPr lang="en-US" baseline="0" dirty="0" smtClean="0"/>
                        <a:t> (km)</a:t>
                      </a:r>
                      <a:endParaRPr lang="en-US" dirty="0"/>
                    </a:p>
                  </a:txBody>
                  <a:tcPr/>
                </a:tc>
                <a:tc>
                  <a:txBody>
                    <a:bodyPr/>
                    <a:lstStyle/>
                    <a:p>
                      <a:r>
                        <a:rPr lang="en-US" dirty="0" smtClean="0"/>
                        <a:t>Pressure at Landfall (</a:t>
                      </a:r>
                      <a:r>
                        <a:rPr lang="en-US" dirty="0" err="1" smtClean="0"/>
                        <a:t>mb</a:t>
                      </a:r>
                      <a:r>
                        <a:rPr lang="en-US" dirty="0" smtClean="0"/>
                        <a:t>)</a:t>
                      </a:r>
                      <a:endParaRPr lang="en-US" dirty="0"/>
                    </a:p>
                  </a:txBody>
                  <a:tcPr/>
                </a:tc>
                <a:tc>
                  <a:txBody>
                    <a:bodyPr/>
                    <a:lstStyle/>
                    <a:p>
                      <a:r>
                        <a:rPr lang="en-US" dirty="0" smtClean="0"/>
                        <a:t>Surge Potential (m)</a:t>
                      </a:r>
                      <a:endParaRPr lang="en-US" dirty="0"/>
                    </a:p>
                  </a:txBody>
                  <a:tcPr/>
                </a:tc>
              </a:tr>
              <a:tr h="370840">
                <a:tc>
                  <a:txBody>
                    <a:bodyPr/>
                    <a:lstStyle/>
                    <a:p>
                      <a:pPr algn="ctr"/>
                      <a:r>
                        <a:rPr lang="en-US" dirty="0" smtClean="0"/>
                        <a:t>20.4</a:t>
                      </a:r>
                      <a:endParaRPr lang="en-US" dirty="0"/>
                    </a:p>
                  </a:txBody>
                  <a:tcPr/>
                </a:tc>
                <a:tc>
                  <a:txBody>
                    <a:bodyPr/>
                    <a:lstStyle/>
                    <a:p>
                      <a:pPr algn="ctr"/>
                      <a:r>
                        <a:rPr lang="en-US" dirty="0" smtClean="0"/>
                        <a:t>975</a:t>
                      </a:r>
                      <a:endParaRPr lang="en-US" dirty="0"/>
                    </a:p>
                  </a:txBody>
                  <a:tcPr/>
                </a:tc>
                <a:tc>
                  <a:txBody>
                    <a:bodyPr/>
                    <a:lstStyle/>
                    <a:p>
                      <a:pPr algn="ctr"/>
                      <a:r>
                        <a:rPr lang="en-US" dirty="0" smtClean="0"/>
                        <a:t>1.8</a:t>
                      </a:r>
                      <a:endParaRPr lang="en-US" dirty="0"/>
                    </a:p>
                  </a:txBody>
                  <a:tcPr/>
                </a:tc>
              </a:tr>
              <a:tr h="370840">
                <a:tc>
                  <a:txBody>
                    <a:bodyPr/>
                    <a:lstStyle/>
                    <a:p>
                      <a:pPr algn="ctr"/>
                      <a:r>
                        <a:rPr lang="en-US" dirty="0" smtClean="0"/>
                        <a:t>38.9</a:t>
                      </a:r>
                      <a:endParaRPr lang="en-US" dirty="0"/>
                    </a:p>
                  </a:txBody>
                  <a:tcPr/>
                </a:tc>
                <a:tc>
                  <a:txBody>
                    <a:bodyPr/>
                    <a:lstStyle/>
                    <a:p>
                      <a:pPr algn="ctr"/>
                      <a:r>
                        <a:rPr lang="en-US" dirty="0" smtClean="0"/>
                        <a:t>975</a:t>
                      </a:r>
                      <a:endParaRPr lang="en-US" dirty="0"/>
                    </a:p>
                  </a:txBody>
                  <a:tcPr/>
                </a:tc>
                <a:tc>
                  <a:txBody>
                    <a:bodyPr/>
                    <a:lstStyle/>
                    <a:p>
                      <a:pPr algn="ctr"/>
                      <a:r>
                        <a:rPr lang="en-US" dirty="0" smtClean="0"/>
                        <a:t>2.2</a:t>
                      </a:r>
                      <a:endParaRPr lang="en-US" dirty="0"/>
                    </a:p>
                  </a:txBody>
                  <a:tcPr/>
                </a:tc>
              </a:tr>
              <a:tr h="370840">
                <a:tc>
                  <a:txBody>
                    <a:bodyPr/>
                    <a:lstStyle/>
                    <a:p>
                      <a:pPr algn="ctr"/>
                      <a:r>
                        <a:rPr lang="en-US" dirty="0" smtClean="0"/>
                        <a:t>38.9</a:t>
                      </a:r>
                      <a:endParaRPr lang="en-US" dirty="0"/>
                    </a:p>
                  </a:txBody>
                  <a:tcPr/>
                </a:tc>
                <a:tc>
                  <a:txBody>
                    <a:bodyPr/>
                    <a:lstStyle/>
                    <a:p>
                      <a:pPr algn="ctr"/>
                      <a:r>
                        <a:rPr lang="en-US" dirty="0" smtClean="0"/>
                        <a:t>941</a:t>
                      </a:r>
                      <a:endParaRPr lang="en-US" dirty="0"/>
                    </a:p>
                  </a:txBody>
                  <a:tcPr/>
                </a:tc>
                <a:tc>
                  <a:txBody>
                    <a:bodyPr/>
                    <a:lstStyle/>
                    <a:p>
                      <a:pPr algn="ctr"/>
                      <a:r>
                        <a:rPr lang="en-US" dirty="0" smtClean="0"/>
                        <a:t>3.5</a:t>
                      </a:r>
                      <a:endParaRPr lang="en-US" dirty="0"/>
                    </a:p>
                  </a:txBody>
                  <a:tcPr/>
                </a:tc>
              </a:tr>
              <a:tr h="370840">
                <a:tc>
                  <a:txBody>
                    <a:bodyPr/>
                    <a:lstStyle/>
                    <a:p>
                      <a:pPr algn="ctr"/>
                      <a:r>
                        <a:rPr lang="en-US" dirty="0" smtClean="0"/>
                        <a:t>20.4</a:t>
                      </a:r>
                      <a:endParaRPr lang="en-US" dirty="0"/>
                    </a:p>
                  </a:txBody>
                  <a:tcPr/>
                </a:tc>
                <a:tc>
                  <a:txBody>
                    <a:bodyPr/>
                    <a:lstStyle/>
                    <a:p>
                      <a:pPr algn="ctr"/>
                      <a:r>
                        <a:rPr lang="en-US" dirty="0" smtClean="0"/>
                        <a:t>900</a:t>
                      </a:r>
                      <a:endParaRPr lang="en-US" dirty="0"/>
                    </a:p>
                  </a:txBody>
                  <a:tcPr/>
                </a:tc>
                <a:tc>
                  <a:txBody>
                    <a:bodyPr/>
                    <a:lstStyle/>
                    <a:p>
                      <a:pPr algn="ctr"/>
                      <a:r>
                        <a:rPr lang="en-US" dirty="0" smtClean="0"/>
                        <a:t>4.4</a:t>
                      </a:r>
                      <a:endParaRPr lang="en-US" dirty="0"/>
                    </a:p>
                  </a:txBody>
                  <a:tcPr/>
                </a:tc>
              </a:tr>
              <a:tr h="370840">
                <a:tc>
                  <a:txBody>
                    <a:bodyPr/>
                    <a:lstStyle/>
                    <a:p>
                      <a:pPr algn="ctr"/>
                      <a:r>
                        <a:rPr lang="en-US" dirty="0" smtClean="0"/>
                        <a:t>38.9</a:t>
                      </a:r>
                      <a:endParaRPr lang="en-US" dirty="0"/>
                    </a:p>
                  </a:txBody>
                  <a:tcPr/>
                </a:tc>
                <a:tc>
                  <a:txBody>
                    <a:bodyPr/>
                    <a:lstStyle/>
                    <a:p>
                      <a:pPr algn="ctr"/>
                      <a:r>
                        <a:rPr lang="en-US" dirty="0" smtClean="0"/>
                        <a:t>900</a:t>
                      </a:r>
                      <a:endParaRPr lang="en-US" dirty="0"/>
                    </a:p>
                  </a:txBody>
                  <a:tcPr/>
                </a:tc>
                <a:tc>
                  <a:txBody>
                    <a:bodyPr/>
                    <a:lstStyle/>
                    <a:p>
                      <a:pPr algn="ctr"/>
                      <a:r>
                        <a:rPr lang="en-US" dirty="0" smtClean="0"/>
                        <a:t>5.2</a:t>
                      </a:r>
                      <a:endParaRPr lang="en-US" dirty="0"/>
                    </a:p>
                  </a:txBody>
                  <a:tcPr/>
                </a:tc>
              </a:tr>
              <a:tr h="370840">
                <a:tc>
                  <a:txBody>
                    <a:bodyPr/>
                    <a:lstStyle/>
                    <a:p>
                      <a:pPr algn="ctr"/>
                      <a:r>
                        <a:rPr lang="en-US" dirty="0" smtClean="0"/>
                        <a:t>74.1</a:t>
                      </a:r>
                      <a:endParaRPr lang="en-US" dirty="0"/>
                    </a:p>
                  </a:txBody>
                  <a:tcPr/>
                </a:tc>
                <a:tc>
                  <a:txBody>
                    <a:bodyPr/>
                    <a:lstStyle/>
                    <a:p>
                      <a:pPr algn="ctr"/>
                      <a:r>
                        <a:rPr lang="en-US" dirty="0" smtClean="0"/>
                        <a:t>900</a:t>
                      </a:r>
                      <a:endParaRPr lang="en-US" dirty="0"/>
                    </a:p>
                  </a:txBody>
                  <a:tcPr/>
                </a:tc>
                <a:tc>
                  <a:txBody>
                    <a:bodyPr/>
                    <a:lstStyle/>
                    <a:p>
                      <a:pPr algn="ctr"/>
                      <a:r>
                        <a:rPr lang="en-US" dirty="0" smtClean="0"/>
                        <a:t>6.0</a:t>
                      </a:r>
                    </a:p>
                  </a:txBody>
                  <a:tcPr/>
                </a:tc>
              </a:tr>
            </a:tbl>
          </a:graphicData>
        </a:graphic>
      </p:graphicFrame>
      <p:grpSp>
        <p:nvGrpSpPr>
          <p:cNvPr id="35" name="Group 34"/>
          <p:cNvGrpSpPr/>
          <p:nvPr/>
        </p:nvGrpSpPr>
        <p:grpSpPr>
          <a:xfrm>
            <a:off x="47844" y="620317"/>
            <a:ext cx="5435719" cy="3421626"/>
            <a:chOff x="126881" y="540774"/>
            <a:chExt cx="7641805" cy="5112774"/>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881" y="540774"/>
              <a:ext cx="7641805" cy="5112774"/>
            </a:xfrm>
            <a:prstGeom prst="rect">
              <a:avLst/>
            </a:prstGeom>
            <a:ln>
              <a:solidFill>
                <a:schemeClr val="tx1"/>
              </a:solidFill>
            </a:ln>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73677" y="3818528"/>
              <a:ext cx="3229181" cy="1742091"/>
            </a:xfrm>
            <a:prstGeom prst="rect">
              <a:avLst/>
            </a:prstGeom>
          </p:spPr>
        </p:pic>
        <p:cxnSp>
          <p:nvCxnSpPr>
            <p:cNvPr id="27" name="Straight Connector 26"/>
            <p:cNvCxnSpPr/>
            <p:nvPr/>
          </p:nvCxnSpPr>
          <p:spPr>
            <a:xfrm>
              <a:off x="3294037" y="877794"/>
              <a:ext cx="2252576" cy="3212674"/>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p:cNvCxnSpPr/>
            <p:nvPr/>
          </p:nvCxnSpPr>
          <p:spPr>
            <a:xfrm>
              <a:off x="3439793" y="877794"/>
              <a:ext cx="3156950" cy="3207264"/>
            </a:xfrm>
            <a:prstGeom prst="line">
              <a:avLst/>
            </a:prstGeom>
          </p:spPr>
          <p:style>
            <a:lnRef idx="1">
              <a:schemeClr val="dk1"/>
            </a:lnRef>
            <a:fillRef idx="0">
              <a:schemeClr val="dk1"/>
            </a:fillRef>
            <a:effectRef idx="0">
              <a:schemeClr val="dk1"/>
            </a:effectRef>
            <a:fontRef idx="minor">
              <a:schemeClr val="tx1"/>
            </a:fontRef>
          </p:style>
        </p:cxnSp>
      </p:grpSp>
      <p:pic>
        <p:nvPicPr>
          <p:cNvPr id="15" name="Picture 14"/>
          <p:cNvPicPr>
            <a:picLocks noChangeAspect="1"/>
          </p:cNvPicPr>
          <p:nvPr/>
        </p:nvPicPr>
        <p:blipFill rotWithShape="1">
          <a:blip r:embed="rId7"/>
          <a:srcRect r="1196" b="68240"/>
          <a:stretch/>
        </p:blipFill>
        <p:spPr>
          <a:xfrm>
            <a:off x="5606986" y="620317"/>
            <a:ext cx="5997186" cy="1465505"/>
          </a:xfrm>
          <a:prstGeom prst="rect">
            <a:avLst/>
          </a:prstGeom>
          <a:ln>
            <a:solidFill>
              <a:schemeClr val="tx1"/>
            </a:solidFill>
          </a:ln>
        </p:spPr>
      </p:pic>
      <p:graphicFrame>
        <p:nvGraphicFramePr>
          <p:cNvPr id="16" name="Table 15"/>
          <p:cNvGraphicFramePr>
            <a:graphicFrameLocks noGrp="1"/>
          </p:cNvGraphicFramePr>
          <p:nvPr>
            <p:extLst>
              <p:ext uri="{D42A27DB-BD31-4B8C-83A1-F6EECF244321}">
                <p14:modId xmlns:p14="http://schemas.microsoft.com/office/powerpoint/2010/main" val="2265043626"/>
              </p:ext>
            </p:extLst>
          </p:nvPr>
        </p:nvGraphicFramePr>
        <p:xfrm>
          <a:off x="10572501" y="4033325"/>
          <a:ext cx="1229828" cy="2763187"/>
        </p:xfrm>
        <a:graphic>
          <a:graphicData uri="http://schemas.openxmlformats.org/drawingml/2006/table">
            <a:tbl>
              <a:tblPr firstRow="1" bandRow="1">
                <a:tableStyleId>{5C22544A-7EE6-4342-B048-85BDC9FD1C3A}</a:tableStyleId>
              </a:tblPr>
              <a:tblGrid>
                <a:gridCol w="1229828"/>
              </a:tblGrid>
              <a:tr h="394741">
                <a:tc>
                  <a:txBody>
                    <a:bodyPr/>
                    <a:lstStyle/>
                    <a:p>
                      <a:pPr algn="ctr"/>
                      <a:r>
                        <a:rPr lang="en-US" sz="1400" dirty="0" smtClean="0"/>
                        <a:t>Manning’s n</a:t>
                      </a:r>
                      <a:endParaRPr lang="en-US" sz="1400" dirty="0"/>
                    </a:p>
                  </a:txBody>
                  <a:tcPr/>
                </a:tc>
              </a:tr>
              <a:tr h="394741">
                <a:tc>
                  <a:txBody>
                    <a:bodyPr/>
                    <a:lstStyle/>
                    <a:p>
                      <a:pPr algn="ctr"/>
                      <a:r>
                        <a:rPr lang="en-US" sz="1400" dirty="0" smtClean="0"/>
                        <a:t>0.020</a:t>
                      </a:r>
                      <a:endParaRPr lang="en-US" sz="1400" dirty="0"/>
                    </a:p>
                  </a:txBody>
                  <a:tcPr/>
                </a:tc>
              </a:tr>
              <a:tr h="394741">
                <a:tc>
                  <a:txBody>
                    <a:bodyPr/>
                    <a:lstStyle/>
                    <a:p>
                      <a:pPr algn="ctr"/>
                      <a:r>
                        <a:rPr lang="en-US" sz="1400" dirty="0" smtClean="0"/>
                        <a:t>0.035</a:t>
                      </a:r>
                      <a:endParaRPr lang="en-US" sz="1400" dirty="0"/>
                    </a:p>
                  </a:txBody>
                  <a:tcPr/>
                </a:tc>
              </a:tr>
              <a:tr h="394741">
                <a:tc>
                  <a:txBody>
                    <a:bodyPr/>
                    <a:lstStyle/>
                    <a:p>
                      <a:pPr algn="ctr"/>
                      <a:r>
                        <a:rPr lang="en-US" sz="1400" dirty="0" smtClean="0"/>
                        <a:t>0.050</a:t>
                      </a:r>
                      <a:endParaRPr lang="en-US" sz="1400" dirty="0"/>
                    </a:p>
                  </a:txBody>
                  <a:tcPr/>
                </a:tc>
              </a:tr>
              <a:tr h="394741">
                <a:tc>
                  <a:txBody>
                    <a:bodyPr/>
                    <a:lstStyle/>
                    <a:p>
                      <a:pPr algn="ctr"/>
                      <a:r>
                        <a:rPr lang="en-US" sz="1400" dirty="0" smtClean="0"/>
                        <a:t>0.075</a:t>
                      </a:r>
                      <a:endParaRPr lang="en-US" sz="1400" dirty="0"/>
                    </a:p>
                  </a:txBody>
                  <a:tcPr/>
                </a:tc>
              </a:tr>
              <a:tr h="394741">
                <a:tc>
                  <a:txBody>
                    <a:bodyPr/>
                    <a:lstStyle/>
                    <a:p>
                      <a:pPr algn="ctr"/>
                      <a:r>
                        <a:rPr lang="en-US" sz="1400" dirty="0" smtClean="0"/>
                        <a:t>0.150</a:t>
                      </a:r>
                      <a:endParaRPr lang="en-US" sz="1400" dirty="0"/>
                    </a:p>
                  </a:txBody>
                  <a:tcPr/>
                </a:tc>
              </a:tr>
              <a:tr h="394741">
                <a:tc>
                  <a:txBody>
                    <a:bodyPr/>
                    <a:lstStyle/>
                    <a:p>
                      <a:pPr algn="ctr"/>
                      <a:r>
                        <a:rPr lang="en-US" sz="1400" dirty="0" smtClean="0"/>
                        <a:t>0.300</a:t>
                      </a:r>
                      <a:endParaRPr lang="en-US" sz="1400" dirty="0"/>
                    </a:p>
                  </a:txBody>
                  <a:tcPr/>
                </a:tc>
              </a:tr>
            </a:tbl>
          </a:graphicData>
        </a:graphic>
      </p:graphicFrame>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68297" y="2289831"/>
            <a:ext cx="5875020" cy="1165860"/>
          </a:xfrm>
          <a:prstGeom prst="rect">
            <a:avLst/>
          </a:prstGeom>
        </p:spPr>
      </p:pic>
      <p:sp>
        <p:nvSpPr>
          <p:cNvPr id="48" name="TextBox 47"/>
          <p:cNvSpPr txBox="1"/>
          <p:nvPr/>
        </p:nvSpPr>
        <p:spPr>
          <a:xfrm>
            <a:off x="574968" y="1670985"/>
            <a:ext cx="2250937" cy="461665"/>
          </a:xfrm>
          <a:prstGeom prst="rect">
            <a:avLst/>
          </a:prstGeom>
          <a:noFill/>
        </p:spPr>
        <p:txBody>
          <a:bodyPr wrap="none" rtlCol="0">
            <a:spAutoFit/>
          </a:bodyPr>
          <a:lstStyle/>
          <a:p>
            <a:r>
              <a:rPr lang="en-US" sz="2400" b="1" dirty="0" smtClean="0">
                <a:solidFill>
                  <a:srgbClr val="0000FF"/>
                </a:solidFill>
              </a:rPr>
              <a:t>Gulf of Mexico</a:t>
            </a:r>
            <a:endParaRPr lang="en-US" sz="2400" b="1" dirty="0">
              <a:solidFill>
                <a:srgbClr val="0000FF"/>
              </a:solidFill>
            </a:endParaRPr>
          </a:p>
        </p:txBody>
      </p:sp>
      <p:sp>
        <p:nvSpPr>
          <p:cNvPr id="49" name="TextBox 48"/>
          <p:cNvSpPr txBox="1"/>
          <p:nvPr/>
        </p:nvSpPr>
        <p:spPr>
          <a:xfrm>
            <a:off x="1530990" y="527745"/>
            <a:ext cx="1632178" cy="369332"/>
          </a:xfrm>
          <a:prstGeom prst="rect">
            <a:avLst/>
          </a:prstGeom>
          <a:noFill/>
        </p:spPr>
        <p:txBody>
          <a:bodyPr wrap="none" rtlCol="0">
            <a:spAutoFit/>
          </a:bodyPr>
          <a:lstStyle/>
          <a:p>
            <a:r>
              <a:rPr lang="en-US" b="1" dirty="0" smtClean="0"/>
              <a:t>United States</a:t>
            </a:r>
            <a:endParaRPr lang="en-US" b="1"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27388980"/>
      </p:ext>
    </p:extLst>
  </p:cSld>
  <p:clrMapOvr>
    <a:masterClrMapping/>
  </p:clrMapOvr>
  <mc:AlternateContent xmlns:mc="http://schemas.openxmlformats.org/markup-compatibility/2006">
    <mc:Choice xmlns:p14="http://schemas.microsoft.com/office/powerpoint/2010/main" Requires="p14">
      <p:transition spd="slow" p14:dur="2000" advTm="16045"/>
    </mc:Choice>
    <mc:Fallback>
      <p:transition spd="slow" advTm="16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extBox 13"/>
          <p:cNvSpPr txBox="1"/>
          <p:nvPr/>
        </p:nvSpPr>
        <p:spPr>
          <a:xfrm>
            <a:off x="5168811" y="2676031"/>
            <a:ext cx="3182346" cy="369332"/>
          </a:xfrm>
          <a:prstGeom prst="rect">
            <a:avLst/>
          </a:prstGeom>
          <a:noFill/>
        </p:spPr>
        <p:txBody>
          <a:bodyPr wrap="none" rtlCol="0">
            <a:spAutoFit/>
          </a:bodyPr>
          <a:lstStyle/>
          <a:p>
            <a:r>
              <a:rPr lang="en-US" b="1" dirty="0" smtClean="0">
                <a:solidFill>
                  <a:schemeClr val="bg1"/>
                </a:solidFill>
              </a:rPr>
              <a:t>Coastal AND Inland Flooding</a:t>
            </a:r>
            <a:endParaRPr lang="en-US" dirty="0">
              <a:solidFill>
                <a:schemeClr val="bg1"/>
              </a:solidFill>
            </a:endParaRPr>
          </a:p>
        </p:txBody>
      </p:sp>
      <p:sp>
        <p:nvSpPr>
          <p:cNvPr id="6" name="TextBox 5"/>
          <p:cNvSpPr txBox="1"/>
          <p:nvPr/>
        </p:nvSpPr>
        <p:spPr>
          <a:xfrm>
            <a:off x="5385086" y="2927340"/>
            <a:ext cx="2882136" cy="584775"/>
          </a:xfrm>
          <a:prstGeom prst="rect">
            <a:avLst/>
          </a:prstGeom>
          <a:noFill/>
        </p:spPr>
        <p:txBody>
          <a:bodyPr wrap="none" rtlCol="0">
            <a:spAutoFit/>
          </a:bodyPr>
          <a:lstStyle/>
          <a:p>
            <a:r>
              <a:rPr lang="en-US" sz="1400" dirty="0" smtClean="0">
                <a:solidFill>
                  <a:schemeClr val="bg1"/>
                </a:solidFill>
              </a:rPr>
              <a:t>Potential for future flood hazards</a:t>
            </a:r>
          </a:p>
          <a:p>
            <a:endParaRPr lang="en-US" dirty="0"/>
          </a:p>
        </p:txBody>
      </p:sp>
      <p:sp>
        <p:nvSpPr>
          <p:cNvPr id="8" name="Rectangle 7"/>
          <p:cNvSpPr/>
          <p:nvPr/>
        </p:nvSpPr>
        <p:spPr>
          <a:xfrm>
            <a:off x="5867400" y="3618970"/>
            <a:ext cx="188843" cy="88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6" name="Table 25"/>
          <p:cNvGraphicFramePr>
            <a:graphicFrameLocks noGrp="1"/>
          </p:cNvGraphicFramePr>
          <p:nvPr>
            <p:extLst>
              <p:ext uri="{D42A27DB-BD31-4B8C-83A1-F6EECF244321}">
                <p14:modId xmlns:p14="http://schemas.microsoft.com/office/powerpoint/2010/main" val="3629540250"/>
              </p:ext>
            </p:extLst>
          </p:nvPr>
        </p:nvGraphicFramePr>
        <p:xfrm>
          <a:off x="882502" y="-20872"/>
          <a:ext cx="1721397" cy="6771296"/>
        </p:xfrm>
        <a:graphic>
          <a:graphicData uri="http://schemas.openxmlformats.org/drawingml/2006/table">
            <a:tbl>
              <a:tblPr firstRow="1" bandRow="1">
                <a:tableStyleId>{5C22544A-7EE6-4342-B048-85BDC9FD1C3A}</a:tableStyleId>
              </a:tblPr>
              <a:tblGrid>
                <a:gridCol w="1721397"/>
              </a:tblGrid>
              <a:tr h="580951">
                <a:tc>
                  <a:txBody>
                    <a:bodyPr/>
                    <a:lstStyle/>
                    <a:p>
                      <a:pPr algn="ctr"/>
                      <a:endParaRPr lang="en-US" dirty="0"/>
                    </a:p>
                  </a:txBody>
                  <a:tcPr/>
                </a:tc>
              </a:tr>
              <a:tr h="949630">
                <a:tc>
                  <a:txBody>
                    <a:bodyPr/>
                    <a:lstStyle/>
                    <a:p>
                      <a:pPr algn="ctr"/>
                      <a:endParaRPr lang="en-US" dirty="0" smtClean="0"/>
                    </a:p>
                    <a:p>
                      <a:pPr algn="ctr"/>
                      <a:r>
                        <a:rPr lang="en-US" dirty="0" smtClean="0"/>
                        <a:t>1.8</a:t>
                      </a:r>
                      <a:endParaRPr lang="en-US" dirty="0"/>
                    </a:p>
                  </a:txBody>
                  <a:tcPr/>
                </a:tc>
              </a:tr>
              <a:tr h="1033119">
                <a:tc>
                  <a:txBody>
                    <a:bodyPr/>
                    <a:lstStyle/>
                    <a:p>
                      <a:pPr algn="ctr"/>
                      <a:endParaRPr lang="en-US" dirty="0" smtClean="0"/>
                    </a:p>
                    <a:p>
                      <a:pPr algn="ctr"/>
                      <a:r>
                        <a:rPr lang="en-US" dirty="0" smtClean="0"/>
                        <a:t>2.2</a:t>
                      </a:r>
                      <a:endParaRPr lang="en-US" dirty="0"/>
                    </a:p>
                  </a:txBody>
                  <a:tcPr/>
                </a:tc>
              </a:tr>
              <a:tr h="1078410">
                <a:tc>
                  <a:txBody>
                    <a:bodyPr/>
                    <a:lstStyle/>
                    <a:p>
                      <a:pPr algn="ctr"/>
                      <a:endParaRPr lang="en-US" dirty="0" smtClean="0"/>
                    </a:p>
                    <a:p>
                      <a:pPr algn="ctr"/>
                      <a:r>
                        <a:rPr lang="en-US" dirty="0" smtClean="0"/>
                        <a:t>3.5</a:t>
                      </a:r>
                      <a:endParaRPr lang="en-US" dirty="0"/>
                    </a:p>
                  </a:txBody>
                  <a:tcPr/>
                </a:tc>
              </a:tr>
              <a:tr h="905938">
                <a:tc>
                  <a:txBody>
                    <a:bodyPr/>
                    <a:lstStyle/>
                    <a:p>
                      <a:pPr algn="ctr"/>
                      <a:endParaRPr lang="en-US" dirty="0" smtClean="0"/>
                    </a:p>
                    <a:p>
                      <a:pPr algn="ctr"/>
                      <a:r>
                        <a:rPr lang="en-US" dirty="0" smtClean="0"/>
                        <a:t>4.4</a:t>
                      </a:r>
                      <a:endParaRPr lang="en-US" dirty="0"/>
                    </a:p>
                  </a:txBody>
                  <a:tcPr/>
                </a:tc>
              </a:tr>
              <a:tr h="1066800">
                <a:tc>
                  <a:txBody>
                    <a:bodyPr/>
                    <a:lstStyle/>
                    <a:p>
                      <a:pPr algn="ctr"/>
                      <a:endParaRPr lang="en-US" dirty="0" smtClean="0"/>
                    </a:p>
                    <a:p>
                      <a:pPr algn="ctr"/>
                      <a:r>
                        <a:rPr lang="en-US" dirty="0" smtClean="0"/>
                        <a:t>5.2</a:t>
                      </a:r>
                      <a:endParaRPr lang="en-US" dirty="0"/>
                    </a:p>
                  </a:txBody>
                  <a:tcPr/>
                </a:tc>
              </a:tr>
              <a:tr h="1156448">
                <a:tc>
                  <a:txBody>
                    <a:bodyPr/>
                    <a:lstStyle/>
                    <a:p>
                      <a:pPr algn="ctr"/>
                      <a:endParaRPr lang="en-US" dirty="0" smtClean="0"/>
                    </a:p>
                    <a:p>
                      <a:pPr algn="ctr"/>
                      <a:r>
                        <a:rPr lang="en-US" dirty="0" smtClean="0"/>
                        <a:t>6.0</a:t>
                      </a:r>
                    </a:p>
                  </a:txBody>
                  <a:tcPr/>
                </a:tc>
              </a:tr>
            </a:tbl>
          </a:graphicData>
        </a:graphic>
      </p:graphicFrame>
      <p:sp>
        <p:nvSpPr>
          <p:cNvPr id="22" name="Rectangle 21"/>
          <p:cNvSpPr/>
          <p:nvPr/>
        </p:nvSpPr>
        <p:spPr>
          <a:xfrm>
            <a:off x="8832313" y="65018"/>
            <a:ext cx="3359687" cy="1754326"/>
          </a:xfrm>
          <a:prstGeom prst="rect">
            <a:avLst/>
          </a:prstGeom>
        </p:spPr>
        <p:txBody>
          <a:bodyPr wrap="square">
            <a:spAutoFit/>
          </a:bodyPr>
          <a:lstStyle/>
          <a:p>
            <a:r>
              <a:rPr lang="en-US" sz="2400" b="1" dirty="0" smtClean="0">
                <a:solidFill>
                  <a:srgbClr val="0000FF"/>
                </a:solidFill>
              </a:rPr>
              <a:t>Difference in Peak Surge with Increasing Friction (Vegetation)</a:t>
            </a:r>
          </a:p>
          <a:p>
            <a:endParaRPr lang="en-US" sz="1200" b="1" dirty="0">
              <a:solidFill>
                <a:srgbClr val="0000FF"/>
              </a:solidFill>
            </a:endParaRPr>
          </a:p>
          <a:p>
            <a:pPr algn="ctr"/>
            <a:r>
              <a:rPr lang="en-US" sz="2400" b="1" dirty="0" smtClean="0">
                <a:solidFill>
                  <a:srgbClr val="0000FF"/>
                </a:solidFill>
              </a:rPr>
              <a:t>Base = 0.020</a:t>
            </a:r>
          </a:p>
        </p:txBody>
      </p:sp>
      <p:sp>
        <p:nvSpPr>
          <p:cNvPr id="13" name="TextBox 12"/>
          <p:cNvSpPr txBox="1"/>
          <p:nvPr/>
        </p:nvSpPr>
        <p:spPr>
          <a:xfrm>
            <a:off x="8757094" y="2526363"/>
            <a:ext cx="3359687" cy="2185214"/>
          </a:xfrm>
          <a:prstGeom prst="rect">
            <a:avLst/>
          </a:prstGeom>
          <a:noFill/>
        </p:spPr>
        <p:txBody>
          <a:bodyPr wrap="square" rtlCol="0">
            <a:spAutoFit/>
          </a:bodyPr>
          <a:lstStyle/>
          <a:p>
            <a:pPr marL="285750" indent="-285750">
              <a:spcAft>
                <a:spcPts val="600"/>
              </a:spcAft>
              <a:buFont typeface="Wingdings" panose="05000000000000000000" pitchFamily="2" charset="2"/>
              <a:buChar char="à"/>
            </a:pPr>
            <a:r>
              <a:rPr lang="en-US" sz="1400" i="1" dirty="0" smtClean="0"/>
              <a:t>Surge reductions greater for higher friction/vegetation</a:t>
            </a:r>
          </a:p>
          <a:p>
            <a:pPr marL="285750" indent="-285750">
              <a:spcAft>
                <a:spcPts val="600"/>
              </a:spcAft>
              <a:buFont typeface="Wingdings" panose="05000000000000000000" pitchFamily="2" charset="2"/>
              <a:buChar char="à"/>
            </a:pPr>
            <a:r>
              <a:rPr lang="en-US" sz="1400" i="1" dirty="0" smtClean="0"/>
              <a:t>Sensitivity of storm surge to bottom friction decreases with increased surge potential </a:t>
            </a:r>
          </a:p>
          <a:p>
            <a:pPr marL="285750" indent="-285750">
              <a:spcAft>
                <a:spcPts val="600"/>
              </a:spcAft>
              <a:buFont typeface="Wingdings" panose="05000000000000000000" pitchFamily="2" charset="2"/>
              <a:buChar char="à"/>
            </a:pPr>
            <a:r>
              <a:rPr lang="en-US" sz="1400" i="1" dirty="0" smtClean="0"/>
              <a:t>Exception surge potential of 4.4 m due the storm characteristics and sensitivity to alongshore surge distribution</a:t>
            </a:r>
          </a:p>
        </p:txBody>
      </p:sp>
      <p:sp>
        <p:nvSpPr>
          <p:cNvPr id="27" name="Rectangle 26"/>
          <p:cNvSpPr/>
          <p:nvPr/>
        </p:nvSpPr>
        <p:spPr>
          <a:xfrm>
            <a:off x="918879" y="-20874"/>
            <a:ext cx="1721396" cy="584775"/>
          </a:xfrm>
          <a:prstGeom prst="rect">
            <a:avLst/>
          </a:prstGeom>
        </p:spPr>
        <p:txBody>
          <a:bodyPr wrap="square">
            <a:spAutoFit/>
          </a:bodyPr>
          <a:lstStyle/>
          <a:p>
            <a:pPr algn="ctr"/>
            <a:r>
              <a:rPr lang="en-US" sz="1600" b="1" dirty="0" smtClean="0">
                <a:solidFill>
                  <a:srgbClr val="0000FF"/>
                </a:solidFill>
              </a:rPr>
              <a:t>Surge Potential</a:t>
            </a:r>
          </a:p>
          <a:p>
            <a:pPr algn="ctr"/>
            <a:r>
              <a:rPr lang="en-US" sz="1600" b="1" dirty="0">
                <a:solidFill>
                  <a:srgbClr val="0000FF"/>
                </a:solidFill>
              </a:rPr>
              <a:t>m</a:t>
            </a:r>
          </a:p>
        </p:txBody>
      </p:sp>
      <p:sp>
        <p:nvSpPr>
          <p:cNvPr id="34" name="Rectangle 33"/>
          <p:cNvSpPr/>
          <p:nvPr/>
        </p:nvSpPr>
        <p:spPr>
          <a:xfrm>
            <a:off x="2468724" y="-20873"/>
            <a:ext cx="5798497" cy="584775"/>
          </a:xfrm>
          <a:prstGeom prst="rect">
            <a:avLst/>
          </a:prstGeom>
        </p:spPr>
        <p:txBody>
          <a:bodyPr wrap="square">
            <a:spAutoFit/>
          </a:bodyPr>
          <a:lstStyle/>
          <a:p>
            <a:pPr algn="ctr"/>
            <a:r>
              <a:rPr lang="en-US" sz="1600" b="1" dirty="0" smtClean="0">
                <a:solidFill>
                  <a:srgbClr val="0000FF"/>
                </a:solidFill>
              </a:rPr>
              <a:t>Friction Coefficient</a:t>
            </a:r>
          </a:p>
          <a:p>
            <a:r>
              <a:rPr lang="en-US" sz="1600" b="1" dirty="0" smtClean="0">
                <a:solidFill>
                  <a:srgbClr val="0000FF"/>
                </a:solidFill>
              </a:rPr>
              <a:t>     0.035        0.050        0.075      0.150         0.300</a:t>
            </a:r>
            <a:endParaRPr lang="en-US" sz="1600" b="1" dirty="0">
              <a:solidFill>
                <a:srgbClr val="0000FF"/>
              </a:solidFil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2872" y="563902"/>
            <a:ext cx="5626946" cy="6213416"/>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18387292"/>
      </p:ext>
    </p:extLst>
  </p:cSld>
  <p:clrMapOvr>
    <a:masterClrMapping/>
  </p:clrMapOvr>
  <mc:AlternateContent xmlns:mc="http://schemas.openxmlformats.org/markup-compatibility/2006">
    <mc:Choice xmlns:p14="http://schemas.microsoft.com/office/powerpoint/2010/main" Requires="p14">
      <p:transition spd="slow" p14:dur="2000" advTm="12117"/>
    </mc:Choice>
    <mc:Fallback>
      <p:transition spd="slow" advTm="12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40402" y="-68200"/>
            <a:ext cx="4532010" cy="646331"/>
          </a:xfrm>
          <a:prstGeom prst="rect">
            <a:avLst/>
          </a:prstGeom>
        </p:spPr>
        <p:txBody>
          <a:bodyPr wrap="none">
            <a:spAutoFit/>
          </a:bodyPr>
          <a:lstStyle/>
          <a:p>
            <a:r>
              <a:rPr lang="en-US" sz="3600" b="1" dirty="0" smtClean="0">
                <a:solidFill>
                  <a:srgbClr val="0000FF"/>
                </a:solidFill>
              </a:rPr>
              <a:t>Idealized Continuity</a:t>
            </a:r>
            <a:endParaRPr lang="en-US" sz="3600" b="1" dirty="0">
              <a:solidFill>
                <a:srgbClr val="0000FF"/>
              </a:solidFill>
            </a:endParaRPr>
          </a:p>
        </p:txBody>
      </p:sp>
      <p:sp>
        <p:nvSpPr>
          <p:cNvPr id="6" name="TextBox 5"/>
          <p:cNvSpPr txBox="1"/>
          <p:nvPr/>
        </p:nvSpPr>
        <p:spPr>
          <a:xfrm>
            <a:off x="5385086" y="2927340"/>
            <a:ext cx="2882136" cy="584775"/>
          </a:xfrm>
          <a:prstGeom prst="rect">
            <a:avLst/>
          </a:prstGeom>
          <a:noFill/>
        </p:spPr>
        <p:txBody>
          <a:bodyPr wrap="none" rtlCol="0">
            <a:spAutoFit/>
          </a:bodyPr>
          <a:lstStyle/>
          <a:p>
            <a:r>
              <a:rPr lang="en-US" sz="1400" dirty="0" smtClean="0">
                <a:solidFill>
                  <a:schemeClr val="bg1"/>
                </a:solidFill>
              </a:rPr>
              <a:t>Potential for future flood hazards</a:t>
            </a:r>
          </a:p>
          <a:p>
            <a:endParaRPr lang="en-US" dirty="0"/>
          </a:p>
        </p:txBody>
      </p:sp>
      <p:sp>
        <p:nvSpPr>
          <p:cNvPr id="8" name="Rectangle 7"/>
          <p:cNvSpPr/>
          <p:nvPr/>
        </p:nvSpPr>
        <p:spPr>
          <a:xfrm>
            <a:off x="5867400" y="3618970"/>
            <a:ext cx="188843" cy="88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3" name="Table 22"/>
          <p:cNvGraphicFramePr>
            <a:graphicFrameLocks noGrp="1"/>
          </p:cNvGraphicFramePr>
          <p:nvPr>
            <p:extLst>
              <p:ext uri="{D42A27DB-BD31-4B8C-83A1-F6EECF244321}">
                <p14:modId xmlns:p14="http://schemas.microsoft.com/office/powerpoint/2010/main" val="373611576"/>
              </p:ext>
            </p:extLst>
          </p:nvPr>
        </p:nvGraphicFramePr>
        <p:xfrm>
          <a:off x="1317523" y="4200632"/>
          <a:ext cx="8701548" cy="2595880"/>
        </p:xfrm>
        <a:graphic>
          <a:graphicData uri="http://schemas.openxmlformats.org/drawingml/2006/table">
            <a:tbl>
              <a:tblPr firstRow="1" bandRow="1">
                <a:tableStyleId>{5C22544A-7EE6-4342-B048-85BDC9FD1C3A}</a:tableStyleId>
              </a:tblPr>
              <a:tblGrid>
                <a:gridCol w="2900516"/>
                <a:gridCol w="2900516"/>
                <a:gridCol w="2900516"/>
              </a:tblGrid>
              <a:tr h="370840">
                <a:tc>
                  <a:txBody>
                    <a:bodyPr/>
                    <a:lstStyle/>
                    <a:p>
                      <a:r>
                        <a:rPr lang="en-US" dirty="0" smtClean="0"/>
                        <a:t>Radius at Landfall</a:t>
                      </a:r>
                      <a:r>
                        <a:rPr lang="en-US" baseline="0" dirty="0" smtClean="0"/>
                        <a:t> (km)</a:t>
                      </a:r>
                      <a:endParaRPr lang="en-US" dirty="0"/>
                    </a:p>
                  </a:txBody>
                  <a:tcPr/>
                </a:tc>
                <a:tc>
                  <a:txBody>
                    <a:bodyPr/>
                    <a:lstStyle/>
                    <a:p>
                      <a:r>
                        <a:rPr lang="en-US" dirty="0" smtClean="0"/>
                        <a:t>Pressure at Landfall (</a:t>
                      </a:r>
                      <a:r>
                        <a:rPr lang="en-US" dirty="0" err="1" smtClean="0"/>
                        <a:t>mb</a:t>
                      </a:r>
                      <a:r>
                        <a:rPr lang="en-US" dirty="0" smtClean="0"/>
                        <a:t>)</a:t>
                      </a:r>
                      <a:endParaRPr lang="en-US" dirty="0"/>
                    </a:p>
                  </a:txBody>
                  <a:tcPr/>
                </a:tc>
                <a:tc>
                  <a:txBody>
                    <a:bodyPr/>
                    <a:lstStyle/>
                    <a:p>
                      <a:r>
                        <a:rPr lang="en-US" dirty="0" smtClean="0"/>
                        <a:t>Surge Potential (m)</a:t>
                      </a:r>
                      <a:endParaRPr lang="en-US" dirty="0"/>
                    </a:p>
                  </a:txBody>
                  <a:tcPr/>
                </a:tc>
              </a:tr>
              <a:tr h="370840">
                <a:tc>
                  <a:txBody>
                    <a:bodyPr/>
                    <a:lstStyle/>
                    <a:p>
                      <a:pPr algn="ctr"/>
                      <a:r>
                        <a:rPr lang="en-US" dirty="0" smtClean="0"/>
                        <a:t>20.4</a:t>
                      </a:r>
                      <a:endParaRPr lang="en-US" dirty="0"/>
                    </a:p>
                  </a:txBody>
                  <a:tcPr/>
                </a:tc>
                <a:tc>
                  <a:txBody>
                    <a:bodyPr/>
                    <a:lstStyle/>
                    <a:p>
                      <a:pPr algn="ctr"/>
                      <a:r>
                        <a:rPr lang="en-US" dirty="0" smtClean="0"/>
                        <a:t>975</a:t>
                      </a:r>
                      <a:endParaRPr lang="en-US" dirty="0"/>
                    </a:p>
                  </a:txBody>
                  <a:tcPr/>
                </a:tc>
                <a:tc>
                  <a:txBody>
                    <a:bodyPr/>
                    <a:lstStyle/>
                    <a:p>
                      <a:pPr algn="ctr"/>
                      <a:r>
                        <a:rPr lang="en-US" dirty="0" smtClean="0"/>
                        <a:t>1.6</a:t>
                      </a:r>
                      <a:endParaRPr lang="en-US" dirty="0"/>
                    </a:p>
                  </a:txBody>
                  <a:tcPr/>
                </a:tc>
              </a:tr>
              <a:tr h="370840">
                <a:tc>
                  <a:txBody>
                    <a:bodyPr/>
                    <a:lstStyle/>
                    <a:p>
                      <a:pPr algn="ctr"/>
                      <a:r>
                        <a:rPr lang="en-US" dirty="0" smtClean="0"/>
                        <a:t>38.9</a:t>
                      </a:r>
                      <a:endParaRPr lang="en-US" dirty="0"/>
                    </a:p>
                  </a:txBody>
                  <a:tcPr/>
                </a:tc>
                <a:tc>
                  <a:txBody>
                    <a:bodyPr/>
                    <a:lstStyle/>
                    <a:p>
                      <a:pPr algn="ctr"/>
                      <a:r>
                        <a:rPr lang="en-US" dirty="0" smtClean="0"/>
                        <a:t>975</a:t>
                      </a:r>
                      <a:endParaRPr lang="en-US" dirty="0"/>
                    </a:p>
                  </a:txBody>
                  <a:tcPr/>
                </a:tc>
                <a:tc>
                  <a:txBody>
                    <a:bodyPr/>
                    <a:lstStyle/>
                    <a:p>
                      <a:pPr algn="ctr"/>
                      <a:r>
                        <a:rPr lang="en-US" dirty="0" smtClean="0"/>
                        <a:t>2.0</a:t>
                      </a:r>
                      <a:endParaRPr lang="en-US" dirty="0"/>
                    </a:p>
                  </a:txBody>
                  <a:tcPr/>
                </a:tc>
              </a:tr>
              <a:tr h="370840">
                <a:tc>
                  <a:txBody>
                    <a:bodyPr/>
                    <a:lstStyle/>
                    <a:p>
                      <a:pPr algn="ctr"/>
                      <a:r>
                        <a:rPr lang="en-US" dirty="0" smtClean="0"/>
                        <a:t>38.9</a:t>
                      </a:r>
                      <a:endParaRPr lang="en-US" dirty="0"/>
                    </a:p>
                  </a:txBody>
                  <a:tcPr/>
                </a:tc>
                <a:tc>
                  <a:txBody>
                    <a:bodyPr/>
                    <a:lstStyle/>
                    <a:p>
                      <a:pPr algn="ctr"/>
                      <a:r>
                        <a:rPr lang="en-US" dirty="0" smtClean="0"/>
                        <a:t>941</a:t>
                      </a:r>
                      <a:endParaRPr lang="en-US" dirty="0"/>
                    </a:p>
                  </a:txBody>
                  <a:tcPr/>
                </a:tc>
                <a:tc>
                  <a:txBody>
                    <a:bodyPr/>
                    <a:lstStyle/>
                    <a:p>
                      <a:pPr algn="ctr"/>
                      <a:r>
                        <a:rPr lang="en-US" dirty="0" smtClean="0"/>
                        <a:t>3.4</a:t>
                      </a:r>
                      <a:endParaRPr lang="en-US" dirty="0"/>
                    </a:p>
                  </a:txBody>
                  <a:tcPr/>
                </a:tc>
              </a:tr>
              <a:tr h="370840">
                <a:tc>
                  <a:txBody>
                    <a:bodyPr/>
                    <a:lstStyle/>
                    <a:p>
                      <a:pPr algn="ctr"/>
                      <a:r>
                        <a:rPr lang="en-US" dirty="0" smtClean="0"/>
                        <a:t>20.4</a:t>
                      </a:r>
                      <a:endParaRPr lang="en-US" dirty="0"/>
                    </a:p>
                  </a:txBody>
                  <a:tcPr/>
                </a:tc>
                <a:tc>
                  <a:txBody>
                    <a:bodyPr/>
                    <a:lstStyle/>
                    <a:p>
                      <a:pPr algn="ctr"/>
                      <a:r>
                        <a:rPr lang="en-US" dirty="0" smtClean="0"/>
                        <a:t>900</a:t>
                      </a:r>
                      <a:endParaRPr lang="en-US" dirty="0"/>
                    </a:p>
                  </a:txBody>
                  <a:tcPr/>
                </a:tc>
                <a:tc>
                  <a:txBody>
                    <a:bodyPr/>
                    <a:lstStyle/>
                    <a:p>
                      <a:pPr algn="ctr"/>
                      <a:r>
                        <a:rPr lang="en-US" dirty="0" smtClean="0"/>
                        <a:t>4.2</a:t>
                      </a:r>
                      <a:endParaRPr lang="en-US" dirty="0"/>
                    </a:p>
                  </a:txBody>
                  <a:tcPr/>
                </a:tc>
              </a:tr>
              <a:tr h="370840">
                <a:tc>
                  <a:txBody>
                    <a:bodyPr/>
                    <a:lstStyle/>
                    <a:p>
                      <a:pPr algn="ctr"/>
                      <a:r>
                        <a:rPr lang="en-US" dirty="0" smtClean="0"/>
                        <a:t>38.9</a:t>
                      </a:r>
                      <a:endParaRPr lang="en-US" dirty="0"/>
                    </a:p>
                  </a:txBody>
                  <a:tcPr/>
                </a:tc>
                <a:tc>
                  <a:txBody>
                    <a:bodyPr/>
                    <a:lstStyle/>
                    <a:p>
                      <a:pPr algn="ctr"/>
                      <a:r>
                        <a:rPr lang="en-US" dirty="0" smtClean="0"/>
                        <a:t>900</a:t>
                      </a:r>
                      <a:endParaRPr lang="en-US" dirty="0"/>
                    </a:p>
                  </a:txBody>
                  <a:tcPr/>
                </a:tc>
                <a:tc>
                  <a:txBody>
                    <a:bodyPr/>
                    <a:lstStyle/>
                    <a:p>
                      <a:pPr algn="ctr"/>
                      <a:r>
                        <a:rPr lang="en-US" dirty="0" smtClean="0"/>
                        <a:t>5.1</a:t>
                      </a:r>
                      <a:endParaRPr lang="en-US" dirty="0"/>
                    </a:p>
                  </a:txBody>
                  <a:tcPr/>
                </a:tc>
              </a:tr>
              <a:tr h="370840">
                <a:tc>
                  <a:txBody>
                    <a:bodyPr/>
                    <a:lstStyle/>
                    <a:p>
                      <a:pPr algn="ctr"/>
                      <a:r>
                        <a:rPr lang="en-US" dirty="0" smtClean="0"/>
                        <a:t>74.1</a:t>
                      </a:r>
                      <a:endParaRPr lang="en-US" dirty="0"/>
                    </a:p>
                  </a:txBody>
                  <a:tcPr/>
                </a:tc>
                <a:tc>
                  <a:txBody>
                    <a:bodyPr/>
                    <a:lstStyle/>
                    <a:p>
                      <a:pPr algn="ctr"/>
                      <a:r>
                        <a:rPr lang="en-US" dirty="0" smtClean="0"/>
                        <a:t>900</a:t>
                      </a:r>
                      <a:endParaRPr lang="en-US" dirty="0"/>
                    </a:p>
                  </a:txBody>
                  <a:tcPr/>
                </a:tc>
                <a:tc>
                  <a:txBody>
                    <a:bodyPr/>
                    <a:lstStyle/>
                    <a:p>
                      <a:pPr algn="ctr"/>
                      <a:r>
                        <a:rPr lang="en-US" dirty="0" smtClean="0"/>
                        <a:t>6.0</a:t>
                      </a:r>
                    </a:p>
                  </a:txBody>
                  <a:tcPr/>
                </a:tc>
              </a:tr>
            </a:tbl>
          </a:graphicData>
        </a:graphic>
      </p:graphicFrame>
      <p:grpSp>
        <p:nvGrpSpPr>
          <p:cNvPr id="35" name="Group 34"/>
          <p:cNvGrpSpPr/>
          <p:nvPr/>
        </p:nvGrpSpPr>
        <p:grpSpPr>
          <a:xfrm>
            <a:off x="47844" y="620317"/>
            <a:ext cx="5435719" cy="3421626"/>
            <a:chOff x="126881" y="540774"/>
            <a:chExt cx="7641805" cy="5112774"/>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881" y="540774"/>
              <a:ext cx="7641805" cy="5112774"/>
            </a:xfrm>
            <a:prstGeom prst="rect">
              <a:avLst/>
            </a:prstGeom>
            <a:ln>
              <a:solidFill>
                <a:schemeClr val="tx1"/>
              </a:solidFill>
            </a:ln>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73677" y="3818528"/>
              <a:ext cx="3229181" cy="1742091"/>
            </a:xfrm>
            <a:prstGeom prst="rect">
              <a:avLst/>
            </a:prstGeom>
          </p:spPr>
        </p:pic>
        <p:cxnSp>
          <p:nvCxnSpPr>
            <p:cNvPr id="27" name="Straight Connector 26"/>
            <p:cNvCxnSpPr/>
            <p:nvPr/>
          </p:nvCxnSpPr>
          <p:spPr>
            <a:xfrm>
              <a:off x="3294037" y="877794"/>
              <a:ext cx="2252576" cy="3212674"/>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p:cNvCxnSpPr/>
            <p:nvPr/>
          </p:nvCxnSpPr>
          <p:spPr>
            <a:xfrm>
              <a:off x="3439793" y="877794"/>
              <a:ext cx="3156950" cy="3207264"/>
            </a:xfrm>
            <a:prstGeom prst="line">
              <a:avLst/>
            </a:prstGeom>
          </p:spPr>
          <p:style>
            <a:lnRef idx="1">
              <a:schemeClr val="dk1"/>
            </a:lnRef>
            <a:fillRef idx="0">
              <a:schemeClr val="dk1"/>
            </a:fillRef>
            <a:effectRef idx="0">
              <a:schemeClr val="dk1"/>
            </a:effectRef>
            <a:fontRef idx="minor">
              <a:schemeClr val="tx1"/>
            </a:fontRef>
          </p:style>
        </p:cxnSp>
      </p:grpSp>
      <p:pic>
        <p:nvPicPr>
          <p:cNvPr id="2" name="Picture 1"/>
          <p:cNvPicPr>
            <a:picLocks noChangeAspect="1"/>
          </p:cNvPicPr>
          <p:nvPr/>
        </p:nvPicPr>
        <p:blipFill>
          <a:blip r:embed="rId7"/>
          <a:stretch>
            <a:fillRect/>
          </a:stretch>
        </p:blipFill>
        <p:spPr>
          <a:xfrm>
            <a:off x="3426783" y="2181474"/>
            <a:ext cx="1874368" cy="1862279"/>
          </a:xfrm>
          <a:prstGeom prst="rect">
            <a:avLst/>
          </a:prstGeom>
        </p:spPr>
      </p:pic>
      <p:pic>
        <p:nvPicPr>
          <p:cNvPr id="5" name="Picture 4"/>
          <p:cNvPicPr>
            <a:picLocks noChangeAspect="1"/>
          </p:cNvPicPr>
          <p:nvPr/>
        </p:nvPicPr>
        <p:blipFill rotWithShape="1">
          <a:blip r:embed="rId8"/>
          <a:srcRect l="5121" t="-7813" r="9741" b="-1"/>
          <a:stretch/>
        </p:blipFill>
        <p:spPr>
          <a:xfrm>
            <a:off x="6056243" y="639472"/>
            <a:ext cx="6021307" cy="1241906"/>
          </a:xfrm>
          <a:prstGeom prst="rect">
            <a:avLst/>
          </a:prstGeom>
        </p:spPr>
      </p:pic>
      <p:grpSp>
        <p:nvGrpSpPr>
          <p:cNvPr id="20" name="Group 19"/>
          <p:cNvGrpSpPr/>
          <p:nvPr/>
        </p:nvGrpSpPr>
        <p:grpSpPr>
          <a:xfrm>
            <a:off x="5567498" y="2106923"/>
            <a:ext cx="6550056" cy="1872829"/>
            <a:chOff x="248196" y="2830286"/>
            <a:chExt cx="8095013" cy="2124347"/>
          </a:xfrm>
        </p:grpSpPr>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8196" y="2831174"/>
              <a:ext cx="2592208" cy="2123459"/>
            </a:xfrm>
            <a:prstGeom prst="rect">
              <a:avLst/>
            </a:prstGeom>
          </p:spPr>
        </p:pic>
        <p:pic>
          <p:nvPicPr>
            <p:cNvPr id="22" name="Pictur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04720" y="2830286"/>
              <a:ext cx="2589648" cy="2118337"/>
            </a:xfrm>
            <a:prstGeom prst="rect">
              <a:avLst/>
            </a:prstGeom>
          </p:spPr>
        </p:pic>
        <p:pic>
          <p:nvPicPr>
            <p:cNvPr id="26" name="Picture 2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58685" y="2830286"/>
              <a:ext cx="2584524" cy="2120898"/>
            </a:xfrm>
            <a:prstGeom prst="rect">
              <a:avLst/>
            </a:prstGeom>
          </p:spPr>
        </p:pic>
      </p:grpSp>
      <p:sp>
        <p:nvSpPr>
          <p:cNvPr id="28" name="TextBox 27"/>
          <p:cNvSpPr txBox="1"/>
          <p:nvPr/>
        </p:nvSpPr>
        <p:spPr>
          <a:xfrm>
            <a:off x="574968" y="1670985"/>
            <a:ext cx="2250937" cy="461665"/>
          </a:xfrm>
          <a:prstGeom prst="rect">
            <a:avLst/>
          </a:prstGeom>
          <a:noFill/>
        </p:spPr>
        <p:txBody>
          <a:bodyPr wrap="none" rtlCol="0">
            <a:spAutoFit/>
          </a:bodyPr>
          <a:lstStyle/>
          <a:p>
            <a:r>
              <a:rPr lang="en-US" sz="2400" b="1" dirty="0" smtClean="0">
                <a:solidFill>
                  <a:srgbClr val="0000FF"/>
                </a:solidFill>
              </a:rPr>
              <a:t>Gulf of Mexico</a:t>
            </a:r>
            <a:endParaRPr lang="en-US" sz="2400" b="1" dirty="0">
              <a:solidFill>
                <a:srgbClr val="0000FF"/>
              </a:solidFill>
            </a:endParaRPr>
          </a:p>
        </p:txBody>
      </p:sp>
      <p:sp>
        <p:nvSpPr>
          <p:cNvPr id="29" name="TextBox 28"/>
          <p:cNvSpPr txBox="1"/>
          <p:nvPr/>
        </p:nvSpPr>
        <p:spPr>
          <a:xfrm>
            <a:off x="1530990" y="527745"/>
            <a:ext cx="1632178" cy="369332"/>
          </a:xfrm>
          <a:prstGeom prst="rect">
            <a:avLst/>
          </a:prstGeom>
          <a:noFill/>
        </p:spPr>
        <p:txBody>
          <a:bodyPr wrap="none" rtlCol="0">
            <a:spAutoFit/>
          </a:bodyPr>
          <a:lstStyle/>
          <a:p>
            <a:r>
              <a:rPr lang="en-US" b="1" dirty="0" smtClean="0"/>
              <a:t>United States</a:t>
            </a:r>
            <a:endParaRPr lang="en-US" b="1" dirty="0"/>
          </a:p>
        </p:txBody>
      </p:sp>
      <p:sp>
        <p:nvSpPr>
          <p:cNvPr id="4" name="TextBox 3"/>
          <p:cNvSpPr txBox="1"/>
          <p:nvPr/>
        </p:nvSpPr>
        <p:spPr>
          <a:xfrm>
            <a:off x="6056243" y="2992261"/>
            <a:ext cx="1212191" cy="369332"/>
          </a:xfrm>
          <a:prstGeom prst="rect">
            <a:avLst/>
          </a:prstGeom>
          <a:noFill/>
        </p:spPr>
        <p:txBody>
          <a:bodyPr wrap="none" rtlCol="0">
            <a:spAutoFit/>
          </a:bodyPr>
          <a:lstStyle/>
          <a:p>
            <a:r>
              <a:rPr lang="en-US" dirty="0" smtClean="0"/>
              <a:t>n = 0 .035</a:t>
            </a: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39034682"/>
      </p:ext>
    </p:extLst>
  </p:cSld>
  <p:clrMapOvr>
    <a:masterClrMapping/>
  </p:clrMapOvr>
  <mc:AlternateContent xmlns:mc="http://schemas.openxmlformats.org/markup-compatibility/2006">
    <mc:Choice xmlns:p14="http://schemas.microsoft.com/office/powerpoint/2010/main" Requires="p14">
      <p:transition spd="slow" p14:dur="2000" advTm="8679"/>
    </mc:Choice>
    <mc:Fallback>
      <p:transition spd="slow" advTm="8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9957</TotalTime>
  <Words>1267</Words>
  <Application>Microsoft Office PowerPoint</Application>
  <PresentationFormat>Widescreen</PresentationFormat>
  <Paragraphs>363</Paragraphs>
  <Slides>18</Slides>
  <Notes>16</Notes>
  <HiddenSlides>0</HiddenSlides>
  <MMClips>11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Times New Roman</vt:lpstr>
      <vt:lpstr>Trebuchet MS</vt:lpstr>
      <vt:lpstr>Wingdings</vt:lpstr>
      <vt:lpstr>Wingdings 3</vt:lpstr>
      <vt:lpstr>Facet</vt:lpstr>
      <vt:lpstr>Parameterization of Coastal Wetlands and Their Role in Back Bay Hydrodynamics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Holgate Wetlands</vt:lpstr>
      <vt:lpstr>PowerPoint Presentation</vt:lpstr>
      <vt:lpstr>Brigantine Wetlands</vt:lpstr>
      <vt:lpstr>PowerPoint Presentation</vt:lpstr>
    </vt:vector>
  </TitlesOfParts>
  <Company>United States Army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McIntosh, Kathryn H CTR USARMY CEERD (US)</dc:creator>
  <cp:lastModifiedBy>Cialone, Mary A CIV USARMY CEERD-CHL (US)</cp:lastModifiedBy>
  <cp:revision>303</cp:revision>
  <cp:lastPrinted>2019-11-04T17:33:29Z</cp:lastPrinted>
  <dcterms:created xsi:type="dcterms:W3CDTF">2018-10-04T20:46:03Z</dcterms:created>
  <dcterms:modified xsi:type="dcterms:W3CDTF">2020-05-01T20:39:33Z</dcterms:modified>
</cp:coreProperties>
</file>