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60" r:id="rId2"/>
    <p:sldId id="320" r:id="rId3"/>
    <p:sldId id="324" r:id="rId4"/>
    <p:sldId id="349" r:id="rId5"/>
    <p:sldId id="330" r:id="rId6"/>
    <p:sldId id="331" r:id="rId7"/>
    <p:sldId id="335" r:id="rId8"/>
    <p:sldId id="343" r:id="rId9"/>
    <p:sldId id="344" r:id="rId10"/>
    <p:sldId id="34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92"/>
    <p:restoredTop sz="94670"/>
  </p:normalViewPr>
  <p:slideViewPr>
    <p:cSldViewPr snapToGrid="0" snapToObjects="1">
      <p:cViewPr varScale="1">
        <p:scale>
          <a:sx n="183" d="100"/>
          <a:sy n="183" d="100"/>
        </p:scale>
        <p:origin x="10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21133-DC3B-3042-A57F-39A5300AF3C6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82089-722B-6543-AD61-5E7D2551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8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9BC1CE-6411-B645-BE31-200DA9887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03" y="14498"/>
            <a:ext cx="849331" cy="2325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AF9DD7-4736-7044-BA0F-118046DF32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80449"/>
            <a:ext cx="791726" cy="166604"/>
          </a:xfrm>
          <a:prstGeom prst="rect">
            <a:avLst/>
          </a:prstGeom>
        </p:spPr>
      </p:pic>
      <p:sp>
        <p:nvSpPr>
          <p:cNvPr id="22" name="Date Placeholder 6">
            <a:extLst>
              <a:ext uri="{FF2B5EF4-FFF2-40B4-BE49-F238E27FC236}">
                <a16:creationId xmlns:a16="http://schemas.microsoft.com/office/drawing/2014/main" id="{0B4B5BA2-F6B0-7242-B3B6-2C5940D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2372" y="6575612"/>
            <a:ext cx="749808" cy="26314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E1C29E2-FF19-EA49-97A0-63D858848BCC}" type="datetime1">
              <a:rPr lang="en-US" smtClean="0"/>
              <a:pPr/>
              <a:t>4/27/20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0D6B7-F3F9-104D-BA0F-B1CA2D80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0BE8-CFDC-4841-90B4-F50FBDDAE687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CF0DBE-C510-1C45-A6C4-A907ED2E11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8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E92EE-CD11-8D4D-B6DF-6D8E7860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FB3A-79A6-D746-A561-931F1E804C7B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C3D6C7-A813-6341-8D74-7097D191C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0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C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 flipV="1">
            <a:off x="17860" y="690060"/>
            <a:ext cx="9108281" cy="1"/>
          </a:xfrm>
          <a:prstGeom prst="line">
            <a:avLst/>
          </a:prstGeom>
          <a:ln w="50800">
            <a:solidFill>
              <a:srgbClr val="025495"/>
            </a:solidFill>
          </a:ln>
        </p:spPr>
        <p:txBody>
          <a:bodyPr lIns="0" tIns="0" rIns="0" bIns="0"/>
          <a:lstStyle/>
          <a:p>
            <a:pPr lvl="0" algn="l" defTabSz="321308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51894" y="81413"/>
            <a:ext cx="9040231" cy="545907"/>
          </a:xfrm>
          <a:prstGeom prst="rect">
            <a:avLst/>
          </a:prstGeom>
        </p:spPr>
        <p:txBody>
          <a:bodyPr lIns="50774" tIns="50774" rIns="50774" bIns="50774" anchor="b">
            <a:noAutofit/>
          </a:bodyPr>
          <a:lstStyle>
            <a:lvl1pPr defTabSz="642618">
              <a:defRPr sz="3023">
                <a:solidFill>
                  <a:srgbClr val="02549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23">
                <a:solidFill>
                  <a:srgbClr val="025495"/>
                </a:solidFill>
              </a:rPr>
              <a:t>Title Text</a:t>
            </a:r>
          </a:p>
        </p:txBody>
      </p:sp>
      <p:pic>
        <p:nvPicPr>
          <p:cNvPr id="3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51108"/>
            <a:ext cx="9144000" cy="6244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94040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9056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1B952-6F3A-DA48-82B3-19CF2CBC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29E2-FF19-EA49-97A0-63D858848BCC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C9EA0C-D81E-2F4F-9A8D-83E835F15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DB0489D-493C-304E-BD74-68509266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354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A71C24-B2CC-014C-91BA-EBAB44C8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5AA7-7264-F34D-B1DC-FB8CF43FDE93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8634F9-3517-EF4B-9BF4-0F698C2036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B42F9E3-C927-2E41-9219-979AFDAD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92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99054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99054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571C86-8257-AE48-8BDC-F696ECDF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AF43-5BB2-9C4E-A7CE-D48C674B00EC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B7E61-7B87-DB45-80D9-9CDAEC082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6309EC4-43CA-BD45-8B2C-4D115F08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09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0699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30903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0699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30903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4DAC33C-038A-5541-AFCA-EB69690A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1497-FE37-A34C-A1F7-421070B41D8E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FF056B-172A-4740-99B7-06D0CCD887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D64D22C-12B9-CC49-A8CD-236833AF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670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B836D3-7027-F947-860E-1047EF350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927"/>
            <a:ext cx="8229600" cy="5716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FCEC7-8FBE-1E4A-AE45-5955945A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55AD-E40D-6440-9497-B9FB66AD045C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BEF696-CC2F-3444-87F6-90CCF83AC5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0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688B85-3D12-3448-85A1-F1C6DB0E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FFB8-C673-6E44-85BF-F42F08013987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D1D4C-A28B-0049-845A-C24076A77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89FB75-B401-3147-BC62-DDC502B1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2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61324AE-2093-404A-B19C-8F2B0281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C8B-3452-BE4F-A3B8-9D1438425A35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05C393-F995-F841-A56B-1C9D26B785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4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91E6D1B-EB95-EF4E-8517-9C5B7089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4A3A-3F5E-3248-9253-5C5343A9045C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EA6CF-F6A1-0946-8B0C-7DD33D90D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1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2408EA-68B1-AF4D-92E3-CA4C60D5D827}"/>
              </a:ext>
            </a:extLst>
          </p:cNvPr>
          <p:cNvPicPr>
            <a:picLocks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2927"/>
            <a:ext cx="8229600" cy="114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9905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87595"/>
            <a:ext cx="832104" cy="263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FFFFFF"/>
                </a:solidFill>
                <a:latin typeface="Ubuntu" panose="020B0504030602030204" pitchFamily="34" charset="0"/>
              </a:defRPr>
            </a:lvl1pPr>
          </a:lstStyle>
          <a:p>
            <a:fld id="{13B2F8E0-691A-734D-BE2F-6EFEDA1364A5}" type="datetime1">
              <a:rPr lang="en-US" smtClean="0"/>
              <a:pPr/>
              <a:t>4/27/20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3356" y="6623880"/>
            <a:ext cx="522043" cy="217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D1ABB5D7-4CFC-4246-8E65-E16F1DEFB4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8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richter@ucar.edu" TargetMode="External"/><Relationship Id="rId2" Type="http://schemas.openxmlformats.org/officeDocument/2006/relationships/hyperlink" Target="https://rmets.onlinelibrary.wiley.com/doi/abs/10.1002/qj.3749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D55E-D9FC-D546-A0B8-A6AD9A32F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591" y="775727"/>
            <a:ext cx="77724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Response of the QBO to a warming climate in global climate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E01E1-B6DA-094E-BA94-9088B55E97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Jadwiga H. Richter</a:t>
            </a:r>
          </a:p>
          <a:p>
            <a:r>
              <a:rPr lang="en-US" dirty="0"/>
              <a:t>May 2019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F5C9E-5B4A-D14D-B2DF-84010068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29E2-FF19-EA49-97A0-63D858848BCC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84D83BF5-B2FA-0E4A-8DE5-22F5BBE4B4C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17682" y="4590116"/>
            <a:ext cx="8908636" cy="151951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F. Lott, N. Butchart, A. Bushell, S. Osprey, J. Anstey, </a:t>
            </a:r>
            <a:r>
              <a:rPr lang="en-US" sz="20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Y. </a:t>
            </a:r>
            <a:r>
              <a:rPr lang="en-US" sz="20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Kawatani</a:t>
            </a:r>
            <a:r>
              <a:rPr lang="en-US" sz="20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, L. Holt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And other </a:t>
            </a:r>
            <a:r>
              <a:rPr lang="en-US" sz="20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QBOi</a:t>
            </a:r>
            <a:r>
              <a:rPr lang="en-US" sz="20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Participants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7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23420F-BAC8-384D-97BB-1E47A3DC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1497-FE37-A34C-A1F7-421070B41D8E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D177-4565-5A41-B543-3C397FD3F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7956A7-B8CC-3644-9853-1A4179C1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52" y="-11402"/>
            <a:ext cx="8229600" cy="848687"/>
          </a:xfrm>
        </p:spPr>
        <p:txBody>
          <a:bodyPr/>
          <a:lstStyle/>
          <a:p>
            <a:r>
              <a:rPr lang="en-US" dirty="0"/>
              <a:t>Summary and Conclusions: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CF45B1-069A-6841-9F90-7662749CFB25}"/>
              </a:ext>
            </a:extLst>
          </p:cNvPr>
          <p:cNvSpPr/>
          <p:nvPr/>
        </p:nvSpPr>
        <p:spPr>
          <a:xfrm>
            <a:off x="416052" y="1134466"/>
            <a:ext cx="8709012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11 GCMs participated in the </a:t>
            </a:r>
            <a:r>
              <a:rPr lang="en-US" sz="2000" b="1" dirty="0" err="1"/>
              <a:t>QBOi</a:t>
            </a:r>
            <a:r>
              <a:rPr lang="en-US" sz="2000" b="1" dirty="0"/>
              <a:t> warming climate experiments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10 of them used a GW parameterization to obtain a QBO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There is no consistency among the </a:t>
            </a:r>
            <a:r>
              <a:rPr lang="en-US" sz="2000" dirty="0" err="1"/>
              <a:t>QBOi</a:t>
            </a:r>
            <a:r>
              <a:rPr lang="en-US" sz="2000" dirty="0"/>
              <a:t> models in how the QBO period will change in the future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QBO period change mostly depends on parameterized GWs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 all the models QBO amplitude is projected to decrease in warming climate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QBO amp decrease is correlated with an increase in residual vertical velocity and changes in GW momentum flux at 100 </a:t>
            </a:r>
            <a:r>
              <a:rPr lang="en-US" sz="2000" dirty="0" err="1"/>
              <a:t>hPa</a:t>
            </a:r>
            <a:endParaRPr lang="en-US" sz="20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More can be found in </a:t>
            </a:r>
            <a:r>
              <a:rPr lang="en-US" sz="2000" b="1" i="1" dirty="0">
                <a:hlinkClick r:id="rId2"/>
              </a:rPr>
              <a:t>Richter et al. (2020), QJRMS</a:t>
            </a:r>
            <a:endParaRPr lang="en-US" sz="2000" b="1" i="1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Questions? Email </a:t>
            </a:r>
            <a:r>
              <a:rPr lang="en-US" sz="2000" b="1" i="1" dirty="0">
                <a:hlinkClick r:id="rId3"/>
              </a:rPr>
              <a:t>jrichter@ucar.edu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70592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23420F-BAC8-384D-97BB-1E47A3DC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1497-FE37-A34C-A1F7-421070B41D8E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D177-4565-5A41-B543-3C397FD3F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7956A7-B8CC-3644-9853-1A4179C1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52" y="-11402"/>
            <a:ext cx="8229600" cy="848687"/>
          </a:xfrm>
        </p:spPr>
        <p:txBody>
          <a:bodyPr>
            <a:normAutofit/>
          </a:bodyPr>
          <a:lstStyle/>
          <a:p>
            <a:r>
              <a:rPr lang="en-US" sz="3600" dirty="0" err="1"/>
              <a:t>QBOi</a:t>
            </a:r>
            <a:r>
              <a:rPr lang="en-US" sz="3600" dirty="0"/>
              <a:t> &amp; Experiments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22D99F4-4D83-E646-BE2C-F8EEA6E7284A}"/>
              </a:ext>
            </a:extLst>
          </p:cNvPr>
          <p:cNvSpPr txBox="1">
            <a:spLocks/>
          </p:cNvSpPr>
          <p:nvPr/>
        </p:nvSpPr>
        <p:spPr>
          <a:xfrm>
            <a:off x="0" y="3132229"/>
            <a:ext cx="9144000" cy="367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58" indent="-45705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defRPr sz="320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000" b="1" dirty="0" err="1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</a:t>
            </a:r>
            <a:r>
              <a:rPr lang="en-US" sz="2000" b="1" dirty="0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 (“AMIP”): </a:t>
            </a:r>
            <a:r>
              <a:rPr lang="en-US" sz="2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Specified SSTs, sea-ice, external </a:t>
            </a:r>
            <a:r>
              <a:rPr lang="en-US" sz="2000" dirty="0" err="1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forcings</a:t>
            </a:r>
            <a:r>
              <a:rPr lang="en-US" sz="2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br>
              <a:rPr lang="en-US" sz="2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Jan 1 1979 </a:t>
            </a:r>
            <a:r>
              <a:rPr lang="mr-IN" sz="2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lang="en-US" sz="2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Feb 2009 (30 years, 1-3 ensembles)</a:t>
            </a:r>
          </a:p>
          <a:p>
            <a:pPr marL="457058" indent="-45705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defRPr sz="320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000" b="1" dirty="0" err="1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</a:t>
            </a:r>
            <a:r>
              <a:rPr lang="en-US" sz="2000" b="1" dirty="0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 (“Present-day </a:t>
            </a:r>
            <a:r>
              <a:rPr lang="en-US" sz="2000" b="1" dirty="0" err="1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timeslice</a:t>
            </a:r>
            <a:r>
              <a:rPr lang="en-US" sz="2000" b="1" dirty="0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”): </a:t>
            </a:r>
            <a:r>
              <a:rPr lang="en-US" sz="2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repeating annual cycle SSTs, sea ice, and external </a:t>
            </a:r>
            <a:r>
              <a:rPr lang="en-US" sz="2000" dirty="0" err="1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forcings</a:t>
            </a:r>
            <a:r>
              <a:rPr lang="en-US" sz="2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(100 years or 3 x 30yr </a:t>
            </a:r>
            <a:r>
              <a:rPr lang="en-US" sz="2000" dirty="0" err="1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</a:t>
            </a:r>
            <a:r>
              <a:rPr lang="en-US" sz="2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457058" indent="-45705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defRPr sz="320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000" b="1" dirty="0" err="1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</a:t>
            </a:r>
            <a:r>
              <a:rPr lang="en-US" sz="2000" b="1" dirty="0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3 (“2xCO</a:t>
            </a:r>
            <a:r>
              <a:rPr lang="en-US" sz="2000" b="1" baseline="-25000" dirty="0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2000" b="1" dirty="0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timeslice</a:t>
            </a:r>
            <a:r>
              <a:rPr lang="en-US" sz="2000" b="1" dirty="0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”):</a:t>
            </a:r>
            <a:r>
              <a:rPr lang="en-US" sz="2000" b="1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 as </a:t>
            </a:r>
            <a:r>
              <a:rPr lang="en-US" sz="2000" dirty="0" err="1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</a:t>
            </a:r>
            <a:r>
              <a:rPr lang="en-US" sz="2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2, but 2xCO</a:t>
            </a:r>
            <a:r>
              <a:rPr lang="en-US" sz="2000" baseline="-25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2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SST+2K</a:t>
            </a:r>
          </a:p>
          <a:p>
            <a:pPr marL="457058" indent="-45705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defRPr sz="320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000" b="1" dirty="0" err="1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</a:t>
            </a:r>
            <a:r>
              <a:rPr lang="en-US" sz="2000" b="1" dirty="0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4 (“2xCO</a:t>
            </a:r>
            <a:r>
              <a:rPr lang="en-US" sz="2000" b="1" baseline="-25000" dirty="0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2000" b="1" dirty="0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timeslice</a:t>
            </a:r>
            <a:r>
              <a:rPr lang="en-US" sz="2000" b="1" dirty="0">
                <a:solidFill>
                  <a:srgbClr val="DA6B2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”): </a:t>
            </a:r>
            <a:r>
              <a:rPr lang="en-US" sz="2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 as </a:t>
            </a:r>
            <a:r>
              <a:rPr lang="en-US" sz="2000" dirty="0" err="1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</a:t>
            </a:r>
            <a:r>
              <a:rPr lang="en-US" sz="2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2, but 4xCO</a:t>
            </a:r>
            <a:r>
              <a:rPr lang="en-US" sz="2000" baseline="-25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2000" dirty="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SST+4K</a:t>
            </a:r>
          </a:p>
          <a:p>
            <a:pPr marL="457058" indent="-45705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defRPr sz="320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2000" dirty="0">
              <a:solidFill>
                <a:schemeClr val="accent1">
                  <a:lumOff val="-7647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0F1B8A-779C-1D4E-BCBA-248FB0F0CA09}"/>
              </a:ext>
            </a:extLst>
          </p:cNvPr>
          <p:cNvSpPr/>
          <p:nvPr/>
        </p:nvSpPr>
        <p:spPr>
          <a:xfrm>
            <a:off x="237744" y="837285"/>
            <a:ext cx="8906256" cy="104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058" indent="-457058" algn="ctr">
              <a:lnSpc>
                <a:spcPct val="150000"/>
              </a:lnSpc>
              <a:spcBef>
                <a:spcPts val="600"/>
              </a:spcBef>
              <a:buSzPct val="100000"/>
              <a:defRPr sz="3200">
                <a:solidFill>
                  <a:schemeClr val="accent1">
                    <a:lumOff val="-764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200" b="1" dirty="0" err="1">
                <a:solidFill>
                  <a:srgbClr val="DA6B2D"/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QBOi</a:t>
            </a:r>
            <a:r>
              <a:rPr lang="en-US" sz="2200" dirty="0">
                <a:solidFill>
                  <a:schemeClr val="accent1">
                    <a:lumOff val="-7647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 is a SPARC activity designed to improve our understanding of QBO generation and its impacts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F9EC2-BF71-9B42-8B6B-D7FBFA4E5722}"/>
              </a:ext>
            </a:extLst>
          </p:cNvPr>
          <p:cNvSpPr txBox="1"/>
          <p:nvPr/>
        </p:nvSpPr>
        <p:spPr>
          <a:xfrm>
            <a:off x="3168179" y="2295992"/>
            <a:ext cx="3045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buntu" panose="020B0504030602030204" pitchFamily="34" charset="0"/>
              </a:rPr>
              <a:t>Experiments: </a:t>
            </a:r>
          </a:p>
        </p:txBody>
      </p:sp>
    </p:spTree>
    <p:extLst>
      <p:ext uri="{BB962C8B-B14F-4D97-AF65-F5344CB8AC3E}">
        <p14:creationId xmlns:p14="http://schemas.microsoft.com/office/powerpoint/2010/main" val="158917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23420F-BAC8-384D-97BB-1E47A3DC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1497-FE37-A34C-A1F7-421070B41D8E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D177-4565-5A41-B543-3C397FD3F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7956A7-B8CC-3644-9853-1A4179C1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52" y="-11402"/>
            <a:ext cx="8229600" cy="848687"/>
          </a:xfrm>
        </p:spPr>
        <p:txBody>
          <a:bodyPr/>
          <a:lstStyle/>
          <a:p>
            <a:r>
              <a:rPr lang="en-US" dirty="0"/>
              <a:t>Participating Models </a:t>
            </a:r>
            <a:r>
              <a:rPr lang="en-US" dirty="0" err="1"/>
              <a:t>Exp</a:t>
            </a:r>
            <a:r>
              <a:rPr lang="en-US" dirty="0"/>
              <a:t> 2, 3, 4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950BDB-FC0C-014C-BABF-D1DA32104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08850"/>
              </p:ext>
            </p:extLst>
          </p:nvPr>
        </p:nvGraphicFramePr>
        <p:xfrm>
          <a:off x="126383" y="743119"/>
          <a:ext cx="8965742" cy="51586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8936">
                  <a:extLst>
                    <a:ext uri="{9D8B030D-6E8A-4147-A177-3AD203B41FA5}">
                      <a16:colId xmlns:a16="http://schemas.microsoft.com/office/drawing/2014/main" val="3653550390"/>
                    </a:ext>
                  </a:extLst>
                </a:gridCol>
                <a:gridCol w="1696363">
                  <a:extLst>
                    <a:ext uri="{9D8B030D-6E8A-4147-A177-3AD203B41FA5}">
                      <a16:colId xmlns:a16="http://schemas.microsoft.com/office/drawing/2014/main" val="717204697"/>
                    </a:ext>
                  </a:extLst>
                </a:gridCol>
                <a:gridCol w="2334841">
                  <a:extLst>
                    <a:ext uri="{9D8B030D-6E8A-4147-A177-3AD203B41FA5}">
                      <a16:colId xmlns:a16="http://schemas.microsoft.com/office/drawing/2014/main" val="1851884616"/>
                    </a:ext>
                  </a:extLst>
                </a:gridCol>
                <a:gridCol w="2015602">
                  <a:extLst>
                    <a:ext uri="{9D8B030D-6E8A-4147-A177-3AD203B41FA5}">
                      <a16:colId xmlns:a16="http://schemas.microsoft.com/office/drawing/2014/main" val="3945072207"/>
                    </a:ext>
                  </a:extLst>
                </a:gridCol>
              </a:tblGrid>
              <a:tr h="426640">
                <a:tc>
                  <a:txBody>
                    <a:bodyPr/>
                    <a:lstStyle/>
                    <a:p>
                      <a:r>
                        <a:rPr lang="en-US" sz="20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GW Param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Source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009540"/>
                  </a:ext>
                </a:extLst>
              </a:tr>
              <a:tr h="426640">
                <a:tc>
                  <a:txBody>
                    <a:bodyPr/>
                    <a:lstStyle/>
                    <a:p>
                      <a:r>
                        <a:rPr lang="en-US" sz="2000" dirty="0"/>
                        <a:t>60LCAM5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Lindzen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Richter et al.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832494"/>
                  </a:ext>
                </a:extLst>
              </a:tr>
              <a:tr h="42664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AGCM3-CMAM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 </a:t>
                      </a:r>
                      <a:r>
                        <a:rPr lang="en-US" sz="2000" dirty="0" err="1"/>
                        <a:t>hPa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17937"/>
                  </a:ext>
                </a:extLst>
              </a:tr>
              <a:tr h="465637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CESM1(WACCM5-110L)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Lindzen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Richter et al.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401454"/>
                  </a:ext>
                </a:extLst>
              </a:tr>
              <a:tr h="42664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ECHAM5sh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600 </a:t>
                      </a:r>
                      <a:r>
                        <a:rPr lang="en-US" sz="2000" dirty="0" err="1"/>
                        <a:t>hPa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28362"/>
                  </a:ext>
                </a:extLst>
              </a:tr>
              <a:tr h="426640">
                <a:tc>
                  <a:txBody>
                    <a:bodyPr/>
                    <a:lstStyle/>
                    <a:p>
                      <a:r>
                        <a:rPr lang="en-US" sz="2000" dirty="0"/>
                        <a:t>EMAC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643 </a:t>
                      </a:r>
                      <a:r>
                        <a:rPr lang="en-US" sz="2000" dirty="0" err="1"/>
                        <a:t>hPa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736329"/>
                  </a:ext>
                </a:extLst>
              </a:tr>
              <a:tr h="426640">
                <a:tc>
                  <a:txBody>
                    <a:bodyPr/>
                    <a:lstStyle/>
                    <a:p>
                      <a:r>
                        <a:rPr lang="en-US" sz="2000" dirty="0"/>
                        <a:t>LMDz6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Lott et 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Lott and </a:t>
                      </a:r>
                      <a:r>
                        <a:rPr lang="en-US" sz="2000" dirty="0" err="1"/>
                        <a:t>Guez</a:t>
                      </a:r>
                      <a:r>
                        <a:rPr lang="en-US" sz="2000" dirty="0"/>
                        <a:t>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500 </a:t>
                      </a:r>
                      <a:r>
                        <a:rPr lang="en-US" sz="2000" dirty="0" err="1"/>
                        <a:t>hPa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683046"/>
                  </a:ext>
                </a:extLst>
              </a:tr>
              <a:tr h="42664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MIROC-AGCM-LL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356144"/>
                  </a:ext>
                </a:extLst>
              </a:tr>
              <a:tr h="42664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MIROC-ESM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657 </a:t>
                      </a:r>
                      <a:r>
                        <a:rPr lang="en-US" sz="2000" dirty="0" err="1"/>
                        <a:t>hPa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049298"/>
                  </a:ext>
                </a:extLst>
              </a:tr>
              <a:tr h="42664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MRI-ESM2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617299"/>
                  </a:ext>
                </a:extLst>
              </a:tr>
              <a:tr h="426640">
                <a:tc>
                  <a:txBody>
                    <a:bodyPr/>
                    <a:lstStyle/>
                    <a:p>
                      <a:r>
                        <a:rPr lang="en-US" sz="2000" dirty="0"/>
                        <a:t>UMGA7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209057"/>
                  </a:ext>
                </a:extLst>
              </a:tr>
              <a:tr h="426640">
                <a:tc>
                  <a:txBody>
                    <a:bodyPr/>
                    <a:lstStyle/>
                    <a:p>
                      <a:r>
                        <a:rPr lang="en-US" sz="2000" dirty="0"/>
                        <a:t>UMGA7gws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Bushell et al.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948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4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23420F-BAC8-384D-97BB-1E47A3DC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1497-FE37-A34C-A1F7-421070B41D8E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D177-4565-5A41-B543-3C397FD3F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62ECF8-6D40-A645-A67F-87F14FD1EDFF}"/>
              </a:ext>
            </a:extLst>
          </p:cNvPr>
          <p:cNvSpPr/>
          <p:nvPr/>
        </p:nvSpPr>
        <p:spPr>
          <a:xfrm>
            <a:off x="-1" y="5086830"/>
            <a:ext cx="3668098" cy="17711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lh4.googleusercontent.com/Uk43UCOU2CZxhZGHZicdnxJuQXztTR60wHx8e8sytPm2zlmM_YjQ_2Y25_sQ0irv8whyJWWDD-BqCyan7Dpx8Wg_6raYJSszLSNi2JHmAjZo1Nod5THy3Yvs2kl60FjLo1HrNjJ6">
            <a:extLst>
              <a:ext uri="{FF2B5EF4-FFF2-40B4-BE49-F238E27FC236}">
                <a16:creationId xmlns:a16="http://schemas.microsoft.com/office/drawing/2014/main" id="{EDE9D55E-FF6B-EA4E-9F46-63ADB94C3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" b="6116"/>
          <a:stretch/>
        </p:blipFill>
        <p:spPr bwMode="auto">
          <a:xfrm>
            <a:off x="3668097" y="290198"/>
            <a:ext cx="5330213" cy="65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4.googleusercontent.com/Uk43UCOU2CZxhZGHZicdnxJuQXztTR60wHx8e8sytPm2zlmM_YjQ_2Y25_sQ0irv8whyJWWDD-BqCyan7Dpx8Wg_6raYJSszLSNi2JHmAjZo1Nod5THy3Yvs2kl60FjLo1HrNjJ6">
            <a:extLst>
              <a:ext uri="{FF2B5EF4-FFF2-40B4-BE49-F238E27FC236}">
                <a16:creationId xmlns:a16="http://schemas.microsoft.com/office/drawing/2014/main" id="{2F320D95-1FBE-CD4A-A8D0-8143C35A0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t="93705" r="23788" b="-1"/>
          <a:stretch/>
        </p:blipFill>
        <p:spPr bwMode="auto">
          <a:xfrm>
            <a:off x="-60284" y="6195972"/>
            <a:ext cx="3042139" cy="4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4C64EFD-B106-C74B-B1A5-29449CFBB98C}"/>
              </a:ext>
            </a:extLst>
          </p:cNvPr>
          <p:cNvSpPr txBox="1">
            <a:spLocks/>
          </p:cNvSpPr>
          <p:nvPr/>
        </p:nvSpPr>
        <p:spPr>
          <a:xfrm>
            <a:off x="1" y="19418"/>
            <a:ext cx="2828347" cy="2032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3733" b="1" i="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400" dirty="0" err="1"/>
              <a:t>Exp</a:t>
            </a:r>
            <a:r>
              <a:rPr lang="en-US" sz="2400" dirty="0"/>
              <a:t>, 2, 3, 4</a:t>
            </a:r>
            <a:br>
              <a:rPr lang="en-US" sz="2400" dirty="0"/>
            </a:br>
            <a:r>
              <a:rPr lang="en-US" sz="2400" dirty="0"/>
              <a:t>QBOs</a:t>
            </a:r>
          </a:p>
          <a:p>
            <a:endParaRPr lang="en-US" sz="2400" dirty="0"/>
          </a:p>
          <a:p>
            <a:r>
              <a:rPr lang="en-US" sz="1600" dirty="0"/>
              <a:t>Zonal Mean U</a:t>
            </a:r>
            <a:br>
              <a:rPr lang="en-US" sz="1600" dirty="0"/>
            </a:br>
            <a:r>
              <a:rPr lang="en-US" sz="1600" dirty="0"/>
              <a:t>5S to 5N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04CB59-1F51-274B-B00D-5AE0A73B2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50" y="1894153"/>
            <a:ext cx="2348316" cy="9358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17DCB4-CAA8-B648-AE3F-083794012A0A}"/>
              </a:ext>
            </a:extLst>
          </p:cNvPr>
          <p:cNvSpPr txBox="1"/>
          <p:nvPr/>
        </p:nvSpPr>
        <p:spPr>
          <a:xfrm>
            <a:off x="348568" y="3384616"/>
            <a:ext cx="2321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 wide range of responses of the QBO to a warming climate among climate models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5BC2D-20C5-6D46-8758-F40ED45C0EEC}"/>
              </a:ext>
            </a:extLst>
          </p:cNvPr>
          <p:cNvSpPr txBox="1"/>
          <p:nvPr/>
        </p:nvSpPr>
        <p:spPr>
          <a:xfrm>
            <a:off x="4380887" y="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Exp</a:t>
            </a:r>
            <a:r>
              <a:rPr lang="en-US" dirty="0"/>
              <a:t>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8314EC-4FE8-8948-8354-AAE5D248B8E7}"/>
              </a:ext>
            </a:extLst>
          </p:cNvPr>
          <p:cNvSpPr txBox="1"/>
          <p:nvPr/>
        </p:nvSpPr>
        <p:spPr>
          <a:xfrm>
            <a:off x="6152441" y="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Exp</a:t>
            </a:r>
            <a:r>
              <a:rPr lang="en-US" dirty="0"/>
              <a:t>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3E0BB9-FF20-824C-9749-CCEDED92061D}"/>
              </a:ext>
            </a:extLst>
          </p:cNvPr>
          <p:cNvSpPr txBox="1"/>
          <p:nvPr/>
        </p:nvSpPr>
        <p:spPr>
          <a:xfrm>
            <a:off x="7816675" y="-120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Exp</a:t>
            </a:r>
            <a:r>
              <a:rPr lang="en-U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91714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23420F-BAC8-384D-97BB-1E47A3DC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1497-FE37-A34C-A1F7-421070B41D8E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D177-4565-5A41-B543-3C397FD3F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62ECF8-6D40-A645-A67F-87F14FD1EDFF}"/>
              </a:ext>
            </a:extLst>
          </p:cNvPr>
          <p:cNvSpPr/>
          <p:nvPr/>
        </p:nvSpPr>
        <p:spPr>
          <a:xfrm>
            <a:off x="-1" y="5086830"/>
            <a:ext cx="3781043" cy="17711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lh4.googleusercontent.com/Uk43UCOU2CZxhZGHZicdnxJuQXztTR60wHx8e8sytPm2zlmM_YjQ_2Y25_sQ0irv8whyJWWDD-BqCyan7Dpx8Wg_6raYJSszLSNi2JHmAjZo1Nod5THy3Yvs2kl60FjLo1HrNjJ6">
            <a:extLst>
              <a:ext uri="{FF2B5EF4-FFF2-40B4-BE49-F238E27FC236}">
                <a16:creationId xmlns:a16="http://schemas.microsoft.com/office/drawing/2014/main" id="{2F320D95-1FBE-CD4A-A8D0-8143C35A0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t="93705" r="23788" b="-1"/>
          <a:stretch/>
        </p:blipFill>
        <p:spPr bwMode="auto">
          <a:xfrm>
            <a:off x="-60284" y="6195972"/>
            <a:ext cx="3042139" cy="4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4C64EFD-B106-C74B-B1A5-29449CFBB98C}"/>
              </a:ext>
            </a:extLst>
          </p:cNvPr>
          <p:cNvSpPr txBox="1">
            <a:spLocks/>
          </p:cNvSpPr>
          <p:nvPr/>
        </p:nvSpPr>
        <p:spPr>
          <a:xfrm>
            <a:off x="0" y="19418"/>
            <a:ext cx="3468395" cy="2032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3733" b="1" i="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400" dirty="0" err="1"/>
              <a:t>Exp</a:t>
            </a:r>
            <a:r>
              <a:rPr lang="en-US" sz="2400" dirty="0"/>
              <a:t>, 2, 3, 4</a:t>
            </a:r>
            <a:br>
              <a:rPr lang="en-US" sz="2400" dirty="0"/>
            </a:br>
            <a:r>
              <a:rPr lang="en-US" sz="2400" dirty="0"/>
              <a:t>QBOs</a:t>
            </a:r>
          </a:p>
          <a:p>
            <a:endParaRPr lang="en-US" sz="2400" dirty="0"/>
          </a:p>
          <a:p>
            <a:r>
              <a:rPr lang="en-US" sz="2400" dirty="0" err="1"/>
              <a:t>Deseasonalized</a:t>
            </a:r>
            <a:r>
              <a:rPr lang="en-US" sz="2400" dirty="0"/>
              <a:t> Zonal Mean U</a:t>
            </a:r>
            <a:br>
              <a:rPr lang="en-US" sz="2400" dirty="0"/>
            </a:br>
            <a:r>
              <a:rPr lang="en-US" sz="2400" dirty="0"/>
              <a:t>5S to 5N</a:t>
            </a:r>
          </a:p>
        </p:txBody>
      </p:sp>
      <p:pic>
        <p:nvPicPr>
          <p:cNvPr id="9" name="Picture 2" descr="https://lh5.googleusercontent.com/DvovYUsdFqqLkv8kdDG7zN9K7EA89xL4rqhNaZsgAVk_8z8F8dpO9cfrp8j-Z7K_QR9XOk0BshzCPI00zoBPI-8qQ7FxfGm3VpkqUjvfz6CYjuYTvw4Qf8uocVSiY5MpuinA7-CP">
            <a:extLst>
              <a:ext uri="{FF2B5EF4-FFF2-40B4-BE49-F238E27FC236}">
                <a16:creationId xmlns:a16="http://schemas.microsoft.com/office/drawing/2014/main" id="{0120A206-4692-D247-9E65-EAAFCC42D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" b="6539"/>
          <a:stretch/>
        </p:blipFill>
        <p:spPr bwMode="auto">
          <a:xfrm>
            <a:off x="3781042" y="438911"/>
            <a:ext cx="5343523" cy="64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53A8CA-48BA-3F4F-A397-FEE3BA18A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7" y="2113279"/>
            <a:ext cx="2250833" cy="9098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BF022F-35A5-C64D-A510-8FA427CAC9A3}"/>
              </a:ext>
            </a:extLst>
          </p:cNvPr>
          <p:cNvSpPr txBox="1"/>
          <p:nvPr/>
        </p:nvSpPr>
        <p:spPr>
          <a:xfrm>
            <a:off x="348568" y="3384616"/>
            <a:ext cx="2321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Deseasonalized</a:t>
            </a:r>
            <a:r>
              <a:rPr lang="en-US" dirty="0"/>
              <a:t> U shows a more coherent oscillation in some models in future climate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4F235-DE76-944D-9263-EC1D299CACE8}"/>
              </a:ext>
            </a:extLst>
          </p:cNvPr>
          <p:cNvSpPr txBox="1"/>
          <p:nvPr/>
        </p:nvSpPr>
        <p:spPr>
          <a:xfrm>
            <a:off x="4508903" y="51227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Exp</a:t>
            </a:r>
            <a:r>
              <a:rPr lang="en-US" dirty="0"/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2062D3-B949-DB44-A90C-FDB18B174E89}"/>
              </a:ext>
            </a:extLst>
          </p:cNvPr>
          <p:cNvSpPr txBox="1"/>
          <p:nvPr/>
        </p:nvSpPr>
        <p:spPr>
          <a:xfrm>
            <a:off x="6280457" y="51227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Exp</a:t>
            </a:r>
            <a:r>
              <a:rPr lang="en-US" dirty="0"/>
              <a:t>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67AD6D-3B75-ED44-A514-4D47443FC0CE}"/>
              </a:ext>
            </a:extLst>
          </p:cNvPr>
          <p:cNvSpPr txBox="1"/>
          <p:nvPr/>
        </p:nvSpPr>
        <p:spPr>
          <a:xfrm>
            <a:off x="7944691" y="5002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Exp</a:t>
            </a:r>
            <a:r>
              <a:rPr lang="en-U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54086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123F2D-58A0-2F40-B628-CA72E1186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52" y="919581"/>
            <a:ext cx="4293300" cy="322265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23420F-BAC8-384D-97BB-1E47A3DC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1497-FE37-A34C-A1F7-421070B41D8E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D177-4565-5A41-B543-3C397FD3F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7956A7-B8CC-3644-9853-1A4179C1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-11402"/>
            <a:ext cx="9034272" cy="84868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Exp</a:t>
            </a:r>
            <a:r>
              <a:rPr lang="en-US" dirty="0"/>
              <a:t> 2, 3, 4 QBO Period &amp; Amplitude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E5625-F0AA-FC48-B06D-53D6FD6CCEB5}"/>
              </a:ext>
            </a:extLst>
          </p:cNvPr>
          <p:cNvSpPr txBox="1"/>
          <p:nvPr/>
        </p:nvSpPr>
        <p:spPr>
          <a:xfrm>
            <a:off x="832104" y="1350632"/>
            <a:ext cx="88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A9A9A9"/>
                </a:solidFill>
              </a:rPr>
              <a:t>Exp</a:t>
            </a:r>
            <a:r>
              <a:rPr lang="en-US" b="1" dirty="0">
                <a:solidFill>
                  <a:srgbClr val="A9A9A9"/>
                </a:solidFill>
              </a:rPr>
              <a:t> 2</a:t>
            </a:r>
          </a:p>
          <a:p>
            <a:r>
              <a:rPr lang="en-US" b="1" dirty="0" err="1">
                <a:solidFill>
                  <a:srgbClr val="5480AF"/>
                </a:solidFill>
              </a:rPr>
              <a:t>Exp</a:t>
            </a:r>
            <a:r>
              <a:rPr lang="en-US" b="1" dirty="0">
                <a:solidFill>
                  <a:srgbClr val="5480AF"/>
                </a:solidFill>
              </a:rPr>
              <a:t> 3</a:t>
            </a:r>
          </a:p>
          <a:p>
            <a:r>
              <a:rPr lang="en-US" b="1" dirty="0" err="1">
                <a:solidFill>
                  <a:srgbClr val="A3302B"/>
                </a:solidFill>
              </a:rPr>
              <a:t>Exp</a:t>
            </a:r>
            <a:r>
              <a:rPr lang="en-US" b="1" dirty="0">
                <a:solidFill>
                  <a:srgbClr val="A3302B"/>
                </a:solidFill>
              </a:rPr>
              <a:t>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4E60FB-7709-B64C-A708-06C3ABE19534}"/>
              </a:ext>
            </a:extLst>
          </p:cNvPr>
          <p:cNvSpPr/>
          <p:nvPr/>
        </p:nvSpPr>
        <p:spPr>
          <a:xfrm>
            <a:off x="500621" y="4203952"/>
            <a:ext cx="3760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A3312A"/>
                </a:solidFill>
              </a:rPr>
              <a:t>No Consistency in QBO Period Change among </a:t>
            </a:r>
            <a:r>
              <a:rPr lang="en-US" b="1" dirty="0" err="1">
                <a:solidFill>
                  <a:srgbClr val="A3312A"/>
                </a:solidFill>
              </a:rPr>
              <a:t>QBOi</a:t>
            </a:r>
            <a:r>
              <a:rPr lang="en-US" b="1" dirty="0">
                <a:solidFill>
                  <a:srgbClr val="A3312A"/>
                </a:solidFill>
              </a:rPr>
              <a:t> models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CAA1C-B330-DC47-88EA-3A8F741D8870}"/>
              </a:ext>
            </a:extLst>
          </p:cNvPr>
          <p:cNvSpPr/>
          <p:nvPr/>
        </p:nvSpPr>
        <p:spPr>
          <a:xfrm>
            <a:off x="4860387" y="4231476"/>
            <a:ext cx="4283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A3312A"/>
                </a:solidFill>
              </a:rPr>
              <a:t>QBO Amplitude decreases in warming climate.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078C4B-0F85-4848-AEAE-717283F85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213" y="906445"/>
            <a:ext cx="4265922" cy="32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6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23420F-BAC8-384D-97BB-1E47A3DC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1497-FE37-A34C-A1F7-421070B41D8E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D177-4565-5A41-B543-3C397FD3F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7956A7-B8CC-3644-9853-1A4179C1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52" y="-11402"/>
            <a:ext cx="8229600" cy="848687"/>
          </a:xfrm>
        </p:spPr>
        <p:txBody>
          <a:bodyPr/>
          <a:lstStyle/>
          <a:p>
            <a:r>
              <a:rPr lang="en-US" dirty="0"/>
              <a:t>Residual Vertical Velocity: w*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36B14-99E1-8949-A357-9107AF60E79D}"/>
              </a:ext>
            </a:extLst>
          </p:cNvPr>
          <p:cNvSpPr txBox="1"/>
          <p:nvPr/>
        </p:nvSpPr>
        <p:spPr>
          <a:xfrm>
            <a:off x="5732715" y="5223607"/>
            <a:ext cx="3032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Largest Change:</a:t>
            </a:r>
            <a:br>
              <a:rPr lang="en-US" dirty="0"/>
            </a:br>
            <a:r>
              <a:rPr lang="en-US" dirty="0"/>
              <a:t>ECHAM5sh, MIROC-AGCM-LL, </a:t>
            </a:r>
            <a:br>
              <a:rPr lang="en-US" dirty="0"/>
            </a:br>
            <a:r>
              <a:rPr lang="en-US" dirty="0"/>
              <a:t>UMGA7, UMGA7gws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DFC258-F00F-BE4E-96AE-9BA4056DE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5" y="821998"/>
            <a:ext cx="8289339" cy="39030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3E59D-A4A0-AA4C-8105-C54656E24555}"/>
              </a:ext>
            </a:extLst>
          </p:cNvPr>
          <p:cNvSpPr txBox="1"/>
          <p:nvPr/>
        </p:nvSpPr>
        <p:spPr>
          <a:xfrm>
            <a:off x="2551176" y="4778855"/>
            <a:ext cx="449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W* increases in all models in the stratosphere</a:t>
            </a:r>
          </a:p>
        </p:txBody>
      </p:sp>
    </p:spTree>
    <p:extLst>
      <p:ext uri="{BB962C8B-B14F-4D97-AF65-F5344CB8AC3E}">
        <p14:creationId xmlns:p14="http://schemas.microsoft.com/office/powerpoint/2010/main" val="15262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23420F-BAC8-384D-97BB-1E47A3DC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1497-FE37-A34C-A1F7-421070B41D8E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D177-4565-5A41-B543-3C397FD3F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7956A7-B8CC-3644-9853-1A4179C1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52" y="-11402"/>
            <a:ext cx="8229600" cy="848687"/>
          </a:xfrm>
        </p:spPr>
        <p:txBody>
          <a:bodyPr/>
          <a:lstStyle/>
          <a:p>
            <a:r>
              <a:rPr lang="en-US" dirty="0"/>
              <a:t>QBO Period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EFB84-09E7-9949-9C10-23DB95900D42}"/>
              </a:ext>
            </a:extLst>
          </p:cNvPr>
          <p:cNvSpPr txBox="1"/>
          <p:nvPr/>
        </p:nvSpPr>
        <p:spPr>
          <a:xfrm>
            <a:off x="6615453" y="1357399"/>
            <a:ext cx="4251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9A954-347C-DD41-B7E9-1388A5DBAB28}"/>
              </a:ext>
            </a:extLst>
          </p:cNvPr>
          <p:cNvSpPr txBox="1"/>
          <p:nvPr/>
        </p:nvSpPr>
        <p:spPr>
          <a:xfrm>
            <a:off x="6293144" y="2835564"/>
            <a:ext cx="23525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TauW</a:t>
            </a:r>
            <a:r>
              <a:rPr lang="en-US" sz="1350" dirty="0"/>
              <a:t>: Westerly (eastward) momentum flux at 100 </a:t>
            </a:r>
            <a:r>
              <a:rPr lang="en-US" sz="1350" dirty="0" err="1"/>
              <a:t>hPa</a:t>
            </a:r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156A86-31F8-5942-A424-426281B94C5A}"/>
              </a:ext>
            </a:extLst>
          </p:cNvPr>
          <p:cNvSpPr txBox="1"/>
          <p:nvPr/>
        </p:nvSpPr>
        <p:spPr>
          <a:xfrm>
            <a:off x="691149" y="5577196"/>
            <a:ext cx="621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F690E"/>
                </a:solidFill>
              </a:rPr>
              <a:t>QBO amplitude changes related to w* and GW Momentum Flux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744A5A-2E15-5844-A147-8777A8D99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49" y="937327"/>
            <a:ext cx="5458132" cy="45120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0B05FD-3C36-624E-B2BB-02352B2B4E4D}"/>
              </a:ext>
            </a:extLst>
          </p:cNvPr>
          <p:cNvSpPr txBox="1"/>
          <p:nvPr/>
        </p:nvSpPr>
        <p:spPr>
          <a:xfrm>
            <a:off x="6293144" y="4252592"/>
            <a:ext cx="23525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TauE</a:t>
            </a:r>
            <a:r>
              <a:rPr lang="en-US" sz="1350" dirty="0"/>
              <a:t>: Easterly (westward) momentum flux at 100 </a:t>
            </a:r>
            <a:r>
              <a:rPr lang="en-US" sz="1350" dirty="0" err="1"/>
              <a:t>hPa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0267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23420F-BAC8-384D-97BB-1E47A3DC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1497-FE37-A34C-A1F7-421070B41D8E}" type="datetime1">
              <a:rPr lang="en-US" smtClean="0"/>
              <a:t>4/27/20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D177-4565-5A41-B543-3C397FD3F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BB5D7-4CFC-4246-8E65-E16F1DEFB46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7956A7-B8CC-3644-9853-1A4179C1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52" y="-11402"/>
            <a:ext cx="8229600" cy="848687"/>
          </a:xfrm>
        </p:spPr>
        <p:txBody>
          <a:bodyPr/>
          <a:lstStyle/>
          <a:p>
            <a:r>
              <a:rPr lang="en-US" dirty="0"/>
              <a:t>QBO Amplitude Changes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92D01F-8564-124A-96AC-22BCBF44F6D7}"/>
              </a:ext>
            </a:extLst>
          </p:cNvPr>
          <p:cNvSpPr txBox="1"/>
          <p:nvPr/>
        </p:nvSpPr>
        <p:spPr>
          <a:xfrm>
            <a:off x="6615453" y="1357399"/>
            <a:ext cx="4251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99FA0D-8B60-BE47-B710-E0CEE44AB5F9}"/>
              </a:ext>
            </a:extLst>
          </p:cNvPr>
          <p:cNvSpPr txBox="1"/>
          <p:nvPr/>
        </p:nvSpPr>
        <p:spPr>
          <a:xfrm>
            <a:off x="6133397" y="2847443"/>
            <a:ext cx="25122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TauW</a:t>
            </a:r>
            <a:r>
              <a:rPr lang="en-US" sz="1350" dirty="0"/>
              <a:t>: Westerly (eastward) GW</a:t>
            </a:r>
            <a:br>
              <a:rPr lang="en-US" sz="1350" dirty="0"/>
            </a:br>
            <a:r>
              <a:rPr lang="en-US" sz="1350" dirty="0"/>
              <a:t>Momentum Flux at 30  </a:t>
            </a:r>
            <a:r>
              <a:rPr lang="en-US" sz="1350" dirty="0" err="1"/>
              <a:t>hPa</a:t>
            </a:r>
            <a:endParaRPr lang="en-US" sz="13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EB4E17-9DAC-374C-938D-949687672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56" y="772351"/>
            <a:ext cx="5818302" cy="48357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D77FAB-EE2C-6B4F-B951-1185DCBF0B47}"/>
              </a:ext>
            </a:extLst>
          </p:cNvPr>
          <p:cNvSpPr txBox="1"/>
          <p:nvPr/>
        </p:nvSpPr>
        <p:spPr>
          <a:xfrm>
            <a:off x="691149" y="5669620"/>
            <a:ext cx="621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F690E"/>
                </a:solidFill>
              </a:rPr>
              <a:t>QBO amplitude changes related to w* and GW Momentum Flux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BB746-6BF5-A54D-BBB4-084CFA963945}"/>
              </a:ext>
            </a:extLst>
          </p:cNvPr>
          <p:cNvSpPr txBox="1"/>
          <p:nvPr/>
        </p:nvSpPr>
        <p:spPr>
          <a:xfrm>
            <a:off x="6133397" y="4481745"/>
            <a:ext cx="23525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TauE</a:t>
            </a:r>
            <a:r>
              <a:rPr lang="en-US" sz="1350" dirty="0"/>
              <a:t>: Easterly (westward) momentum flux at 40/30 </a:t>
            </a:r>
            <a:r>
              <a:rPr lang="en-US" sz="1350" dirty="0" err="1"/>
              <a:t>hPa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752508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-blk-ml-c" id="{91FFC816-FEB2-854F-90BA-6230A305CB36}" vid="{3DDDD882-2455-0D46-B984-48EAFD1CB0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10057</TotalTime>
  <Words>584</Words>
  <Application>Microsoft Macintosh PowerPoint</Application>
  <PresentationFormat>On-screen Show (4:3)</PresentationFormat>
  <Paragraphs>121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Helvetica Neue</vt:lpstr>
      <vt:lpstr>Ubuntu</vt:lpstr>
      <vt:lpstr>Verdana</vt:lpstr>
      <vt:lpstr>Office Theme</vt:lpstr>
      <vt:lpstr>Response of the QBO to a warming climate in global climate models</vt:lpstr>
      <vt:lpstr>QBOi &amp; Experiments</vt:lpstr>
      <vt:lpstr>Participating Models Exp 2, 3, 4</vt:lpstr>
      <vt:lpstr>PowerPoint Presentation</vt:lpstr>
      <vt:lpstr>PowerPoint Presentation</vt:lpstr>
      <vt:lpstr>Exp 2, 3, 4 QBO Period &amp; Amplitude</vt:lpstr>
      <vt:lpstr>Residual Vertical Velocity: w*</vt:lpstr>
      <vt:lpstr>QBO Period Changes</vt:lpstr>
      <vt:lpstr>QBO Amplitude Changes</vt:lpstr>
      <vt:lpstr>Summary and Conclusions: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title for dark background template</dc:title>
  <dc:creator>Microsoft Office User</dc:creator>
  <cp:lastModifiedBy>Microsoft Office User</cp:lastModifiedBy>
  <cp:revision>56</cp:revision>
  <cp:lastPrinted>2020-04-28T02:45:28Z</cp:lastPrinted>
  <dcterms:created xsi:type="dcterms:W3CDTF">2018-11-15T22:46:04Z</dcterms:created>
  <dcterms:modified xsi:type="dcterms:W3CDTF">2020-04-28T02:50:03Z</dcterms:modified>
</cp:coreProperties>
</file>