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5239" r:id="rId2"/>
    <p:sldId id="5254" r:id="rId3"/>
    <p:sldId id="318" r:id="rId4"/>
    <p:sldId id="563" r:id="rId5"/>
    <p:sldId id="5252" r:id="rId6"/>
    <p:sldId id="5234" r:id="rId7"/>
    <p:sldId id="5257" r:id="rId8"/>
    <p:sldId id="5240" r:id="rId9"/>
    <p:sldId id="5248" r:id="rId10"/>
    <p:sldId id="5249" r:id="rId11"/>
    <p:sldId id="5251" r:id="rId12"/>
    <p:sldId id="5256" r:id="rId13"/>
    <p:sldId id="5241" r:id="rId14"/>
    <p:sldId id="5243" r:id="rId15"/>
    <p:sldId id="5244" r:id="rId16"/>
    <p:sldId id="5245" r:id="rId17"/>
    <p:sldId id="5246" r:id="rId18"/>
    <p:sldId id="5247" r:id="rId19"/>
    <p:sldId id="5258" r:id="rId20"/>
    <p:sldId id="5260" r:id="rId21"/>
    <p:sldId id="5259"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627"/>
    <p:restoredTop sz="94624"/>
  </p:normalViewPr>
  <p:slideViewPr>
    <p:cSldViewPr snapToGrid="0" snapToObjects="1">
      <p:cViewPr varScale="1">
        <p:scale>
          <a:sx n="85" d="100"/>
          <a:sy n="85" d="100"/>
        </p:scale>
        <p:origin x="192" y="30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A8E201E-796E-6642-816B-D9C6189648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0C05B68F-6D09-8540-96AC-A3BDA7181C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741A72-BDEB-EA41-927E-21598BEE0E27}" type="datetimeFigureOut">
              <a:rPr lang="en-GB" smtClean="0"/>
              <a:pPr/>
              <a:t>24/04/2020</a:t>
            </a:fld>
            <a:endParaRPr lang="en-GB"/>
          </a:p>
        </p:txBody>
      </p:sp>
      <p:sp>
        <p:nvSpPr>
          <p:cNvPr id="4" name="Segnaposto piè di pagina 3">
            <a:extLst>
              <a:ext uri="{FF2B5EF4-FFF2-40B4-BE49-F238E27FC236}">
                <a16:creationId xmlns:a16="http://schemas.microsoft.com/office/drawing/2014/main" id="{B16A9150-B7B0-7742-8298-0F07AA78AF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F2518897-73AD-D748-ACE6-6371A9AB3F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0961FA-1575-9D4E-93BB-8E3F7B01F532}" type="slidenum">
              <a:rPr lang="en-GB" smtClean="0"/>
              <a:pPr/>
              <a:t>‹N›</a:t>
            </a:fld>
            <a:endParaRPr lang="en-GB"/>
          </a:p>
        </p:txBody>
      </p:sp>
    </p:spTree>
    <p:extLst>
      <p:ext uri="{BB962C8B-B14F-4D97-AF65-F5344CB8AC3E}">
        <p14:creationId xmlns:p14="http://schemas.microsoft.com/office/powerpoint/2010/main" val="110653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F543D-1A91-634C-851D-AE1C40921941}" type="datetimeFigureOut">
              <a:rPr lang="it-IT" smtClean="0"/>
              <a:pPr/>
              <a:t>24/04/20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53EC4-4973-2C42-A428-77C94CE4E0A1}" type="slidenum">
              <a:rPr lang="it-IT" smtClean="0"/>
              <a:pPr/>
              <a:t>‹N›</a:t>
            </a:fld>
            <a:endParaRPr lang="it-IT"/>
          </a:p>
        </p:txBody>
      </p:sp>
    </p:spTree>
    <p:extLst>
      <p:ext uri="{BB962C8B-B14F-4D97-AF65-F5344CB8AC3E}">
        <p14:creationId xmlns:p14="http://schemas.microsoft.com/office/powerpoint/2010/main" val="26924630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A2B2A7-853C-0741-B49B-8CD2910D26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FCFD652-7D90-2146-8249-0EAB5C1B0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C6353EB-D276-BE42-A6D5-07EB07A85C67}"/>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9BAB8229-819F-C340-9B12-0C4D457581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5346F2-D696-E24E-B393-1FA43D63FB4D}"/>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184465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66DF2-59E5-8C46-AB7E-64DAF20179F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FAB481-4A4F-604C-8919-B0553AE3B2C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314E489-4A86-8048-8CA2-78A886CC7992}"/>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63E91BD1-155B-F948-A8D7-8857F33227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061617-67A0-C747-97B7-CBC394D83138}"/>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333486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465603C-DDF5-574A-908C-F15C76C88A2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E6A7167-B4CA-104B-8D04-EB612198E4A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911A9D-35DF-ED48-9B18-F2A25FB8701D}"/>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7A01D4A2-76D2-AA43-B14F-4414A43F6E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0A9CF8-972F-D348-8589-6E4835156492}"/>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17448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C49EF-4513-3247-8E57-F711BEC453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1E7271-D995-5244-8546-798A5C15FDB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6FF8CD-4682-4147-A2AA-110615715EC1}"/>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E7AA1E10-E02E-6349-A6FD-A21DAC529F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6962109-4C23-2A42-AEB1-B384ABA3511C}"/>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88579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B3D7C5-816E-6A42-AEAE-06487F02BD0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9A2DAC7-8CBE-CD42-9870-62F7CBAD6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2DB7F6-ADF9-5947-89C4-9528569177F2}"/>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56B8A446-9429-1F41-A6FF-A783CCEA8B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905813A-046C-D44B-BB3A-7F83953FE131}"/>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64024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BE99B2-237D-2940-BEA5-5E9090972A4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5A955A-47E6-2643-B157-1E8E7DC6422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32A00D3-8A8A-4845-9115-9ACCA458461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65F8DB8-337C-4941-80FE-064D697E6059}"/>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6" name="Segnaposto piè di pagina 5">
            <a:extLst>
              <a:ext uri="{FF2B5EF4-FFF2-40B4-BE49-F238E27FC236}">
                <a16:creationId xmlns:a16="http://schemas.microsoft.com/office/drawing/2014/main" id="{D7F2EB1E-5F27-C146-B6CB-5999656335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83DF81C-BB15-D142-B97E-0C60B0A6830D}"/>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130663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19F826-36AB-D547-85DF-92E38DC04F0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613066-CCEC-2048-9B25-01B3EAD44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557E91B-ADCA-7542-8D25-2909CDD8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89ECBBC-CF61-2242-B24C-CBD402DA97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DEC3ECD-DCAA-8647-A3F4-B45B135FDC1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445FE50-57A2-A44D-A0F2-23D5DD2FB5C6}"/>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8" name="Segnaposto piè di pagina 7">
            <a:extLst>
              <a:ext uri="{FF2B5EF4-FFF2-40B4-BE49-F238E27FC236}">
                <a16:creationId xmlns:a16="http://schemas.microsoft.com/office/drawing/2014/main" id="{C4089CD8-C7D2-0945-8743-31BFBA7088F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4E60FB-9CB4-414E-9FA6-09A9E97E4043}"/>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404960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574AE-EACD-7C42-B4E6-27E353CED5F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64F63DB-1D93-2A49-8D9D-9EEACEED5A18}"/>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4" name="Segnaposto piè di pagina 3">
            <a:extLst>
              <a:ext uri="{FF2B5EF4-FFF2-40B4-BE49-F238E27FC236}">
                <a16:creationId xmlns:a16="http://schemas.microsoft.com/office/drawing/2014/main" id="{B7D1BA66-0EA8-D34D-8FAD-EBA822C8E82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CB07C96-B743-E448-B02A-AB060745FCDF}"/>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167570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50CFFC0-83C2-C746-BD00-7ED9D139B90F}"/>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3" name="Segnaposto piè di pagina 2">
            <a:extLst>
              <a:ext uri="{FF2B5EF4-FFF2-40B4-BE49-F238E27FC236}">
                <a16:creationId xmlns:a16="http://schemas.microsoft.com/office/drawing/2014/main" id="{EB7FB212-523F-904C-8D90-DBFC7882E25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A589AD7-97DC-C440-A02B-7980591A57DD}"/>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315890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DD732-7DF1-A442-9DDB-EC7A8D0E4F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93DF8D-5BC3-474E-B603-0C368B212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4175633-D1DB-D146-903A-9D6293A07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AAD7418-7E86-3A45-B1C9-E89E394E008B}"/>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6" name="Segnaposto piè di pagina 5">
            <a:extLst>
              <a:ext uri="{FF2B5EF4-FFF2-40B4-BE49-F238E27FC236}">
                <a16:creationId xmlns:a16="http://schemas.microsoft.com/office/drawing/2014/main" id="{D2DA77EA-ECF2-3D4F-94A7-CADC6BD6E24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7A6F63-44FC-A140-994D-A7718D4D3089}"/>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27483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64DD94-11FF-844A-9696-82AC3C52949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298DD46-7CBC-E648-9927-C0825F99D0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83F9CEA-BEFE-8848-BECA-570DAA035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C668BF-4A6E-3D4B-B35C-0293FEB0E80B}"/>
              </a:ext>
            </a:extLst>
          </p:cNvPr>
          <p:cNvSpPr>
            <a:spLocks noGrp="1"/>
          </p:cNvSpPr>
          <p:nvPr>
            <p:ph type="dt" sz="half" idx="10"/>
          </p:nvPr>
        </p:nvSpPr>
        <p:spPr/>
        <p:txBody>
          <a:bodyPr/>
          <a:lstStyle/>
          <a:p>
            <a:fld id="{8D3F158E-607E-8A4E-8A1D-6725126D48BB}" type="datetimeFigureOut">
              <a:rPr lang="it-IT" smtClean="0"/>
              <a:pPr/>
              <a:t>24/04/20</a:t>
            </a:fld>
            <a:endParaRPr lang="it-IT"/>
          </a:p>
        </p:txBody>
      </p:sp>
      <p:sp>
        <p:nvSpPr>
          <p:cNvPr id="6" name="Segnaposto piè di pagina 5">
            <a:extLst>
              <a:ext uri="{FF2B5EF4-FFF2-40B4-BE49-F238E27FC236}">
                <a16:creationId xmlns:a16="http://schemas.microsoft.com/office/drawing/2014/main" id="{1B9603BD-9A3C-4B45-9DE8-D10A469241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EC1CB85-22AC-CD43-89E5-545921170DC7}"/>
              </a:ext>
            </a:extLst>
          </p:cNvPr>
          <p:cNvSpPr>
            <a:spLocks noGrp="1"/>
          </p:cNvSpPr>
          <p:nvPr>
            <p:ph type="sldNum" sz="quarter" idx="12"/>
          </p:nvPr>
        </p:nvSpPr>
        <p:spPr/>
        <p:txBody>
          <a:bodyPr/>
          <a:lstStyle/>
          <a:p>
            <a:fld id="{2A745519-25D6-724E-ACA3-17969FFAB507}" type="slidenum">
              <a:rPr lang="it-IT" smtClean="0"/>
              <a:pPr/>
              <a:t>‹N›</a:t>
            </a:fld>
            <a:endParaRPr lang="it-IT"/>
          </a:p>
        </p:txBody>
      </p:sp>
    </p:spTree>
    <p:extLst>
      <p:ext uri="{BB962C8B-B14F-4D97-AF65-F5344CB8AC3E}">
        <p14:creationId xmlns:p14="http://schemas.microsoft.com/office/powerpoint/2010/main" val="414867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F508D36-AE49-6741-B070-9D21CDD3E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4C69488-9EFE-B345-AC70-CEB74FA0DA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71B377D-EC91-7F4A-9E6F-116E0BE55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F158E-607E-8A4E-8A1D-6725126D48BB}" type="datetimeFigureOut">
              <a:rPr lang="it-IT" smtClean="0"/>
              <a:pPr/>
              <a:t>24/04/20</a:t>
            </a:fld>
            <a:endParaRPr lang="it-IT"/>
          </a:p>
        </p:txBody>
      </p:sp>
      <p:sp>
        <p:nvSpPr>
          <p:cNvPr id="5" name="Segnaposto piè di pagina 4">
            <a:extLst>
              <a:ext uri="{FF2B5EF4-FFF2-40B4-BE49-F238E27FC236}">
                <a16:creationId xmlns:a16="http://schemas.microsoft.com/office/drawing/2014/main" id="{808A92DB-91DF-CB49-B29B-10D641F4E1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A69DE44-67B3-D14F-9C68-571BBB2AE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45519-25D6-724E-ACA3-17969FFAB507}" type="slidenum">
              <a:rPr lang="it-IT" smtClean="0"/>
              <a:pPr/>
              <a:t>‹N›</a:t>
            </a:fld>
            <a:endParaRPr lang="it-IT"/>
          </a:p>
        </p:txBody>
      </p:sp>
    </p:spTree>
    <p:extLst>
      <p:ext uri="{BB962C8B-B14F-4D97-AF65-F5344CB8AC3E}">
        <p14:creationId xmlns:p14="http://schemas.microsoft.com/office/powerpoint/2010/main" val="2292312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7.tiff"/></Relationships>
</file>

<file path=ppt/slides/_rels/slide1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file:////var/folders/c7/0mzrqwg949s9vl9p9g201kvm0000gn/T/com.microsoft.Word/WebArchiveCopyPasteTempFiles/mappa_valle_aosta.jpg" TargetMode="Externa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file:////var/folders/c7/0mzrqwg949s9vl9p9g201kvm0000gn/T/com.microsoft.Word/WebArchiveCopyPasteTempFiles/page2image3925532832" TargetMode="Externa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file:////var/folders/c7/0mzrqwg949s9vl9p9g201kvm0000gn/T/com.microsoft.Word/WebArchiveCopyPasteTempFiles/IMG023.JPG" TargetMode="Externa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tif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file:////var/folders/c7/0mzrqwg949s9vl9p9g201kvm0000gn/T/com.microsoft.Word/WebArchiveCopyPasteTempFiles/2Q==" TargetMode="External"/><Relationship Id="rId2" Type="http://schemas.openxmlformats.org/officeDocument/2006/relationships/image" Target="../media/image60.tiff"/><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s.occhipinti@mail.scuole.vda.it"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file:////var/folders/c7/0mzrqwg949s9vl9p9g201kvm0000gn/T/com.microsoft.Word/WebArchiveCopyPasteTempFiles/images%3fq=tbnANd9GcQCjEvG5SXNl8ill1qDKu4fJ5yd9kWOm7sOvIZVCsNo1hTLpg5NeQ"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tiff"/></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362832-C8C0-3F46-8282-8FED64FA6CB2}"/>
              </a:ext>
            </a:extLst>
          </p:cNvPr>
          <p:cNvSpPr>
            <a:spLocks noGrp="1"/>
          </p:cNvSpPr>
          <p:nvPr>
            <p:ph type="ctrTitle"/>
          </p:nvPr>
        </p:nvSpPr>
        <p:spPr>
          <a:xfrm>
            <a:off x="1524000" y="1600200"/>
            <a:ext cx="9144000" cy="2192317"/>
          </a:xfrm>
        </p:spPr>
        <p:txBody>
          <a:bodyPr>
            <a:normAutofit/>
          </a:bodyPr>
          <a:lstStyle/>
          <a:p>
            <a:br>
              <a:rPr lang="it-IT" dirty="0"/>
            </a:br>
            <a:r>
              <a:rPr lang="en-GB" sz="3100" b="1" cap="all" dirty="0">
                <a:latin typeface="Comic Sans MS" panose="030F0902030302020204" pitchFamily="66" charset="0"/>
              </a:rPr>
              <a:t>, IN Italian schools</a:t>
            </a:r>
            <a:endParaRPr lang="it-IT" sz="3100" dirty="0">
              <a:latin typeface="Comic Sans MS" panose="030F0902030302020204" pitchFamily="66" charset="0"/>
            </a:endParaRPr>
          </a:p>
        </p:txBody>
      </p:sp>
      <p:pic>
        <p:nvPicPr>
          <p:cNvPr id="11" name="Immagine 10" descr="Schermata 08-2457617 alle 19.53.11.png">
            <a:extLst>
              <a:ext uri="{FF2B5EF4-FFF2-40B4-BE49-F238E27FC236}">
                <a16:creationId xmlns:a16="http://schemas.microsoft.com/office/drawing/2014/main" id="{E11B9877-F7E9-E849-BEC6-0C066BB2A2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6777" y="6028898"/>
            <a:ext cx="779492" cy="768141"/>
          </a:xfrm>
          <a:prstGeom prst="rect">
            <a:avLst/>
          </a:prstGeom>
        </p:spPr>
      </p:pic>
      <p:pic>
        <p:nvPicPr>
          <p:cNvPr id="12" name="I 3">
            <a:extLst>
              <a:ext uri="{FF2B5EF4-FFF2-40B4-BE49-F238E27FC236}">
                <a16:creationId xmlns:a16="http://schemas.microsoft.com/office/drawing/2014/main" id="{5D20C418-E903-8B40-8115-95E24956FD3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7973" y="6028898"/>
            <a:ext cx="644191" cy="676222"/>
          </a:xfrm>
          <a:prstGeom prst="rect">
            <a:avLst/>
          </a:prstGeom>
          <a:noFill/>
          <a:ln w="9525">
            <a:noFill/>
            <a:miter lim="800000"/>
            <a:headEnd/>
            <a:tailEnd/>
          </a:ln>
          <a:effectLst/>
        </p:spPr>
      </p:pic>
      <p:pic>
        <p:nvPicPr>
          <p:cNvPr id="14" name="Immagine 13" descr="Schermata 08-2457237 alle 10.34.36.png">
            <a:extLst>
              <a:ext uri="{FF2B5EF4-FFF2-40B4-BE49-F238E27FC236}">
                <a16:creationId xmlns:a16="http://schemas.microsoft.com/office/drawing/2014/main" id="{87CA53E3-FFD9-BD4B-8CC7-B606399E8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7125" y="6101680"/>
            <a:ext cx="644191" cy="676222"/>
          </a:xfrm>
          <a:prstGeom prst="rect">
            <a:avLst/>
          </a:prstGeom>
        </p:spPr>
      </p:pic>
      <p:pic>
        <p:nvPicPr>
          <p:cNvPr id="16" name="Immagine 15">
            <a:extLst>
              <a:ext uri="{FF2B5EF4-FFF2-40B4-BE49-F238E27FC236}">
                <a16:creationId xmlns:a16="http://schemas.microsoft.com/office/drawing/2014/main" id="{C6E23FC3-1C4C-8442-B5E9-B83A042CE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5359" y="6003537"/>
            <a:ext cx="1346813" cy="818862"/>
          </a:xfrm>
          <a:prstGeom prst="rect">
            <a:avLst/>
          </a:prstGeom>
        </p:spPr>
      </p:pic>
      <p:pic>
        <p:nvPicPr>
          <p:cNvPr id="5" name="Immagine 4">
            <a:extLst>
              <a:ext uri="{FF2B5EF4-FFF2-40B4-BE49-F238E27FC236}">
                <a16:creationId xmlns:a16="http://schemas.microsoft.com/office/drawing/2014/main" id="{83589242-4FEB-6846-9506-43937CE8FC9A}"/>
              </a:ext>
            </a:extLst>
          </p:cNvPr>
          <p:cNvPicPr>
            <a:picLocks noChangeAspect="1"/>
          </p:cNvPicPr>
          <p:nvPr/>
        </p:nvPicPr>
        <p:blipFill>
          <a:blip r:embed="rId6"/>
          <a:stretch>
            <a:fillRect/>
          </a:stretch>
        </p:blipFill>
        <p:spPr>
          <a:xfrm>
            <a:off x="156699" y="-47090"/>
            <a:ext cx="5613400" cy="1371600"/>
          </a:xfrm>
          <a:prstGeom prst="rect">
            <a:avLst/>
          </a:prstGeom>
        </p:spPr>
      </p:pic>
      <p:pic>
        <p:nvPicPr>
          <p:cNvPr id="9" name="Immagine 8" descr="Immagine che contiene uccello&#10;&#10;Descrizione generata automaticamente">
            <a:extLst>
              <a:ext uri="{FF2B5EF4-FFF2-40B4-BE49-F238E27FC236}">
                <a16:creationId xmlns:a16="http://schemas.microsoft.com/office/drawing/2014/main" id="{68BB77CF-7FB5-A54D-A83D-16ECFF627F68}"/>
              </a:ext>
            </a:extLst>
          </p:cNvPr>
          <p:cNvPicPr>
            <a:picLocks noChangeAspect="1"/>
          </p:cNvPicPr>
          <p:nvPr/>
        </p:nvPicPr>
        <p:blipFill>
          <a:blip r:embed="rId7"/>
          <a:stretch>
            <a:fillRect/>
          </a:stretch>
        </p:blipFill>
        <p:spPr>
          <a:xfrm>
            <a:off x="7338275" y="114142"/>
            <a:ext cx="4457700" cy="1346200"/>
          </a:xfrm>
          <a:prstGeom prst="rect">
            <a:avLst/>
          </a:prstGeom>
        </p:spPr>
      </p:pic>
      <p:pic>
        <p:nvPicPr>
          <p:cNvPr id="13" name="Immagine 12" descr="Immagine che contiene coltello, uccello&#10;&#10;Descrizione generata automaticamente">
            <a:extLst>
              <a:ext uri="{FF2B5EF4-FFF2-40B4-BE49-F238E27FC236}">
                <a16:creationId xmlns:a16="http://schemas.microsoft.com/office/drawing/2014/main" id="{AF075355-171B-5247-9655-63C1EAB79E7A}"/>
              </a:ext>
            </a:extLst>
          </p:cNvPr>
          <p:cNvPicPr>
            <a:picLocks noChangeAspect="1"/>
          </p:cNvPicPr>
          <p:nvPr/>
        </p:nvPicPr>
        <p:blipFill>
          <a:blip r:embed="rId8"/>
          <a:stretch>
            <a:fillRect/>
          </a:stretch>
        </p:blipFill>
        <p:spPr>
          <a:xfrm>
            <a:off x="406401" y="2316480"/>
            <a:ext cx="10889956" cy="2527914"/>
          </a:xfrm>
          <a:prstGeom prst="rect">
            <a:avLst/>
          </a:prstGeom>
        </p:spPr>
      </p:pic>
    </p:spTree>
    <p:extLst>
      <p:ext uri="{BB962C8B-B14F-4D97-AF65-F5344CB8AC3E}">
        <p14:creationId xmlns:p14="http://schemas.microsoft.com/office/powerpoint/2010/main" val="3733593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1262074-6578-6B4F-9E0D-2ACDABDDBD3F}"/>
              </a:ext>
            </a:extLst>
          </p:cNvPr>
          <p:cNvSpPr/>
          <p:nvPr/>
        </p:nvSpPr>
        <p:spPr>
          <a:xfrm>
            <a:off x="605447" y="428279"/>
            <a:ext cx="10618365" cy="5401479"/>
          </a:xfrm>
          <a:prstGeom prst="rect">
            <a:avLst/>
          </a:prstGeom>
        </p:spPr>
        <p:txBody>
          <a:bodyPr wrap="square">
            <a:spAutoFit/>
          </a:bodyPr>
          <a:lstStyle/>
          <a:p>
            <a:r>
              <a:rPr lang="en-GB" sz="2000" dirty="0">
                <a:latin typeface="Comic Sans MS" panose="030F0902030302020204" pitchFamily="66" charset="0"/>
                <a:ea typeface="Verdana" panose="020B0604030504040204" pitchFamily="34" charset="0"/>
                <a:cs typeface="Verdana" panose="020B0604030504040204" pitchFamily="34" charset="0"/>
              </a:rPr>
              <a:t>And, finally, the goal is to recognize that in our  environment or in known and nearby  areas, </a:t>
            </a:r>
          </a:p>
          <a:p>
            <a:r>
              <a:rPr lang="en-GB" sz="2000" dirty="0">
                <a:latin typeface="Comic Sans MS" panose="030F0902030302020204" pitchFamily="66" charset="0"/>
                <a:ea typeface="Verdana" panose="020B0604030504040204" pitchFamily="34" charset="0"/>
                <a:cs typeface="Verdana" panose="020B0604030504040204" pitchFamily="34" charset="0"/>
              </a:rPr>
              <a:t>these phenomenon even if different in nature, dimensions, consequences, </a:t>
            </a:r>
          </a:p>
          <a:p>
            <a:pPr>
              <a:buFont typeface="Wingdings" pitchFamily="4"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could directly affect them:</a:t>
            </a:r>
          </a:p>
          <a:p>
            <a:endParaRPr lang="en-GB" sz="2000" dirty="0">
              <a:latin typeface="Comic Sans MS" panose="030F0902030302020204" pitchFamily="66" charset="0"/>
              <a:ea typeface="Verdana" panose="020B0604030504040204" pitchFamily="34" charset="0"/>
              <a:cs typeface="Verdana" panose="020B0604030504040204" pitchFamily="34" charset="0"/>
            </a:endParaRPr>
          </a:p>
          <a:p>
            <a:r>
              <a:rPr lang="en-GB" sz="2000" dirty="0">
                <a:latin typeface="Comic Sans MS" panose="030F0902030302020204" pitchFamily="66" charset="0"/>
                <a:ea typeface="Verdana" panose="020B0604030504040204" pitchFamily="34" charset="0"/>
                <a:cs typeface="Verdana" panose="020B0604030504040204" pitchFamily="34" charset="0"/>
              </a:rPr>
              <a:t>We ask to the students: </a:t>
            </a:r>
            <a:endParaRPr lang="it-IT" sz="2000" dirty="0">
              <a:latin typeface="Comic Sans MS" panose="030F0902030302020204" pitchFamily="66" charset="0"/>
            </a:endParaRPr>
          </a:p>
          <a:p>
            <a:pPr marL="342900" indent="-342900">
              <a:spcBef>
                <a:spcPts val="600"/>
              </a:spcBef>
              <a:spcAft>
                <a:spcPts val="600"/>
              </a:spcAft>
              <a:buFont typeface="Wingdings" pitchFamily="2"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to be  aware of the instability of their context, </a:t>
            </a:r>
          </a:p>
          <a:p>
            <a:pPr marL="285750" indent="-285750">
              <a:spcBef>
                <a:spcPts val="600"/>
              </a:spcBef>
              <a:spcAft>
                <a:spcPts val="600"/>
              </a:spcAft>
              <a:buFont typeface="Wingdings" pitchFamily="4"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to identify potentially involved  areas and infrastructures, </a:t>
            </a:r>
          </a:p>
          <a:p>
            <a:pPr marL="285750" indent="-285750">
              <a:spcBef>
                <a:spcPts val="600"/>
              </a:spcBef>
              <a:spcAft>
                <a:spcPts val="600"/>
              </a:spcAft>
              <a:buFont typeface="Wingdings" pitchFamily="4"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to understand that the meaning  of </a:t>
            </a:r>
            <a:r>
              <a:rPr lang="en-GB" sz="2000" b="1" dirty="0">
                <a:latin typeface="Comic Sans MS" panose="030F0902030302020204" pitchFamily="66" charset="0"/>
                <a:ea typeface="Verdana" panose="020B0604030504040204" pitchFamily="34" charset="0"/>
                <a:cs typeface="Verdana" panose="020B0604030504040204" pitchFamily="34" charset="0"/>
              </a:rPr>
              <a:t>danger</a:t>
            </a:r>
            <a:r>
              <a:rPr lang="en-GB" sz="2000" dirty="0">
                <a:latin typeface="Comic Sans MS" panose="030F0902030302020204" pitchFamily="66" charset="0"/>
                <a:ea typeface="Verdana" panose="020B0604030504040204" pitchFamily="34" charset="0"/>
                <a:cs typeface="Verdana" panose="020B0604030504040204" pitchFamily="34" charset="0"/>
              </a:rPr>
              <a:t> is different from that of </a:t>
            </a:r>
            <a:r>
              <a:rPr lang="en-GB" sz="2000" b="1" dirty="0">
                <a:latin typeface="Comic Sans MS" panose="030F0902030302020204" pitchFamily="66" charset="0"/>
                <a:ea typeface="Verdana" panose="020B0604030504040204" pitchFamily="34" charset="0"/>
                <a:cs typeface="Verdana" panose="020B0604030504040204" pitchFamily="34" charset="0"/>
              </a:rPr>
              <a:t>vulnerability</a:t>
            </a:r>
            <a:r>
              <a:rPr lang="en-GB" sz="2000" dirty="0">
                <a:latin typeface="Comic Sans MS" panose="030F0902030302020204" pitchFamily="66" charset="0"/>
                <a:ea typeface="Verdana" panose="020B0604030504040204" pitchFamily="34" charset="0"/>
                <a:cs typeface="Verdana" panose="020B0604030504040204" pitchFamily="34" charset="0"/>
              </a:rPr>
              <a:t> and of </a:t>
            </a:r>
            <a:r>
              <a:rPr lang="en-GB" sz="2000" b="1" dirty="0">
                <a:latin typeface="Comic Sans MS" panose="030F0902030302020204" pitchFamily="66" charset="0"/>
                <a:ea typeface="Verdana" panose="020B0604030504040204" pitchFamily="34" charset="0"/>
                <a:cs typeface="Verdana" panose="020B0604030504040204" pitchFamily="34" charset="0"/>
              </a:rPr>
              <a:t>risk</a:t>
            </a:r>
            <a:r>
              <a:rPr lang="en-GB" sz="2000" dirty="0">
                <a:latin typeface="Comic Sans MS" panose="030F0902030302020204" pitchFamily="66" charset="0"/>
                <a:ea typeface="Verdana" panose="020B0604030504040204" pitchFamily="34" charset="0"/>
                <a:cs typeface="Verdana" panose="020B0604030504040204" pitchFamily="34" charset="0"/>
              </a:rPr>
              <a:t>,
to hypothesize </a:t>
            </a:r>
          </a:p>
          <a:p>
            <a:pPr marL="742950" lvl="1" indent="-285750">
              <a:spcBef>
                <a:spcPts val="600"/>
              </a:spcBef>
              <a:spcAft>
                <a:spcPts val="600"/>
              </a:spcAft>
              <a:buFont typeface="Wingdings" pitchFamily="4"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protective tools,
 limitations </a:t>
            </a:r>
          </a:p>
          <a:p>
            <a:pPr marL="742950" lvl="1" indent="-285750">
              <a:spcBef>
                <a:spcPts val="600"/>
              </a:spcBef>
              <a:spcAft>
                <a:spcPts val="600"/>
              </a:spcAft>
              <a:buFont typeface="Wingdings" pitchFamily="4" charset="2"/>
              <a:buChar char="à"/>
            </a:pPr>
            <a:r>
              <a:rPr lang="en-GB" sz="2000" dirty="0">
                <a:latin typeface="Comic Sans MS" panose="030F0902030302020204" pitchFamily="66" charset="0"/>
                <a:ea typeface="Verdana" panose="020B0604030504040204" pitchFamily="34" charset="0"/>
                <a:cs typeface="Verdana" panose="020B0604030504040204" pitchFamily="34" charset="0"/>
              </a:rPr>
              <a:t> relocation . </a:t>
            </a:r>
          </a:p>
        </p:txBody>
      </p:sp>
      <p:pic>
        <p:nvPicPr>
          <p:cNvPr id="5" name="Immagine 4" descr="Schermata 08-2457237 alle 10.34.36.png">
            <a:extLst>
              <a:ext uri="{FF2B5EF4-FFF2-40B4-BE49-F238E27FC236}">
                <a16:creationId xmlns:a16="http://schemas.microsoft.com/office/drawing/2014/main" id="{C07C9BA9-15EF-0E4C-9F0A-450E82D7C3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7809" y="6074723"/>
            <a:ext cx="644191" cy="676222"/>
          </a:xfrm>
          <a:prstGeom prst="rect">
            <a:avLst/>
          </a:prstGeom>
        </p:spPr>
      </p:pic>
      <p:pic>
        <p:nvPicPr>
          <p:cNvPr id="6" name="Immagine 5">
            <a:extLst>
              <a:ext uri="{FF2B5EF4-FFF2-40B4-BE49-F238E27FC236}">
                <a16:creationId xmlns:a16="http://schemas.microsoft.com/office/drawing/2014/main" id="{AE9A1033-B493-7A4E-9EA5-E16C5848CC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3929" y="3557587"/>
            <a:ext cx="5635975" cy="3193358"/>
          </a:xfrm>
          <a:prstGeom prst="rect">
            <a:avLst/>
          </a:prstGeom>
        </p:spPr>
      </p:pic>
    </p:spTree>
    <p:extLst>
      <p:ext uri="{BB962C8B-B14F-4D97-AF65-F5344CB8AC3E}">
        <p14:creationId xmlns:p14="http://schemas.microsoft.com/office/powerpoint/2010/main" val="31646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F7ED0CD-DD47-2F4D-99A4-852BEDB4833E}"/>
              </a:ext>
            </a:extLst>
          </p:cNvPr>
          <p:cNvSpPr txBox="1"/>
          <p:nvPr/>
        </p:nvSpPr>
        <p:spPr>
          <a:xfrm>
            <a:off x="317357" y="843677"/>
            <a:ext cx="11247114" cy="4524315"/>
          </a:xfrm>
          <a:prstGeom prst="rect">
            <a:avLst/>
          </a:prstGeom>
          <a:noFill/>
        </p:spPr>
        <p:txBody>
          <a:bodyPr wrap="square" rtlCol="0">
            <a:spAutoFit/>
          </a:bodyPr>
          <a:lstStyle/>
          <a:p>
            <a:r>
              <a:rPr lang="en-GB" sz="2400" dirty="0">
                <a:latin typeface="Comic Sans MS" panose="030F0902030302020204" pitchFamily="66" charset="0"/>
                <a:ea typeface="Verdana" panose="020B0604030504040204" pitchFamily="34" charset="0"/>
                <a:cs typeface="Verdana" panose="020B0604030504040204" pitchFamily="34" charset="0"/>
              </a:rPr>
              <a:t>We decided to experiment  a PBL approach, that, to be rigorous and effective requires</a:t>
            </a:r>
            <a:r>
              <a:rPr lang="en-GB" sz="2000" dirty="0">
                <a:latin typeface="Comic Sans MS" panose="030F0902030302020204" pitchFamily="66" charset="0"/>
                <a:ea typeface="Verdana" panose="020B0604030504040204" pitchFamily="34" charset="0"/>
                <a:cs typeface="Verdana" panose="020B0604030504040204" pitchFamily="34" charset="0"/>
              </a:rPr>
              <a:t>: </a:t>
            </a:r>
            <a:endParaRPr lang="en-GB" sz="2400" dirty="0">
              <a:latin typeface="Comic Sans MS" panose="030F0902030302020204" pitchFamily="66" charset="0"/>
              <a:ea typeface="Verdana" panose="020B0604030504040204" pitchFamily="34" charset="0"/>
              <a:cs typeface="Verdana" panose="020B0604030504040204" pitchFamily="34" charset="0"/>
            </a:endParaRP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critical thinking, </a:t>
            </a: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collaboration and various forms of communication; 
investigation as part of the process of learning </a:t>
            </a: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production of something new: an idea, a project, an interpretation; </a:t>
            </a:r>
          </a:p>
          <a:p>
            <a:endParaRPr lang="en-GB" sz="2400" dirty="0">
              <a:latin typeface="Comic Sans MS" panose="030F0902030302020204" pitchFamily="66" charset="0"/>
              <a:ea typeface="Verdana" panose="020B0604030504040204" pitchFamily="34" charset="0"/>
              <a:cs typeface="Verdana" panose="020B0604030504040204" pitchFamily="34" charset="0"/>
            </a:endParaRPr>
          </a:p>
          <a:p>
            <a:r>
              <a:rPr lang="en-GB" sz="2400" dirty="0">
                <a:latin typeface="Comic Sans MS" panose="030F0902030302020204" pitchFamily="66" charset="0"/>
                <a:ea typeface="Verdana" panose="020B0604030504040204" pitchFamily="34" charset="0"/>
                <a:cs typeface="Verdana" panose="020B0604030504040204" pitchFamily="34" charset="0"/>
              </a:rPr>
              <a:t>
This approach forces students </a:t>
            </a: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in interacting </a:t>
            </a: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in facing  challenges </a:t>
            </a:r>
          </a:p>
          <a:p>
            <a:pPr marL="342900" indent="-342900">
              <a:buFont typeface="Zapf Dingbats"/>
              <a:buChar char="→"/>
            </a:pPr>
            <a:r>
              <a:rPr lang="en-GB" sz="2400" dirty="0">
                <a:latin typeface="Comic Sans MS" panose="030F0902030302020204" pitchFamily="66" charset="0"/>
                <a:ea typeface="Verdana" panose="020B0604030504040204" pitchFamily="34" charset="0"/>
                <a:cs typeface="Verdana" panose="020B0604030504040204" pitchFamily="34" charset="0"/>
              </a:rPr>
              <a:t>and solving problems. </a:t>
            </a:r>
            <a:endParaRPr lang="it-IT" dirty="0"/>
          </a:p>
        </p:txBody>
      </p:sp>
      <p:pic>
        <p:nvPicPr>
          <p:cNvPr id="3" name="Immagine 2">
            <a:extLst>
              <a:ext uri="{FF2B5EF4-FFF2-40B4-BE49-F238E27FC236}">
                <a16:creationId xmlns:a16="http://schemas.microsoft.com/office/drawing/2014/main" id="{2E18A568-30BD-0241-9177-6DE05BEC59DD}"/>
              </a:ext>
            </a:extLst>
          </p:cNvPr>
          <p:cNvPicPr>
            <a:picLocks noChangeAspect="1"/>
          </p:cNvPicPr>
          <p:nvPr/>
        </p:nvPicPr>
        <p:blipFill>
          <a:blip r:embed="rId2"/>
          <a:stretch>
            <a:fillRect/>
          </a:stretch>
        </p:blipFill>
        <p:spPr>
          <a:xfrm>
            <a:off x="5106572" y="3179297"/>
            <a:ext cx="5584710" cy="3441635"/>
          </a:xfrm>
          <a:prstGeom prst="rect">
            <a:avLst/>
          </a:prstGeom>
        </p:spPr>
      </p:pic>
      <p:pic>
        <p:nvPicPr>
          <p:cNvPr id="4" name="Immagine 3" descr="Schermata 08-2457237 alle 10.34.36.png">
            <a:extLst>
              <a:ext uri="{FF2B5EF4-FFF2-40B4-BE49-F238E27FC236}">
                <a16:creationId xmlns:a16="http://schemas.microsoft.com/office/drawing/2014/main" id="{3D1AF383-201B-F142-BC2E-4ACCCEC232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7809" y="6181778"/>
            <a:ext cx="644191" cy="676222"/>
          </a:xfrm>
          <a:prstGeom prst="rect">
            <a:avLst/>
          </a:prstGeom>
        </p:spPr>
      </p:pic>
    </p:spTree>
    <p:extLst>
      <p:ext uri="{BB962C8B-B14F-4D97-AF65-F5344CB8AC3E}">
        <p14:creationId xmlns:p14="http://schemas.microsoft.com/office/powerpoint/2010/main" val="20254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8B742BE-02E8-424F-8510-588179D3A1D5}"/>
              </a:ext>
            </a:extLst>
          </p:cNvPr>
          <p:cNvPicPr>
            <a:picLocks noChangeAspect="1"/>
          </p:cNvPicPr>
          <p:nvPr/>
        </p:nvPicPr>
        <p:blipFill>
          <a:blip r:embed="rId2"/>
          <a:stretch>
            <a:fillRect/>
          </a:stretch>
        </p:blipFill>
        <p:spPr>
          <a:xfrm>
            <a:off x="3944696" y="29633"/>
            <a:ext cx="4798939" cy="2724150"/>
          </a:xfrm>
          <a:prstGeom prst="rect">
            <a:avLst/>
          </a:prstGeom>
        </p:spPr>
      </p:pic>
      <p:pic>
        <p:nvPicPr>
          <p:cNvPr id="7" name="Immagine 6">
            <a:extLst>
              <a:ext uri="{FF2B5EF4-FFF2-40B4-BE49-F238E27FC236}">
                <a16:creationId xmlns:a16="http://schemas.microsoft.com/office/drawing/2014/main" id="{710FBF1D-DB73-744E-8591-F9F0AC1F89E7}"/>
              </a:ext>
            </a:extLst>
          </p:cNvPr>
          <p:cNvPicPr>
            <a:picLocks noChangeAspect="1"/>
          </p:cNvPicPr>
          <p:nvPr/>
        </p:nvPicPr>
        <p:blipFill>
          <a:blip r:embed="rId3"/>
          <a:stretch>
            <a:fillRect/>
          </a:stretch>
        </p:blipFill>
        <p:spPr>
          <a:xfrm>
            <a:off x="20396" y="147214"/>
            <a:ext cx="4287444" cy="3007464"/>
          </a:xfrm>
          <a:prstGeom prst="rect">
            <a:avLst/>
          </a:prstGeom>
        </p:spPr>
      </p:pic>
      <p:pic>
        <p:nvPicPr>
          <p:cNvPr id="9" name="Immagine 8">
            <a:extLst>
              <a:ext uri="{FF2B5EF4-FFF2-40B4-BE49-F238E27FC236}">
                <a16:creationId xmlns:a16="http://schemas.microsoft.com/office/drawing/2014/main" id="{0FD3CBCF-79F1-6640-8436-29861C16BC02}"/>
              </a:ext>
            </a:extLst>
          </p:cNvPr>
          <p:cNvPicPr>
            <a:picLocks noChangeAspect="1"/>
          </p:cNvPicPr>
          <p:nvPr/>
        </p:nvPicPr>
        <p:blipFill>
          <a:blip r:embed="rId4"/>
          <a:stretch>
            <a:fillRect/>
          </a:stretch>
        </p:blipFill>
        <p:spPr>
          <a:xfrm>
            <a:off x="3944696" y="2864007"/>
            <a:ext cx="3949700" cy="3238500"/>
          </a:xfrm>
          <a:prstGeom prst="rect">
            <a:avLst/>
          </a:prstGeom>
        </p:spPr>
      </p:pic>
      <p:pic>
        <p:nvPicPr>
          <p:cNvPr id="11" name="Immagine 10">
            <a:extLst>
              <a:ext uri="{FF2B5EF4-FFF2-40B4-BE49-F238E27FC236}">
                <a16:creationId xmlns:a16="http://schemas.microsoft.com/office/drawing/2014/main" id="{A6239957-C426-6244-B016-E3D70302A8C3}"/>
              </a:ext>
            </a:extLst>
          </p:cNvPr>
          <p:cNvPicPr>
            <a:picLocks noChangeAspect="1"/>
          </p:cNvPicPr>
          <p:nvPr/>
        </p:nvPicPr>
        <p:blipFill>
          <a:blip r:embed="rId5"/>
          <a:stretch>
            <a:fillRect/>
          </a:stretch>
        </p:blipFill>
        <p:spPr>
          <a:xfrm>
            <a:off x="145149" y="3521180"/>
            <a:ext cx="4548772" cy="2862322"/>
          </a:xfrm>
          <a:prstGeom prst="rect">
            <a:avLst/>
          </a:prstGeom>
        </p:spPr>
      </p:pic>
      <p:pic>
        <p:nvPicPr>
          <p:cNvPr id="12" name="Immagine 11">
            <a:extLst>
              <a:ext uri="{FF2B5EF4-FFF2-40B4-BE49-F238E27FC236}">
                <a16:creationId xmlns:a16="http://schemas.microsoft.com/office/drawing/2014/main" id="{FCD36993-24B7-4643-A914-78F4B7F31D2C}"/>
              </a:ext>
            </a:extLst>
          </p:cNvPr>
          <p:cNvPicPr>
            <a:picLocks noChangeAspect="1"/>
          </p:cNvPicPr>
          <p:nvPr/>
        </p:nvPicPr>
        <p:blipFill>
          <a:blip r:embed="rId6"/>
          <a:stretch>
            <a:fillRect/>
          </a:stretch>
        </p:blipFill>
        <p:spPr>
          <a:xfrm>
            <a:off x="8554720" y="29634"/>
            <a:ext cx="3284848" cy="3125044"/>
          </a:xfrm>
          <a:prstGeom prst="rect">
            <a:avLst/>
          </a:prstGeom>
        </p:spPr>
      </p:pic>
      <p:pic>
        <p:nvPicPr>
          <p:cNvPr id="8" name="Immagine 7" descr="Schermata 08-2457237 alle 10.34.36.png">
            <a:extLst>
              <a:ext uri="{FF2B5EF4-FFF2-40B4-BE49-F238E27FC236}">
                <a16:creationId xmlns:a16="http://schemas.microsoft.com/office/drawing/2014/main" id="{77ACF85E-7AF1-324D-BC22-2A1DDAC418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65595" y="6137327"/>
            <a:ext cx="644191" cy="676222"/>
          </a:xfrm>
          <a:prstGeom prst="rect">
            <a:avLst/>
          </a:prstGeom>
        </p:spPr>
      </p:pic>
      <p:sp>
        <p:nvSpPr>
          <p:cNvPr id="2" name="CasellaDiTesto 1">
            <a:extLst>
              <a:ext uri="{FF2B5EF4-FFF2-40B4-BE49-F238E27FC236}">
                <a16:creationId xmlns:a16="http://schemas.microsoft.com/office/drawing/2014/main" id="{8C20379B-AAC2-7A4C-AA31-12CBF177A17E}"/>
              </a:ext>
            </a:extLst>
          </p:cNvPr>
          <p:cNvSpPr txBox="1"/>
          <p:nvPr/>
        </p:nvSpPr>
        <p:spPr>
          <a:xfrm>
            <a:off x="7498080" y="3703323"/>
            <a:ext cx="4798939" cy="2862322"/>
          </a:xfrm>
          <a:prstGeom prst="rect">
            <a:avLst/>
          </a:prstGeom>
          <a:noFill/>
        </p:spPr>
        <p:txBody>
          <a:bodyPr wrap="square" rtlCol="0">
            <a:spAutoFit/>
          </a:bodyPr>
          <a:lstStyle/>
          <a:p>
            <a:r>
              <a:rPr lang="en-GB" sz="2000" dirty="0">
                <a:latin typeface="Comic Sans MS" panose="030F0902030302020204" pitchFamily="66" charset="0"/>
              </a:rPr>
              <a:t>Over time, we have experimented </a:t>
            </a:r>
          </a:p>
          <a:p>
            <a:r>
              <a:rPr lang="en-GB" sz="2000" dirty="0">
                <a:latin typeface="Comic Sans MS" panose="030F0902030302020204" pitchFamily="66" charset="0"/>
              </a:rPr>
              <a:t>with laboratory activities,</a:t>
            </a:r>
          </a:p>
          <a:p>
            <a:r>
              <a:rPr lang="en-GB" sz="2000" dirty="0">
                <a:latin typeface="Comic Sans MS" panose="030F0902030302020204" pitchFamily="66" charset="0"/>
              </a:rPr>
              <a:t> we have built </a:t>
            </a:r>
          </a:p>
          <a:p>
            <a:pPr marL="342900" indent="-342900">
              <a:buFont typeface="Lucida Grande" panose="020B0600040502020204" pitchFamily="34" charset="0"/>
              <a:buChar char="→"/>
            </a:pPr>
            <a:r>
              <a:rPr lang="en-GB" sz="2000" dirty="0">
                <a:latin typeface="Comic Sans MS" panose="030F0902030302020204" pitchFamily="66" charset="0"/>
              </a:rPr>
              <a:t>sometimes rough and trivial</a:t>
            </a:r>
          </a:p>
          <a:p>
            <a:pPr marL="342900" indent="-342900">
              <a:buFont typeface="Lucida Grande" panose="020B0600040502020204" pitchFamily="34" charset="0"/>
              <a:buChar char="→"/>
            </a:pPr>
            <a:r>
              <a:rPr lang="en-GB" sz="2000" dirty="0">
                <a:latin typeface="Comic Sans MS" panose="030F0902030302020204" pitchFamily="66" charset="0"/>
              </a:rPr>
              <a:t>sometimes complex, models </a:t>
            </a:r>
          </a:p>
          <a:p>
            <a:r>
              <a:rPr lang="en-GB" sz="2000" dirty="0">
                <a:latin typeface="Comic Sans MS" panose="030F0902030302020204" pitchFamily="66" charset="0"/>
              </a:rPr>
              <a:t>to facilitate an experimental </a:t>
            </a:r>
          </a:p>
          <a:p>
            <a:r>
              <a:rPr lang="en-GB" sz="2000" dirty="0">
                <a:latin typeface="Comic Sans MS" panose="030F0902030302020204" pitchFamily="66" charset="0"/>
              </a:rPr>
              <a:t>hands-on approach, </a:t>
            </a:r>
          </a:p>
          <a:p>
            <a:r>
              <a:rPr lang="en-GB" sz="2000" dirty="0">
                <a:latin typeface="Comic Sans MS" panose="030F0902030302020204" pitchFamily="66" charset="0"/>
              </a:rPr>
              <a:t>using driving  questions</a:t>
            </a:r>
          </a:p>
          <a:p>
            <a:r>
              <a:rPr lang="en-GB" sz="2000" dirty="0">
                <a:latin typeface="Comic Sans MS" panose="030F0902030302020204" pitchFamily="66" charset="0"/>
              </a:rPr>
              <a:t> and investigations</a:t>
            </a:r>
          </a:p>
        </p:txBody>
      </p:sp>
    </p:spTree>
    <p:extLst>
      <p:ext uri="{BB962C8B-B14F-4D97-AF65-F5344CB8AC3E}">
        <p14:creationId xmlns:p14="http://schemas.microsoft.com/office/powerpoint/2010/main" val="28787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20E87D0-3BA7-DF46-B3AA-06AAF43AFEF6}"/>
              </a:ext>
            </a:extLst>
          </p:cNvPr>
          <p:cNvPicPr/>
          <p:nvPr/>
        </p:nvPicPr>
        <p:blipFill>
          <a:blip r:embed="rId2" cstate="print">
            <a:extLst>
              <a:ext uri="{28A0092B-C50C-407E-A947-70E740481C1C}">
                <a14:useLocalDpi xmlns:a14="http://schemas.microsoft.com/office/drawing/2010/main"/>
              </a:ext>
            </a:extLst>
          </a:blip>
          <a:stretch>
            <a:fillRect/>
          </a:stretch>
        </p:blipFill>
        <p:spPr>
          <a:xfrm>
            <a:off x="0" y="0"/>
            <a:ext cx="5655733" cy="4758267"/>
          </a:xfrm>
          <a:prstGeom prst="rect">
            <a:avLst/>
          </a:prstGeom>
        </p:spPr>
      </p:pic>
      <p:pic>
        <p:nvPicPr>
          <p:cNvPr id="4" name="Immagine 1">
            <a:extLst>
              <a:ext uri="{FF2B5EF4-FFF2-40B4-BE49-F238E27FC236}">
                <a16:creationId xmlns:a16="http://schemas.microsoft.com/office/drawing/2014/main" id="{F2B48672-0F53-B344-B8BA-298D5AB1C8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5721" y="1790726"/>
            <a:ext cx="4903252" cy="506727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4D05FF54-D9D8-CF4C-AEAE-F31847D60FE8}"/>
              </a:ext>
            </a:extLst>
          </p:cNvPr>
          <p:cNvPicPr/>
          <p:nvPr/>
        </p:nvPicPr>
        <p:blipFill rotWithShape="1">
          <a:blip r:embed="rId4">
            <a:extLst>
              <a:ext uri="{28A0092B-C50C-407E-A947-70E740481C1C}">
                <a14:useLocalDpi xmlns:a14="http://schemas.microsoft.com/office/drawing/2010/main"/>
              </a:ext>
            </a:extLst>
          </a:blip>
          <a:srcRect/>
          <a:stretch/>
        </p:blipFill>
        <p:spPr>
          <a:xfrm>
            <a:off x="7570694" y="1"/>
            <a:ext cx="4621306" cy="4571999"/>
          </a:xfrm>
          <a:prstGeom prst="rect">
            <a:avLst/>
          </a:prstGeom>
        </p:spPr>
      </p:pic>
      <p:sp>
        <p:nvSpPr>
          <p:cNvPr id="7" name="CasellaDiTesto 6">
            <a:extLst>
              <a:ext uri="{FF2B5EF4-FFF2-40B4-BE49-F238E27FC236}">
                <a16:creationId xmlns:a16="http://schemas.microsoft.com/office/drawing/2014/main" id="{C595121C-C367-AA4B-B534-2BBD16F4265C}"/>
              </a:ext>
            </a:extLst>
          </p:cNvPr>
          <p:cNvSpPr txBox="1"/>
          <p:nvPr/>
        </p:nvSpPr>
        <p:spPr>
          <a:xfrm>
            <a:off x="304801" y="4944532"/>
            <a:ext cx="2905760" cy="1938992"/>
          </a:xfrm>
          <a:prstGeom prst="rect">
            <a:avLst/>
          </a:prstGeom>
          <a:noFill/>
        </p:spPr>
        <p:txBody>
          <a:bodyPr wrap="square" rtlCol="0">
            <a:spAutoFit/>
          </a:bodyPr>
          <a:lstStyle/>
          <a:p>
            <a:r>
              <a:rPr lang="en-GB" sz="2000" dirty="0">
                <a:latin typeface="Comic Sans MS" panose="030F0902030302020204" pitchFamily="66" charset="0"/>
              </a:rPr>
              <a:t>we have learned to recognize the different parts of a landslide: </a:t>
            </a:r>
          </a:p>
          <a:p>
            <a:r>
              <a:rPr lang="en-GB" sz="2000" dirty="0">
                <a:latin typeface="Comic Sans MS" panose="030F0902030302020204" pitchFamily="66" charset="0"/>
              </a:rPr>
              <a:t>the body, the sliding, the escarpment ...</a:t>
            </a:r>
            <a:endParaRPr lang="it-IT" dirty="0">
              <a:latin typeface="Comic Sans MS" panose="030F0902030302020204" pitchFamily="66" charset="0"/>
            </a:endParaRPr>
          </a:p>
        </p:txBody>
      </p:sp>
      <p:sp>
        <p:nvSpPr>
          <p:cNvPr id="8" name="CasellaDiTesto 7">
            <a:extLst>
              <a:ext uri="{FF2B5EF4-FFF2-40B4-BE49-F238E27FC236}">
                <a16:creationId xmlns:a16="http://schemas.microsoft.com/office/drawing/2014/main" id="{00D1CC32-8977-2741-970E-16C196264CAB}"/>
              </a:ext>
            </a:extLst>
          </p:cNvPr>
          <p:cNvSpPr txBox="1"/>
          <p:nvPr/>
        </p:nvSpPr>
        <p:spPr>
          <a:xfrm>
            <a:off x="8664134" y="4758267"/>
            <a:ext cx="3402360" cy="1631216"/>
          </a:xfrm>
          <a:prstGeom prst="rect">
            <a:avLst/>
          </a:prstGeom>
          <a:noFill/>
        </p:spPr>
        <p:txBody>
          <a:bodyPr wrap="square" rtlCol="0">
            <a:spAutoFit/>
          </a:bodyPr>
          <a:lstStyle/>
          <a:p>
            <a:r>
              <a:rPr lang="en-GB" sz="2000" dirty="0">
                <a:latin typeface="Comic Sans MS" panose="030F0902030302020204" pitchFamily="66" charset="0"/>
              </a:rPr>
              <a:t>and to identify which causes can trigger a landslide and which factors can accelerate its movement</a:t>
            </a:r>
            <a:endParaRPr lang="it-IT" sz="2000" dirty="0">
              <a:latin typeface="Comic Sans MS" panose="030F0902030302020204" pitchFamily="66" charset="0"/>
            </a:endParaRPr>
          </a:p>
        </p:txBody>
      </p:sp>
      <p:pic>
        <p:nvPicPr>
          <p:cNvPr id="9" name="Immagine 8" descr="Schermata 08-2457237 alle 10.34.36.png">
            <a:extLst>
              <a:ext uri="{FF2B5EF4-FFF2-40B4-BE49-F238E27FC236}">
                <a16:creationId xmlns:a16="http://schemas.microsoft.com/office/drawing/2014/main" id="{E993A09A-78A7-0C46-ADCA-E9A8321E0C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47809" y="6181778"/>
            <a:ext cx="644191" cy="676222"/>
          </a:xfrm>
          <a:prstGeom prst="rect">
            <a:avLst/>
          </a:prstGeom>
        </p:spPr>
      </p:pic>
    </p:spTree>
    <p:extLst>
      <p:ext uri="{BB962C8B-B14F-4D97-AF65-F5344CB8AC3E}">
        <p14:creationId xmlns:p14="http://schemas.microsoft.com/office/powerpoint/2010/main" val="15165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893.JPG">
            <a:extLst>
              <a:ext uri="{FF2B5EF4-FFF2-40B4-BE49-F238E27FC236}">
                <a16:creationId xmlns:a16="http://schemas.microsoft.com/office/drawing/2014/main" id="{7013A699-AE6D-EF43-82B1-6C4E95AE3FB2}"/>
              </a:ext>
            </a:extLst>
          </p:cNvPr>
          <p:cNvPicPr/>
          <p:nvPr/>
        </p:nvPicPr>
        <p:blipFill rotWithShape="1">
          <a:blip r:embed="rId2" cstate="screen">
            <a:extLst>
              <a:ext uri="{28A0092B-C50C-407E-A947-70E740481C1C}">
                <a14:useLocalDpi xmlns:a14="http://schemas.microsoft.com/office/drawing/2010/main"/>
              </a:ext>
            </a:extLst>
          </a:blip>
          <a:srcRect b="-1"/>
          <a:stretch/>
        </p:blipFill>
        <p:spPr bwMode="auto">
          <a:xfrm>
            <a:off x="878626" y="338668"/>
            <a:ext cx="4758266" cy="4340908"/>
          </a:xfrm>
          <a:prstGeom prst="rect">
            <a:avLst/>
          </a:prstGeom>
          <a:noFill/>
        </p:spPr>
      </p:pic>
      <p:pic>
        <p:nvPicPr>
          <p:cNvPr id="3" name="Immagine 2">
            <a:extLst>
              <a:ext uri="{FF2B5EF4-FFF2-40B4-BE49-F238E27FC236}">
                <a16:creationId xmlns:a16="http://schemas.microsoft.com/office/drawing/2014/main" id="{75BEF630-7AD0-9A49-8426-CC4705D1345B}"/>
              </a:ext>
            </a:extLst>
          </p:cNvPr>
          <p:cNvPicPr/>
          <p:nvPr/>
        </p:nvPicPr>
        <p:blipFill rotWithShape="1">
          <a:blip r:embed="rId3">
            <a:extLst>
              <a:ext uri="{28A0092B-C50C-407E-A947-70E740481C1C}">
                <a14:useLocalDpi xmlns:a14="http://schemas.microsoft.com/office/drawing/2010/main"/>
              </a:ext>
            </a:extLst>
          </a:blip>
          <a:srcRect/>
          <a:stretch/>
        </p:blipFill>
        <p:spPr>
          <a:xfrm>
            <a:off x="5827059" y="1235137"/>
            <a:ext cx="4758267" cy="4681569"/>
          </a:xfrm>
          <a:prstGeom prst="rect">
            <a:avLst/>
          </a:prstGeom>
        </p:spPr>
      </p:pic>
      <p:sp>
        <p:nvSpPr>
          <p:cNvPr id="4" name="CasellaDiTesto 3">
            <a:extLst>
              <a:ext uri="{FF2B5EF4-FFF2-40B4-BE49-F238E27FC236}">
                <a16:creationId xmlns:a16="http://schemas.microsoft.com/office/drawing/2014/main" id="{B7C566FD-CA16-124C-89D4-CCE8F5D205FB}"/>
              </a:ext>
            </a:extLst>
          </p:cNvPr>
          <p:cNvSpPr txBox="1"/>
          <p:nvPr/>
        </p:nvSpPr>
        <p:spPr>
          <a:xfrm>
            <a:off x="629920" y="4679576"/>
            <a:ext cx="5006972" cy="1938992"/>
          </a:xfrm>
          <a:prstGeom prst="rect">
            <a:avLst/>
          </a:prstGeom>
          <a:noFill/>
        </p:spPr>
        <p:txBody>
          <a:bodyPr wrap="square" rtlCol="0">
            <a:spAutoFit/>
          </a:bodyPr>
          <a:lstStyle/>
          <a:p>
            <a:pPr lvl="0"/>
            <a:r>
              <a:rPr lang="en-GB" sz="2000" dirty="0">
                <a:latin typeface="Comic Sans MS" panose="030F0902030302020204" pitchFamily="66" charset="0"/>
              </a:rPr>
              <a:t>Experimenting different</a:t>
            </a:r>
          </a:p>
          <a:p>
            <a:pPr marL="285750" lvl="0" indent="-285750">
              <a:buFont typeface="Lucida Grande" panose="020B0600040502020204" pitchFamily="34" charset="0"/>
              <a:buChar char="→"/>
            </a:pPr>
            <a:r>
              <a:rPr lang="en-GB" sz="2000" dirty="0">
                <a:latin typeface="Comic Sans MS" panose="030F0902030302020204" pitchFamily="66" charset="0"/>
              </a:rPr>
              <a:t>materials 
humidity 
steepness of the slope
roughness of the substrate 
anthropic actions</a:t>
            </a:r>
          </a:p>
        </p:txBody>
      </p:sp>
      <p:pic>
        <p:nvPicPr>
          <p:cNvPr id="6" name="Immagine 5" descr="Schermata 08-2457237 alle 10.34.36.png">
            <a:extLst>
              <a:ext uri="{FF2B5EF4-FFF2-40B4-BE49-F238E27FC236}">
                <a16:creationId xmlns:a16="http://schemas.microsoft.com/office/drawing/2014/main" id="{86234B2F-FC8C-6649-B3A4-B6EE777D9C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47809" y="6181778"/>
            <a:ext cx="644191" cy="676222"/>
          </a:xfrm>
          <a:prstGeom prst="rect">
            <a:avLst/>
          </a:prstGeom>
        </p:spPr>
      </p:pic>
    </p:spTree>
    <p:extLst>
      <p:ext uri="{BB962C8B-B14F-4D97-AF65-F5344CB8AC3E}">
        <p14:creationId xmlns:p14="http://schemas.microsoft.com/office/powerpoint/2010/main" val="296914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CAD0FCE-9A94-4043-B9C1-842EFC8D78AB}"/>
              </a:ext>
            </a:extLst>
          </p:cNvPr>
          <p:cNvSpPr>
            <a:spLocks noChangeArrowheads="1"/>
          </p:cNvSpPr>
          <p:nvPr/>
        </p:nvSpPr>
        <p:spPr bwMode="auto">
          <a:xfrm>
            <a:off x="-1" y="-1"/>
            <a:ext cx="225100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3073" name="Immagine 20" descr="Risultati immagini per valle d'aosta mappa">
            <a:extLst>
              <a:ext uri="{FF2B5EF4-FFF2-40B4-BE49-F238E27FC236}">
                <a16:creationId xmlns:a16="http://schemas.microsoft.com/office/drawing/2014/main" id="{215EB30A-8482-0F45-A89E-AA767C5400B3}"/>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02447" y="-1"/>
            <a:ext cx="5575154" cy="38093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AD3A6AF1-5DB8-C34F-A9CA-EE2C8CA313BC}"/>
              </a:ext>
            </a:extLst>
          </p:cNvPr>
          <p:cNvSpPr>
            <a:spLocks noChangeArrowheads="1"/>
          </p:cNvSpPr>
          <p:nvPr/>
        </p:nvSpPr>
        <p:spPr bwMode="auto">
          <a:xfrm>
            <a:off x="6152929" y="1507066"/>
            <a:ext cx="211279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3075" name="Immagine 1" descr="page2image3925532832">
            <a:extLst>
              <a:ext uri="{FF2B5EF4-FFF2-40B4-BE49-F238E27FC236}">
                <a16:creationId xmlns:a16="http://schemas.microsoft.com/office/drawing/2014/main" id="{4247054A-A549-AC4C-9142-D216C16BD2B8}"/>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b="-6"/>
          <a:stretch>
            <a:fillRect/>
          </a:stretch>
        </p:blipFill>
        <p:spPr bwMode="auto">
          <a:xfrm>
            <a:off x="5780049" y="3428999"/>
            <a:ext cx="5917994" cy="3257125"/>
          </a:xfrm>
          <a:prstGeom prst="rect">
            <a:avLst/>
          </a:prstGeom>
          <a:noFill/>
          <a:extLst>
            <a:ext uri="{909E8E84-426E-40DD-AFC4-6F175D3DCCD1}">
              <a14:hiddenFill xmlns:a14="http://schemas.microsoft.com/office/drawing/2010/main">
                <a:solidFill>
                  <a:srgbClr val="FFFFFF"/>
                </a:solidFill>
              </a14:hiddenFill>
            </a:ext>
          </a:extLst>
        </p:spPr>
      </p:pic>
      <p:sp>
        <p:nvSpPr>
          <p:cNvPr id="6" name="Figura a mano libera 5">
            <a:extLst>
              <a:ext uri="{FF2B5EF4-FFF2-40B4-BE49-F238E27FC236}">
                <a16:creationId xmlns:a16="http://schemas.microsoft.com/office/drawing/2014/main" id="{30E81531-F6D7-1942-AF36-6D5A75B54DF4}"/>
              </a:ext>
            </a:extLst>
          </p:cNvPr>
          <p:cNvSpPr/>
          <p:nvPr/>
        </p:nvSpPr>
        <p:spPr>
          <a:xfrm>
            <a:off x="3440837" y="340659"/>
            <a:ext cx="729391" cy="1708495"/>
          </a:xfrm>
          <a:custGeom>
            <a:avLst/>
            <a:gdLst>
              <a:gd name="connsiteX0" fmla="*/ 522759 w 729391"/>
              <a:gd name="connsiteY0" fmla="*/ 0 h 1708495"/>
              <a:gd name="connsiteX1" fmla="*/ 38665 w 729391"/>
              <a:gd name="connsiteY1" fmla="*/ 573741 h 1708495"/>
              <a:gd name="connsiteX2" fmla="*/ 38665 w 729391"/>
              <a:gd name="connsiteY2" fmla="*/ 932330 h 1708495"/>
              <a:gd name="connsiteX3" fmla="*/ 110382 w 729391"/>
              <a:gd name="connsiteY3" fmla="*/ 1452283 h 1708495"/>
              <a:gd name="connsiteX4" fmla="*/ 343465 w 729391"/>
              <a:gd name="connsiteY4" fmla="*/ 1703294 h 1708495"/>
              <a:gd name="connsiteX5" fmla="*/ 684123 w 729391"/>
              <a:gd name="connsiteY5" fmla="*/ 1559859 h 1708495"/>
              <a:gd name="connsiteX6" fmla="*/ 719982 w 729391"/>
              <a:gd name="connsiteY6" fmla="*/ 878541 h 1708495"/>
              <a:gd name="connsiteX7" fmla="*/ 630335 w 729391"/>
              <a:gd name="connsiteY7" fmla="*/ 71718 h 1708495"/>
              <a:gd name="connsiteX8" fmla="*/ 468971 w 729391"/>
              <a:gd name="connsiteY8" fmla="*/ 71718 h 1708495"/>
              <a:gd name="connsiteX9" fmla="*/ 468971 w 729391"/>
              <a:gd name="connsiteY9" fmla="*/ 71718 h 1708495"/>
              <a:gd name="connsiteX10" fmla="*/ 522759 w 729391"/>
              <a:gd name="connsiteY10" fmla="*/ 0 h 170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391" h="1708495">
                <a:moveTo>
                  <a:pt x="522759" y="0"/>
                </a:moveTo>
                <a:cubicBezTo>
                  <a:pt x="321053" y="209176"/>
                  <a:pt x="119347" y="418353"/>
                  <a:pt x="38665" y="573741"/>
                </a:cubicBezTo>
                <a:cubicBezTo>
                  <a:pt x="-42017" y="729129"/>
                  <a:pt x="26712" y="785906"/>
                  <a:pt x="38665" y="932330"/>
                </a:cubicBezTo>
                <a:cubicBezTo>
                  <a:pt x="50618" y="1078754"/>
                  <a:pt x="59582" y="1323789"/>
                  <a:pt x="110382" y="1452283"/>
                </a:cubicBezTo>
                <a:cubicBezTo>
                  <a:pt x="161182" y="1580777"/>
                  <a:pt x="247842" y="1685365"/>
                  <a:pt x="343465" y="1703294"/>
                </a:cubicBezTo>
                <a:cubicBezTo>
                  <a:pt x="439088" y="1721223"/>
                  <a:pt x="621370" y="1697318"/>
                  <a:pt x="684123" y="1559859"/>
                </a:cubicBezTo>
                <a:cubicBezTo>
                  <a:pt x="746876" y="1422400"/>
                  <a:pt x="728947" y="1126564"/>
                  <a:pt x="719982" y="878541"/>
                </a:cubicBezTo>
                <a:cubicBezTo>
                  <a:pt x="711017" y="630518"/>
                  <a:pt x="672170" y="206188"/>
                  <a:pt x="630335" y="71718"/>
                </a:cubicBezTo>
                <a:cubicBezTo>
                  <a:pt x="588500" y="-62752"/>
                  <a:pt x="468971" y="71718"/>
                  <a:pt x="468971" y="71718"/>
                </a:cubicBezTo>
                <a:lnTo>
                  <a:pt x="468971" y="71718"/>
                </a:lnTo>
                <a:lnTo>
                  <a:pt x="522759" y="0"/>
                </a:lnTo>
                <a:close/>
              </a:path>
            </a:pathLst>
          </a:cu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B087E1D-9FD9-5444-B933-3E4C404A1FF1}"/>
              </a:ext>
            </a:extLst>
          </p:cNvPr>
          <p:cNvSpPr txBox="1"/>
          <p:nvPr/>
        </p:nvSpPr>
        <p:spPr>
          <a:xfrm>
            <a:off x="5677601" y="433814"/>
            <a:ext cx="6411952" cy="3046988"/>
          </a:xfrm>
          <a:prstGeom prst="rect">
            <a:avLst/>
          </a:prstGeom>
          <a:noFill/>
        </p:spPr>
        <p:txBody>
          <a:bodyPr wrap="square" rtlCol="0">
            <a:spAutoFit/>
          </a:bodyPr>
          <a:lstStyle/>
          <a:p>
            <a:pPr lvl="0"/>
            <a:r>
              <a:rPr lang="en-GB" sz="2400" dirty="0">
                <a:latin typeface="Comic Sans MS" panose="030F0902030302020204" pitchFamily="66" charset="0"/>
              </a:rPr>
              <a:t>we proposed students to analyse three different cases,</a:t>
            </a:r>
          </a:p>
          <a:p>
            <a:pPr marL="342900" lvl="0" indent="-342900">
              <a:buFont typeface="Lucida Grande" panose="020B0600040502020204" pitchFamily="34" charset="0"/>
              <a:buChar char="→"/>
            </a:pPr>
            <a:r>
              <a:rPr lang="en-GB" sz="2400" dirty="0">
                <a:latin typeface="Comic Sans MS" panose="030F0902030302020204" pitchFamily="66" charset="0"/>
              </a:rPr>
              <a:t>A collapse
A DGPV 
A complex landslide </a:t>
            </a:r>
          </a:p>
          <a:p>
            <a:pPr marL="800100" lvl="1" indent="-342900">
              <a:buFont typeface="Lucida Grande" panose="020B0600040502020204" pitchFamily="34" charset="0"/>
              <a:buChar char="→"/>
            </a:pPr>
            <a:r>
              <a:rPr lang="en-GB" sz="2400" dirty="0">
                <a:latin typeface="Comic Sans MS" panose="030F0902030302020204" pitchFamily="66" charset="0"/>
              </a:rPr>
              <a:t>in a known context</a:t>
            </a:r>
          </a:p>
          <a:p>
            <a:pPr marL="800100" lvl="1" indent="-342900">
              <a:buFont typeface="Lucida Grande" panose="020B0600040502020204" pitchFamily="34" charset="0"/>
              <a:buChar char="→"/>
            </a:pPr>
            <a:r>
              <a:rPr lang="en-GB" sz="2400" dirty="0">
                <a:latin typeface="Comic Sans MS" panose="030F0902030302020204" pitchFamily="66" charset="0"/>
              </a:rPr>
              <a:t>rich of technical documentation, images, cartographies</a:t>
            </a:r>
          </a:p>
        </p:txBody>
      </p:sp>
      <p:sp>
        <p:nvSpPr>
          <p:cNvPr id="8" name="CasellaDiTesto 7">
            <a:extLst>
              <a:ext uri="{FF2B5EF4-FFF2-40B4-BE49-F238E27FC236}">
                <a16:creationId xmlns:a16="http://schemas.microsoft.com/office/drawing/2014/main" id="{35D39644-F628-8745-9F64-237BB9D2B3CE}"/>
              </a:ext>
            </a:extLst>
          </p:cNvPr>
          <p:cNvSpPr txBox="1"/>
          <p:nvPr/>
        </p:nvSpPr>
        <p:spPr>
          <a:xfrm>
            <a:off x="6508376" y="340659"/>
            <a:ext cx="184731" cy="584775"/>
          </a:xfrm>
          <a:prstGeom prst="rect">
            <a:avLst/>
          </a:prstGeom>
          <a:noFill/>
        </p:spPr>
        <p:txBody>
          <a:bodyPr wrap="none" rtlCol="0">
            <a:spAutoFit/>
          </a:bodyPr>
          <a:lstStyle/>
          <a:p>
            <a:r>
              <a:rPr lang="en-GB" sz="1600" dirty="0">
                <a:latin typeface="Comic Sans MS" panose="030F0902030302020204" pitchFamily="66" charset="0"/>
              </a:rPr>
              <a:t>
</a:t>
            </a:r>
          </a:p>
        </p:txBody>
      </p:sp>
      <p:pic>
        <p:nvPicPr>
          <p:cNvPr id="9" name="Immagine 8" descr="Schermata 08-2457237 alle 10.34.36.png">
            <a:extLst>
              <a:ext uri="{FF2B5EF4-FFF2-40B4-BE49-F238E27FC236}">
                <a16:creationId xmlns:a16="http://schemas.microsoft.com/office/drawing/2014/main" id="{D04E44D9-43F6-9B4E-A4E8-6ADFA65358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47809" y="6159824"/>
            <a:ext cx="644191" cy="676222"/>
          </a:xfrm>
          <a:prstGeom prst="rect">
            <a:avLst/>
          </a:prstGeom>
        </p:spPr>
      </p:pic>
      <p:sp>
        <p:nvSpPr>
          <p:cNvPr id="4" name="Rettangolo 3">
            <a:extLst>
              <a:ext uri="{FF2B5EF4-FFF2-40B4-BE49-F238E27FC236}">
                <a16:creationId xmlns:a16="http://schemas.microsoft.com/office/drawing/2014/main" id="{7F67EA24-3CCF-424A-8AFB-E7B51C2C0F59}"/>
              </a:ext>
            </a:extLst>
          </p:cNvPr>
          <p:cNvSpPr/>
          <p:nvPr/>
        </p:nvSpPr>
        <p:spPr>
          <a:xfrm>
            <a:off x="102448" y="4193739"/>
            <a:ext cx="5575154" cy="2308324"/>
          </a:xfrm>
          <a:prstGeom prst="rect">
            <a:avLst/>
          </a:prstGeom>
        </p:spPr>
        <p:txBody>
          <a:bodyPr wrap="square">
            <a:spAutoFit/>
          </a:bodyPr>
          <a:lstStyle/>
          <a:p>
            <a:r>
              <a:rPr lang="en-GB" dirty="0" err="1">
                <a:latin typeface="Comic Sans MS" panose="030F0902030302020204" pitchFamily="66" charset="0"/>
              </a:rPr>
              <a:t>Valtournenche</a:t>
            </a:r>
            <a:r>
              <a:rPr lang="en-GB" dirty="0">
                <a:latin typeface="Comic Sans MS" panose="030F0902030302020204" pitchFamily="66" charset="0"/>
              </a:rPr>
              <a:t>, is a left side valley of the Dora </a:t>
            </a:r>
            <a:r>
              <a:rPr lang="en-GB" dirty="0" err="1">
                <a:latin typeface="Comic Sans MS" panose="030F0902030302020204" pitchFamily="66" charset="0"/>
              </a:rPr>
              <a:t>Baltea</a:t>
            </a:r>
            <a:r>
              <a:rPr lang="en-GB" dirty="0">
                <a:latin typeface="Comic Sans MS" panose="030F0902030302020204" pitchFamily="66" charset="0"/>
              </a:rPr>
              <a:t>, in the </a:t>
            </a:r>
            <a:r>
              <a:rPr lang="en-GB" dirty="0" err="1">
                <a:latin typeface="Comic Sans MS" panose="030F0902030302020204" pitchFamily="66" charset="0"/>
              </a:rPr>
              <a:t>Aosta</a:t>
            </a:r>
            <a:r>
              <a:rPr lang="en-GB" dirty="0">
                <a:latin typeface="Comic Sans MS" panose="030F0902030302020204" pitchFamily="66" charset="0"/>
              </a:rPr>
              <a:t> Valley, famous  because of the presence of the Matterhorn, </a:t>
            </a:r>
          </a:p>
          <a:p>
            <a:r>
              <a:rPr lang="en-GB" dirty="0">
                <a:latin typeface="Comic Sans MS" panose="030F0902030302020204" pitchFamily="66" charset="0"/>
              </a:rPr>
              <a:t>It is an area of great natural value for the beauty of the landscape, the mountains,  the lakes and the presence of ski resorts , characterized by a significant  influx of tourists and therefore </a:t>
            </a:r>
          </a:p>
          <a:p>
            <a:r>
              <a:rPr lang="en-GB" dirty="0">
                <a:latin typeface="Comic Sans MS" panose="030F0902030302020204" pitchFamily="66" charset="0"/>
              </a:rPr>
              <a:t>from widespread settlements </a:t>
            </a:r>
            <a:endParaRPr lang="en-GB" dirty="0"/>
          </a:p>
        </p:txBody>
      </p:sp>
    </p:spTree>
    <p:extLst>
      <p:ext uri="{BB962C8B-B14F-4D97-AF65-F5344CB8AC3E}">
        <p14:creationId xmlns:p14="http://schemas.microsoft.com/office/powerpoint/2010/main" val="11408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CF75C28-716E-0149-B761-883CB17E15CB}"/>
              </a:ext>
            </a:extLst>
          </p:cNvPr>
          <p:cNvSpPr>
            <a:spLocks noChangeArrowheads="1"/>
          </p:cNvSpPr>
          <p:nvPr/>
        </p:nvSpPr>
        <p:spPr bwMode="auto">
          <a:xfrm>
            <a:off x="0" y="-1"/>
            <a:ext cx="228462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10" name="Rettangolo 9">
            <a:extLst>
              <a:ext uri="{FF2B5EF4-FFF2-40B4-BE49-F238E27FC236}">
                <a16:creationId xmlns:a16="http://schemas.microsoft.com/office/drawing/2014/main" id="{AD28060F-62B8-4741-B514-0BED57D42AA0}"/>
              </a:ext>
            </a:extLst>
          </p:cNvPr>
          <p:cNvSpPr/>
          <p:nvPr/>
        </p:nvSpPr>
        <p:spPr>
          <a:xfrm>
            <a:off x="6075602" y="321734"/>
            <a:ext cx="4792906" cy="461665"/>
          </a:xfrm>
          <a:prstGeom prst="rect">
            <a:avLst/>
          </a:prstGeom>
        </p:spPr>
        <p:txBody>
          <a:bodyPr wrap="square">
            <a:spAutoFit/>
          </a:bodyPr>
          <a:lstStyle/>
          <a:p>
            <a:r>
              <a:rPr lang="it-IT" sz="2400" b="1" dirty="0">
                <a:latin typeface="Comic Sans MS" panose="030F0902030302020204" pitchFamily="66" charset="0"/>
              </a:rPr>
              <a:t>A </a:t>
            </a:r>
            <a:r>
              <a:rPr lang="it-IT" sz="2400" b="1" dirty="0" err="1">
                <a:latin typeface="Comic Sans MS" panose="030F0902030302020204" pitchFamily="66" charset="0"/>
              </a:rPr>
              <a:t>collapse</a:t>
            </a:r>
            <a:r>
              <a:rPr lang="it-IT" sz="2400" b="1" dirty="0">
                <a:latin typeface="Comic Sans MS" panose="030F0902030302020204" pitchFamily="66" charset="0"/>
              </a:rPr>
              <a:t> </a:t>
            </a:r>
            <a:r>
              <a:rPr lang="it-IT" sz="2400" b="1" dirty="0" err="1">
                <a:latin typeface="Comic Sans MS" panose="030F0902030302020204" pitchFamily="66" charset="0"/>
              </a:rPr>
              <a:t>–</a:t>
            </a:r>
            <a:r>
              <a:rPr lang="it-IT" sz="2400" b="1" dirty="0">
                <a:latin typeface="Comic Sans MS" panose="030F0902030302020204" pitchFamily="66" charset="0"/>
              </a:rPr>
              <a:t>  località </a:t>
            </a:r>
            <a:r>
              <a:rPr lang="it-IT" sz="2400" b="1" dirty="0" err="1">
                <a:latin typeface="Comic Sans MS" panose="030F0902030302020204" pitchFamily="66" charset="0"/>
              </a:rPr>
              <a:t>Fiernaz</a:t>
            </a:r>
            <a:r>
              <a:rPr lang="it-IT" sz="2400" b="1" dirty="0">
                <a:latin typeface="Comic Sans MS" panose="030F0902030302020204" pitchFamily="66" charset="0"/>
              </a:rPr>
              <a:t> </a:t>
            </a:r>
          </a:p>
        </p:txBody>
      </p:sp>
      <p:pic>
        <p:nvPicPr>
          <p:cNvPr id="4097" name="Immagine 18">
            <a:extLst>
              <a:ext uri="{FF2B5EF4-FFF2-40B4-BE49-F238E27FC236}">
                <a16:creationId xmlns:a16="http://schemas.microsoft.com/office/drawing/2014/main" id="{3AE25E48-08F4-F745-A94E-CCF3CD06043B}"/>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01159" y="321733"/>
            <a:ext cx="5974443" cy="452120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47E5FC90-AC93-A248-8CAC-9BB129B521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7360" y="1002772"/>
            <a:ext cx="4359306" cy="2844120"/>
          </a:xfrm>
          <a:prstGeom prst="rect">
            <a:avLst/>
          </a:prstGeom>
        </p:spPr>
      </p:pic>
      <p:pic>
        <p:nvPicPr>
          <p:cNvPr id="8" name="Immagine 7">
            <a:extLst>
              <a:ext uri="{FF2B5EF4-FFF2-40B4-BE49-F238E27FC236}">
                <a16:creationId xmlns:a16="http://schemas.microsoft.com/office/drawing/2014/main" id="{9BBB513A-1A75-3741-A952-7851DD02A6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3989" y="1023056"/>
            <a:ext cx="5827773" cy="4489160"/>
          </a:xfrm>
          <a:prstGeom prst="rect">
            <a:avLst/>
          </a:prstGeom>
        </p:spPr>
      </p:pic>
      <p:sp>
        <p:nvSpPr>
          <p:cNvPr id="9" name="CasellaDiTesto 8">
            <a:extLst>
              <a:ext uri="{FF2B5EF4-FFF2-40B4-BE49-F238E27FC236}">
                <a16:creationId xmlns:a16="http://schemas.microsoft.com/office/drawing/2014/main" id="{BAAC6335-5D1D-E246-92C9-DE999AB573E4}"/>
              </a:ext>
            </a:extLst>
          </p:cNvPr>
          <p:cNvSpPr txBox="1"/>
          <p:nvPr/>
        </p:nvSpPr>
        <p:spPr>
          <a:xfrm>
            <a:off x="8086165" y="663388"/>
            <a:ext cx="184731" cy="369332"/>
          </a:xfrm>
          <a:prstGeom prst="rect">
            <a:avLst/>
          </a:prstGeom>
          <a:noFill/>
        </p:spPr>
        <p:txBody>
          <a:bodyPr wrap="none" rtlCol="0">
            <a:spAutoFit/>
          </a:bodyPr>
          <a:lstStyle/>
          <a:p>
            <a:endParaRPr lang="it-IT" dirty="0">
              <a:latin typeface="Comic Sans MS" panose="030F0902030302020204" pitchFamily="66" charset="0"/>
            </a:endParaRPr>
          </a:p>
        </p:txBody>
      </p:sp>
      <p:pic>
        <p:nvPicPr>
          <p:cNvPr id="4" name="Immagine 3">
            <a:extLst>
              <a:ext uri="{FF2B5EF4-FFF2-40B4-BE49-F238E27FC236}">
                <a16:creationId xmlns:a16="http://schemas.microsoft.com/office/drawing/2014/main" id="{BA3B9F22-E505-5D4D-A60F-F4E29845041A}"/>
              </a:ext>
            </a:extLst>
          </p:cNvPr>
          <p:cNvPicPr>
            <a:picLocks noChangeAspect="1"/>
          </p:cNvPicPr>
          <p:nvPr/>
        </p:nvPicPr>
        <p:blipFill>
          <a:blip r:embed="rId6"/>
          <a:stretch>
            <a:fillRect/>
          </a:stretch>
        </p:blipFill>
        <p:spPr>
          <a:xfrm>
            <a:off x="5670052" y="1987057"/>
            <a:ext cx="6259424" cy="5024967"/>
          </a:xfrm>
          <a:prstGeom prst="rect">
            <a:avLst/>
          </a:prstGeom>
        </p:spPr>
      </p:pic>
      <p:sp>
        <p:nvSpPr>
          <p:cNvPr id="12" name="Rettangolo 11">
            <a:extLst>
              <a:ext uri="{FF2B5EF4-FFF2-40B4-BE49-F238E27FC236}">
                <a16:creationId xmlns:a16="http://schemas.microsoft.com/office/drawing/2014/main" id="{E6440A19-6986-5C4F-9A6D-87881753A2C4}"/>
              </a:ext>
            </a:extLst>
          </p:cNvPr>
          <p:cNvSpPr/>
          <p:nvPr/>
        </p:nvSpPr>
        <p:spPr>
          <a:xfrm>
            <a:off x="1137921" y="3068320"/>
            <a:ext cx="8550620" cy="3272947"/>
          </a:xfrm>
          <a:prstGeom prst="rect">
            <a:avLst/>
          </a:prstGeom>
          <a:solidFill>
            <a:schemeClr val="bg1"/>
          </a:solidFill>
        </p:spPr>
        <p:txBody>
          <a:bodyPr wrap="square">
            <a:spAutoFit/>
          </a:bodyPr>
          <a:lstStyle/>
          <a:p>
            <a:pPr marL="7620" algn="just">
              <a:lnSpc>
                <a:spcPct val="150000"/>
              </a:lnSpc>
              <a:spcAft>
                <a:spcPts val="0"/>
              </a:spcAft>
            </a:pPr>
            <a:r>
              <a:rPr lang="en-GB" sz="2000" dirty="0">
                <a:latin typeface="Comic Sans MS" panose="030F0902030302020204" pitchFamily="66" charset="0"/>
              </a:rPr>
              <a:t>Students were able</a:t>
            </a:r>
          </a:p>
          <a:p>
            <a:pPr marL="350520" indent="-342900" algn="just">
              <a:lnSpc>
                <a:spcPct val="150000"/>
              </a:lnSpc>
              <a:spcAft>
                <a:spcPts val="0"/>
              </a:spcAft>
              <a:buFont typeface="Arial" panose="020B0604020202020204" pitchFamily="34" charset="0"/>
              <a:buChar char="•"/>
            </a:pPr>
            <a:r>
              <a:rPr lang="en-GB" sz="2000" dirty="0">
                <a:latin typeface="Comic Sans MS" panose="030F0902030302020204" pitchFamily="66" charset="0"/>
              </a:rPr>
              <a:t> to make considerations about </a:t>
            </a:r>
          </a:p>
          <a:p>
            <a:pPr marL="807720" lvl="1" indent="-342900" algn="just">
              <a:lnSpc>
                <a:spcPct val="150000"/>
              </a:lnSpc>
              <a:buFont typeface="Lucida Grande" panose="020B0600040502020204" pitchFamily="34" charset="0"/>
              <a:buChar char="→"/>
            </a:pPr>
            <a:r>
              <a:rPr lang="en-GB" sz="2000" dirty="0">
                <a:latin typeface="Comic Sans MS" panose="030F0902030302020204" pitchFamily="66" charset="0"/>
              </a:rPr>
              <a:t>the causes of the phenomenon,</a:t>
            </a:r>
          </a:p>
          <a:p>
            <a:pPr marL="807720" lvl="1" indent="-342900" algn="just">
              <a:lnSpc>
                <a:spcPct val="150000"/>
              </a:lnSpc>
              <a:buFont typeface="Lucida Grande" panose="020B0600040502020204" pitchFamily="34" charset="0"/>
              <a:buChar char="→"/>
            </a:pPr>
            <a:r>
              <a:rPr lang="en-GB" sz="2000" dirty="0">
                <a:latin typeface="Comic Sans MS" panose="030F0902030302020204" pitchFamily="66" charset="0"/>
              </a:rPr>
              <a:t>the vulnerability of the village and the risk, </a:t>
            </a:r>
          </a:p>
          <a:p>
            <a:pPr marL="350520" indent="-342900" algn="just">
              <a:lnSpc>
                <a:spcPct val="150000"/>
              </a:lnSpc>
              <a:buFont typeface="Arial" panose="020B0604020202020204" pitchFamily="34" charset="0"/>
              <a:buChar char="•"/>
            </a:pPr>
            <a:r>
              <a:rPr lang="en-GB" sz="2000" dirty="0">
                <a:latin typeface="Comic Sans MS" panose="030F0902030302020204" pitchFamily="66" charset="0"/>
              </a:rPr>
              <a:t>to  determine the shapes of the slope</a:t>
            </a:r>
            <a:endParaRPr lang="en-GB" sz="2000" dirty="0">
              <a:latin typeface="Comic Sans MS" panose="030F0902030302020204" pitchFamily="66" charset="0"/>
              <a:ea typeface="Times New Roman" panose="02020603050405020304" pitchFamily="18" charset="0"/>
            </a:endParaRPr>
          </a:p>
          <a:p>
            <a:pPr marL="350520" indent="-342900" algn="just">
              <a:lnSpc>
                <a:spcPct val="150000"/>
              </a:lnSpc>
              <a:spcAft>
                <a:spcPts val="0"/>
              </a:spcAft>
              <a:buFont typeface="Arial" panose="020B0604020202020204" pitchFamily="34" charset="0"/>
              <a:buChar char="•"/>
            </a:pPr>
            <a:r>
              <a:rPr lang="en-GB" sz="2000" dirty="0">
                <a:latin typeface="Comic Sans MS" panose="030F0902030302020204" pitchFamily="66" charset="0"/>
              </a:rPr>
              <a:t>to formulate hypotheses of interventions, </a:t>
            </a:r>
          </a:p>
          <a:p>
            <a:pPr marL="807720" lvl="1" indent="-342900" algn="just">
              <a:lnSpc>
                <a:spcPct val="150000"/>
              </a:lnSpc>
              <a:buFont typeface="Lucida Grande" panose="020B0600040502020204" pitchFamily="34" charset="0"/>
              <a:buChar char="→"/>
            </a:pPr>
            <a:r>
              <a:rPr lang="en-GB" sz="2000" dirty="0">
                <a:latin typeface="Comic Sans MS" panose="030F0902030302020204" pitchFamily="66" charset="0"/>
              </a:rPr>
              <a:t>as passive protections </a:t>
            </a:r>
          </a:p>
        </p:txBody>
      </p:sp>
    </p:spTree>
    <p:extLst>
      <p:ext uri="{BB962C8B-B14F-4D97-AF65-F5344CB8AC3E}">
        <p14:creationId xmlns:p14="http://schemas.microsoft.com/office/powerpoint/2010/main" val="18587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BB9E8445-7A9C-EC4B-9B5D-5C974155E0DA}"/>
              </a:ext>
            </a:extLst>
          </p:cNvPr>
          <p:cNvSpPr txBox="1"/>
          <p:nvPr/>
        </p:nvSpPr>
        <p:spPr>
          <a:xfrm>
            <a:off x="6096000" y="412376"/>
            <a:ext cx="6989230" cy="461665"/>
          </a:xfrm>
          <a:prstGeom prst="rect">
            <a:avLst/>
          </a:prstGeom>
          <a:noFill/>
        </p:spPr>
        <p:txBody>
          <a:bodyPr wrap="square" rtlCol="0">
            <a:spAutoFit/>
          </a:bodyPr>
          <a:lstStyle/>
          <a:p>
            <a:r>
              <a:rPr lang="it-IT" sz="2400" b="1" dirty="0">
                <a:latin typeface="Comic Sans MS" panose="030F0902030302020204" pitchFamily="66" charset="0"/>
              </a:rPr>
              <a:t>A DGPV- </a:t>
            </a:r>
            <a:r>
              <a:rPr lang="it-IT" sz="2400" b="1" dirty="0" err="1">
                <a:latin typeface="Comic Sans MS" panose="030F0902030302020204" pitchFamily="66" charset="0"/>
              </a:rPr>
              <a:t>Loc</a:t>
            </a:r>
            <a:r>
              <a:rPr lang="it-IT" sz="2400" b="1" dirty="0">
                <a:latin typeface="Comic Sans MS" panose="030F0902030302020204" pitchFamily="66" charset="0"/>
              </a:rPr>
              <a:t> Cielo Alto Cervinia Breuil</a:t>
            </a:r>
          </a:p>
        </p:txBody>
      </p:sp>
      <p:pic>
        <p:nvPicPr>
          <p:cNvPr id="5" name="Immagine 4">
            <a:extLst>
              <a:ext uri="{FF2B5EF4-FFF2-40B4-BE49-F238E27FC236}">
                <a16:creationId xmlns:a16="http://schemas.microsoft.com/office/drawing/2014/main" id="{ED3B9A2E-C49C-E440-A616-8D1E7A1774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1677"/>
            <a:ext cx="6095999" cy="6858000"/>
          </a:xfrm>
          <a:prstGeom prst="rect">
            <a:avLst/>
          </a:prstGeom>
        </p:spPr>
      </p:pic>
      <p:pic>
        <p:nvPicPr>
          <p:cNvPr id="7" name="Immagine 6">
            <a:extLst>
              <a:ext uri="{FF2B5EF4-FFF2-40B4-BE49-F238E27FC236}">
                <a16:creationId xmlns:a16="http://schemas.microsoft.com/office/drawing/2014/main" id="{203154E6-5BE8-9B48-91E1-77AC896F3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218" y="2864274"/>
            <a:ext cx="7343217" cy="4285403"/>
          </a:xfrm>
          <a:prstGeom prst="rect">
            <a:avLst/>
          </a:prstGeom>
        </p:spPr>
      </p:pic>
      <p:pic>
        <p:nvPicPr>
          <p:cNvPr id="2" name="Immagine 1">
            <a:extLst>
              <a:ext uri="{FF2B5EF4-FFF2-40B4-BE49-F238E27FC236}">
                <a16:creationId xmlns:a16="http://schemas.microsoft.com/office/drawing/2014/main" id="{8D20C492-E3A9-D648-B72B-E4D4AB0A2B7F}"/>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530965" y="291677"/>
            <a:ext cx="5565035" cy="3789256"/>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16914532-5037-2848-8293-8FC45244EF4E}"/>
              </a:ext>
            </a:extLst>
          </p:cNvPr>
          <p:cNvPicPr/>
          <p:nvPr/>
        </p:nvPicPr>
        <p:blipFill>
          <a:blip r:embed="rId5" cstate="print">
            <a:extLst>
              <a:ext uri="{28A0092B-C50C-407E-A947-70E740481C1C}">
                <a14:useLocalDpi xmlns:a14="http://schemas.microsoft.com/office/drawing/2010/main"/>
              </a:ext>
            </a:extLst>
          </a:blip>
          <a:stretch>
            <a:fillRect/>
          </a:stretch>
        </p:blipFill>
        <p:spPr>
          <a:xfrm>
            <a:off x="6357090" y="1716689"/>
            <a:ext cx="5384800" cy="4285403"/>
          </a:xfrm>
          <a:prstGeom prst="rect">
            <a:avLst/>
          </a:prstGeom>
        </p:spPr>
      </p:pic>
      <p:sp>
        <p:nvSpPr>
          <p:cNvPr id="4" name="CasellaDiTesto 3">
            <a:extLst>
              <a:ext uri="{FF2B5EF4-FFF2-40B4-BE49-F238E27FC236}">
                <a16:creationId xmlns:a16="http://schemas.microsoft.com/office/drawing/2014/main" id="{A3102E85-62FC-8D46-BD76-F9B9F5D0B18E}"/>
              </a:ext>
            </a:extLst>
          </p:cNvPr>
          <p:cNvSpPr txBox="1"/>
          <p:nvPr/>
        </p:nvSpPr>
        <p:spPr>
          <a:xfrm>
            <a:off x="530964" y="4490720"/>
            <a:ext cx="10949835" cy="1938992"/>
          </a:xfrm>
          <a:prstGeom prst="rect">
            <a:avLst/>
          </a:prstGeom>
          <a:solidFill>
            <a:schemeClr val="bg1"/>
          </a:solidFill>
        </p:spPr>
        <p:txBody>
          <a:bodyPr wrap="square" rtlCol="0">
            <a:spAutoFit/>
          </a:bodyPr>
          <a:lstStyle/>
          <a:p>
            <a:r>
              <a:rPr lang="en-GB" sz="2000" dirty="0">
                <a:latin typeface="Comic Sans MS" panose="030F0902030302020204" pitchFamily="66" charset="0"/>
              </a:rPr>
              <a:t>Students recognized some typical aspects of this great phenomenon </a:t>
            </a:r>
          </a:p>
          <a:p>
            <a:r>
              <a:rPr lang="en-GB" sz="2000" dirty="0">
                <a:latin typeface="Comic Sans MS" panose="030F0902030302020204" pitchFamily="66" charset="0"/>
              </a:rPr>
              <a:t>involving large areas and sometimes the whole slope:</a:t>
            </a:r>
          </a:p>
          <a:p>
            <a:pPr marL="342900" indent="-342900">
              <a:buFont typeface="Lucida Grande" panose="020B0600040502020204" pitchFamily="34" charset="0"/>
              <a:buChar char="→"/>
            </a:pPr>
            <a:r>
              <a:rPr lang="en-GB" sz="2000" dirty="0">
                <a:latin typeface="Comic Sans MS" panose="030F0902030302020204" pitchFamily="66" charset="0"/>
              </a:rPr>
              <a:t>the duplication of the ridge</a:t>
            </a:r>
          </a:p>
          <a:p>
            <a:pPr marL="342900" indent="-342900">
              <a:buFont typeface="Lucida Grande" panose="020B0600040502020204" pitchFamily="34" charset="0"/>
              <a:buChar char="→"/>
            </a:pPr>
            <a:r>
              <a:rPr lang="en-GB" sz="2000" dirty="0">
                <a:latin typeface="Comic Sans MS" panose="030F0902030302020204" pitchFamily="66" charset="0"/>
              </a:rPr>
              <a:t>the presence of ice glacier</a:t>
            </a:r>
          </a:p>
          <a:p>
            <a:pPr marL="342900" indent="-342900">
              <a:buFont typeface="Lucida Grande" panose="020B0600040502020204" pitchFamily="34" charset="0"/>
              <a:buChar char="→"/>
            </a:pPr>
            <a:r>
              <a:rPr lang="en-GB" sz="2000" dirty="0">
                <a:latin typeface="Comic Sans MS" panose="030F0902030302020204" pitchFamily="66" charset="0"/>
              </a:rPr>
              <a:t>the progressive and continuous movement of the landslide body that affected large built complexes</a:t>
            </a:r>
          </a:p>
        </p:txBody>
      </p:sp>
    </p:spTree>
    <p:extLst>
      <p:ext uri="{BB962C8B-B14F-4D97-AF65-F5344CB8AC3E}">
        <p14:creationId xmlns:p14="http://schemas.microsoft.com/office/powerpoint/2010/main" val="37487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9B30DD9-1545-4B46-B384-33D09A06F210}"/>
              </a:ext>
            </a:extLst>
          </p:cNvPr>
          <p:cNvSpPr txBox="1"/>
          <p:nvPr/>
        </p:nvSpPr>
        <p:spPr>
          <a:xfrm>
            <a:off x="5486400" y="215153"/>
            <a:ext cx="5303405" cy="461665"/>
          </a:xfrm>
          <a:prstGeom prst="rect">
            <a:avLst/>
          </a:prstGeom>
          <a:noFill/>
        </p:spPr>
        <p:txBody>
          <a:bodyPr wrap="none" rtlCol="0">
            <a:spAutoFit/>
          </a:bodyPr>
          <a:lstStyle/>
          <a:p>
            <a:r>
              <a:rPr lang="en-GB" sz="2400" b="1" dirty="0">
                <a:latin typeface="Comic Sans MS" panose="030F0902030302020204" pitchFamily="66" charset="0"/>
              </a:rPr>
              <a:t>A complex landslide  </a:t>
            </a:r>
            <a:r>
              <a:rPr lang="it-IT" sz="2400" b="1" dirty="0" err="1">
                <a:latin typeface="Comic Sans MS" panose="030F0902030302020204" pitchFamily="66" charset="0"/>
              </a:rPr>
              <a:t>Loc</a:t>
            </a:r>
            <a:r>
              <a:rPr lang="it-IT" sz="2400" b="1" dirty="0">
                <a:latin typeface="Comic Sans MS" panose="030F0902030302020204" pitchFamily="66" charset="0"/>
              </a:rPr>
              <a:t>. Torgnon</a:t>
            </a:r>
          </a:p>
        </p:txBody>
      </p:sp>
      <p:pic>
        <p:nvPicPr>
          <p:cNvPr id="2" name="Immagine 1">
            <a:extLst>
              <a:ext uri="{FF2B5EF4-FFF2-40B4-BE49-F238E27FC236}">
                <a16:creationId xmlns:a16="http://schemas.microsoft.com/office/drawing/2014/main" id="{52C6AFBD-D3AE-1E4A-97AD-2C4990E3FD92}"/>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0"/>
            <a:ext cx="4709459" cy="3692432"/>
          </a:xfrm>
          <a:prstGeom prst="rect">
            <a:avLst/>
          </a:prstGeom>
        </p:spPr>
      </p:pic>
      <p:sp>
        <p:nvSpPr>
          <p:cNvPr id="4" name="Rectangle 2">
            <a:extLst>
              <a:ext uri="{FF2B5EF4-FFF2-40B4-BE49-F238E27FC236}">
                <a16:creationId xmlns:a16="http://schemas.microsoft.com/office/drawing/2014/main" id="{57C61048-B71A-5142-9B55-08216402F4C8}"/>
              </a:ext>
            </a:extLst>
          </p:cNvPr>
          <p:cNvSpPr>
            <a:spLocks noChangeArrowheads="1"/>
          </p:cNvSpPr>
          <p:nvPr/>
        </p:nvSpPr>
        <p:spPr bwMode="auto">
          <a:xfrm>
            <a:off x="1456266" y="9821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6" name="Immagine 5">
            <a:extLst>
              <a:ext uri="{FF2B5EF4-FFF2-40B4-BE49-F238E27FC236}">
                <a16:creationId xmlns:a16="http://schemas.microsoft.com/office/drawing/2014/main" id="{77D374E4-157D-CF4E-A4F1-9F53147E2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71" y="1427290"/>
            <a:ext cx="9812920" cy="5339073"/>
          </a:xfrm>
          <a:prstGeom prst="rect">
            <a:avLst/>
          </a:prstGeom>
        </p:spPr>
      </p:pic>
      <p:pic>
        <p:nvPicPr>
          <p:cNvPr id="8" name="Immagine 7">
            <a:extLst>
              <a:ext uri="{FF2B5EF4-FFF2-40B4-BE49-F238E27FC236}">
                <a16:creationId xmlns:a16="http://schemas.microsoft.com/office/drawing/2014/main" id="{59EFFE1C-F130-854E-AF7F-DAD7F35315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0776" y="750472"/>
            <a:ext cx="7399698" cy="6107527"/>
          </a:xfrm>
          <a:prstGeom prst="rect">
            <a:avLst/>
          </a:prstGeom>
        </p:spPr>
      </p:pic>
      <p:pic>
        <p:nvPicPr>
          <p:cNvPr id="3" name="Immagine 2">
            <a:extLst>
              <a:ext uri="{FF2B5EF4-FFF2-40B4-BE49-F238E27FC236}">
                <a16:creationId xmlns:a16="http://schemas.microsoft.com/office/drawing/2014/main" id="{8E539FDB-DDCE-6A49-98DE-C23D8B582DF2}"/>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895602" y="1050293"/>
            <a:ext cx="4891244" cy="3692423"/>
          </a:xfrm>
          <a:prstGeom prst="rect">
            <a:avLst/>
          </a:prstGeom>
          <a:ln>
            <a:noFill/>
          </a:ln>
          <a:extLst>
            <a:ext uri="{53640926-AAD7-44D8-BBD7-CCE9431645EC}">
              <a14:shadowObscured xmlns:a14="http://schemas.microsoft.com/office/drawing/2010/main"/>
            </a:ext>
          </a:extLst>
        </p:spPr>
      </p:pic>
      <p:pic>
        <p:nvPicPr>
          <p:cNvPr id="5121" name="Immagine 23" descr="Risultati immagini per torgnon ru pan perdu">
            <a:extLst>
              <a:ext uri="{FF2B5EF4-FFF2-40B4-BE49-F238E27FC236}">
                <a16:creationId xmlns:a16="http://schemas.microsoft.com/office/drawing/2014/main" id="{691750DD-5F4D-1A45-80F7-F77FBB87AB27}"/>
              </a:ext>
            </a:extLst>
          </p:cNvPr>
          <p:cNvPicPr>
            <a:picLocks noChangeAspect="1" noChangeArrowheads="1"/>
          </p:cNvPicPr>
          <p:nvPr/>
        </p:nvPicPr>
        <p:blipFill>
          <a:blip r:embed="rId6" r:link="rId7">
            <a:extLst>
              <a:ext uri="{28A0092B-C50C-407E-A947-70E740481C1C}">
                <a14:useLocalDpi xmlns:a14="http://schemas.microsoft.com/office/drawing/2010/main"/>
              </a:ext>
            </a:extLst>
          </a:blip>
          <a:srcRect/>
          <a:stretch>
            <a:fillRect/>
          </a:stretch>
        </p:blipFill>
        <p:spPr bwMode="auto">
          <a:xfrm>
            <a:off x="6895602" y="4124682"/>
            <a:ext cx="4453465" cy="2694299"/>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8753C901-9D47-B748-BB3D-DAEBA49D8A6B}"/>
              </a:ext>
            </a:extLst>
          </p:cNvPr>
          <p:cNvSpPr/>
          <p:nvPr/>
        </p:nvSpPr>
        <p:spPr>
          <a:xfrm>
            <a:off x="3047999" y="2363197"/>
            <a:ext cx="6293225" cy="2000548"/>
          </a:xfrm>
          <a:prstGeom prst="rect">
            <a:avLst/>
          </a:prstGeom>
          <a:solidFill>
            <a:schemeClr val="bg1"/>
          </a:solidFill>
        </p:spPr>
        <p:txBody>
          <a:bodyPr wrap="square">
            <a:spAutoFit/>
          </a:bodyPr>
          <a:lstStyle/>
          <a:p>
            <a:r>
              <a:rPr lang="en-GB" sz="2400" dirty="0">
                <a:latin typeface="Comic Sans MS" panose="030F0902030302020204" pitchFamily="66" charset="0"/>
              </a:rPr>
              <a:t>S</a:t>
            </a:r>
            <a:r>
              <a:rPr lang="en-GB" sz="2000" dirty="0">
                <a:latin typeface="Comic Sans MS" panose="030F0902030302020204" pitchFamily="66" charset="0"/>
              </a:rPr>
              <a:t>tudents searched  </a:t>
            </a:r>
          </a:p>
          <a:p>
            <a:pPr marL="342900" indent="-342900">
              <a:buFont typeface="Lucida Grande" panose="020B0600040502020204" pitchFamily="34" charset="0"/>
              <a:buChar char="→"/>
            </a:pPr>
            <a:r>
              <a:rPr lang="en-GB" sz="2000" dirty="0">
                <a:latin typeface="Comic Sans MS" panose="030F0902030302020204" pitchFamily="66" charset="0"/>
              </a:rPr>
              <a:t>to identify the phenomenon,</a:t>
            </a:r>
          </a:p>
          <a:p>
            <a:r>
              <a:rPr lang="en-GB" sz="2000" dirty="0">
                <a:latin typeface="Comic Sans MS" panose="030F0902030302020204" pitchFamily="66" charset="0"/>
              </a:rPr>
              <a:t>but it was particularly difficult </a:t>
            </a:r>
          </a:p>
          <a:p>
            <a:r>
              <a:rPr lang="en-GB" sz="2000" dirty="0">
                <a:latin typeface="Comic Sans MS" panose="030F0902030302020204" pitchFamily="66" charset="0"/>
              </a:rPr>
              <a:t>because of the amplitude of the involved area,</a:t>
            </a:r>
          </a:p>
          <a:p>
            <a:r>
              <a:rPr lang="en-GB" sz="2000" dirty="0">
                <a:latin typeface="Comic Sans MS" panose="030F0902030302020204" pitchFamily="66" charset="0"/>
              </a:rPr>
              <a:t>and, in this case, </a:t>
            </a:r>
          </a:p>
          <a:p>
            <a:pPr marL="342900" indent="-342900">
              <a:buFont typeface="Lucida Grande" panose="020B0600040502020204" pitchFamily="34" charset="0"/>
              <a:buChar char="→"/>
            </a:pPr>
            <a:r>
              <a:rPr lang="en-GB" sz="2000" dirty="0">
                <a:latin typeface="Comic Sans MS" panose="030F0902030302020204" pitchFamily="66" charset="0"/>
              </a:rPr>
              <a:t>they underestimated risk areas </a:t>
            </a:r>
            <a:endParaRPr lang="it-IT" sz="2400" dirty="0"/>
          </a:p>
        </p:txBody>
      </p:sp>
    </p:spTree>
    <p:extLst>
      <p:ext uri="{BB962C8B-B14F-4D97-AF65-F5344CB8AC3E}">
        <p14:creationId xmlns:p14="http://schemas.microsoft.com/office/powerpoint/2010/main" val="73409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1B927D-F14F-F74A-875D-7892D4D423E4}"/>
              </a:ext>
            </a:extLst>
          </p:cNvPr>
          <p:cNvSpPr txBox="1"/>
          <p:nvPr/>
        </p:nvSpPr>
        <p:spPr>
          <a:xfrm>
            <a:off x="467360" y="280597"/>
            <a:ext cx="10765417" cy="3785652"/>
          </a:xfrm>
          <a:prstGeom prst="rect">
            <a:avLst/>
          </a:prstGeom>
          <a:solidFill>
            <a:schemeClr val="bg1"/>
          </a:solidFill>
        </p:spPr>
        <p:txBody>
          <a:bodyPr wrap="square" rtlCol="0">
            <a:spAutoFit/>
          </a:bodyPr>
          <a:lstStyle/>
          <a:p>
            <a:pPr lvl="0"/>
            <a:r>
              <a:rPr lang="en-GB" sz="2000" dirty="0">
                <a:latin typeface="Comic Sans MS" panose="030F0902030302020204" pitchFamily="66" charset="0"/>
              </a:rPr>
              <a:t>Students learnt that </a:t>
            </a:r>
          </a:p>
          <a:p>
            <a:pPr marL="285750" lvl="0" indent="-285750">
              <a:buFont typeface="Lucida Grande" panose="020B0600040502020204" pitchFamily="34" charset="0"/>
              <a:buChar char="→"/>
            </a:pPr>
            <a:r>
              <a:rPr lang="en-GB" dirty="0">
                <a:latin typeface="Comic Sans MS" panose="030F0902030302020204" pitchFamily="66" charset="0"/>
              </a:rPr>
              <a:t>i</a:t>
            </a:r>
            <a:r>
              <a:rPr lang="en-GB" sz="2000" dirty="0">
                <a:latin typeface="Comic Sans MS" panose="030F0902030302020204" pitchFamily="66" charset="0"/>
              </a:rPr>
              <a:t>t is possible to recognize, in photography or cartography, elements or shapes of the landscape, that allow to identify the presence of a landslide, a collapse, a DPGV;
it is possible to recognize and to characterize the type of </a:t>
            </a:r>
            <a:r>
              <a:rPr lang="en-GB" sz="2000" b="1" dirty="0">
                <a:latin typeface="Comic Sans MS" panose="030F0902030302020204" pitchFamily="66" charset="0"/>
              </a:rPr>
              <a:t>danger</a:t>
            </a:r>
            <a:r>
              <a:rPr lang="en-GB" sz="2000" dirty="0">
                <a:latin typeface="Comic Sans MS" panose="030F0902030302020204" pitchFamily="66" charset="0"/>
              </a:rPr>
              <a:t> and the factors that may have triggered or reactivated the phenomenon ,
 it is possible to understand what information is needed to correctly define the </a:t>
            </a:r>
            <a:r>
              <a:rPr lang="en-GB" sz="2000" b="1" dirty="0">
                <a:latin typeface="Comic Sans MS" panose="030F0902030302020204" pitchFamily="66" charset="0"/>
              </a:rPr>
              <a:t>vulnerability</a:t>
            </a:r>
            <a:r>
              <a:rPr lang="en-GB" sz="2000" dirty="0">
                <a:latin typeface="Comic Sans MS" panose="030F0902030302020204" pitchFamily="66" charset="0"/>
              </a:rPr>
              <a:t> of the area </a:t>
            </a:r>
          </a:p>
          <a:p>
            <a:pPr lvl="0"/>
            <a:r>
              <a:rPr lang="en-GB" sz="2000" dirty="0">
                <a:latin typeface="Comic Sans MS" panose="030F0902030302020204" pitchFamily="66" charset="0"/>
              </a:rPr>
              <a:t>and finally,  </a:t>
            </a:r>
          </a:p>
          <a:p>
            <a:pPr marL="285750" lvl="0" indent="-285750">
              <a:buFont typeface="Lucida Grande" panose="020B0600040502020204" pitchFamily="34" charset="0"/>
              <a:buChar char="→"/>
            </a:pPr>
            <a:r>
              <a:rPr lang="en-GB" sz="2000" dirty="0">
                <a:latin typeface="Comic Sans MS" panose="030F0902030302020204" pitchFamily="66" charset="0"/>
              </a:rPr>
              <a:t>to cross-reference information from the geological-geomorphological analysis,  that allows to highlight the </a:t>
            </a:r>
            <a:r>
              <a:rPr lang="en-GB" sz="2000" b="1" dirty="0">
                <a:latin typeface="Comic Sans MS" panose="030F0902030302020204" pitchFamily="66" charset="0"/>
              </a:rPr>
              <a:t>danger</a:t>
            </a:r>
            <a:r>
              <a:rPr lang="en-GB" sz="2000" dirty="0">
                <a:latin typeface="Comic Sans MS" panose="030F0902030302020204" pitchFamily="66" charset="0"/>
              </a:rPr>
              <a:t>, </a:t>
            </a:r>
          </a:p>
          <a:p>
            <a:pPr marL="285750" lvl="0" indent="-285750">
              <a:buFont typeface="Lucida Grande" panose="020B0600040502020204" pitchFamily="34" charset="0"/>
              <a:buChar char="→"/>
            </a:pPr>
            <a:r>
              <a:rPr lang="en-GB" sz="2000" dirty="0">
                <a:latin typeface="Comic Sans MS" panose="030F0902030302020204" pitchFamily="66" charset="0"/>
              </a:rPr>
              <a:t>the urban planning that allows to define the </a:t>
            </a:r>
            <a:r>
              <a:rPr lang="en-GB" sz="2000" b="1" dirty="0">
                <a:latin typeface="Comic Sans MS" panose="030F0902030302020204" pitchFamily="66" charset="0"/>
              </a:rPr>
              <a:t>vulnerability,</a:t>
            </a:r>
            <a:r>
              <a:rPr lang="en-GB" sz="2000" dirty="0">
                <a:latin typeface="Comic Sans MS" panose="030F0902030302020204" pitchFamily="66" charset="0"/>
              </a:rPr>
              <a:t> </a:t>
            </a:r>
          </a:p>
          <a:p>
            <a:pPr marL="742950" lvl="1" indent="-285750">
              <a:buFont typeface="Lucida Grande" panose="020B0600040502020204" pitchFamily="34" charset="0"/>
              <a:buChar char="→"/>
            </a:pPr>
            <a:r>
              <a:rPr lang="en-GB" sz="2000" dirty="0">
                <a:latin typeface="Comic Sans MS" panose="030F0902030302020204" pitchFamily="66" charset="0"/>
              </a:rPr>
              <a:t>in order to define the </a:t>
            </a:r>
            <a:r>
              <a:rPr lang="en-GB" sz="2000" b="1" dirty="0">
                <a:latin typeface="Comic Sans MS" panose="030F0902030302020204" pitchFamily="66" charset="0"/>
              </a:rPr>
              <a:t>risk</a:t>
            </a:r>
          </a:p>
        </p:txBody>
      </p:sp>
      <p:pic>
        <p:nvPicPr>
          <p:cNvPr id="8" name="Immagine 7">
            <a:extLst>
              <a:ext uri="{FF2B5EF4-FFF2-40B4-BE49-F238E27FC236}">
                <a16:creationId xmlns:a16="http://schemas.microsoft.com/office/drawing/2014/main" id="{B1B62EE2-82F2-4148-8DC5-CDBFB062F3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5203" y="3859709"/>
            <a:ext cx="3680517" cy="2756309"/>
          </a:xfrm>
          <a:prstGeom prst="rect">
            <a:avLst/>
          </a:prstGeom>
        </p:spPr>
      </p:pic>
      <p:pic>
        <p:nvPicPr>
          <p:cNvPr id="6" name="Immagine 5">
            <a:extLst>
              <a:ext uri="{FF2B5EF4-FFF2-40B4-BE49-F238E27FC236}">
                <a16:creationId xmlns:a16="http://schemas.microsoft.com/office/drawing/2014/main" id="{75311928-B36C-5442-AA6E-33137700D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911" y="3942940"/>
            <a:ext cx="3255774" cy="2756309"/>
          </a:xfrm>
          <a:prstGeom prst="rect">
            <a:avLst/>
          </a:prstGeom>
        </p:spPr>
      </p:pic>
      <p:pic>
        <p:nvPicPr>
          <p:cNvPr id="11" name="Immagine 10">
            <a:extLst>
              <a:ext uri="{FF2B5EF4-FFF2-40B4-BE49-F238E27FC236}">
                <a16:creationId xmlns:a16="http://schemas.microsoft.com/office/drawing/2014/main" id="{838CA98B-0F0C-0441-B987-70FB55ABAF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1518" y="3927910"/>
            <a:ext cx="3450647" cy="2688108"/>
          </a:xfrm>
          <a:prstGeom prst="rect">
            <a:avLst/>
          </a:prstGeom>
        </p:spPr>
      </p:pic>
      <p:pic>
        <p:nvPicPr>
          <p:cNvPr id="4" name="Immagine 3">
            <a:extLst>
              <a:ext uri="{FF2B5EF4-FFF2-40B4-BE49-F238E27FC236}">
                <a16:creationId xmlns:a16="http://schemas.microsoft.com/office/drawing/2014/main" id="{DFDADEA3-E2FE-8549-A3B1-DF3D3F6BCF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500" y="3955840"/>
            <a:ext cx="4154806" cy="2564049"/>
          </a:xfrm>
          <a:prstGeom prst="rect">
            <a:avLst/>
          </a:prstGeom>
        </p:spPr>
      </p:pic>
      <p:pic>
        <p:nvPicPr>
          <p:cNvPr id="7" name="Immagine 6" descr="Schermata 08-2457237 alle 10.34.36.png">
            <a:extLst>
              <a:ext uri="{FF2B5EF4-FFF2-40B4-BE49-F238E27FC236}">
                <a16:creationId xmlns:a16="http://schemas.microsoft.com/office/drawing/2014/main" id="{07A2E89A-6767-F340-830D-77CB74B8CE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8135" y="6181778"/>
            <a:ext cx="644191" cy="676222"/>
          </a:xfrm>
          <a:prstGeom prst="rect">
            <a:avLst/>
          </a:prstGeom>
        </p:spPr>
      </p:pic>
      <p:sp>
        <p:nvSpPr>
          <p:cNvPr id="3" name="CasellaDiTesto 2">
            <a:extLst>
              <a:ext uri="{FF2B5EF4-FFF2-40B4-BE49-F238E27FC236}">
                <a16:creationId xmlns:a16="http://schemas.microsoft.com/office/drawing/2014/main" id="{ADEAD463-7DC3-524F-A89C-ABB4F74A5DBD}"/>
              </a:ext>
            </a:extLst>
          </p:cNvPr>
          <p:cNvSpPr txBox="1"/>
          <p:nvPr/>
        </p:nvSpPr>
        <p:spPr>
          <a:xfrm>
            <a:off x="1964987" y="966068"/>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9401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mappa&#10;&#10;&#10;&#10;Descrizione generata automaticamente">
            <a:extLst>
              <a:ext uri="{FF2B5EF4-FFF2-40B4-BE49-F238E27FC236}">
                <a16:creationId xmlns:a16="http://schemas.microsoft.com/office/drawing/2014/main" id="{D2F50218-5931-8143-BC2C-14ADE0B4B506}"/>
              </a:ext>
            </a:extLst>
          </p:cNvPr>
          <p:cNvPicPr>
            <a:picLocks noChangeAspect="1"/>
          </p:cNvPicPr>
          <p:nvPr/>
        </p:nvPicPr>
        <p:blipFill>
          <a:blip r:embed="rId2"/>
          <a:stretch>
            <a:fillRect/>
          </a:stretch>
        </p:blipFill>
        <p:spPr>
          <a:xfrm>
            <a:off x="461735" y="59266"/>
            <a:ext cx="11898525" cy="6798734"/>
          </a:xfrm>
          <a:prstGeom prst="rect">
            <a:avLst/>
          </a:prstGeom>
        </p:spPr>
      </p:pic>
      <p:sp>
        <p:nvSpPr>
          <p:cNvPr id="2" name="CasellaDiTesto 1">
            <a:extLst>
              <a:ext uri="{FF2B5EF4-FFF2-40B4-BE49-F238E27FC236}">
                <a16:creationId xmlns:a16="http://schemas.microsoft.com/office/drawing/2014/main" id="{5044EF56-362F-7743-9C2A-E6491A149761}"/>
              </a:ext>
            </a:extLst>
          </p:cNvPr>
          <p:cNvSpPr txBox="1"/>
          <p:nvPr/>
        </p:nvSpPr>
        <p:spPr>
          <a:xfrm rot="213728">
            <a:off x="6793570" y="821402"/>
            <a:ext cx="5062402" cy="461665"/>
          </a:xfrm>
          <a:prstGeom prst="rect">
            <a:avLst/>
          </a:prstGeom>
          <a:noFill/>
        </p:spPr>
        <p:txBody>
          <a:bodyPr wrap="square" rtlCol="0">
            <a:spAutoFit/>
          </a:bodyPr>
          <a:lstStyle/>
          <a:p>
            <a:r>
              <a:rPr lang="en-GB" sz="2400" b="1" dirty="0">
                <a:latin typeface="Comic Sans MS"/>
              </a:rPr>
              <a:t>Italy is an “high risks “ country </a:t>
            </a:r>
          </a:p>
        </p:txBody>
      </p:sp>
      <p:pic>
        <p:nvPicPr>
          <p:cNvPr id="6" name="Immagine 5" descr="Schermata 08-2457237 alle 10.34.36.png">
            <a:extLst>
              <a:ext uri="{FF2B5EF4-FFF2-40B4-BE49-F238E27FC236}">
                <a16:creationId xmlns:a16="http://schemas.microsoft.com/office/drawing/2014/main" id="{90C0F3E0-AD76-EF41-9DD9-F1B7BD86BA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70587" y="6181778"/>
            <a:ext cx="989674" cy="676222"/>
          </a:xfrm>
          <a:prstGeom prst="rect">
            <a:avLst/>
          </a:prstGeom>
        </p:spPr>
      </p:pic>
    </p:spTree>
    <p:extLst>
      <p:ext uri="{BB962C8B-B14F-4D97-AF65-F5344CB8AC3E}">
        <p14:creationId xmlns:p14="http://schemas.microsoft.com/office/powerpoint/2010/main" val="532507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91DC4F9-021E-B04A-B631-578130E8598A}"/>
              </a:ext>
            </a:extLst>
          </p:cNvPr>
          <p:cNvSpPr txBox="1"/>
          <p:nvPr/>
        </p:nvSpPr>
        <p:spPr>
          <a:xfrm>
            <a:off x="427579" y="369206"/>
            <a:ext cx="10274957" cy="3170099"/>
          </a:xfrm>
          <a:prstGeom prst="rect">
            <a:avLst/>
          </a:prstGeom>
          <a:noFill/>
        </p:spPr>
        <p:txBody>
          <a:bodyPr wrap="square" rtlCol="0">
            <a:spAutoFit/>
          </a:bodyPr>
          <a:lstStyle/>
          <a:p>
            <a:pPr marL="285750" indent="-285750"/>
            <a:r>
              <a:rPr lang="en-GB" sz="2000" dirty="0">
                <a:latin typeface="Comic Sans MS" panose="030F0902030302020204" pitchFamily="66" charset="0"/>
              </a:rPr>
              <a:t>And finally students were asked</a:t>
            </a:r>
          </a:p>
          <a:p>
            <a:pPr marL="342900" indent="-342900">
              <a:buFont typeface="Lucida Grande" panose="020B0600040502020204" pitchFamily="34" charset="0"/>
              <a:buChar char="→"/>
            </a:pPr>
            <a:r>
              <a:rPr lang="en-GB" sz="2000" b="1" cap="small" dirty="0">
                <a:latin typeface="Comic Sans MS" panose="030F0902030302020204" pitchFamily="66" charset="0"/>
              </a:rPr>
              <a:t>to analyze  different geological events, currently stabilized,  </a:t>
            </a:r>
          </a:p>
          <a:p>
            <a:pPr marL="342900" indent="-342900">
              <a:buFont typeface="Lucida Grande" panose="020B0600040502020204" pitchFamily="34" charset="0"/>
              <a:buChar char="→"/>
            </a:pPr>
            <a:r>
              <a:rPr lang="en-GB" sz="2000" b="1" cap="small" dirty="0">
                <a:latin typeface="Comic Sans MS" panose="030F0902030302020204" pitchFamily="66" charset="0"/>
              </a:rPr>
              <a:t>with different shape but similar dynamics </a:t>
            </a:r>
          </a:p>
          <a:p>
            <a:pPr marL="342900" indent="-342900">
              <a:buFont typeface="Lucida Grande" panose="020B0600040502020204" pitchFamily="34" charset="0"/>
              <a:buChar char="→"/>
            </a:pPr>
            <a:r>
              <a:rPr lang="en-GB" sz="2000" b="1" cap="small" dirty="0">
                <a:latin typeface="Comic Sans MS" panose="030F0902030302020204" pitchFamily="66" charset="0"/>
              </a:rPr>
              <a:t>and to recognize consequences </a:t>
            </a:r>
            <a:endParaRPr lang="en-GB" sz="2000" b="1" dirty="0">
              <a:latin typeface="Comic Sans MS" panose="030F0902030302020204" pitchFamily="66" charset="0"/>
            </a:endParaRPr>
          </a:p>
          <a:p>
            <a:pPr marL="285750" indent="-285750"/>
            <a:endParaRPr lang="en-GB" sz="2000" dirty="0">
              <a:latin typeface="Comic Sans MS" panose="030F0902030302020204" pitchFamily="66" charset="0"/>
            </a:endParaRPr>
          </a:p>
          <a:p>
            <a:pPr marL="285750" indent="-285750"/>
            <a:r>
              <a:rPr lang="en-GB" sz="2000" dirty="0">
                <a:latin typeface="Comic Sans MS" panose="030F0902030302020204" pitchFamily="66" charset="0"/>
              </a:rPr>
              <a:t>They were asked to  use  the  </a:t>
            </a:r>
            <a:r>
              <a:rPr lang="en-GB" sz="2000" b="1" dirty="0">
                <a:latin typeface="Comic Sans MS" panose="030F0902030302020204" pitchFamily="66" charset="0"/>
              </a:rPr>
              <a:t>backward analysis</a:t>
            </a:r>
            <a:r>
              <a:rPr lang="en-GB" sz="2000" dirty="0">
                <a:latin typeface="Comic Sans MS" panose="030F0902030302020204" pitchFamily="66" charset="0"/>
              </a:rPr>
              <a:t>:</a:t>
            </a:r>
          </a:p>
          <a:p>
            <a:pPr marL="285750" indent="-285750"/>
            <a:r>
              <a:rPr lang="en-GB" sz="2000" dirty="0">
                <a:latin typeface="Comic Sans MS" panose="030F0902030302020204" pitchFamily="66" charset="0"/>
              </a:rPr>
              <a:t> as in a film shot backwards,  </a:t>
            </a:r>
            <a:r>
              <a:rPr lang="it-IT" sz="2000" dirty="0">
                <a:latin typeface="Comic Sans MS" panose="030F0902030302020204" pitchFamily="66" charset="0"/>
              </a:rPr>
              <a:t> </a:t>
            </a:r>
            <a:r>
              <a:rPr lang="en-GB" sz="2000" dirty="0">
                <a:latin typeface="Comic Sans MS" panose="030F0902030302020204" pitchFamily="66" charset="0"/>
              </a:rPr>
              <a:t>it is possible to study </a:t>
            </a:r>
          </a:p>
          <a:p>
            <a:pPr marL="342900" indent="-342900">
              <a:buFont typeface="Lucida Grande" panose="020B0600040502020204" pitchFamily="34" charset="0"/>
              <a:buChar char="→"/>
            </a:pPr>
            <a:r>
              <a:rPr lang="en-GB" sz="2000" dirty="0">
                <a:latin typeface="Comic Sans MS" panose="030F0902030302020204" pitchFamily="66" charset="0"/>
              </a:rPr>
              <a:t>dynamics </a:t>
            </a:r>
          </a:p>
          <a:p>
            <a:pPr marL="342900" indent="-342900">
              <a:buFont typeface="Lucida Grande" panose="020B0600040502020204" pitchFamily="34" charset="0"/>
              <a:buChar char="→"/>
            </a:pPr>
            <a:r>
              <a:rPr lang="en-GB" sz="2000" dirty="0">
                <a:latin typeface="Comic Sans MS" panose="030F0902030302020204" pitchFamily="66" charset="0"/>
              </a:rPr>
              <a:t>triggering factors </a:t>
            </a:r>
          </a:p>
          <a:p>
            <a:pPr marL="342900" indent="-342900">
              <a:buFont typeface="Lucida Grande" panose="020B0600040502020204" pitchFamily="34" charset="0"/>
              <a:buChar char="→"/>
            </a:pPr>
            <a:r>
              <a:rPr lang="en-GB" sz="2000" dirty="0">
                <a:latin typeface="Comic Sans MS" panose="030F0902030302020204" pitchFamily="66" charset="0"/>
              </a:rPr>
              <a:t> and to prevent them</a:t>
            </a:r>
            <a:r>
              <a:rPr lang="it-IT" sz="2000" dirty="0">
                <a:latin typeface="Comic Sans MS" panose="030F0902030302020204" pitchFamily="66" charset="0"/>
              </a:rPr>
              <a:t>, </a:t>
            </a:r>
          </a:p>
        </p:txBody>
      </p:sp>
      <p:sp>
        <p:nvSpPr>
          <p:cNvPr id="6" name="CasellaDiTesto 5">
            <a:extLst>
              <a:ext uri="{FF2B5EF4-FFF2-40B4-BE49-F238E27FC236}">
                <a16:creationId xmlns:a16="http://schemas.microsoft.com/office/drawing/2014/main" id="{E78FE393-17F9-814C-997C-CF0F4B5FA545}"/>
              </a:ext>
            </a:extLst>
          </p:cNvPr>
          <p:cNvSpPr txBox="1"/>
          <p:nvPr/>
        </p:nvSpPr>
        <p:spPr>
          <a:xfrm>
            <a:off x="427579" y="3539305"/>
            <a:ext cx="5302661" cy="2862322"/>
          </a:xfrm>
          <a:prstGeom prst="rect">
            <a:avLst/>
          </a:prstGeom>
          <a:noFill/>
        </p:spPr>
        <p:txBody>
          <a:bodyPr wrap="square" rtlCol="0">
            <a:spAutoFit/>
          </a:bodyPr>
          <a:lstStyle/>
          <a:p>
            <a:pPr marL="285750" indent="-285750"/>
            <a:r>
              <a:rPr lang="en-GB" sz="2000" dirty="0">
                <a:latin typeface="Comic Sans MS" panose="030F0902030302020204" pitchFamily="66" charset="0"/>
              </a:rPr>
              <a:t>considering that:</a:t>
            </a:r>
          </a:p>
          <a:p>
            <a:pPr marL="342900" indent="-342900">
              <a:buFont typeface="Lucida Grande" panose="020B0600040502020204" pitchFamily="34" charset="0"/>
              <a:buChar char="→"/>
            </a:pPr>
            <a:r>
              <a:rPr lang="en-GB" sz="2000" dirty="0">
                <a:latin typeface="Comic Sans MS" panose="030F0902030302020204" pitchFamily="66" charset="0"/>
              </a:rPr>
              <a:t>all the landslides affecting the valley have some common factors: 
the typology  of the rocks,
 the shape and the high thicknesses, 
the action of the glaciers that occupied the valley for hundreds of meters thick, modelling the slopes and leaving discontinuity</a:t>
            </a:r>
            <a:endParaRPr lang="it-IT" sz="2000" dirty="0">
              <a:latin typeface="Comic Sans MS" panose="030F0902030302020204" pitchFamily="66" charset="0"/>
            </a:endParaRPr>
          </a:p>
        </p:txBody>
      </p:sp>
      <p:pic>
        <p:nvPicPr>
          <p:cNvPr id="9" name="Immagine 8">
            <a:extLst>
              <a:ext uri="{FF2B5EF4-FFF2-40B4-BE49-F238E27FC236}">
                <a16:creationId xmlns:a16="http://schemas.microsoft.com/office/drawing/2014/main" id="{E0B1E288-692E-8644-ABB6-289BA1C7C6A3}"/>
              </a:ext>
            </a:extLst>
          </p:cNvPr>
          <p:cNvPicPr>
            <a:picLocks noChangeAspect="1"/>
          </p:cNvPicPr>
          <p:nvPr/>
        </p:nvPicPr>
        <p:blipFill>
          <a:blip r:embed="rId2"/>
          <a:stretch>
            <a:fillRect/>
          </a:stretch>
        </p:blipFill>
        <p:spPr>
          <a:xfrm>
            <a:off x="7083561" y="1410419"/>
            <a:ext cx="4871457" cy="2750794"/>
          </a:xfrm>
          <a:prstGeom prst="rect">
            <a:avLst/>
          </a:prstGeom>
        </p:spPr>
      </p:pic>
      <p:pic>
        <p:nvPicPr>
          <p:cNvPr id="10" name="Immagine 9">
            <a:extLst>
              <a:ext uri="{FF2B5EF4-FFF2-40B4-BE49-F238E27FC236}">
                <a16:creationId xmlns:a16="http://schemas.microsoft.com/office/drawing/2014/main" id="{A8E2A264-4D56-D94B-80F4-1037A8749183}"/>
              </a:ext>
            </a:extLst>
          </p:cNvPr>
          <p:cNvPicPr>
            <a:picLocks noChangeAspect="1"/>
          </p:cNvPicPr>
          <p:nvPr/>
        </p:nvPicPr>
        <p:blipFill>
          <a:blip r:embed="rId3"/>
          <a:stretch>
            <a:fillRect/>
          </a:stretch>
        </p:blipFill>
        <p:spPr>
          <a:xfrm>
            <a:off x="6561232" y="3815580"/>
            <a:ext cx="4141304" cy="2750793"/>
          </a:xfrm>
          <a:prstGeom prst="rect">
            <a:avLst/>
          </a:prstGeom>
        </p:spPr>
      </p:pic>
      <p:pic>
        <p:nvPicPr>
          <p:cNvPr id="7" name="Immagine 6" descr="Schermata 08-2457237 alle 10.34.36.png">
            <a:extLst>
              <a:ext uri="{FF2B5EF4-FFF2-40B4-BE49-F238E27FC236}">
                <a16:creationId xmlns:a16="http://schemas.microsoft.com/office/drawing/2014/main" id="{92E9FDDF-200D-5840-93DF-5339521A7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47809" y="6181778"/>
            <a:ext cx="644191" cy="676222"/>
          </a:xfrm>
          <a:prstGeom prst="rect">
            <a:avLst/>
          </a:prstGeom>
        </p:spPr>
      </p:pic>
    </p:spTree>
    <p:extLst>
      <p:ext uri="{BB962C8B-B14F-4D97-AF65-F5344CB8AC3E}">
        <p14:creationId xmlns:p14="http://schemas.microsoft.com/office/powerpoint/2010/main" val="27925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C5C566-D90D-764E-B9D6-B9FA60210971}"/>
              </a:ext>
            </a:extLst>
          </p:cNvPr>
          <p:cNvSpPr txBox="1"/>
          <p:nvPr/>
        </p:nvSpPr>
        <p:spPr>
          <a:xfrm flipH="1">
            <a:off x="6381345" y="3880086"/>
            <a:ext cx="5505854" cy="2985433"/>
          </a:xfrm>
          <a:prstGeom prst="rect">
            <a:avLst/>
          </a:prstGeom>
          <a:noFill/>
        </p:spPr>
        <p:txBody>
          <a:bodyPr wrap="square" rtlCol="0">
            <a:spAutoFit/>
          </a:bodyPr>
          <a:lstStyle/>
          <a:p>
            <a:r>
              <a:rPr lang="en-GB" sz="2800" dirty="0">
                <a:latin typeface="Comic Sans MS" panose="030F0902030302020204" pitchFamily="66" charset="0"/>
              </a:rPr>
              <a:t>Thank you for your attention.
Any question?</a:t>
            </a:r>
          </a:p>
          <a:p>
            <a:endParaRPr lang="en-GB" sz="2800" dirty="0">
              <a:latin typeface="Comic Sans MS" panose="030F0902030302020204" pitchFamily="66" charset="0"/>
            </a:endParaRPr>
          </a:p>
          <a:p>
            <a:endParaRPr lang="en-GB" sz="2800" dirty="0">
              <a:latin typeface="Comic Sans MS" panose="030F0902030302020204" pitchFamily="66" charset="0"/>
            </a:endParaRPr>
          </a:p>
          <a:p>
            <a:r>
              <a:rPr lang="en-GB" sz="2000" dirty="0">
                <a:latin typeface="Comic Sans MS" panose="030F0902030302020204" pitchFamily="66" charset="0"/>
                <a:hlinkClick r:id="rId2"/>
              </a:rPr>
              <a:t>s.occhipinti@mail.scuole.vda.it</a:t>
            </a:r>
            <a:endParaRPr lang="en-GB" sz="2000" dirty="0">
              <a:latin typeface="Comic Sans MS" panose="030F0902030302020204" pitchFamily="66" charset="0"/>
            </a:endParaRPr>
          </a:p>
          <a:p>
            <a:r>
              <a:rPr lang="en-GB" sz="2000" dirty="0" err="1">
                <a:latin typeface="Comic Sans MS" panose="030F0902030302020204" pitchFamily="66" charset="0"/>
              </a:rPr>
              <a:t>susocchip@gmail.com</a:t>
            </a:r>
            <a:r>
              <a:rPr lang="en-GB" sz="2800" dirty="0">
                <a:latin typeface="Comic Sans MS" panose="030F0902030302020204" pitchFamily="66" charset="0"/>
              </a:rPr>
              <a:t>
</a:t>
            </a:r>
          </a:p>
        </p:txBody>
      </p:sp>
      <p:sp>
        <p:nvSpPr>
          <p:cNvPr id="4" name="CasellaDiTesto 3">
            <a:extLst>
              <a:ext uri="{FF2B5EF4-FFF2-40B4-BE49-F238E27FC236}">
                <a16:creationId xmlns:a16="http://schemas.microsoft.com/office/drawing/2014/main" id="{7C7DE24E-C36B-2049-B2A0-46081571D1E3}"/>
              </a:ext>
            </a:extLst>
          </p:cNvPr>
          <p:cNvSpPr txBox="1"/>
          <p:nvPr/>
        </p:nvSpPr>
        <p:spPr>
          <a:xfrm>
            <a:off x="521064" y="735919"/>
            <a:ext cx="43159609" cy="1938992"/>
          </a:xfrm>
          <a:prstGeom prst="rect">
            <a:avLst/>
          </a:prstGeom>
          <a:noFill/>
        </p:spPr>
        <p:txBody>
          <a:bodyPr wrap="square" rtlCol="0">
            <a:spAutoFit/>
          </a:bodyPr>
          <a:lstStyle/>
          <a:p>
            <a:r>
              <a:rPr lang="en-GB" sz="2400" dirty="0">
                <a:latin typeface="Comic Sans MS" panose="030F0902030302020204" pitchFamily="66" charset="0"/>
              </a:rPr>
              <a:t>This activity</a:t>
            </a:r>
          </a:p>
          <a:p>
            <a:pPr marL="342900" indent="-342900">
              <a:buFont typeface="Lucida Grande" panose="020B0600040502020204" pitchFamily="34" charset="0"/>
              <a:buChar char="→"/>
            </a:pPr>
            <a:r>
              <a:rPr lang="en-GB" sz="2400" dirty="0">
                <a:latin typeface="Comic Sans MS" panose="030F0902030302020204" pitchFamily="66" charset="0"/>
              </a:rPr>
              <a:t>has experienced a different educational approach,
 has improved their awareness  towards environmental dynamics and risks,</a:t>
            </a:r>
          </a:p>
          <a:p>
            <a:pPr marL="342900" indent="-342900">
              <a:buFont typeface="Lucida Grande" panose="020B0600040502020204" pitchFamily="34" charset="0"/>
              <a:buChar char="→"/>
            </a:pPr>
            <a:r>
              <a:rPr lang="en-GB" sz="2400" dirty="0">
                <a:latin typeface="Comic Sans MS" panose="030F0902030302020204" pitchFamily="66" charset="0"/>
              </a:rPr>
              <a:t>has allowed  to verify the skills students have acquired,  such as to</a:t>
            </a:r>
          </a:p>
          <a:p>
            <a:r>
              <a:rPr lang="en-GB" sz="2400" dirty="0">
                <a:latin typeface="Comic Sans MS" panose="030F0902030302020204" pitchFamily="66" charset="0"/>
              </a:rPr>
              <a:t>	 recognize cause-and-effect relationships</a:t>
            </a:r>
          </a:p>
        </p:txBody>
      </p:sp>
      <p:pic>
        <p:nvPicPr>
          <p:cNvPr id="7" name="Immagine 6">
            <a:extLst>
              <a:ext uri="{FF2B5EF4-FFF2-40B4-BE49-F238E27FC236}">
                <a16:creationId xmlns:a16="http://schemas.microsoft.com/office/drawing/2014/main" id="{A632E05A-A7CC-DD47-85AE-58E9026ACC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042" y="4378596"/>
            <a:ext cx="1346813" cy="818862"/>
          </a:xfrm>
          <a:prstGeom prst="rect">
            <a:avLst/>
          </a:prstGeom>
        </p:spPr>
      </p:pic>
    </p:spTree>
    <p:extLst>
      <p:ext uri="{BB962C8B-B14F-4D97-AF65-F5344CB8AC3E}">
        <p14:creationId xmlns:p14="http://schemas.microsoft.com/office/powerpoint/2010/main" val="25580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7A71C39-3EE5-B24D-9D7B-22B7A48D81E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707" y="105330"/>
            <a:ext cx="6234772" cy="3066435"/>
          </a:xfrm>
          <a:prstGeom prst="rect">
            <a:avLst/>
          </a:prstGeom>
        </p:spPr>
      </p:pic>
      <p:pic>
        <p:nvPicPr>
          <p:cNvPr id="9" name="Picture 2" descr="E:\03-17ott02-gio\PA170020.JPG">
            <a:extLst>
              <a:ext uri="{FF2B5EF4-FFF2-40B4-BE49-F238E27FC236}">
                <a16:creationId xmlns:a16="http://schemas.microsoft.com/office/drawing/2014/main" id="{3B2D731A-5FAE-D140-9116-7425F740B0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9296" y="262237"/>
            <a:ext cx="5232045" cy="343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BF78E089-71B0-5644-A338-75C458217D4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622918" y="48559"/>
            <a:ext cx="5509161" cy="2948915"/>
          </a:xfrm>
          <a:prstGeom prst="rect">
            <a:avLst/>
          </a:prstGeom>
        </p:spPr>
      </p:pic>
      <p:pic>
        <p:nvPicPr>
          <p:cNvPr id="6" name="Immagine 5">
            <a:extLst>
              <a:ext uri="{FF2B5EF4-FFF2-40B4-BE49-F238E27FC236}">
                <a16:creationId xmlns:a16="http://schemas.microsoft.com/office/drawing/2014/main" id="{9CD17E6D-4734-254C-82F5-6FF097515D90}"/>
              </a:ext>
            </a:extLst>
          </p:cNvPr>
          <p:cNvPicPr>
            <a:picLocks noChangeAspect="1"/>
          </p:cNvPicPr>
          <p:nvPr/>
        </p:nvPicPr>
        <p:blipFill>
          <a:blip r:embed="rId5"/>
          <a:stretch>
            <a:fillRect/>
          </a:stretch>
        </p:blipFill>
        <p:spPr>
          <a:xfrm>
            <a:off x="9472" y="3834277"/>
            <a:ext cx="6613446" cy="3114180"/>
          </a:xfrm>
          <a:prstGeom prst="rect">
            <a:avLst/>
          </a:prstGeom>
        </p:spPr>
      </p:pic>
      <p:pic>
        <p:nvPicPr>
          <p:cNvPr id="4" name="Immagine 3">
            <a:extLst>
              <a:ext uri="{FF2B5EF4-FFF2-40B4-BE49-F238E27FC236}">
                <a16:creationId xmlns:a16="http://schemas.microsoft.com/office/drawing/2014/main" id="{2A984173-A290-FD40-8C02-7050F399BD65}"/>
              </a:ext>
            </a:extLst>
          </p:cNvPr>
          <p:cNvPicPr>
            <a:picLocks noChangeAspect="1"/>
          </p:cNvPicPr>
          <p:nvPr/>
        </p:nvPicPr>
        <p:blipFill>
          <a:blip r:embed="rId6"/>
          <a:stretch>
            <a:fillRect/>
          </a:stretch>
        </p:blipFill>
        <p:spPr>
          <a:xfrm>
            <a:off x="-12545" y="2198162"/>
            <a:ext cx="6234772" cy="3455416"/>
          </a:xfrm>
          <a:prstGeom prst="rect">
            <a:avLst/>
          </a:prstGeom>
        </p:spPr>
      </p:pic>
      <p:pic>
        <p:nvPicPr>
          <p:cNvPr id="12" name="Immagine 11">
            <a:extLst>
              <a:ext uri="{FF2B5EF4-FFF2-40B4-BE49-F238E27FC236}">
                <a16:creationId xmlns:a16="http://schemas.microsoft.com/office/drawing/2014/main" id="{65DA3070-D74F-8D45-B65D-3764C98A8F4D}"/>
              </a:ext>
            </a:extLst>
          </p:cNvPr>
          <p:cNvPicPr>
            <a:picLocks noChangeAspect="1"/>
          </p:cNvPicPr>
          <p:nvPr/>
        </p:nvPicPr>
        <p:blipFill>
          <a:blip r:embed="rId7"/>
          <a:stretch>
            <a:fillRect/>
          </a:stretch>
        </p:blipFill>
        <p:spPr>
          <a:xfrm>
            <a:off x="5781211" y="1883121"/>
            <a:ext cx="6417130" cy="3557127"/>
          </a:xfrm>
          <a:prstGeom prst="rect">
            <a:avLst/>
          </a:prstGeom>
        </p:spPr>
      </p:pic>
      <p:pic>
        <p:nvPicPr>
          <p:cNvPr id="13" name="Immagine 12">
            <a:extLst>
              <a:ext uri="{FF2B5EF4-FFF2-40B4-BE49-F238E27FC236}">
                <a16:creationId xmlns:a16="http://schemas.microsoft.com/office/drawing/2014/main" id="{68AA13C2-2375-1D4F-9D83-B01022DE84B2}"/>
              </a:ext>
            </a:extLst>
          </p:cNvPr>
          <p:cNvPicPr/>
          <p:nvPr/>
        </p:nvPicPr>
        <p:blipFill rotWithShape="1">
          <a:blip r:embed="rId8" cstate="screen">
            <a:extLst>
              <a:ext uri="{28A0092B-C50C-407E-A947-70E740481C1C}">
                <a14:useLocalDpi xmlns:a14="http://schemas.microsoft.com/office/drawing/2010/main"/>
              </a:ext>
            </a:extLst>
          </a:blip>
          <a:srcRect b="-4328"/>
          <a:stretch/>
        </p:blipFill>
        <p:spPr>
          <a:xfrm>
            <a:off x="6573463" y="2924811"/>
            <a:ext cx="4667460" cy="3297891"/>
          </a:xfrm>
          <a:prstGeom prst="rect">
            <a:avLst/>
          </a:prstGeom>
        </p:spPr>
      </p:pic>
      <p:pic>
        <p:nvPicPr>
          <p:cNvPr id="7" name="Immagine 6">
            <a:extLst>
              <a:ext uri="{FF2B5EF4-FFF2-40B4-BE49-F238E27FC236}">
                <a16:creationId xmlns:a16="http://schemas.microsoft.com/office/drawing/2014/main" id="{68AA13C2-2375-1D4F-9D83-B01022DE84B2}"/>
              </a:ext>
            </a:extLst>
          </p:cNvPr>
          <p:cNvPicPr/>
          <p:nvPr/>
        </p:nvPicPr>
        <p:blipFill rotWithShape="1">
          <a:blip r:embed="rId9">
            <a:extLst>
              <a:ext uri="{28A0092B-C50C-407E-A947-70E740481C1C}">
                <a14:useLocalDpi xmlns:a14="http://schemas.microsoft.com/office/drawing/2010/main"/>
              </a:ext>
            </a:extLst>
          </a:blip>
          <a:srcRect/>
          <a:stretch/>
        </p:blipFill>
        <p:spPr>
          <a:xfrm>
            <a:off x="7127670" y="17042"/>
            <a:ext cx="5046133" cy="3154723"/>
          </a:xfrm>
          <a:prstGeom prst="rect">
            <a:avLst/>
          </a:prstGeom>
        </p:spPr>
      </p:pic>
      <p:pic>
        <p:nvPicPr>
          <p:cNvPr id="15" name="Immagine 14">
            <a:extLst>
              <a:ext uri="{FF2B5EF4-FFF2-40B4-BE49-F238E27FC236}">
                <a16:creationId xmlns:a16="http://schemas.microsoft.com/office/drawing/2014/main" id="{68AA13C2-2375-1D4F-9D83-B01022DE84B2}"/>
              </a:ext>
            </a:extLst>
          </p:cNvPr>
          <p:cNvPicPr/>
          <p:nvPr/>
        </p:nvPicPr>
        <p:blipFill rotWithShape="1">
          <a:blip r:embed="rId10">
            <a:extLst>
              <a:ext uri="{28A0092B-C50C-407E-A947-70E740481C1C}">
                <a14:useLocalDpi xmlns:a14="http://schemas.microsoft.com/office/drawing/2010/main"/>
              </a:ext>
            </a:extLst>
          </a:blip>
          <a:srcRect/>
          <a:stretch/>
        </p:blipFill>
        <p:spPr>
          <a:xfrm>
            <a:off x="1960867" y="3486806"/>
            <a:ext cx="5232044" cy="3480665"/>
          </a:xfrm>
          <a:prstGeom prst="rect">
            <a:avLst/>
          </a:prstGeom>
        </p:spPr>
      </p:pic>
      <p:pic>
        <p:nvPicPr>
          <p:cNvPr id="14" name="Immagine 13">
            <a:extLst>
              <a:ext uri="{FF2B5EF4-FFF2-40B4-BE49-F238E27FC236}">
                <a16:creationId xmlns:a16="http://schemas.microsoft.com/office/drawing/2014/main" id="{68AA13C2-2375-1D4F-9D83-B01022DE84B2}"/>
              </a:ext>
            </a:extLst>
          </p:cNvPr>
          <p:cNvPicPr/>
          <p:nvPr/>
        </p:nvPicPr>
        <p:blipFill rotWithShape="1">
          <a:blip r:embed="rId11">
            <a:extLst>
              <a:ext uri="{28A0092B-C50C-407E-A947-70E740481C1C}">
                <a14:useLocalDpi xmlns:a14="http://schemas.microsoft.com/office/drawing/2010/main"/>
              </a:ext>
            </a:extLst>
          </a:blip>
          <a:srcRect/>
          <a:stretch/>
        </p:blipFill>
        <p:spPr>
          <a:xfrm>
            <a:off x="7143456" y="3171765"/>
            <a:ext cx="5014562" cy="3732452"/>
          </a:xfrm>
          <a:prstGeom prst="rect">
            <a:avLst/>
          </a:prstGeom>
        </p:spPr>
      </p:pic>
      <p:sp>
        <p:nvSpPr>
          <p:cNvPr id="3" name="CasellaDiTesto 2">
            <a:extLst>
              <a:ext uri="{FF2B5EF4-FFF2-40B4-BE49-F238E27FC236}">
                <a16:creationId xmlns:a16="http://schemas.microsoft.com/office/drawing/2014/main" id="{F9AAE7D2-DE11-D649-8358-3B3DC5970555}"/>
              </a:ext>
            </a:extLst>
          </p:cNvPr>
          <p:cNvSpPr txBox="1"/>
          <p:nvPr/>
        </p:nvSpPr>
        <p:spPr>
          <a:xfrm>
            <a:off x="7702281" y="776039"/>
            <a:ext cx="3955079" cy="461665"/>
          </a:xfrm>
          <a:prstGeom prst="rect">
            <a:avLst/>
          </a:prstGeom>
          <a:solidFill>
            <a:schemeClr val="bg1"/>
          </a:solidFill>
        </p:spPr>
        <p:txBody>
          <a:bodyPr wrap="none" rtlCol="0">
            <a:spAutoFit/>
          </a:bodyPr>
          <a:lstStyle/>
          <a:p>
            <a:r>
              <a:rPr lang="en-GB" sz="2400" b="1" dirty="0">
                <a:latin typeface="Comic Sans MS"/>
              </a:rPr>
              <a:t>We do not miss anything!</a:t>
            </a:r>
          </a:p>
        </p:txBody>
      </p:sp>
    </p:spTree>
    <p:extLst>
      <p:ext uri="{BB962C8B-B14F-4D97-AF65-F5344CB8AC3E}">
        <p14:creationId xmlns:p14="http://schemas.microsoft.com/office/powerpoint/2010/main" val="3882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creenshot&#10;&#10;&#10;&#10;Descrizione generata automaticamente">
            <a:extLst>
              <a:ext uri="{FF2B5EF4-FFF2-40B4-BE49-F238E27FC236}">
                <a16:creationId xmlns:a16="http://schemas.microsoft.com/office/drawing/2014/main" id="{3380B5E5-10EC-F144-8489-68445272A2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0550" y="3272959"/>
            <a:ext cx="5051612" cy="3486324"/>
          </a:xfrm>
          <a:prstGeom prst="rect">
            <a:avLst/>
          </a:prstGeom>
        </p:spPr>
      </p:pic>
      <p:pic>
        <p:nvPicPr>
          <p:cNvPr id="5" name="Immagine 4">
            <a:extLst>
              <a:ext uri="{FF2B5EF4-FFF2-40B4-BE49-F238E27FC236}">
                <a16:creationId xmlns:a16="http://schemas.microsoft.com/office/drawing/2014/main" id="{FBB38BC4-9A39-7146-9C7A-69C8159A2944}"/>
              </a:ext>
            </a:extLst>
          </p:cNvPr>
          <p:cNvPicPr>
            <a:picLocks noChangeAspect="1"/>
          </p:cNvPicPr>
          <p:nvPr/>
        </p:nvPicPr>
        <p:blipFill>
          <a:blip r:embed="rId3"/>
          <a:stretch>
            <a:fillRect/>
          </a:stretch>
        </p:blipFill>
        <p:spPr>
          <a:xfrm>
            <a:off x="6382786" y="0"/>
            <a:ext cx="5605620" cy="3272959"/>
          </a:xfrm>
          <a:prstGeom prst="rect">
            <a:avLst/>
          </a:prstGeom>
        </p:spPr>
      </p:pic>
      <p:pic>
        <p:nvPicPr>
          <p:cNvPr id="6" name="Immagine 5">
            <a:extLst>
              <a:ext uri="{FF2B5EF4-FFF2-40B4-BE49-F238E27FC236}">
                <a16:creationId xmlns:a16="http://schemas.microsoft.com/office/drawing/2014/main" id="{AAAD3FCE-6E71-FB47-9C9E-728F0B674E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6579"/>
            <a:ext cx="5605620" cy="3652941"/>
          </a:xfrm>
          <a:prstGeom prst="rect">
            <a:avLst/>
          </a:prstGeom>
        </p:spPr>
      </p:pic>
      <p:pic>
        <p:nvPicPr>
          <p:cNvPr id="7" name="Immagine 6" descr="Schermata 08-2457237 alle 10.34.36.png">
            <a:extLst>
              <a:ext uri="{FF2B5EF4-FFF2-40B4-BE49-F238E27FC236}">
                <a16:creationId xmlns:a16="http://schemas.microsoft.com/office/drawing/2014/main" id="{90C0F3E0-AD76-EF41-9DD9-F1B7BD86BA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4215" y="6181778"/>
            <a:ext cx="644191" cy="676222"/>
          </a:xfrm>
          <a:prstGeom prst="rect">
            <a:avLst/>
          </a:prstGeom>
        </p:spPr>
      </p:pic>
      <p:sp>
        <p:nvSpPr>
          <p:cNvPr id="8" name="CasellaDiTesto 7"/>
          <p:cNvSpPr txBox="1"/>
          <p:nvPr/>
        </p:nvSpPr>
        <p:spPr>
          <a:xfrm>
            <a:off x="1076960" y="3942080"/>
            <a:ext cx="4393589" cy="1569660"/>
          </a:xfrm>
          <a:prstGeom prst="rect">
            <a:avLst/>
          </a:prstGeom>
          <a:noFill/>
        </p:spPr>
        <p:txBody>
          <a:bodyPr wrap="square" rtlCol="0">
            <a:spAutoFit/>
          </a:bodyPr>
          <a:lstStyle/>
          <a:p>
            <a:r>
              <a:rPr lang="fr-FR" sz="2400" dirty="0">
                <a:latin typeface="Comic Sans MS"/>
              </a:rPr>
              <a:t>As tell us</a:t>
            </a:r>
          </a:p>
          <a:p>
            <a:pPr marL="342900" indent="-342900">
              <a:buFont typeface="Lucida Grande" panose="020B0600040502020204" pitchFamily="34" charset="0"/>
              <a:buChar char="→"/>
            </a:pPr>
            <a:r>
              <a:rPr lang="en-GB" sz="2400" dirty="0">
                <a:latin typeface="Comic Sans MS"/>
              </a:rPr>
              <a:t>history</a:t>
            </a:r>
            <a:endParaRPr lang="fr-FR" sz="2400" dirty="0">
              <a:latin typeface="Comic Sans MS"/>
            </a:endParaRPr>
          </a:p>
          <a:p>
            <a:pPr marL="342900" indent="-342900">
              <a:buFont typeface="Lucida Grande" panose="020B0600040502020204" pitchFamily="34" charset="0"/>
              <a:buChar char="→"/>
            </a:pPr>
            <a:endParaRPr lang="fr-FR" sz="2400" dirty="0">
              <a:latin typeface="Comic Sans MS"/>
            </a:endParaRPr>
          </a:p>
          <a:p>
            <a:pPr marL="342900" indent="-342900">
              <a:buFont typeface="Lucida Grande" panose="020B0600040502020204" pitchFamily="34" charset="0"/>
              <a:buChar char="→"/>
            </a:pPr>
            <a:r>
              <a:rPr lang="en-GB" sz="2400" dirty="0">
                <a:latin typeface="Comic Sans MS"/>
              </a:rPr>
              <a:t>and official scientific data </a:t>
            </a:r>
          </a:p>
        </p:txBody>
      </p:sp>
    </p:spTree>
    <p:extLst>
      <p:ext uri="{BB962C8B-B14F-4D97-AF65-F5344CB8AC3E}">
        <p14:creationId xmlns:p14="http://schemas.microsoft.com/office/powerpoint/2010/main" val="4264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A6E7122-7665-F347-852A-A40CADD9AC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510462"/>
            <a:ext cx="7739268" cy="4353339"/>
          </a:xfrm>
          <a:prstGeom prst="rect">
            <a:avLst/>
          </a:prstGeom>
        </p:spPr>
      </p:pic>
      <p:pic>
        <p:nvPicPr>
          <p:cNvPr id="6" name="Immagine 5">
            <a:extLst>
              <a:ext uri="{FF2B5EF4-FFF2-40B4-BE49-F238E27FC236}">
                <a16:creationId xmlns:a16="http://schemas.microsoft.com/office/drawing/2014/main" id="{9FBA538B-1E9D-E143-B3A9-78195B8805C1}"/>
              </a:ext>
            </a:extLst>
          </p:cNvPr>
          <p:cNvPicPr>
            <a:picLocks noChangeAspect="1"/>
          </p:cNvPicPr>
          <p:nvPr/>
        </p:nvPicPr>
        <p:blipFill>
          <a:blip r:embed="rId3"/>
          <a:stretch>
            <a:fillRect/>
          </a:stretch>
        </p:blipFill>
        <p:spPr>
          <a:xfrm>
            <a:off x="7739287" y="621732"/>
            <a:ext cx="4025900" cy="4572000"/>
          </a:xfrm>
          <a:prstGeom prst="rect">
            <a:avLst/>
          </a:prstGeom>
        </p:spPr>
      </p:pic>
      <p:sp>
        <p:nvSpPr>
          <p:cNvPr id="2" name="CasellaDiTesto 1">
            <a:extLst>
              <a:ext uri="{FF2B5EF4-FFF2-40B4-BE49-F238E27FC236}">
                <a16:creationId xmlns:a16="http://schemas.microsoft.com/office/drawing/2014/main" id="{E2C0FB74-CDE5-174A-9469-C3FBCB38818D}"/>
              </a:ext>
            </a:extLst>
          </p:cNvPr>
          <p:cNvSpPr txBox="1"/>
          <p:nvPr/>
        </p:nvSpPr>
        <p:spPr>
          <a:xfrm>
            <a:off x="426813" y="310134"/>
            <a:ext cx="7190464" cy="1200328"/>
          </a:xfrm>
          <a:prstGeom prst="rect">
            <a:avLst/>
          </a:prstGeom>
          <a:noFill/>
        </p:spPr>
        <p:txBody>
          <a:bodyPr wrap="square" rtlCol="0">
            <a:spAutoFit/>
          </a:bodyPr>
          <a:lstStyle/>
          <a:p>
            <a:r>
              <a:rPr lang="en-GB" sz="2400" dirty="0">
                <a:latin typeface="Comic Sans MS"/>
              </a:rPr>
              <a:t>We need to improve awareness towards natural risks and hazards </a:t>
            </a:r>
          </a:p>
          <a:p>
            <a:pPr marL="342900" indent="-342900">
              <a:buFont typeface="Lucida Grande" panose="020B0600040502020204" pitchFamily="34" charset="0"/>
              <a:buChar char="→"/>
            </a:pPr>
            <a:r>
              <a:rPr lang="en-GB" sz="2400" dirty="0">
                <a:latin typeface="Comic Sans MS"/>
              </a:rPr>
              <a:t> in our students</a:t>
            </a:r>
          </a:p>
        </p:txBody>
      </p:sp>
      <p:pic>
        <p:nvPicPr>
          <p:cNvPr id="10" name="Immagine 9" descr="Schermata 2020-04-23 alle 09.54.09.png">
            <a:extLst>
              <a:ext uri="{FF2B5EF4-FFF2-40B4-BE49-F238E27FC236}">
                <a16:creationId xmlns:a16="http://schemas.microsoft.com/office/drawing/2014/main" id="{81937EC8-0A67-D14D-8576-51E42488136A}"/>
              </a:ext>
            </a:extLst>
          </p:cNvPr>
          <p:cNvPicPr>
            <a:picLocks noChangeAspect="1"/>
          </p:cNvPicPr>
          <p:nvPr/>
        </p:nvPicPr>
        <p:blipFill>
          <a:blip r:embed="rId4"/>
          <a:stretch>
            <a:fillRect/>
          </a:stretch>
        </p:blipFill>
        <p:spPr>
          <a:xfrm>
            <a:off x="4718499" y="2352740"/>
            <a:ext cx="7046688" cy="4505260"/>
          </a:xfrm>
          <a:prstGeom prst="rect">
            <a:avLst/>
          </a:prstGeom>
        </p:spPr>
      </p:pic>
      <p:pic>
        <p:nvPicPr>
          <p:cNvPr id="11" name="Immagine 10" descr="Schermata 2020-04-23 alle 09.51.12.png">
            <a:extLst>
              <a:ext uri="{FF2B5EF4-FFF2-40B4-BE49-F238E27FC236}">
                <a16:creationId xmlns:a16="http://schemas.microsoft.com/office/drawing/2014/main" id="{3432726D-1F4D-044A-8DB0-3F103D8A86DC}"/>
              </a:ext>
            </a:extLst>
          </p:cNvPr>
          <p:cNvPicPr>
            <a:picLocks noChangeAspect="1"/>
          </p:cNvPicPr>
          <p:nvPr/>
        </p:nvPicPr>
        <p:blipFill>
          <a:blip r:embed="rId5"/>
          <a:stretch>
            <a:fillRect/>
          </a:stretch>
        </p:blipFill>
        <p:spPr>
          <a:xfrm>
            <a:off x="9229819" y="3708627"/>
            <a:ext cx="2962181" cy="2970209"/>
          </a:xfrm>
          <a:prstGeom prst="rect">
            <a:avLst/>
          </a:prstGeom>
        </p:spPr>
      </p:pic>
    </p:spTree>
    <p:extLst>
      <p:ext uri="{BB962C8B-B14F-4D97-AF65-F5344CB8AC3E}">
        <p14:creationId xmlns:p14="http://schemas.microsoft.com/office/powerpoint/2010/main" val="39906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626E796-399D-C743-AD3F-509DE60C95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22" y="1336348"/>
            <a:ext cx="4814047" cy="5521652"/>
          </a:xfrm>
          <a:prstGeom prst="rect">
            <a:avLst/>
          </a:prstGeom>
        </p:spPr>
      </p:pic>
      <p:pic>
        <p:nvPicPr>
          <p:cNvPr id="3" name="Immagine 2">
            <a:extLst>
              <a:ext uri="{FF2B5EF4-FFF2-40B4-BE49-F238E27FC236}">
                <a16:creationId xmlns:a16="http://schemas.microsoft.com/office/drawing/2014/main" id="{19F65BB7-5A5E-DC4D-B544-DE16F455B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444" y="0"/>
            <a:ext cx="2760705" cy="416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a:extLst>
              <a:ext uri="{FF2B5EF4-FFF2-40B4-BE49-F238E27FC236}">
                <a16:creationId xmlns:a16="http://schemas.microsoft.com/office/drawing/2014/main" id="{2F4D0A3C-645E-B643-97D0-DEFC0E6685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879" y="3235837"/>
            <a:ext cx="5840121" cy="3622163"/>
          </a:xfrm>
          <a:prstGeom prst="rect">
            <a:avLst/>
          </a:prstGeom>
        </p:spPr>
      </p:pic>
      <p:pic>
        <p:nvPicPr>
          <p:cNvPr id="10" name="Immagine 9">
            <a:extLst>
              <a:ext uri="{FF2B5EF4-FFF2-40B4-BE49-F238E27FC236}">
                <a16:creationId xmlns:a16="http://schemas.microsoft.com/office/drawing/2014/main" id="{3166AE82-B6BB-464B-A176-AF8B1F6507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197588" y="4032797"/>
            <a:ext cx="3285067" cy="2463800"/>
          </a:xfrm>
          <a:prstGeom prst="rect">
            <a:avLst/>
          </a:prstGeom>
        </p:spPr>
      </p:pic>
      <p:pic>
        <p:nvPicPr>
          <p:cNvPr id="2" name="Immagine 1">
            <a:extLst>
              <a:ext uri="{FF2B5EF4-FFF2-40B4-BE49-F238E27FC236}">
                <a16:creationId xmlns:a16="http://schemas.microsoft.com/office/drawing/2014/main" id="{021F8CDF-819A-EC43-A4D6-F63CD111C1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0149" y="94129"/>
            <a:ext cx="4451851" cy="3530858"/>
          </a:xfrm>
          <a:prstGeom prst="rect">
            <a:avLst/>
          </a:prstGeom>
        </p:spPr>
      </p:pic>
      <p:sp>
        <p:nvSpPr>
          <p:cNvPr id="5" name="CasellaDiTesto 4">
            <a:extLst>
              <a:ext uri="{FF2B5EF4-FFF2-40B4-BE49-F238E27FC236}">
                <a16:creationId xmlns:a16="http://schemas.microsoft.com/office/drawing/2014/main" id="{C08B6CFF-A1F9-B24D-B4E4-2B75B431285D}"/>
              </a:ext>
            </a:extLst>
          </p:cNvPr>
          <p:cNvSpPr txBox="1"/>
          <p:nvPr/>
        </p:nvSpPr>
        <p:spPr>
          <a:xfrm>
            <a:off x="812800" y="629920"/>
            <a:ext cx="3294492" cy="461665"/>
          </a:xfrm>
          <a:prstGeom prst="rect">
            <a:avLst/>
          </a:prstGeom>
          <a:noFill/>
        </p:spPr>
        <p:txBody>
          <a:bodyPr wrap="none" rtlCol="0">
            <a:spAutoFit/>
          </a:bodyPr>
          <a:lstStyle/>
          <a:p>
            <a:pPr marL="342900" indent="-342900">
              <a:buFont typeface="Lucida Grande" panose="020B0600040502020204" pitchFamily="34" charset="0"/>
              <a:buChar char="→"/>
            </a:pPr>
            <a:r>
              <a:rPr lang="en-GB" sz="2400" dirty="0">
                <a:latin typeface="Comic Sans MS"/>
              </a:rPr>
              <a:t>and in our teachers</a:t>
            </a:r>
          </a:p>
        </p:txBody>
      </p:sp>
    </p:spTree>
    <p:extLst>
      <p:ext uri="{BB962C8B-B14F-4D97-AF65-F5344CB8AC3E}">
        <p14:creationId xmlns:p14="http://schemas.microsoft.com/office/powerpoint/2010/main" val="19009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magine 5" descr="Schermata 08-2457237 alle 10.34.36.png">
            <a:extLst>
              <a:ext uri="{FF2B5EF4-FFF2-40B4-BE49-F238E27FC236}">
                <a16:creationId xmlns:a16="http://schemas.microsoft.com/office/drawing/2014/main" id="{843BC9D1-4927-1547-BEE4-ACAC7C1F65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87208" y="5690549"/>
            <a:ext cx="644191" cy="676222"/>
          </a:xfrm>
          <a:prstGeom prst="rect">
            <a:avLst/>
          </a:prstGeom>
        </p:spPr>
      </p:pic>
      <p:pic>
        <p:nvPicPr>
          <p:cNvPr id="9" name="Immagine 8">
            <a:extLst>
              <a:ext uri="{FF2B5EF4-FFF2-40B4-BE49-F238E27FC236}">
                <a16:creationId xmlns:a16="http://schemas.microsoft.com/office/drawing/2014/main" id="{AD103EF2-CC5D-524B-9880-C41B852D22BD}"/>
              </a:ext>
            </a:extLst>
          </p:cNvPr>
          <p:cNvPicPr/>
          <p:nvPr/>
        </p:nvPicPr>
        <p:blipFill>
          <a:blip r:embed="rId3" cstate="screen">
            <a:extLst>
              <a:ext uri="{28A0092B-C50C-407E-A947-70E740481C1C}">
                <a14:useLocalDpi xmlns:a14="http://schemas.microsoft.com/office/drawing/2010/main"/>
              </a:ext>
            </a:extLst>
          </a:blip>
          <a:stretch>
            <a:fillRect/>
          </a:stretch>
        </p:blipFill>
        <p:spPr>
          <a:xfrm>
            <a:off x="5872433" y="1651470"/>
            <a:ext cx="5436870" cy="2656205"/>
          </a:xfrm>
          <a:prstGeom prst="rect">
            <a:avLst/>
          </a:prstGeom>
        </p:spPr>
      </p:pic>
      <p:pic>
        <p:nvPicPr>
          <p:cNvPr id="5" name="Immagine 4">
            <a:extLst>
              <a:ext uri="{FF2B5EF4-FFF2-40B4-BE49-F238E27FC236}">
                <a16:creationId xmlns:a16="http://schemas.microsoft.com/office/drawing/2014/main" id="{51F97D7D-FCA1-2845-9CE1-555DB54AD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427" y="643469"/>
            <a:ext cx="4037912" cy="5627753"/>
          </a:xfrm>
          <a:prstGeom prst="rect">
            <a:avLst/>
          </a:prstGeom>
        </p:spPr>
      </p:pic>
      <p:sp>
        <p:nvSpPr>
          <p:cNvPr id="2" name="CasellaDiTesto 1">
            <a:extLst>
              <a:ext uri="{FF2B5EF4-FFF2-40B4-BE49-F238E27FC236}">
                <a16:creationId xmlns:a16="http://schemas.microsoft.com/office/drawing/2014/main" id="{37375A19-7CE8-6440-9F22-38A28EDBA481}"/>
              </a:ext>
            </a:extLst>
          </p:cNvPr>
          <p:cNvSpPr txBox="1"/>
          <p:nvPr/>
        </p:nvSpPr>
        <p:spPr>
          <a:xfrm>
            <a:off x="841720" y="1630019"/>
            <a:ext cx="4106707" cy="3046988"/>
          </a:xfrm>
          <a:prstGeom prst="rect">
            <a:avLst/>
          </a:prstGeom>
          <a:noFill/>
        </p:spPr>
        <p:txBody>
          <a:bodyPr wrap="square" rtlCol="0">
            <a:spAutoFit/>
          </a:bodyPr>
          <a:lstStyle/>
          <a:p>
            <a:r>
              <a:rPr lang="en-GB" sz="2400" dirty="0">
                <a:latin typeface="Comic Sans MS"/>
              </a:rPr>
              <a:t>We try to cooperate </a:t>
            </a:r>
          </a:p>
          <a:p>
            <a:r>
              <a:rPr lang="en-GB" sz="2400" dirty="0">
                <a:latin typeface="Comic Sans MS"/>
              </a:rPr>
              <a:t>at all levels </a:t>
            </a:r>
          </a:p>
          <a:p>
            <a:r>
              <a:rPr lang="en-GB" sz="2400" dirty="0">
                <a:latin typeface="Comic Sans MS"/>
              </a:rPr>
              <a:t>and with  partners</a:t>
            </a:r>
          </a:p>
          <a:p>
            <a:endParaRPr lang="en-GB" sz="2400" dirty="0">
              <a:latin typeface="Comic Sans MS"/>
            </a:endParaRPr>
          </a:p>
          <a:p>
            <a:pPr marL="342900" indent="-342900">
              <a:buFont typeface="Lucida Grande" panose="020B0600040502020204" pitchFamily="34" charset="0"/>
              <a:buChar char="→"/>
            </a:pPr>
            <a:r>
              <a:rPr lang="en-GB" sz="2400" dirty="0">
                <a:latin typeface="Comic Sans MS"/>
              </a:rPr>
              <a:t> in Italy</a:t>
            </a:r>
          </a:p>
          <a:p>
            <a:pPr marL="342900" indent="-342900">
              <a:buFont typeface="Lucida Grande" panose="020B0600040502020204" pitchFamily="34" charset="0"/>
              <a:buChar char="→"/>
            </a:pPr>
            <a:endParaRPr lang="en-GB" sz="2400" dirty="0">
              <a:latin typeface="Comic Sans MS"/>
            </a:endParaRPr>
          </a:p>
          <a:p>
            <a:pPr marL="342900" indent="-342900">
              <a:buFont typeface="Lucida Grande" panose="020B0600040502020204" pitchFamily="34" charset="0"/>
              <a:buChar char="→"/>
            </a:pPr>
            <a:endParaRPr lang="en-GB" sz="2400" dirty="0">
              <a:latin typeface="Comic Sans MS"/>
            </a:endParaRPr>
          </a:p>
          <a:p>
            <a:pPr marL="342900" indent="-342900">
              <a:buFont typeface="Lucida Grande" panose="020B0600040502020204" pitchFamily="34" charset="0"/>
              <a:buChar char="→"/>
            </a:pPr>
            <a:r>
              <a:rPr lang="en-GB" sz="2400" dirty="0">
                <a:latin typeface="Comic Sans MS"/>
              </a:rPr>
              <a:t>and in Europe </a:t>
            </a:r>
          </a:p>
        </p:txBody>
      </p:sp>
    </p:spTree>
    <p:extLst>
      <p:ext uri="{BB962C8B-B14F-4D97-AF65-F5344CB8AC3E}">
        <p14:creationId xmlns:p14="http://schemas.microsoft.com/office/powerpoint/2010/main" val="145492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4A223A70-439E-344B-93DE-E24D8CD62DAA}"/>
              </a:ext>
            </a:extLst>
          </p:cNvPr>
          <p:cNvSpPr>
            <a:spLocks noChangeArrowheads="1"/>
          </p:cNvSpPr>
          <p:nvPr/>
        </p:nvSpPr>
        <p:spPr bwMode="auto">
          <a:xfrm>
            <a:off x="-1" y="-1"/>
            <a:ext cx="391726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pic>
        <p:nvPicPr>
          <p:cNvPr id="1029" name="Immagine 2" descr="Risultati immagini per classificazione varnes">
            <a:extLst>
              <a:ext uri="{FF2B5EF4-FFF2-40B4-BE49-F238E27FC236}">
                <a16:creationId xmlns:a16="http://schemas.microsoft.com/office/drawing/2014/main" id="{02D5DCF1-B91A-754C-AE81-A6B7665BCB9A}"/>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4384866" y="282736"/>
            <a:ext cx="4733365" cy="65752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a:extLst>
              <a:ext uri="{FF2B5EF4-FFF2-40B4-BE49-F238E27FC236}">
                <a16:creationId xmlns:a16="http://schemas.microsoft.com/office/drawing/2014/main" id="{D55AB021-5FA1-7B4B-9C5F-EC315E5CAB5C}"/>
              </a:ext>
            </a:extLst>
          </p:cNvPr>
          <p:cNvSpPr>
            <a:spLocks noChangeArrowheads="1"/>
          </p:cNvSpPr>
          <p:nvPr/>
        </p:nvSpPr>
        <p:spPr bwMode="auto">
          <a:xfrm>
            <a:off x="6817657" y="188258"/>
            <a:ext cx="322064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sp>
        <p:nvSpPr>
          <p:cNvPr id="6" name="Rectangle 12">
            <a:extLst>
              <a:ext uri="{FF2B5EF4-FFF2-40B4-BE49-F238E27FC236}">
                <a16:creationId xmlns:a16="http://schemas.microsoft.com/office/drawing/2014/main" id="{00E41156-80B7-8543-85FF-C86326AB8163}"/>
              </a:ext>
            </a:extLst>
          </p:cNvPr>
          <p:cNvSpPr>
            <a:spLocks noChangeArrowheads="1"/>
          </p:cNvSpPr>
          <p:nvPr/>
        </p:nvSpPr>
        <p:spPr bwMode="auto">
          <a:xfrm>
            <a:off x="6817656" y="4385622"/>
            <a:ext cx="312402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7" name="Immagine 6">
            <a:extLst>
              <a:ext uri="{FF2B5EF4-FFF2-40B4-BE49-F238E27FC236}">
                <a16:creationId xmlns:a16="http://schemas.microsoft.com/office/drawing/2014/main" id="{9EB93B11-F252-ED47-A480-1134215E43AF}"/>
              </a:ext>
            </a:extLst>
          </p:cNvPr>
          <p:cNvPicPr>
            <a:picLocks noChangeAspect="1"/>
          </p:cNvPicPr>
          <p:nvPr/>
        </p:nvPicPr>
        <p:blipFill>
          <a:blip r:embed="rId4"/>
          <a:stretch>
            <a:fillRect/>
          </a:stretch>
        </p:blipFill>
        <p:spPr>
          <a:xfrm>
            <a:off x="9118231" y="376517"/>
            <a:ext cx="2444877" cy="6299413"/>
          </a:xfrm>
          <a:prstGeom prst="rect">
            <a:avLst/>
          </a:prstGeom>
        </p:spPr>
      </p:pic>
      <p:pic>
        <p:nvPicPr>
          <p:cNvPr id="8" name="Immagine 7" descr="Schermata 08-2457237 alle 10.34.36.png">
            <a:extLst>
              <a:ext uri="{FF2B5EF4-FFF2-40B4-BE49-F238E27FC236}">
                <a16:creationId xmlns:a16="http://schemas.microsoft.com/office/drawing/2014/main" id="{009B7DD4-B929-6745-975E-FFABB70F0A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47809" y="6097650"/>
            <a:ext cx="644191" cy="676222"/>
          </a:xfrm>
          <a:prstGeom prst="rect">
            <a:avLst/>
          </a:prstGeom>
        </p:spPr>
      </p:pic>
      <p:sp>
        <p:nvSpPr>
          <p:cNvPr id="2" name="CasellaDiTesto 1">
            <a:extLst>
              <a:ext uri="{FF2B5EF4-FFF2-40B4-BE49-F238E27FC236}">
                <a16:creationId xmlns:a16="http://schemas.microsoft.com/office/drawing/2014/main" id="{196CEE27-015B-A34C-8CA8-EE9A92C395C4}"/>
              </a:ext>
            </a:extLst>
          </p:cNvPr>
          <p:cNvSpPr txBox="1"/>
          <p:nvPr/>
        </p:nvSpPr>
        <p:spPr>
          <a:xfrm>
            <a:off x="473612" y="168956"/>
            <a:ext cx="3755975" cy="6370975"/>
          </a:xfrm>
          <a:prstGeom prst="rect">
            <a:avLst/>
          </a:prstGeom>
          <a:noFill/>
        </p:spPr>
        <p:txBody>
          <a:bodyPr wrap="square" rtlCol="0">
            <a:spAutoFit/>
          </a:bodyPr>
          <a:lstStyle/>
          <a:p>
            <a:r>
              <a:rPr lang="en-GB" sz="2400" dirty="0">
                <a:latin typeface="Comic Sans MS"/>
              </a:rPr>
              <a:t>But traditional and formal educational tools, as</a:t>
            </a:r>
          </a:p>
          <a:p>
            <a:pPr marL="342900" indent="-342900">
              <a:buFont typeface="Lucida Grande" panose="020B0600040502020204" pitchFamily="34" charset="0"/>
              <a:buChar char="→"/>
            </a:pPr>
            <a:r>
              <a:rPr lang="en-GB" sz="2400" dirty="0">
                <a:latin typeface="Comic Sans MS"/>
              </a:rPr>
              <a:t>school texts </a:t>
            </a:r>
          </a:p>
          <a:p>
            <a:pPr marL="342900" indent="-342900">
              <a:buFont typeface="Lucida Grande" panose="020B0600040502020204" pitchFamily="34" charset="0"/>
              <a:buChar char="→"/>
            </a:pPr>
            <a:r>
              <a:rPr lang="en-GB" sz="2400" dirty="0">
                <a:latin typeface="Comic Sans MS"/>
              </a:rPr>
              <a:t>pictures</a:t>
            </a:r>
          </a:p>
          <a:p>
            <a:endParaRPr lang="en-GB" sz="2400" dirty="0">
              <a:latin typeface="Comic Sans MS"/>
            </a:endParaRPr>
          </a:p>
          <a:p>
            <a:r>
              <a:rPr lang="en-GB" sz="2400" dirty="0">
                <a:latin typeface="Comic Sans MS"/>
              </a:rPr>
              <a:t>and official classifications </a:t>
            </a:r>
          </a:p>
          <a:p>
            <a:pPr marL="342900" indent="-342900">
              <a:buFont typeface="Lucida Grande" panose="020B0600040502020204" pitchFamily="34" charset="0"/>
              <a:buChar char="→"/>
            </a:pPr>
            <a:r>
              <a:rPr lang="en-GB" sz="2400" dirty="0">
                <a:latin typeface="Comic Sans MS"/>
              </a:rPr>
              <a:t>(as </a:t>
            </a:r>
            <a:r>
              <a:rPr lang="en-GB" sz="2400" dirty="0" err="1">
                <a:latin typeface="Comic Sans MS"/>
              </a:rPr>
              <a:t>Varnes</a:t>
            </a:r>
            <a:r>
              <a:rPr lang="en-GB" sz="2400" dirty="0">
                <a:latin typeface="Comic Sans MS"/>
              </a:rPr>
              <a:t>’ one)</a:t>
            </a:r>
          </a:p>
          <a:p>
            <a:endParaRPr lang="en-GB" sz="2400" dirty="0">
              <a:latin typeface="Comic Sans MS"/>
            </a:endParaRPr>
          </a:p>
          <a:p>
            <a:endParaRPr lang="en-GB" sz="2400" dirty="0">
              <a:latin typeface="Comic Sans MS"/>
            </a:endParaRPr>
          </a:p>
          <a:p>
            <a:r>
              <a:rPr lang="en-GB" sz="2400" dirty="0">
                <a:latin typeface="Comic Sans MS"/>
              </a:rPr>
              <a:t>are not always effective </a:t>
            </a:r>
          </a:p>
          <a:p>
            <a:r>
              <a:rPr lang="en-GB" sz="2400" dirty="0">
                <a:latin typeface="Comic Sans MS"/>
              </a:rPr>
              <a:t>to improve</a:t>
            </a:r>
          </a:p>
          <a:p>
            <a:r>
              <a:rPr lang="en-GB" sz="2400" dirty="0">
                <a:latin typeface="Comic Sans MS"/>
              </a:rPr>
              <a:t>awareness towards </a:t>
            </a:r>
          </a:p>
          <a:p>
            <a:r>
              <a:rPr lang="en-GB" sz="2400" dirty="0">
                <a:latin typeface="Comic Sans MS"/>
              </a:rPr>
              <a:t>natural risks and hazards</a:t>
            </a:r>
          </a:p>
          <a:p>
            <a:r>
              <a:rPr lang="en-GB" sz="2400" dirty="0">
                <a:latin typeface="Comic Sans MS"/>
              </a:rPr>
              <a:t>in our students</a:t>
            </a:r>
          </a:p>
        </p:txBody>
      </p:sp>
    </p:spTree>
    <p:extLst>
      <p:ext uri="{BB962C8B-B14F-4D97-AF65-F5344CB8AC3E}">
        <p14:creationId xmlns:p14="http://schemas.microsoft.com/office/powerpoint/2010/main" val="42679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2A4C8ED-3D9E-C345-BA0F-41CCBD9D89AA}"/>
              </a:ext>
            </a:extLst>
          </p:cNvPr>
          <p:cNvSpPr txBox="1"/>
          <p:nvPr/>
        </p:nvSpPr>
        <p:spPr>
          <a:xfrm>
            <a:off x="542174" y="407649"/>
            <a:ext cx="7269566" cy="5539978"/>
          </a:xfrm>
          <a:prstGeom prst="rect">
            <a:avLst/>
          </a:prstGeom>
          <a:noFill/>
        </p:spPr>
        <p:txBody>
          <a:bodyPr wrap="square" rtlCol="0">
            <a:spAutoFit/>
          </a:bodyPr>
          <a:lstStyle/>
          <a:p>
            <a:pPr>
              <a:spcBef>
                <a:spcPts val="600"/>
              </a:spcBef>
              <a:spcAft>
                <a:spcPts val="600"/>
              </a:spcAft>
            </a:pPr>
            <a:r>
              <a:rPr lang="en-GB" sz="2400" cap="small" dirty="0">
                <a:latin typeface="Comic Sans MS" panose="030F0902030302020204" pitchFamily="66" charset="0"/>
                <a:ea typeface="Verdana" panose="020B0604030504040204" pitchFamily="34" charset="0"/>
                <a:cs typeface="Verdana" panose="020B0604030504040204" pitchFamily="34" charset="0"/>
              </a:rPr>
              <a:t>This educational path has the basic goals:</a:t>
            </a:r>
          </a:p>
          <a:p>
            <a:pPr>
              <a:spcBef>
                <a:spcPts val="600"/>
              </a:spcBef>
              <a:spcAft>
                <a:spcPts val="600"/>
              </a:spcAft>
            </a:pPr>
            <a:r>
              <a:rPr lang="en-GB" sz="2400" dirty="0">
                <a:latin typeface="Comic Sans MS" panose="030F0902030302020204" pitchFamily="66" charset="0"/>
                <a:ea typeface="Verdana" panose="020B0604030504040204" pitchFamily="34" charset="0"/>
                <a:cs typeface="Verdana" panose="020B0604030504040204" pitchFamily="34" charset="0"/>
              </a:rPr>
              <a:t>to recognise  in the main elements,</a:t>
            </a:r>
          </a:p>
          <a:p>
            <a:pPr marL="800100" lvl="1" indent="-342900">
              <a:spcBef>
                <a:spcPts val="600"/>
              </a:spcBef>
              <a:spcAft>
                <a:spcPts val="600"/>
              </a:spcAft>
              <a:buFont typeface="Lucida Grande" panose="020B0600040502020204" pitchFamily="34" charset="0"/>
              <a:buChar char="→"/>
            </a:pPr>
            <a:r>
              <a:rPr lang="en-GB" sz="2400" dirty="0">
                <a:latin typeface="Comic Sans MS" panose="030F0902030302020204" pitchFamily="66" charset="0"/>
                <a:ea typeface="Verdana" panose="020B0604030504040204" pitchFamily="34" charset="0"/>
                <a:cs typeface="Verdana" panose="020B0604030504040204" pitchFamily="34" charset="0"/>
              </a:rPr>
              <a:t> the dynamics of the territory and 
 the possible consequences :landslides, avalanches, floods, earthquakes...</a:t>
            </a:r>
          </a:p>
          <a:p>
            <a:pPr lvl="1">
              <a:spcBef>
                <a:spcPts val="600"/>
              </a:spcBef>
              <a:spcAft>
                <a:spcPts val="600"/>
              </a:spcAft>
            </a:pPr>
            <a:r>
              <a:rPr lang="en-GB" sz="2400" dirty="0">
                <a:latin typeface="Comic Sans MS" panose="030F0902030302020204" pitchFamily="66" charset="0"/>
                <a:ea typeface="Verdana" panose="020B0604030504040204" pitchFamily="34" charset="0"/>
                <a:cs typeface="Verdana" panose="020B0604030504040204" pitchFamily="34" charset="0"/>
              </a:rPr>
              <a:t> </a:t>
            </a:r>
          </a:p>
          <a:p>
            <a:pPr>
              <a:spcBef>
                <a:spcPts val="600"/>
              </a:spcBef>
              <a:spcAft>
                <a:spcPts val="600"/>
              </a:spcAft>
            </a:pPr>
            <a:r>
              <a:rPr lang="en-GB" sz="2400" dirty="0">
                <a:latin typeface="Comic Sans MS" panose="030F0902030302020204" pitchFamily="66" charset="0"/>
                <a:ea typeface="Verdana" panose="020B0604030504040204" pitchFamily="34" charset="0"/>
                <a:cs typeface="Verdana" panose="020B0604030504040204" pitchFamily="34" charset="0"/>
              </a:rPr>
              <a:t>to verify, when possibly experimentally, </a:t>
            </a:r>
          </a:p>
          <a:p>
            <a:pPr marL="800100" lvl="1" indent="-342900">
              <a:spcBef>
                <a:spcPts val="600"/>
              </a:spcBef>
              <a:spcAft>
                <a:spcPts val="600"/>
              </a:spcAft>
              <a:buFont typeface="Lucida Grande" panose="020B0600040502020204" pitchFamily="34" charset="0"/>
              <a:buChar char="→"/>
            </a:pPr>
            <a:r>
              <a:rPr lang="en-GB" sz="2400" dirty="0">
                <a:latin typeface="Comic Sans MS" panose="030F0902030302020204" pitchFamily="66" charset="0"/>
                <a:ea typeface="Verdana" panose="020B0604030504040204" pitchFamily="34" charset="0"/>
                <a:cs typeface="Verdana" panose="020B0604030504040204" pitchFamily="34" charset="0"/>
              </a:rPr>
              <a:t>in  what conditions they may occur, 
what are the factors that trigger them,  
what are the limits of stability,
what is the probability of occurrence.</a:t>
            </a:r>
          </a:p>
        </p:txBody>
      </p:sp>
      <p:pic>
        <p:nvPicPr>
          <p:cNvPr id="3" name="Immagine 2" descr="Schermata 08-2457237 alle 10.34.36.png">
            <a:extLst>
              <a:ext uri="{FF2B5EF4-FFF2-40B4-BE49-F238E27FC236}">
                <a16:creationId xmlns:a16="http://schemas.microsoft.com/office/drawing/2014/main" id="{37DC0959-E49A-994A-A34B-932C85A522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92716" y="6181778"/>
            <a:ext cx="644191" cy="676222"/>
          </a:xfrm>
          <a:prstGeom prst="rect">
            <a:avLst/>
          </a:prstGeom>
        </p:spPr>
      </p:pic>
      <p:grpSp>
        <p:nvGrpSpPr>
          <p:cNvPr id="4" name="Group 15">
            <a:extLst>
              <a:ext uri="{FF2B5EF4-FFF2-40B4-BE49-F238E27FC236}">
                <a16:creationId xmlns:a16="http://schemas.microsoft.com/office/drawing/2014/main" id="{E72E51B8-8D6A-5C48-87CB-D46FE36EEA6A}"/>
              </a:ext>
            </a:extLst>
          </p:cNvPr>
          <p:cNvGrpSpPr>
            <a:grpSpLocks/>
          </p:cNvGrpSpPr>
          <p:nvPr/>
        </p:nvGrpSpPr>
        <p:grpSpPr bwMode="auto">
          <a:xfrm>
            <a:off x="7401729" y="163807"/>
            <a:ext cx="4090987" cy="3178673"/>
            <a:chOff x="96" y="2304"/>
            <a:chExt cx="2160" cy="1740"/>
          </a:xfrm>
        </p:grpSpPr>
        <p:pic>
          <p:nvPicPr>
            <p:cNvPr id="5" name="Picture 16" descr="RovareyA1">
              <a:extLst>
                <a:ext uri="{FF2B5EF4-FFF2-40B4-BE49-F238E27FC236}">
                  <a16:creationId xmlns:a16="http://schemas.microsoft.com/office/drawing/2014/main" id="{E6E5A27F-9301-6441-955B-677C545D1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2592"/>
              <a:ext cx="2160" cy="14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Line 17">
              <a:extLst>
                <a:ext uri="{FF2B5EF4-FFF2-40B4-BE49-F238E27FC236}">
                  <a16:creationId xmlns:a16="http://schemas.microsoft.com/office/drawing/2014/main" id="{887A8734-590C-3446-AB74-8CA526C88486}"/>
                </a:ext>
              </a:extLst>
            </p:cNvPr>
            <p:cNvSpPr>
              <a:spLocks noChangeShapeType="1"/>
            </p:cNvSpPr>
            <p:nvPr/>
          </p:nvSpPr>
          <p:spPr bwMode="auto">
            <a:xfrm flipV="1">
              <a:off x="1968" y="2304"/>
              <a:ext cx="96" cy="2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8" name="Picture 10" descr="PerronC23">
            <a:extLst>
              <a:ext uri="{FF2B5EF4-FFF2-40B4-BE49-F238E27FC236}">
                <a16:creationId xmlns:a16="http://schemas.microsoft.com/office/drawing/2014/main" id="{7208ACA0-1370-BD4E-867A-5AAAE45538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0496" y="3515519"/>
            <a:ext cx="4090987" cy="25193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930</Words>
  <Application>Microsoft Macintosh PowerPoint</Application>
  <PresentationFormat>Widescreen</PresentationFormat>
  <Paragraphs>126</Paragraphs>
  <Slides>21</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Arial</vt:lpstr>
      <vt:lpstr>Calibri</vt:lpstr>
      <vt:lpstr>Calibri Light</vt:lpstr>
      <vt:lpstr>Comic Sans MS</vt:lpstr>
      <vt:lpstr>Lucida Grande</vt:lpstr>
      <vt:lpstr>Wingdings</vt:lpstr>
      <vt:lpstr>Zapf Dingbats</vt:lpstr>
      <vt:lpstr>Tema di Office</vt:lpstr>
      <vt:lpstr> , IN Italian schools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PROBLEM-BASED LEARNING  approach to enhance the sensitivity of students towards natural risks and HAZARDS, IN Italian schools</dc:title>
  <dc:creator>Susanna Occhipinti</dc:creator>
  <cp:lastModifiedBy>Susanna Occhipinti</cp:lastModifiedBy>
  <cp:revision>27</cp:revision>
  <dcterms:created xsi:type="dcterms:W3CDTF">2020-04-23T07:47:32Z</dcterms:created>
  <dcterms:modified xsi:type="dcterms:W3CDTF">2020-04-24T17:10:11Z</dcterms:modified>
</cp:coreProperties>
</file>