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0" r:id="rId2"/>
    <p:sldId id="292" r:id="rId3"/>
    <p:sldId id="291" r:id="rId4"/>
    <p:sldId id="302" r:id="rId5"/>
    <p:sldId id="303" r:id="rId6"/>
    <p:sldId id="305" r:id="rId7"/>
    <p:sldId id="301" r:id="rId8"/>
    <p:sldId id="293" r:id="rId9"/>
    <p:sldId id="304" r:id="rId10"/>
    <p:sldId id="294" r:id="rId11"/>
    <p:sldId id="295" r:id="rId12"/>
    <p:sldId id="296" r:id="rId13"/>
    <p:sldId id="306" r:id="rId14"/>
    <p:sldId id="307" r:id="rId15"/>
    <p:sldId id="297" r:id="rId16"/>
    <p:sldId id="298" r:id="rId17"/>
    <p:sldId id="260" r:id="rId18"/>
    <p:sldId id="261" r:id="rId19"/>
    <p:sldId id="274" r:id="rId20"/>
    <p:sldId id="275" r:id="rId21"/>
    <p:sldId id="273" r:id="rId22"/>
    <p:sldId id="276" r:id="rId23"/>
    <p:sldId id="280" r:id="rId24"/>
    <p:sldId id="279" r:id="rId25"/>
    <p:sldId id="272" r:id="rId26"/>
    <p:sldId id="286" r:id="rId27"/>
  </p:sldIdLst>
  <p:sldSz cx="9144000" cy="5143500" type="screen16x9"/>
  <p:notesSz cx="9144000" cy="6858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/>
    <p:restoredTop sz="94668"/>
  </p:normalViewPr>
  <p:slideViewPr>
    <p:cSldViewPr snapToGrid="0" snapToObjects="1">
      <p:cViewPr varScale="1">
        <p:scale>
          <a:sx n="56" d="100"/>
          <a:sy n="56" d="100"/>
        </p:scale>
        <p:origin x="432" y="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96"/>
    </p:cViewPr>
  </p:sorterViewPr>
  <p:notesViewPr>
    <p:cSldViewPr snapToGrid="0" snapToObjects="1">
      <p:cViewPr varScale="1">
        <p:scale>
          <a:sx n="60" d="100"/>
          <a:sy n="60" d="100"/>
        </p:scale>
        <p:origin x="1098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741E9-2F52-4302-9FE1-70F79F3B637D}" type="datetimeFigureOut">
              <a:rPr lang="de-CH" smtClean="0"/>
              <a:t>04.05.2020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4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4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608A6-2685-477C-AADB-6DA34763989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4233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353" y="182880"/>
            <a:ext cx="8976138" cy="521605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5353" y="5512986"/>
            <a:ext cx="8976138" cy="11027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693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1913" y="182563"/>
            <a:ext cx="9271001" cy="521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3118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1913" y="182563"/>
            <a:ext cx="9271001" cy="521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68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1913" y="182563"/>
            <a:ext cx="9271001" cy="521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8843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1913" y="182563"/>
            <a:ext cx="9271001" cy="521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9616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1913" y="182563"/>
            <a:ext cx="9271001" cy="521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0095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1913" y="182563"/>
            <a:ext cx="9271001" cy="521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1988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1913" y="182563"/>
            <a:ext cx="9271001" cy="521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0117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404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5541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1913" y="182563"/>
            <a:ext cx="9271001" cy="521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0804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1913" y="182563"/>
            <a:ext cx="9271001" cy="521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849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1913" y="182563"/>
            <a:ext cx="9271001" cy="521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2613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1913" y="182563"/>
            <a:ext cx="9271001" cy="521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6876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1913" y="182563"/>
            <a:ext cx="9271001" cy="521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9292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1913" y="182563"/>
            <a:ext cx="9271001" cy="521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6243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1913" y="182563"/>
            <a:ext cx="9271001" cy="521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4965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1913" y="182563"/>
            <a:ext cx="9271001" cy="521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3460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5402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1913" y="182563"/>
            <a:ext cx="9271001" cy="521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3848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1913" y="182563"/>
            <a:ext cx="9271001" cy="521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Very</a:t>
            </a:r>
            <a:r>
              <a:rPr lang="de-CH" dirty="0"/>
              <a:t> </a:t>
            </a:r>
            <a:r>
              <a:rPr lang="de-CH" dirty="0" err="1"/>
              <a:t>briefly</a:t>
            </a:r>
            <a:r>
              <a:rPr lang="de-CH" dirty="0"/>
              <a:t> –</a:t>
            </a:r>
            <a:r>
              <a:rPr lang="de-CH" baseline="0" dirty="0"/>
              <a:t> </a:t>
            </a:r>
            <a:r>
              <a:rPr lang="de-CH" baseline="0" dirty="0" err="1"/>
              <a:t>the</a:t>
            </a:r>
            <a:r>
              <a:rPr lang="de-CH" baseline="0" dirty="0"/>
              <a:t> </a:t>
            </a:r>
            <a:r>
              <a:rPr lang="de-CH" baseline="0" dirty="0" err="1"/>
              <a:t>general</a:t>
            </a:r>
            <a:r>
              <a:rPr lang="de-CH" baseline="0" dirty="0"/>
              <a:t> EPOS </a:t>
            </a:r>
            <a:r>
              <a:rPr lang="de-CH" baseline="0" dirty="0" err="1"/>
              <a:t>architecture</a:t>
            </a:r>
            <a:r>
              <a:rPr lang="de-CH" baseline="0"/>
              <a:t>: …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6780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1913" y="182563"/>
            <a:ext cx="9271001" cy="521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595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3336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1913" y="182563"/>
            <a:ext cx="9271001" cy="521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2550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1913" y="182563"/>
            <a:ext cx="9271001" cy="521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8C1658BF-522E-4116-999B-FCD751741F57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8440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1913" y="182563"/>
            <a:ext cx="9271001" cy="5216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 </a:t>
            </a:r>
            <a:r>
              <a:rPr lang="de-CH" dirty="0" err="1"/>
              <a:t>slide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last </a:t>
            </a:r>
            <a:r>
              <a:rPr lang="de-CH" dirty="0" err="1"/>
              <a:t>year</a:t>
            </a:r>
            <a:r>
              <a:rPr lang="de-CH" dirty="0"/>
              <a:t>…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challenges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all </a:t>
            </a:r>
            <a:r>
              <a:rPr lang="de-CH" dirty="0" err="1"/>
              <a:t>there</a:t>
            </a:r>
            <a:r>
              <a:rPr lang="de-CH" dirty="0"/>
              <a:t>… </a:t>
            </a:r>
            <a:r>
              <a:rPr lang="de-CH" dirty="0" err="1"/>
              <a:t>let’s</a:t>
            </a:r>
            <a:r>
              <a:rPr lang="de-CH" dirty="0"/>
              <a:t> </a:t>
            </a:r>
            <a:r>
              <a:rPr lang="de-CH" dirty="0" err="1"/>
              <a:t>have</a:t>
            </a:r>
            <a:r>
              <a:rPr lang="de-CH" dirty="0"/>
              <a:t> a </a:t>
            </a:r>
            <a:r>
              <a:rPr lang="de-CH" dirty="0" err="1"/>
              <a:t>closer</a:t>
            </a:r>
            <a:r>
              <a:rPr lang="de-CH" dirty="0"/>
              <a:t> </a:t>
            </a:r>
            <a:r>
              <a:rPr lang="de-CH" dirty="0" err="1"/>
              <a:t>look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2F8C1B15-FE6B-004D-BA9E-937080508F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40FC-B59F-4D4E-A3A9-82CEF6ACD06C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E343-2F56-7D41-BF44-A9CEE3862F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60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40FC-B59F-4D4E-A3A9-82CEF6ACD06C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E343-2F56-7D41-BF44-A9CEE3862FE7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36" y="-194154"/>
            <a:ext cx="2516426" cy="80832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364626" y="25344"/>
            <a:ext cx="1779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EGU2020-18847</a:t>
            </a:r>
          </a:p>
        </p:txBody>
      </p:sp>
    </p:spTree>
    <p:extLst>
      <p:ext uri="{BB962C8B-B14F-4D97-AF65-F5344CB8AC3E}">
        <p14:creationId xmlns:p14="http://schemas.microsoft.com/office/powerpoint/2010/main" val="3049570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>
            <a:extLst>
              <a:ext uri="{FF2B5EF4-FFF2-40B4-BE49-F238E27FC236}">
                <a16:creationId xmlns:a16="http://schemas.microsoft.com/office/drawing/2014/main" id="{164F45EC-D96D-C540-9D87-110683DE4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596713" cy="567829"/>
          </a:xfrm>
          <a:prstGeom prst="rect">
            <a:avLst/>
          </a:prstGeom>
        </p:spPr>
      </p:pic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97DD6B98-D021-AB43-AC03-50473206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0" y="4866119"/>
            <a:ext cx="2895600" cy="273844"/>
          </a:xfrm>
        </p:spPr>
        <p:txBody>
          <a:bodyPr/>
          <a:lstStyle>
            <a:lvl1pPr algn="l">
              <a:defRPr sz="1000"/>
            </a:lvl1pPr>
          </a:lstStyle>
          <a:p>
            <a:r>
              <a:rPr lang="de-CH" dirty="0"/>
              <a:t>EGU2020-18847</a:t>
            </a:r>
            <a:r>
              <a:rPr lang="it-IT" dirty="0"/>
              <a:t>  - ESSI3.2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D3438279-B35A-3F42-8B72-5E4F373E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432" y="4866119"/>
            <a:ext cx="2133600" cy="273844"/>
          </a:xfrm>
        </p:spPr>
        <p:txBody>
          <a:bodyPr/>
          <a:lstStyle>
            <a:lvl1pPr>
              <a:defRPr sz="1000"/>
            </a:lvl1pPr>
          </a:lstStyle>
          <a:p>
            <a:fld id="{B9C1E343-2F56-7D41-BF44-A9CEE3862FE7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421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51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F40FC-B59F-4D4E-A3A9-82CEF6ACD06C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1E343-2F56-7D41-BF44-A9CEE3862F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18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808329"/>
          </a:xfrm>
          <a:prstGeom prst="rect">
            <a:avLst/>
          </a:prstGeom>
        </p:spPr>
      </p:pic>
      <p:sp>
        <p:nvSpPr>
          <p:cNvPr id="5" name="CasellaDiTesto 3"/>
          <p:cNvSpPr txBox="1"/>
          <p:nvPr/>
        </p:nvSpPr>
        <p:spPr>
          <a:xfrm>
            <a:off x="331571" y="1453886"/>
            <a:ext cx="84894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>
                <a:latin typeface="Myriad Pro"/>
                <a:cs typeface="Myriad Pro"/>
              </a:rPr>
              <a:t>Staying</a:t>
            </a:r>
            <a:r>
              <a:rPr lang="it-IT" sz="3600" dirty="0">
                <a:latin typeface="Myriad Pro"/>
                <a:cs typeface="Myriad Pro"/>
              </a:rPr>
              <a:t> fair </a:t>
            </a:r>
            <a:r>
              <a:rPr lang="it-IT" sz="3600" dirty="0" err="1">
                <a:latin typeface="Myriad Pro"/>
                <a:cs typeface="Myriad Pro"/>
              </a:rPr>
              <a:t>while</a:t>
            </a:r>
            <a:r>
              <a:rPr lang="it-IT" sz="3600" dirty="0">
                <a:latin typeface="Myriad Pro"/>
                <a:cs typeface="Myriad Pro"/>
              </a:rPr>
              <a:t> </a:t>
            </a:r>
            <a:r>
              <a:rPr lang="it-IT" sz="3600" dirty="0" err="1">
                <a:latin typeface="Myriad Pro"/>
                <a:cs typeface="Myriad Pro"/>
              </a:rPr>
              <a:t>being</a:t>
            </a:r>
            <a:r>
              <a:rPr lang="it-IT" sz="3600" dirty="0">
                <a:latin typeface="Myriad Pro"/>
                <a:cs typeface="Myriad Pro"/>
              </a:rPr>
              <a:t> FAIR</a:t>
            </a:r>
          </a:p>
          <a:p>
            <a:pPr algn="ctr"/>
            <a:r>
              <a:rPr lang="it-IT" sz="2000" dirty="0" err="1">
                <a:latin typeface="Myriad Pro"/>
                <a:cs typeface="Myriad Pro"/>
              </a:rPr>
              <a:t>Challenges</a:t>
            </a:r>
            <a:r>
              <a:rPr lang="it-IT" sz="2000" dirty="0">
                <a:latin typeface="Myriad Pro"/>
                <a:cs typeface="Myriad Pro"/>
              </a:rPr>
              <a:t> with FAIR and Open data and </a:t>
            </a:r>
            <a:r>
              <a:rPr lang="it-IT" sz="2000" dirty="0" err="1">
                <a:latin typeface="Myriad Pro"/>
                <a:cs typeface="Myriad Pro"/>
              </a:rPr>
              <a:t>services</a:t>
            </a:r>
            <a:r>
              <a:rPr lang="it-IT" sz="2000" dirty="0">
                <a:latin typeface="Myriad Pro"/>
                <a:cs typeface="Myriad Pro"/>
              </a:rPr>
              <a:t> </a:t>
            </a:r>
            <a:br>
              <a:rPr lang="it-IT" sz="2000" dirty="0">
                <a:latin typeface="Myriad Pro"/>
                <a:cs typeface="Myriad Pro"/>
              </a:rPr>
            </a:br>
            <a:r>
              <a:rPr lang="it-IT" sz="2000" dirty="0">
                <a:latin typeface="Myriad Pro"/>
                <a:cs typeface="Myriad Pro"/>
              </a:rPr>
              <a:t>for </a:t>
            </a:r>
            <a:r>
              <a:rPr lang="it-IT" sz="2000" dirty="0" err="1">
                <a:latin typeface="Myriad Pro"/>
                <a:cs typeface="Myriad Pro"/>
              </a:rPr>
              <a:t>distributed</a:t>
            </a:r>
            <a:r>
              <a:rPr lang="it-IT" sz="2000" dirty="0">
                <a:latin typeface="Myriad Pro"/>
                <a:cs typeface="Myriad Pro"/>
              </a:rPr>
              <a:t> community </a:t>
            </a:r>
            <a:r>
              <a:rPr lang="it-IT" sz="2000" dirty="0" err="1">
                <a:latin typeface="Myriad Pro"/>
                <a:cs typeface="Myriad Pro"/>
              </a:rPr>
              <a:t>services</a:t>
            </a:r>
            <a:r>
              <a:rPr lang="it-IT" sz="2000" dirty="0">
                <a:latin typeface="Myriad Pro"/>
                <a:cs typeface="Myriad Pro"/>
              </a:rPr>
              <a:t> in </a:t>
            </a:r>
            <a:r>
              <a:rPr lang="it-IT" sz="2000" dirty="0" err="1">
                <a:latin typeface="Myriad Pro"/>
                <a:cs typeface="Myriad Pro"/>
              </a:rPr>
              <a:t>Seismology</a:t>
            </a:r>
            <a:endParaRPr lang="it-IT" sz="2000" dirty="0">
              <a:latin typeface="Myriad Pro"/>
              <a:cs typeface="Myriad Pro"/>
            </a:endParaRPr>
          </a:p>
        </p:txBody>
      </p:sp>
      <p:sp>
        <p:nvSpPr>
          <p:cNvPr id="6" name="CasellaDiTesto 4"/>
          <p:cNvSpPr txBox="1"/>
          <p:nvPr/>
        </p:nvSpPr>
        <p:spPr>
          <a:xfrm>
            <a:off x="1612886" y="2785157"/>
            <a:ext cx="59182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Florian Haslinger &amp; the EPOS </a:t>
            </a:r>
            <a:r>
              <a:rPr lang="it-IT" sz="1600" i="1" dirty="0" err="1"/>
              <a:t>Seismology</a:t>
            </a:r>
            <a:r>
              <a:rPr lang="it-IT" sz="1600" i="1" dirty="0"/>
              <a:t> </a:t>
            </a:r>
            <a:r>
              <a:rPr lang="it-IT" sz="1600" i="1" dirty="0" err="1" smtClean="0"/>
              <a:t>Consortium</a:t>
            </a:r>
            <a:endParaRPr lang="it-IT" sz="1600" i="1" dirty="0" smtClean="0"/>
          </a:p>
          <a:p>
            <a:pPr algn="ctr"/>
            <a:r>
              <a:rPr lang="it-IT" sz="1600" i="1" dirty="0" smtClean="0"/>
              <a:t>ORFEUS: Lars </a:t>
            </a:r>
            <a:r>
              <a:rPr lang="it-IT" sz="1600" i="1" dirty="0" err="1" smtClean="0"/>
              <a:t>Ottemöller</a:t>
            </a:r>
            <a:r>
              <a:rPr lang="it-IT" sz="1600" i="1" dirty="0" smtClean="0"/>
              <a:t>, Carlo Cauzzi, Susana Custodio</a:t>
            </a:r>
          </a:p>
          <a:p>
            <a:pPr algn="ctr"/>
            <a:r>
              <a:rPr lang="it-IT" sz="1600" i="1" dirty="0" smtClean="0"/>
              <a:t>EMSC: </a:t>
            </a:r>
            <a:r>
              <a:rPr lang="it-IT" sz="1600" i="1" dirty="0" err="1" smtClean="0"/>
              <a:t>Rèmy</a:t>
            </a:r>
            <a:r>
              <a:rPr lang="it-IT" sz="1600" i="1" dirty="0" smtClean="0"/>
              <a:t> Bossu, Alberto Michelini</a:t>
            </a:r>
            <a:br>
              <a:rPr lang="it-IT" sz="1600" i="1" dirty="0" smtClean="0"/>
            </a:br>
            <a:r>
              <a:rPr lang="it-IT" sz="1600" i="1" dirty="0" smtClean="0"/>
              <a:t>EFEHR: Fabrice Cotton, Helen Crowley, Laurentiu Danciu</a:t>
            </a:r>
            <a:endParaRPr lang="it-IT" sz="1600" i="1" dirty="0"/>
          </a:p>
          <a:p>
            <a:pPr algn="ctr"/>
            <a:endParaRPr lang="it-IT" sz="1600" i="1" dirty="0"/>
          </a:p>
          <a:p>
            <a:pPr algn="ctr"/>
            <a:r>
              <a:rPr lang="it-IT" sz="1400" i="1" dirty="0"/>
              <a:t>and </a:t>
            </a:r>
            <a:r>
              <a:rPr lang="it-IT" sz="1400" i="1" dirty="0" err="1"/>
              <a:t>contributions</a:t>
            </a:r>
            <a:r>
              <a:rPr lang="it-IT" sz="1400" i="1" dirty="0"/>
              <a:t> from </a:t>
            </a:r>
          </a:p>
          <a:p>
            <a:pPr algn="ctr"/>
            <a:r>
              <a:rPr lang="it-IT" sz="1400" i="1" dirty="0"/>
              <a:t>A. </a:t>
            </a:r>
            <a:r>
              <a:rPr lang="it-IT" sz="1400" i="1" dirty="0" err="1"/>
              <a:t>Hübner</a:t>
            </a:r>
            <a:r>
              <a:rPr lang="it-IT" sz="1400" i="1" dirty="0"/>
              <a:t> &amp; A. Strollo (GFZ), R. Sleeman (KNMI), </a:t>
            </a:r>
            <a:r>
              <a:rPr lang="it-IT" sz="1400" i="1" dirty="0" err="1"/>
              <a:t>dozens</a:t>
            </a:r>
            <a:r>
              <a:rPr lang="it-IT" sz="1400" i="1" dirty="0"/>
              <a:t> of </a:t>
            </a:r>
            <a:r>
              <a:rPr lang="it-IT" sz="1400" i="1" dirty="0" err="1"/>
              <a:t>colleagues</a:t>
            </a:r>
            <a:r>
              <a:rPr lang="it-IT" sz="1400" i="1" dirty="0"/>
              <a:t>, </a:t>
            </a:r>
            <a:r>
              <a:rPr lang="it-IT" sz="1400" i="1" dirty="0" err="1"/>
              <a:t>hundreds</a:t>
            </a:r>
            <a:r>
              <a:rPr lang="it-IT" sz="1400" i="1" dirty="0"/>
              <a:t> of </a:t>
            </a:r>
            <a:r>
              <a:rPr lang="it-IT" sz="1400" i="1" dirty="0" err="1"/>
              <a:t>websites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9197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97DD6B98-D021-AB43-AC03-50473206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" y="4866119"/>
            <a:ext cx="2895600" cy="273844"/>
          </a:xfrm>
        </p:spPr>
        <p:txBody>
          <a:bodyPr/>
          <a:lstStyle>
            <a:lvl1pPr algn="l">
              <a:defRPr sz="1000"/>
            </a:lvl1pPr>
          </a:lstStyle>
          <a:p>
            <a:r>
              <a:rPr lang="de-CH" dirty="0"/>
              <a:t>EGU2020-18847</a:t>
            </a:r>
            <a:r>
              <a:rPr lang="it-IT" dirty="0"/>
              <a:t>  - ESSI3.2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45" y="4936351"/>
            <a:ext cx="581955" cy="203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701" y="635000"/>
            <a:ext cx="8528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Attribution – </a:t>
            </a:r>
          </a:p>
          <a:p>
            <a:r>
              <a:rPr lang="en-US" dirty="0" smtClean="0"/>
              <a:t>Challenge: how </a:t>
            </a:r>
            <a:r>
              <a:rPr lang="en-US" dirty="0"/>
              <a:t>to ensure (enforce?) appropriate attribution through the whole data life </a:t>
            </a:r>
            <a:r>
              <a:rPr lang="en-US" dirty="0" smtClean="0"/>
              <a:t>cycle</a:t>
            </a:r>
            <a:r>
              <a:rPr lang="en-US" dirty="0"/>
              <a:t> </a:t>
            </a:r>
            <a:r>
              <a:rPr lang="en-US" dirty="0" smtClean="0"/>
              <a:t>(and </a:t>
            </a:r>
            <a:r>
              <a:rPr lang="en-US" dirty="0" smtClean="0"/>
              <a:t>what </a:t>
            </a:r>
            <a:r>
              <a:rPr lang="en-US" dirty="0"/>
              <a:t>is appropriate)</a:t>
            </a:r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393700" y="1676874"/>
            <a:ext cx="86207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i="1" dirty="0" smtClean="0"/>
              <a:t>Who </a:t>
            </a:r>
            <a:r>
              <a:rPr lang="de-CH" sz="1600" i="1" dirty="0" err="1" smtClean="0"/>
              <a:t>should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get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acknowledged</a:t>
            </a:r>
            <a:r>
              <a:rPr lang="de-CH" sz="1600" i="1" dirty="0" smtClean="0"/>
              <a:t> / </a:t>
            </a:r>
            <a:r>
              <a:rPr lang="de-CH" sz="1600" i="1" dirty="0" err="1" smtClean="0"/>
              <a:t>referenced</a:t>
            </a:r>
            <a:r>
              <a:rPr lang="de-CH" sz="1600" i="1" dirty="0" smtClean="0"/>
              <a:t> in </a:t>
            </a:r>
            <a:r>
              <a:rPr lang="de-CH" sz="1600" i="1" dirty="0" err="1" smtClean="0"/>
              <a:t>your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latest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research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work</a:t>
            </a:r>
            <a:r>
              <a:rPr lang="de-CH" sz="1600" i="1" dirty="0" smtClean="0"/>
              <a:t>: </a:t>
            </a:r>
          </a:p>
          <a:p>
            <a:pPr>
              <a:spcAft>
                <a:spcPts val="400"/>
              </a:spcAft>
            </a:pPr>
            <a:r>
              <a:rPr lang="de-CH" sz="1600" dirty="0"/>
              <a:t>	</a:t>
            </a:r>
            <a:r>
              <a:rPr lang="de-CH" sz="1600" dirty="0" smtClean="0"/>
              <a:t>- </a:t>
            </a:r>
            <a:r>
              <a:rPr lang="de-CH" sz="1600" dirty="0" err="1" smtClean="0"/>
              <a:t>the</a:t>
            </a:r>
            <a:r>
              <a:rPr lang="de-CH" sz="1600" dirty="0" smtClean="0"/>
              <a:t> original ‘</a:t>
            </a:r>
            <a:r>
              <a:rPr lang="de-CH" sz="1600" dirty="0" err="1" smtClean="0"/>
              <a:t>raw</a:t>
            </a:r>
            <a:r>
              <a:rPr lang="de-CH" sz="1600" dirty="0" smtClean="0"/>
              <a:t> </a:t>
            </a:r>
            <a:r>
              <a:rPr lang="de-CH" sz="1600" dirty="0" err="1" smtClean="0"/>
              <a:t>data</a:t>
            </a:r>
            <a:r>
              <a:rPr lang="de-CH" sz="1600" dirty="0" smtClean="0"/>
              <a:t>’ </a:t>
            </a:r>
            <a:r>
              <a:rPr lang="de-CH" sz="1600" dirty="0" err="1" smtClean="0"/>
              <a:t>collector</a:t>
            </a:r>
            <a:r>
              <a:rPr lang="de-CH" sz="1600" dirty="0" smtClean="0"/>
              <a:t> (all </a:t>
            </a:r>
            <a:r>
              <a:rPr lang="de-CH" sz="1600" dirty="0" err="1" smtClean="0"/>
              <a:t>of</a:t>
            </a:r>
            <a:r>
              <a:rPr lang="de-CH" sz="1600" dirty="0" smtClean="0"/>
              <a:t> </a:t>
            </a:r>
            <a:r>
              <a:rPr lang="de-CH" sz="1600" dirty="0" err="1" smtClean="0"/>
              <a:t>them</a:t>
            </a:r>
            <a:r>
              <a:rPr lang="de-CH" sz="1600" dirty="0" smtClean="0"/>
              <a:t>…)</a:t>
            </a:r>
          </a:p>
          <a:p>
            <a:pPr>
              <a:spcAft>
                <a:spcPts val="400"/>
              </a:spcAft>
            </a:pPr>
            <a:r>
              <a:rPr lang="de-CH" sz="1600" dirty="0"/>
              <a:t>	</a:t>
            </a:r>
            <a:r>
              <a:rPr lang="de-CH" sz="1600" dirty="0" smtClean="0"/>
              <a:t>- </a:t>
            </a:r>
            <a:r>
              <a:rPr lang="de-CH" sz="1600" dirty="0" err="1" smtClean="0"/>
              <a:t>the</a:t>
            </a:r>
            <a:r>
              <a:rPr lang="de-CH" sz="1600" dirty="0" smtClean="0"/>
              <a:t> </a:t>
            </a:r>
            <a:r>
              <a:rPr lang="de-CH" sz="1600" dirty="0" err="1" smtClean="0"/>
              <a:t>ones</a:t>
            </a:r>
            <a:r>
              <a:rPr lang="de-CH" sz="1600" dirty="0" smtClean="0"/>
              <a:t> </a:t>
            </a:r>
            <a:r>
              <a:rPr lang="de-CH" sz="1600" dirty="0" err="1" smtClean="0"/>
              <a:t>who</a:t>
            </a:r>
            <a:r>
              <a:rPr lang="de-CH" sz="1600" dirty="0" smtClean="0"/>
              <a:t> </a:t>
            </a:r>
            <a:r>
              <a:rPr lang="de-CH" sz="1600" dirty="0" err="1" smtClean="0"/>
              <a:t>generated</a:t>
            </a:r>
            <a:r>
              <a:rPr lang="de-CH" sz="1600" dirty="0" smtClean="0"/>
              <a:t> </a:t>
            </a:r>
            <a:r>
              <a:rPr lang="de-CH" sz="1600" dirty="0" err="1" smtClean="0"/>
              <a:t>the</a:t>
            </a:r>
            <a:r>
              <a:rPr lang="de-CH" sz="1600" dirty="0" smtClean="0"/>
              <a:t> </a:t>
            </a:r>
            <a:r>
              <a:rPr lang="de-CH" sz="1600" dirty="0" err="1" smtClean="0"/>
              <a:t>actual</a:t>
            </a:r>
            <a:r>
              <a:rPr lang="de-CH" sz="1600" dirty="0" smtClean="0"/>
              <a:t> </a:t>
            </a:r>
            <a:r>
              <a:rPr lang="de-CH" sz="1600" dirty="0" err="1" smtClean="0"/>
              <a:t>products</a:t>
            </a:r>
            <a:r>
              <a:rPr lang="de-CH" sz="1600" dirty="0" smtClean="0"/>
              <a:t> </a:t>
            </a:r>
            <a:r>
              <a:rPr lang="de-CH" sz="1600" dirty="0" err="1" smtClean="0"/>
              <a:t>that</a:t>
            </a:r>
            <a:r>
              <a:rPr lang="de-CH" sz="1600" dirty="0" smtClean="0"/>
              <a:t> </a:t>
            </a:r>
            <a:r>
              <a:rPr lang="de-CH" sz="1600" dirty="0" err="1" smtClean="0"/>
              <a:t>you</a:t>
            </a:r>
            <a:r>
              <a:rPr lang="de-CH" sz="1600" dirty="0" smtClean="0"/>
              <a:t> </a:t>
            </a:r>
            <a:r>
              <a:rPr lang="de-CH" sz="1600" dirty="0" err="1" smtClean="0"/>
              <a:t>then</a:t>
            </a:r>
            <a:r>
              <a:rPr lang="de-CH" sz="1600" dirty="0" smtClean="0"/>
              <a:t> </a:t>
            </a:r>
            <a:r>
              <a:rPr lang="de-CH" sz="1600" dirty="0" err="1" smtClean="0"/>
              <a:t>used</a:t>
            </a:r>
            <a:r>
              <a:rPr lang="de-CH" sz="1600" dirty="0" smtClean="0"/>
              <a:t> </a:t>
            </a:r>
            <a:r>
              <a:rPr lang="de-CH" sz="1400" dirty="0" smtClean="0"/>
              <a:t>(</a:t>
            </a:r>
            <a:r>
              <a:rPr lang="de-CH" sz="1400" dirty="0" err="1" smtClean="0"/>
              <a:t>may</a:t>
            </a:r>
            <a:r>
              <a:rPr lang="de-CH" sz="1400" dirty="0" smtClean="0"/>
              <a:t> </a:t>
            </a:r>
            <a:r>
              <a:rPr lang="de-CH" sz="1400" dirty="0" err="1" smtClean="0"/>
              <a:t>have</a:t>
            </a:r>
            <a:r>
              <a:rPr lang="de-CH" sz="1400" dirty="0" smtClean="0"/>
              <a:t> </a:t>
            </a:r>
            <a:r>
              <a:rPr lang="de-CH" sz="1400" dirty="0" err="1" smtClean="0"/>
              <a:t>involved</a:t>
            </a:r>
            <a:r>
              <a:rPr lang="de-CH" sz="1400" dirty="0" smtClean="0"/>
              <a:t> multiple </a:t>
            </a:r>
            <a:r>
              <a:rPr lang="de-CH" sz="1400" dirty="0" err="1" smtClean="0"/>
              <a:t>steps</a:t>
            </a:r>
            <a:r>
              <a:rPr lang="de-CH" sz="1400" dirty="0" smtClean="0"/>
              <a:t>)</a:t>
            </a:r>
          </a:p>
          <a:p>
            <a:pPr>
              <a:spcAft>
                <a:spcPts val="400"/>
              </a:spcAft>
            </a:pPr>
            <a:r>
              <a:rPr lang="de-CH" sz="1600" dirty="0"/>
              <a:t>	</a:t>
            </a:r>
            <a:r>
              <a:rPr lang="de-CH" sz="1600" dirty="0" smtClean="0"/>
              <a:t>- </a:t>
            </a:r>
            <a:r>
              <a:rPr lang="de-CH" sz="1600" dirty="0" err="1" smtClean="0"/>
              <a:t>the</a:t>
            </a:r>
            <a:r>
              <a:rPr lang="de-CH" sz="1600" dirty="0" smtClean="0"/>
              <a:t> </a:t>
            </a:r>
            <a:r>
              <a:rPr lang="de-CH" sz="1600" dirty="0" err="1" smtClean="0"/>
              <a:t>institution</a:t>
            </a:r>
            <a:r>
              <a:rPr lang="de-CH" sz="1600" dirty="0" smtClean="0"/>
              <a:t> </a:t>
            </a:r>
            <a:r>
              <a:rPr lang="de-CH" sz="1600" dirty="0" err="1" smtClean="0"/>
              <a:t>operating</a:t>
            </a:r>
            <a:r>
              <a:rPr lang="de-CH" sz="1600" dirty="0" smtClean="0"/>
              <a:t> </a:t>
            </a:r>
            <a:r>
              <a:rPr lang="de-CH" sz="1600" dirty="0" err="1" smtClean="0"/>
              <a:t>the</a:t>
            </a:r>
            <a:r>
              <a:rPr lang="de-CH" sz="1600" dirty="0" smtClean="0"/>
              <a:t> </a:t>
            </a:r>
            <a:r>
              <a:rPr lang="de-CH" sz="1600" dirty="0" err="1" smtClean="0"/>
              <a:t>service</a:t>
            </a:r>
            <a:r>
              <a:rPr lang="de-CH" sz="1600" dirty="0" smtClean="0"/>
              <a:t> </a:t>
            </a:r>
            <a:r>
              <a:rPr lang="de-CH" sz="1600" dirty="0" err="1" smtClean="0"/>
              <a:t>that</a:t>
            </a:r>
            <a:r>
              <a:rPr lang="de-CH" sz="1600" dirty="0" smtClean="0"/>
              <a:t> </a:t>
            </a:r>
            <a:r>
              <a:rPr lang="de-CH" sz="1600" dirty="0" err="1" smtClean="0"/>
              <a:t>provided</a:t>
            </a:r>
            <a:r>
              <a:rPr lang="de-CH" sz="1600" dirty="0" smtClean="0"/>
              <a:t> </a:t>
            </a:r>
            <a:r>
              <a:rPr lang="de-CH" sz="1600" dirty="0" err="1" smtClean="0"/>
              <a:t>you</a:t>
            </a:r>
            <a:r>
              <a:rPr lang="de-CH" sz="1600" dirty="0" smtClean="0"/>
              <a:t> </a:t>
            </a:r>
            <a:r>
              <a:rPr lang="de-CH" sz="1600" dirty="0" err="1" smtClean="0"/>
              <a:t>with</a:t>
            </a:r>
            <a:r>
              <a:rPr lang="de-CH" sz="1600" dirty="0" smtClean="0"/>
              <a:t> </a:t>
            </a:r>
            <a:r>
              <a:rPr lang="de-CH" sz="1600" dirty="0" err="1" smtClean="0"/>
              <a:t>the</a:t>
            </a:r>
            <a:r>
              <a:rPr lang="de-CH" sz="1600" dirty="0" smtClean="0"/>
              <a:t> </a:t>
            </a:r>
            <a:r>
              <a:rPr lang="de-CH" sz="1600" dirty="0" err="1" smtClean="0"/>
              <a:t>products</a:t>
            </a:r>
            <a:endParaRPr lang="de-CH" sz="1600" dirty="0" smtClean="0"/>
          </a:p>
          <a:p>
            <a:pPr>
              <a:spcAft>
                <a:spcPts val="400"/>
              </a:spcAft>
            </a:pPr>
            <a:r>
              <a:rPr lang="de-CH" sz="1600" dirty="0" smtClean="0"/>
              <a:t>	 </a:t>
            </a:r>
            <a:r>
              <a:rPr lang="de-CH" sz="1600" i="1" dirty="0" smtClean="0"/>
              <a:t>… </a:t>
            </a:r>
            <a:r>
              <a:rPr lang="de-CH" sz="1600" i="1" dirty="0" err="1" smtClean="0"/>
              <a:t>grandma</a:t>
            </a:r>
            <a:r>
              <a:rPr lang="de-CH" sz="1600" i="1" dirty="0" smtClean="0"/>
              <a:t>?  … </a:t>
            </a:r>
            <a:r>
              <a:rPr lang="de-CH" sz="1600" i="1" dirty="0" err="1" smtClean="0"/>
              <a:t>any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other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sponsors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of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the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above</a:t>
            </a:r>
            <a:r>
              <a:rPr lang="de-CH" sz="1600" i="1" dirty="0" smtClean="0"/>
              <a:t>?</a:t>
            </a:r>
            <a:r>
              <a:rPr lang="de-CH" sz="1600" dirty="0" smtClean="0"/>
              <a:t> </a:t>
            </a:r>
            <a:r>
              <a:rPr lang="de-CH" dirty="0" smtClean="0"/>
              <a:t>	</a:t>
            </a:r>
            <a:endParaRPr lang="de-CH" dirty="0"/>
          </a:p>
        </p:txBody>
      </p:sp>
      <p:sp>
        <p:nvSpPr>
          <p:cNvPr id="6" name="TextBox 5"/>
          <p:cNvSpPr txBox="1"/>
          <p:nvPr/>
        </p:nvSpPr>
        <p:spPr>
          <a:xfrm>
            <a:off x="393700" y="3278324"/>
            <a:ext cx="8315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i="1" dirty="0" err="1" smtClean="0"/>
              <a:t>Metadata</a:t>
            </a:r>
            <a:r>
              <a:rPr lang="de-CH" sz="1600" i="1" dirty="0" smtClean="0"/>
              <a:t> &amp; </a:t>
            </a:r>
            <a:r>
              <a:rPr lang="de-CH" sz="1600" i="1" dirty="0" err="1" smtClean="0"/>
              <a:t>identifiers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can</a:t>
            </a:r>
            <a:r>
              <a:rPr lang="de-CH" sz="1600" i="1" dirty="0" smtClean="0"/>
              <a:t> do </a:t>
            </a:r>
            <a:r>
              <a:rPr lang="de-CH" sz="1600" i="1" dirty="0" err="1" smtClean="0"/>
              <a:t>it</a:t>
            </a:r>
            <a:r>
              <a:rPr lang="de-CH" sz="1600" i="1" dirty="0" smtClean="0"/>
              <a:t> (</a:t>
            </a:r>
            <a:r>
              <a:rPr lang="de-CH" sz="1600" i="1" dirty="0" err="1" smtClean="0"/>
              <a:t>really</a:t>
            </a:r>
            <a:r>
              <a:rPr lang="de-CH" sz="1600" i="1" dirty="0" smtClean="0"/>
              <a:t>?)</a:t>
            </a:r>
          </a:p>
          <a:p>
            <a:pPr lvl="1"/>
            <a:r>
              <a:rPr lang="de-CH" sz="1600" dirty="0" smtClean="0"/>
              <a:t>- but </a:t>
            </a:r>
            <a:r>
              <a:rPr lang="de-CH" sz="1600" dirty="0" err="1" smtClean="0"/>
              <a:t>we</a:t>
            </a:r>
            <a:r>
              <a:rPr lang="de-CH" sz="1600" dirty="0" smtClean="0"/>
              <a:t> </a:t>
            </a:r>
            <a:r>
              <a:rPr lang="de-CH" sz="1600" dirty="0" err="1" smtClean="0"/>
              <a:t>need</a:t>
            </a:r>
            <a:r>
              <a:rPr lang="de-CH" sz="1600" dirty="0" smtClean="0"/>
              <a:t> </a:t>
            </a:r>
            <a:r>
              <a:rPr lang="de-CH" sz="1600" dirty="0" err="1" smtClean="0"/>
              <a:t>standardized</a:t>
            </a:r>
            <a:r>
              <a:rPr lang="de-CH" sz="1600" dirty="0" smtClean="0"/>
              <a:t> </a:t>
            </a:r>
            <a:r>
              <a:rPr lang="de-CH" sz="1600" dirty="0" err="1" smtClean="0"/>
              <a:t>automatic</a:t>
            </a:r>
            <a:r>
              <a:rPr lang="de-CH" sz="1600" dirty="0" smtClean="0"/>
              <a:t> </a:t>
            </a:r>
            <a:r>
              <a:rPr lang="de-CH" sz="1600" dirty="0" err="1" smtClean="0"/>
              <a:t>tools</a:t>
            </a:r>
            <a:r>
              <a:rPr lang="de-CH" sz="1600" dirty="0" smtClean="0"/>
              <a:t> </a:t>
            </a:r>
            <a:r>
              <a:rPr lang="de-CH" sz="1600" dirty="0" err="1" smtClean="0"/>
              <a:t>to</a:t>
            </a:r>
            <a:r>
              <a:rPr lang="de-CH" sz="1600" dirty="0" smtClean="0"/>
              <a:t> </a:t>
            </a:r>
            <a:r>
              <a:rPr lang="de-CH" sz="1600" dirty="0" err="1" smtClean="0"/>
              <a:t>extract</a:t>
            </a:r>
            <a:r>
              <a:rPr lang="de-CH" sz="1600" dirty="0" smtClean="0"/>
              <a:t> ALL </a:t>
            </a:r>
            <a:r>
              <a:rPr lang="de-CH" sz="1600" dirty="0" err="1" smtClean="0"/>
              <a:t>that</a:t>
            </a:r>
            <a:r>
              <a:rPr lang="de-CH" sz="1600" dirty="0" smtClean="0"/>
              <a:t> </a:t>
            </a:r>
            <a:r>
              <a:rPr lang="de-CH" sz="1600" dirty="0" err="1" smtClean="0"/>
              <a:t>information</a:t>
            </a:r>
            <a:r>
              <a:rPr lang="de-CH" sz="1600" dirty="0" smtClean="0"/>
              <a:t> </a:t>
            </a:r>
            <a:r>
              <a:rPr lang="de-CH" sz="1600" dirty="0" err="1" smtClean="0"/>
              <a:t>reliably</a:t>
            </a:r>
            <a:r>
              <a:rPr lang="de-CH" sz="1600" dirty="0" smtClean="0"/>
              <a:t> </a:t>
            </a:r>
            <a:br>
              <a:rPr lang="de-CH" sz="1600" dirty="0" smtClean="0"/>
            </a:br>
            <a:r>
              <a:rPr lang="de-CH" sz="1400" dirty="0" smtClean="0"/>
              <a:t>(in </a:t>
            </a:r>
            <a:r>
              <a:rPr lang="de-CH" sz="1400" dirty="0" err="1" smtClean="0"/>
              <a:t>particular</a:t>
            </a:r>
            <a:r>
              <a:rPr lang="de-CH" sz="1400" dirty="0" smtClean="0"/>
              <a:t> </a:t>
            </a:r>
            <a:r>
              <a:rPr lang="de-CH" sz="1400" dirty="0" err="1" smtClean="0"/>
              <a:t>to</a:t>
            </a:r>
            <a:r>
              <a:rPr lang="de-CH" sz="1400" dirty="0" smtClean="0"/>
              <a:t> </a:t>
            </a:r>
            <a:r>
              <a:rPr lang="de-CH" sz="1400" dirty="0" err="1" smtClean="0"/>
              <a:t>serve</a:t>
            </a:r>
            <a:r>
              <a:rPr lang="de-CH" sz="1400" dirty="0" smtClean="0"/>
              <a:t> </a:t>
            </a:r>
            <a:r>
              <a:rPr lang="de-CH" sz="1400" dirty="0" err="1" smtClean="0"/>
              <a:t>those</a:t>
            </a:r>
            <a:r>
              <a:rPr lang="de-CH" sz="1400" dirty="0" smtClean="0"/>
              <a:t> </a:t>
            </a:r>
            <a:r>
              <a:rPr lang="de-CH" sz="1400" dirty="0" err="1" smtClean="0"/>
              <a:t>bean</a:t>
            </a:r>
            <a:r>
              <a:rPr lang="de-CH" sz="1400" dirty="0" smtClean="0"/>
              <a:t>-counters </a:t>
            </a:r>
            <a:r>
              <a:rPr lang="de-CH" sz="1400" dirty="0" err="1" smtClean="0"/>
              <a:t>that</a:t>
            </a:r>
            <a:r>
              <a:rPr lang="de-CH" sz="1400" dirty="0" smtClean="0"/>
              <a:t> </a:t>
            </a:r>
            <a:r>
              <a:rPr lang="de-CH" sz="1400" dirty="0" err="1" smtClean="0"/>
              <a:t>want</a:t>
            </a:r>
            <a:r>
              <a:rPr lang="de-CH" sz="1400" dirty="0" smtClean="0"/>
              <a:t> </a:t>
            </a:r>
            <a:r>
              <a:rPr lang="de-CH" sz="1400" dirty="0" err="1" smtClean="0"/>
              <a:t>to</a:t>
            </a:r>
            <a:r>
              <a:rPr lang="de-CH" sz="1400" dirty="0" smtClean="0"/>
              <a:t> </a:t>
            </a:r>
            <a:r>
              <a:rPr lang="de-CH" sz="1400" dirty="0" err="1" smtClean="0"/>
              <a:t>count</a:t>
            </a:r>
            <a:r>
              <a:rPr lang="de-CH" sz="1400" dirty="0" smtClean="0"/>
              <a:t> </a:t>
            </a:r>
            <a:r>
              <a:rPr lang="de-CH" sz="1400" dirty="0" err="1" smtClean="0"/>
              <a:t>beans</a:t>
            </a:r>
            <a:r>
              <a:rPr lang="de-CH" sz="1400" dirty="0" smtClean="0"/>
              <a:t>)</a:t>
            </a:r>
          </a:p>
          <a:p>
            <a:r>
              <a:rPr lang="de-CH" dirty="0" smtClean="0"/>
              <a:t>	</a:t>
            </a:r>
            <a:r>
              <a:rPr lang="de-CH" sz="1600" dirty="0" smtClean="0"/>
              <a:t>- </a:t>
            </a:r>
            <a:r>
              <a:rPr lang="de-CH" sz="1600" dirty="0" err="1" smtClean="0"/>
              <a:t>and</a:t>
            </a:r>
            <a:r>
              <a:rPr lang="de-CH" sz="1600" dirty="0" smtClean="0"/>
              <a:t> </a:t>
            </a:r>
            <a:r>
              <a:rPr lang="de-CH" sz="1600" dirty="0" err="1" smtClean="0"/>
              <a:t>it</a:t>
            </a:r>
            <a:r>
              <a:rPr lang="de-CH" sz="1600" dirty="0" smtClean="0"/>
              <a:t> </a:t>
            </a:r>
            <a:r>
              <a:rPr lang="de-CH" sz="1600" dirty="0" err="1" smtClean="0"/>
              <a:t>looks</a:t>
            </a:r>
            <a:r>
              <a:rPr lang="de-CH" sz="1600" dirty="0" smtClean="0"/>
              <a:t> like a </a:t>
            </a:r>
            <a:r>
              <a:rPr lang="de-CH" sz="1600" dirty="0" err="1" smtClean="0"/>
              <a:t>bit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(</a:t>
            </a:r>
            <a:r>
              <a:rPr lang="de-CH" sz="1600" dirty="0" err="1" smtClean="0"/>
              <a:t>meta</a:t>
            </a:r>
            <a:r>
              <a:rPr lang="de-CH" sz="1600" dirty="0" smtClean="0"/>
              <a:t>)</a:t>
            </a:r>
            <a:r>
              <a:rPr lang="de-CH" sz="1600" dirty="0" err="1" smtClean="0"/>
              <a:t>data</a:t>
            </a:r>
            <a:r>
              <a:rPr lang="de-CH" sz="1600" dirty="0" smtClean="0"/>
              <a:t> </a:t>
            </a:r>
            <a:r>
              <a:rPr lang="de-CH" sz="1600" dirty="0" err="1" smtClean="0"/>
              <a:t>collection</a:t>
            </a:r>
            <a:r>
              <a:rPr lang="de-CH" sz="1600" dirty="0" smtClean="0"/>
              <a:t> </a:t>
            </a:r>
            <a:r>
              <a:rPr lang="de-CH" sz="1600" dirty="0" err="1" smtClean="0"/>
              <a:t>work</a:t>
            </a:r>
            <a:r>
              <a:rPr lang="de-CH" sz="1600" dirty="0" smtClean="0"/>
              <a:t> </a:t>
            </a:r>
            <a:r>
              <a:rPr lang="de-CH" sz="1600" dirty="0" err="1" smtClean="0"/>
              <a:t>throughout</a:t>
            </a:r>
            <a:r>
              <a:rPr lang="de-CH" sz="1600" dirty="0" smtClean="0"/>
              <a:t> – </a:t>
            </a:r>
            <a:r>
              <a:rPr lang="de-CH" sz="1600" dirty="0" err="1" smtClean="0"/>
              <a:t>how</a:t>
            </a:r>
            <a:r>
              <a:rPr lang="de-CH" sz="1600" dirty="0" smtClean="0"/>
              <a:t> expensive </a:t>
            </a:r>
            <a:r>
              <a:rPr lang="de-CH" sz="1600" dirty="0" err="1" smtClean="0"/>
              <a:t>is</a:t>
            </a:r>
            <a:r>
              <a:rPr lang="de-CH" sz="1600" dirty="0" smtClean="0"/>
              <a:t> </a:t>
            </a:r>
            <a:r>
              <a:rPr lang="de-CH" sz="1600" dirty="0" err="1" smtClean="0"/>
              <a:t>it</a:t>
            </a:r>
            <a:r>
              <a:rPr lang="de-CH" sz="1600" dirty="0" smtClean="0"/>
              <a:t>?</a:t>
            </a:r>
            <a:r>
              <a:rPr lang="de-CH" dirty="0" smtClean="0"/>
              <a:t> </a:t>
            </a:r>
            <a:r>
              <a:rPr lang="de-CH" dirty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699" y="4447540"/>
            <a:ext cx="831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i="1" dirty="0" smtClean="0"/>
              <a:t>Can </a:t>
            </a:r>
            <a:r>
              <a:rPr lang="de-CH" sz="1600" i="1" dirty="0" err="1" smtClean="0"/>
              <a:t>we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start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forgetting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some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levels</a:t>
            </a:r>
            <a:r>
              <a:rPr lang="de-CH" sz="1600" i="1" dirty="0" smtClean="0"/>
              <a:t> after X </a:t>
            </a:r>
            <a:r>
              <a:rPr lang="de-CH" sz="1600" i="1" dirty="0" err="1" smtClean="0"/>
              <a:t>years</a:t>
            </a:r>
            <a:r>
              <a:rPr lang="de-CH" sz="1600" i="1" dirty="0" smtClean="0"/>
              <a:t>? </a:t>
            </a:r>
            <a:r>
              <a:rPr lang="de-CH" sz="1600" i="1" dirty="0" err="1" smtClean="0"/>
              <a:t>And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how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big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might</a:t>
            </a:r>
            <a:r>
              <a:rPr lang="de-CH" sz="1600" i="1" dirty="0" smtClean="0"/>
              <a:t> X </a:t>
            </a:r>
            <a:r>
              <a:rPr lang="de-CH" sz="1600" i="1" dirty="0" err="1" smtClean="0"/>
              <a:t>be</a:t>
            </a:r>
            <a:r>
              <a:rPr lang="de-CH" sz="1600" i="1" dirty="0" smtClean="0"/>
              <a:t>?</a:t>
            </a:r>
            <a:r>
              <a:rPr lang="de-CH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068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97DD6B98-D021-AB43-AC03-50473206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" y="4866119"/>
            <a:ext cx="2895600" cy="273844"/>
          </a:xfrm>
        </p:spPr>
        <p:txBody>
          <a:bodyPr/>
          <a:lstStyle>
            <a:lvl1pPr algn="l">
              <a:defRPr sz="1000"/>
            </a:lvl1pPr>
          </a:lstStyle>
          <a:p>
            <a:r>
              <a:rPr lang="de-CH" dirty="0"/>
              <a:t>EGU2020-18847</a:t>
            </a:r>
            <a:r>
              <a:rPr lang="it-IT" dirty="0"/>
              <a:t>  - ESSI3.2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45" y="4936351"/>
            <a:ext cx="581955" cy="203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700" y="635000"/>
            <a:ext cx="8538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Reproducibility – </a:t>
            </a:r>
          </a:p>
          <a:p>
            <a:r>
              <a:rPr lang="en-US" dirty="0" smtClean="0"/>
              <a:t>Challenge: how </a:t>
            </a:r>
            <a:r>
              <a:rPr lang="en-US" dirty="0"/>
              <a:t>to ensure </a:t>
            </a:r>
            <a:r>
              <a:rPr lang="en-US" dirty="0" smtClean="0"/>
              <a:t>end-to-end </a:t>
            </a:r>
            <a:r>
              <a:rPr lang="en-US" dirty="0"/>
              <a:t>reproducibility and where are the (practical) limits </a:t>
            </a:r>
            <a:br>
              <a:rPr lang="en-US" dirty="0"/>
            </a:br>
            <a:r>
              <a:rPr lang="en-US" dirty="0"/>
              <a:t>		(e.g. </a:t>
            </a:r>
            <a:r>
              <a:rPr lang="en-US" dirty="0" smtClean="0"/>
              <a:t>in retaining </a:t>
            </a:r>
            <a:r>
              <a:rPr lang="en-US" dirty="0"/>
              <a:t>previous </a:t>
            </a:r>
            <a:r>
              <a:rPr lang="en-US" dirty="0" smtClean="0"/>
              <a:t>versions </a:t>
            </a:r>
            <a:r>
              <a:rPr lang="en-US" dirty="0"/>
              <a:t>of data(sets)… )</a:t>
            </a:r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393700" y="1676874"/>
            <a:ext cx="8620759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i="1" dirty="0" err="1" smtClean="0"/>
              <a:t>PByte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of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input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data</a:t>
            </a:r>
            <a:r>
              <a:rPr lang="de-CH" sz="1600" i="1" dirty="0" smtClean="0"/>
              <a:t> (</a:t>
            </a:r>
            <a:r>
              <a:rPr lang="de-CH" sz="1600" i="1" dirty="0" err="1" smtClean="0"/>
              <a:t>collected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from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largeN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sources</a:t>
            </a:r>
            <a:r>
              <a:rPr lang="de-CH" sz="1600" i="1" dirty="0" smtClean="0"/>
              <a:t>) + </a:t>
            </a:r>
            <a:r>
              <a:rPr lang="de-CH" sz="1600" i="1" dirty="0" err="1" smtClean="0"/>
              <a:t>complex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workflows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executed</a:t>
            </a:r>
            <a:r>
              <a:rPr lang="de-CH" sz="1600" i="1" dirty="0" smtClean="0"/>
              <a:t> on </a:t>
            </a:r>
            <a:r>
              <a:rPr lang="de-CH" sz="1600" i="1" dirty="0" err="1" smtClean="0"/>
              <a:t>specific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systems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with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particular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codes</a:t>
            </a:r>
            <a:r>
              <a:rPr lang="de-CH" sz="1600" i="1" dirty="0" smtClean="0"/>
              <a:t> + </a:t>
            </a:r>
            <a:r>
              <a:rPr lang="de-CH" sz="1600" i="1" dirty="0" err="1" smtClean="0"/>
              <a:t>visualized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with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that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very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special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library</a:t>
            </a:r>
            <a:endParaRPr lang="de-CH" sz="1600" i="1" dirty="0" smtClean="0"/>
          </a:p>
          <a:p>
            <a:pPr>
              <a:spcAft>
                <a:spcPts val="400"/>
              </a:spcAft>
            </a:pPr>
            <a:r>
              <a:rPr lang="de-CH" sz="1600" dirty="0"/>
              <a:t>	</a:t>
            </a:r>
            <a:r>
              <a:rPr lang="de-CH" sz="1600" dirty="0" smtClean="0"/>
              <a:t>- a lost </a:t>
            </a:r>
            <a:r>
              <a:rPr lang="de-CH" sz="1600" dirty="0" err="1" smtClean="0"/>
              <a:t>game</a:t>
            </a:r>
            <a:r>
              <a:rPr lang="de-CH" sz="1600" dirty="0" smtClean="0"/>
              <a:t> </a:t>
            </a:r>
            <a:r>
              <a:rPr lang="de-CH" sz="1600" dirty="0" err="1" smtClean="0"/>
              <a:t>from</a:t>
            </a:r>
            <a:r>
              <a:rPr lang="de-CH" sz="1600" dirty="0" smtClean="0"/>
              <a:t> </a:t>
            </a:r>
            <a:r>
              <a:rPr lang="de-CH" sz="1600" dirty="0" err="1" smtClean="0"/>
              <a:t>the</a:t>
            </a:r>
            <a:r>
              <a:rPr lang="de-CH" sz="1600" dirty="0" smtClean="0"/>
              <a:t> </a:t>
            </a:r>
            <a:r>
              <a:rPr lang="de-CH" sz="1600" dirty="0" err="1" smtClean="0"/>
              <a:t>start</a:t>
            </a:r>
            <a:r>
              <a:rPr lang="de-CH" sz="1600" dirty="0" smtClean="0"/>
              <a:t>? </a:t>
            </a:r>
            <a:r>
              <a:rPr lang="de-CH" sz="1400" i="1" dirty="0" smtClean="0"/>
              <a:t>in </a:t>
            </a:r>
            <a:r>
              <a:rPr lang="de-CH" sz="1400" i="1" dirty="0" err="1" smtClean="0"/>
              <a:t>particular</a:t>
            </a:r>
            <a:r>
              <a:rPr lang="de-CH" sz="1400" i="1" dirty="0" smtClean="0"/>
              <a:t> </a:t>
            </a:r>
            <a:r>
              <a:rPr lang="de-CH" sz="1400" i="1" dirty="0" err="1" smtClean="0"/>
              <a:t>if</a:t>
            </a:r>
            <a:r>
              <a:rPr lang="de-CH" sz="1400" i="1" dirty="0" smtClean="0"/>
              <a:t> </a:t>
            </a:r>
            <a:r>
              <a:rPr lang="de-CH" sz="1400" i="1" dirty="0" err="1" smtClean="0"/>
              <a:t>you</a:t>
            </a:r>
            <a:r>
              <a:rPr lang="de-CH" sz="1400" i="1" dirty="0" smtClean="0"/>
              <a:t> </a:t>
            </a:r>
            <a:r>
              <a:rPr lang="de-CH" sz="1400" i="1" dirty="0" err="1" smtClean="0"/>
              <a:t>think</a:t>
            </a:r>
            <a:r>
              <a:rPr lang="de-CH" sz="1400" i="1" dirty="0" smtClean="0"/>
              <a:t> </a:t>
            </a:r>
            <a:r>
              <a:rPr lang="de-CH" sz="1400" i="1" dirty="0" err="1" smtClean="0"/>
              <a:t>about</a:t>
            </a:r>
            <a:r>
              <a:rPr lang="de-CH" sz="1400" i="1" dirty="0" smtClean="0"/>
              <a:t> </a:t>
            </a:r>
            <a:r>
              <a:rPr lang="de-CH" sz="1400" i="1" dirty="0" err="1" smtClean="0"/>
              <a:t>decades</a:t>
            </a:r>
            <a:r>
              <a:rPr lang="de-CH" sz="1400" i="1" dirty="0" smtClean="0"/>
              <a:t> </a:t>
            </a:r>
            <a:r>
              <a:rPr lang="de-CH" sz="1400" i="1" dirty="0" err="1" smtClean="0"/>
              <a:t>or</a:t>
            </a:r>
            <a:r>
              <a:rPr lang="de-CH" sz="1400" i="1" dirty="0" smtClean="0"/>
              <a:t> </a:t>
            </a:r>
            <a:r>
              <a:rPr lang="de-CH" sz="1400" i="1" dirty="0" err="1" smtClean="0"/>
              <a:t>centuries</a:t>
            </a:r>
            <a:r>
              <a:rPr lang="de-CH" sz="1400" i="1" dirty="0" smtClean="0"/>
              <a:t> …</a:t>
            </a:r>
          </a:p>
          <a:p>
            <a:pPr lvl="1">
              <a:spcAft>
                <a:spcPts val="400"/>
              </a:spcAft>
            </a:pPr>
            <a:r>
              <a:rPr lang="de-CH" sz="1600" dirty="0" smtClean="0"/>
              <a:t>- </a:t>
            </a:r>
            <a:r>
              <a:rPr lang="de-CH" sz="1600" dirty="0" err="1" smtClean="0"/>
              <a:t>what</a:t>
            </a:r>
            <a:r>
              <a:rPr lang="de-CH" sz="1600" dirty="0" smtClean="0"/>
              <a:t> </a:t>
            </a:r>
            <a:r>
              <a:rPr lang="de-CH" sz="1600" dirty="0" err="1" smtClean="0"/>
              <a:t>are</a:t>
            </a:r>
            <a:r>
              <a:rPr lang="de-CH" sz="1600" dirty="0" smtClean="0"/>
              <a:t> </a:t>
            </a:r>
            <a:r>
              <a:rPr lang="de-CH" sz="1600" dirty="0" err="1" smtClean="0"/>
              <a:t>the</a:t>
            </a:r>
            <a:r>
              <a:rPr lang="de-CH" sz="1600" dirty="0" smtClean="0"/>
              <a:t> </a:t>
            </a:r>
            <a:r>
              <a:rPr lang="de-CH" sz="1600" b="1" dirty="0" err="1" smtClean="0"/>
              <a:t>basic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information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parameters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to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keep</a:t>
            </a:r>
            <a:r>
              <a:rPr lang="de-CH" sz="1600" b="1" dirty="0" smtClean="0"/>
              <a:t> </a:t>
            </a:r>
            <a:r>
              <a:rPr lang="de-CH" sz="1600" dirty="0" smtClean="0"/>
              <a:t>(</a:t>
            </a:r>
            <a:r>
              <a:rPr lang="de-CH" sz="1600" dirty="0" err="1" smtClean="0"/>
              <a:t>and</a:t>
            </a:r>
            <a:r>
              <a:rPr lang="de-CH" sz="1600" dirty="0" smtClean="0"/>
              <a:t> </a:t>
            </a:r>
            <a:r>
              <a:rPr lang="de-CH" sz="1600" dirty="0" err="1" smtClean="0"/>
              <a:t>curate</a:t>
            </a:r>
            <a:r>
              <a:rPr lang="de-CH" sz="1600" dirty="0" smtClean="0"/>
              <a:t>) </a:t>
            </a:r>
            <a:r>
              <a:rPr lang="de-CH" sz="1600" dirty="0" err="1" smtClean="0"/>
              <a:t>to</a:t>
            </a:r>
            <a:r>
              <a:rPr lang="de-CH" sz="1600" dirty="0" smtClean="0"/>
              <a:t> </a:t>
            </a:r>
            <a:r>
              <a:rPr lang="de-CH" sz="1600" dirty="0" err="1" smtClean="0"/>
              <a:t>ensure</a:t>
            </a:r>
            <a:r>
              <a:rPr lang="de-CH" sz="1600" dirty="0" smtClean="0"/>
              <a:t> a </a:t>
            </a:r>
            <a:r>
              <a:rPr lang="de-CH" sz="1600" b="1" dirty="0" err="1" smtClean="0"/>
              <a:t>sufficient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level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of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scientific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reproducibility</a:t>
            </a:r>
            <a:r>
              <a:rPr lang="de-CH" sz="1600" dirty="0" smtClean="0"/>
              <a:t> (i.e. a </a:t>
            </a:r>
            <a:r>
              <a:rPr lang="de-CH" sz="1600" dirty="0" err="1" smtClean="0"/>
              <a:t>domain</a:t>
            </a:r>
            <a:r>
              <a:rPr lang="de-CH" sz="1600" dirty="0" smtClean="0"/>
              <a:t> expert </a:t>
            </a:r>
            <a:r>
              <a:rPr lang="de-CH" sz="1600" dirty="0" err="1" smtClean="0"/>
              <a:t>can</a:t>
            </a:r>
            <a:r>
              <a:rPr lang="de-CH" sz="1600" dirty="0" smtClean="0"/>
              <a:t> </a:t>
            </a:r>
            <a:r>
              <a:rPr lang="de-CH" sz="1600" dirty="0" err="1" smtClean="0"/>
              <a:t>properly</a:t>
            </a:r>
            <a:r>
              <a:rPr lang="de-CH" sz="1600" dirty="0" smtClean="0"/>
              <a:t> </a:t>
            </a:r>
            <a:r>
              <a:rPr lang="de-CH" sz="1600" dirty="0" err="1" smtClean="0"/>
              <a:t>interpret</a:t>
            </a:r>
            <a:r>
              <a:rPr lang="de-CH" sz="1600" dirty="0" smtClean="0"/>
              <a:t> </a:t>
            </a:r>
            <a:r>
              <a:rPr lang="de-CH" sz="1600" dirty="0" err="1" smtClean="0"/>
              <a:t>the</a:t>
            </a:r>
            <a:r>
              <a:rPr lang="de-CH" sz="1600" dirty="0" smtClean="0"/>
              <a:t> </a:t>
            </a:r>
            <a:r>
              <a:rPr lang="de-CH" sz="1600" dirty="0" err="1" smtClean="0"/>
              <a:t>results</a:t>
            </a:r>
            <a:r>
              <a:rPr lang="de-CH" sz="1600" dirty="0" smtClean="0"/>
              <a:t> </a:t>
            </a:r>
            <a:r>
              <a:rPr lang="de-CH" sz="1600" dirty="0" err="1" smtClean="0"/>
              <a:t>because</a:t>
            </a:r>
            <a:r>
              <a:rPr lang="de-CH" sz="1600" dirty="0" smtClean="0"/>
              <a:t> </a:t>
            </a:r>
            <a:r>
              <a:rPr lang="de-CH" sz="1600" dirty="0" err="1" smtClean="0"/>
              <a:t>she</a:t>
            </a:r>
            <a:r>
              <a:rPr lang="de-CH" sz="1600" dirty="0" smtClean="0"/>
              <a:t> </a:t>
            </a:r>
            <a:r>
              <a:rPr lang="de-CH" sz="1600" dirty="0" err="1" smtClean="0"/>
              <a:t>understands</a:t>
            </a:r>
            <a:r>
              <a:rPr lang="de-CH" sz="1600" dirty="0" smtClean="0"/>
              <a:t> </a:t>
            </a:r>
            <a:r>
              <a:rPr lang="de-CH" sz="1600" dirty="0" err="1" smtClean="0"/>
              <a:t>the</a:t>
            </a:r>
            <a:r>
              <a:rPr lang="de-CH" sz="1600" dirty="0" smtClean="0"/>
              <a:t> </a:t>
            </a:r>
            <a:r>
              <a:rPr lang="de-CH" sz="1600" dirty="0" err="1" smtClean="0"/>
              <a:t>input</a:t>
            </a:r>
            <a:r>
              <a:rPr lang="de-CH" sz="1600" dirty="0" smtClean="0"/>
              <a:t> </a:t>
            </a:r>
            <a:r>
              <a:rPr lang="de-CH" sz="1600" dirty="0" err="1" smtClean="0"/>
              <a:t>well</a:t>
            </a:r>
            <a:r>
              <a:rPr lang="de-CH" sz="1600" dirty="0" smtClean="0"/>
              <a:t> </a:t>
            </a:r>
            <a:r>
              <a:rPr lang="de-CH" sz="1600" dirty="0" err="1" smtClean="0"/>
              <a:t>enough</a:t>
            </a:r>
            <a:r>
              <a:rPr lang="de-CH" sz="1600" dirty="0" smtClean="0"/>
              <a:t>)?</a:t>
            </a:r>
          </a:p>
          <a:p>
            <a:pPr lvl="1">
              <a:spcAft>
                <a:spcPts val="400"/>
              </a:spcAft>
            </a:pPr>
            <a:r>
              <a:rPr lang="de-CH" sz="1600" dirty="0" smtClean="0"/>
              <a:t>- </a:t>
            </a:r>
            <a:r>
              <a:rPr lang="de-CH" sz="1600" dirty="0" err="1" smtClean="0"/>
              <a:t>who</a:t>
            </a:r>
            <a:r>
              <a:rPr lang="de-CH" sz="1600" dirty="0"/>
              <a:t> </a:t>
            </a:r>
            <a:r>
              <a:rPr lang="de-CH" sz="1600" dirty="0" err="1" smtClean="0"/>
              <a:t>is</a:t>
            </a:r>
            <a:r>
              <a:rPr lang="de-CH" sz="1600" dirty="0" smtClean="0"/>
              <a:t> in </a:t>
            </a:r>
            <a:r>
              <a:rPr lang="de-CH" sz="1600" dirty="0" err="1" smtClean="0"/>
              <a:t>charge</a:t>
            </a:r>
            <a:r>
              <a:rPr lang="de-CH" sz="1600" dirty="0" smtClean="0"/>
              <a:t>? </a:t>
            </a:r>
            <a:r>
              <a:rPr lang="de-CH" sz="1400" i="1" dirty="0" smtClean="0"/>
              <a:t>(</a:t>
            </a:r>
            <a:r>
              <a:rPr lang="de-CH" sz="1400" i="1" dirty="0" err="1" smtClean="0"/>
              <a:t>yes</a:t>
            </a:r>
            <a:r>
              <a:rPr lang="de-CH" sz="1400" i="1" dirty="0" smtClean="0"/>
              <a:t>, </a:t>
            </a:r>
            <a:r>
              <a:rPr lang="de-CH" sz="1400" i="1" dirty="0" err="1" smtClean="0"/>
              <a:t>initially</a:t>
            </a:r>
            <a:r>
              <a:rPr lang="de-CH" sz="1400" i="1" dirty="0" smtClean="0"/>
              <a:t> </a:t>
            </a:r>
            <a:r>
              <a:rPr lang="de-CH" sz="1400" i="1" dirty="0" err="1" smtClean="0"/>
              <a:t>the</a:t>
            </a:r>
            <a:r>
              <a:rPr lang="de-CH" sz="1400" i="1" dirty="0" smtClean="0"/>
              <a:t> original </a:t>
            </a:r>
            <a:r>
              <a:rPr lang="de-CH" sz="1400" i="1" dirty="0" err="1" smtClean="0"/>
              <a:t>author</a:t>
            </a:r>
            <a:r>
              <a:rPr lang="de-CH" sz="1400" i="1" dirty="0" smtClean="0"/>
              <a:t>… but </a:t>
            </a:r>
            <a:r>
              <a:rPr lang="de-CH" sz="1400" i="1" dirty="0" err="1" smtClean="0"/>
              <a:t>she</a:t>
            </a:r>
            <a:r>
              <a:rPr lang="de-CH" sz="1400" i="1" dirty="0" smtClean="0"/>
              <a:t> </a:t>
            </a:r>
            <a:r>
              <a:rPr lang="de-CH" sz="1400" i="1" dirty="0" err="1" smtClean="0"/>
              <a:t>needs</a:t>
            </a:r>
            <a:r>
              <a:rPr lang="de-CH" sz="1400" i="1" dirty="0" smtClean="0"/>
              <a:t> </a:t>
            </a:r>
            <a:r>
              <a:rPr lang="de-CH" sz="1400" i="1" dirty="0" err="1" smtClean="0"/>
              <a:t>help</a:t>
            </a:r>
            <a:r>
              <a:rPr lang="de-CH" sz="1400" i="1" dirty="0" smtClean="0"/>
              <a:t> </a:t>
            </a:r>
            <a:r>
              <a:rPr lang="de-CH" sz="1400" i="1" dirty="0" err="1" smtClean="0"/>
              <a:t>with</a:t>
            </a:r>
            <a:r>
              <a:rPr lang="de-CH" sz="1400" i="1" dirty="0" smtClean="0"/>
              <a:t> </a:t>
            </a:r>
            <a:r>
              <a:rPr lang="de-CH" sz="1400" i="1" dirty="0" err="1" smtClean="0"/>
              <a:t>that</a:t>
            </a:r>
            <a:r>
              <a:rPr lang="de-CH" sz="1400" i="1" dirty="0" smtClean="0"/>
              <a:t>… - </a:t>
            </a:r>
            <a:r>
              <a:rPr lang="de-CH" sz="1400" i="1" dirty="0" err="1" smtClean="0"/>
              <a:t>and</a:t>
            </a:r>
            <a:r>
              <a:rPr lang="de-CH" sz="1400" i="1" dirty="0" smtClean="0"/>
              <a:t> </a:t>
            </a:r>
            <a:r>
              <a:rPr lang="de-CH" sz="1400" i="1" dirty="0" err="1" smtClean="0"/>
              <a:t>once</a:t>
            </a:r>
            <a:r>
              <a:rPr lang="de-CH" sz="1400" i="1" dirty="0" smtClean="0"/>
              <a:t> </a:t>
            </a:r>
            <a:r>
              <a:rPr lang="de-CH" sz="1400" i="1" dirty="0" err="1" smtClean="0"/>
              <a:t>she</a:t>
            </a:r>
            <a:r>
              <a:rPr lang="de-CH" sz="1400" i="1" dirty="0" smtClean="0"/>
              <a:t> </a:t>
            </a:r>
            <a:r>
              <a:rPr lang="de-CH" sz="1400" i="1" dirty="0" err="1" smtClean="0"/>
              <a:t>retires</a:t>
            </a:r>
            <a:r>
              <a:rPr lang="de-CH" sz="1400" i="1" dirty="0" smtClean="0"/>
              <a:t>?)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00" y="3727240"/>
            <a:ext cx="8315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i="1" dirty="0" smtClean="0"/>
              <a:t>Are </a:t>
            </a:r>
            <a:r>
              <a:rPr lang="de-CH" sz="1600" i="1" dirty="0" err="1" smtClean="0"/>
              <a:t>today’s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provenance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tracking</a:t>
            </a:r>
            <a:r>
              <a:rPr lang="de-CH" sz="1600" i="1" dirty="0" smtClean="0"/>
              <a:t> &amp; </a:t>
            </a:r>
            <a:r>
              <a:rPr lang="de-CH" sz="1600" i="1" dirty="0" err="1" smtClean="0"/>
              <a:t>capturing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systems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evolved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enough</a:t>
            </a:r>
            <a:r>
              <a:rPr lang="de-CH" sz="1600" i="1" dirty="0" smtClean="0"/>
              <a:t> </a:t>
            </a:r>
            <a:r>
              <a:rPr lang="de-CH" sz="1400" i="1" dirty="0" smtClean="0"/>
              <a:t>(</a:t>
            </a:r>
            <a:r>
              <a:rPr lang="de-CH" sz="1400" i="1" dirty="0" err="1" smtClean="0"/>
              <a:t>and</a:t>
            </a:r>
            <a:r>
              <a:rPr lang="de-CH" sz="1400" i="1" dirty="0" smtClean="0"/>
              <a:t> </a:t>
            </a:r>
            <a:r>
              <a:rPr lang="de-CH" sz="1400" i="1" dirty="0" err="1" smtClean="0"/>
              <a:t>sufficiently</a:t>
            </a:r>
            <a:r>
              <a:rPr lang="de-CH" sz="1400" i="1" dirty="0" smtClean="0"/>
              <a:t> </a:t>
            </a:r>
            <a:r>
              <a:rPr lang="de-CH" sz="1400" i="1" dirty="0" err="1" smtClean="0"/>
              <a:t>standardized</a:t>
            </a:r>
            <a:r>
              <a:rPr lang="de-CH" sz="1400" i="1" dirty="0" smtClean="0"/>
              <a:t>)</a:t>
            </a:r>
            <a:r>
              <a:rPr lang="de-CH" sz="1600" i="1" dirty="0" smtClean="0"/>
              <a:t>?</a:t>
            </a:r>
          </a:p>
          <a:p>
            <a:endParaRPr lang="de-CH" sz="800" i="1" dirty="0" smtClean="0"/>
          </a:p>
          <a:p>
            <a:r>
              <a:rPr lang="de-CH" sz="1600" i="1" dirty="0" smtClean="0"/>
              <a:t>This </a:t>
            </a:r>
            <a:r>
              <a:rPr lang="de-CH" sz="1600" i="1" dirty="0" err="1" smtClean="0"/>
              <a:t>is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closely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linked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to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the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identifiers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issue</a:t>
            </a:r>
            <a:r>
              <a:rPr lang="de-CH" sz="1600" i="1" dirty="0" smtClean="0"/>
              <a:t>…   </a:t>
            </a:r>
          </a:p>
        </p:txBody>
      </p:sp>
    </p:spTree>
    <p:extLst>
      <p:ext uri="{BB962C8B-B14F-4D97-AF65-F5344CB8AC3E}">
        <p14:creationId xmlns:p14="http://schemas.microsoft.com/office/powerpoint/2010/main" val="27166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97DD6B98-D021-AB43-AC03-50473206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" y="4866119"/>
            <a:ext cx="2895600" cy="273844"/>
          </a:xfrm>
        </p:spPr>
        <p:txBody>
          <a:bodyPr/>
          <a:lstStyle>
            <a:lvl1pPr algn="l">
              <a:defRPr sz="1000"/>
            </a:lvl1pPr>
          </a:lstStyle>
          <a:p>
            <a:r>
              <a:rPr lang="de-CH" dirty="0"/>
              <a:t>EGU2020-18847</a:t>
            </a:r>
            <a:r>
              <a:rPr lang="it-IT" dirty="0"/>
              <a:t>  - ESSI3.2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45" y="4936351"/>
            <a:ext cx="581955" cy="203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700" y="635000"/>
            <a:ext cx="7807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Licensing – </a:t>
            </a:r>
          </a:p>
          <a:p>
            <a:r>
              <a:rPr lang="en-US" dirty="0" smtClean="0"/>
              <a:t>Challen</a:t>
            </a:r>
            <a:r>
              <a:rPr lang="en-US" dirty="0" smtClean="0"/>
              <a:t>ge: </a:t>
            </a:r>
            <a:r>
              <a:rPr lang="en-US" dirty="0" smtClean="0"/>
              <a:t>where </a:t>
            </a:r>
            <a:r>
              <a:rPr lang="en-US" dirty="0"/>
              <a:t>to go and what is actually allowed / meaningful 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smtClean="0"/>
              <a:t>(among other considerations: will </a:t>
            </a:r>
            <a:r>
              <a:rPr lang="en-US" dirty="0"/>
              <a:t>we ever legally respond to a breach?)</a:t>
            </a:r>
            <a:endParaRPr lang="de-CH" dirty="0"/>
          </a:p>
        </p:txBody>
      </p:sp>
      <p:grpSp>
        <p:nvGrpSpPr>
          <p:cNvPr id="5" name="Group 4"/>
          <p:cNvGrpSpPr/>
          <p:nvPr/>
        </p:nvGrpSpPr>
        <p:grpSpPr>
          <a:xfrm>
            <a:off x="403379" y="2354500"/>
            <a:ext cx="5689916" cy="2477703"/>
            <a:chOff x="403379" y="1583373"/>
            <a:chExt cx="5689916" cy="2477703"/>
          </a:xfrm>
        </p:grpSpPr>
        <p:sp>
          <p:nvSpPr>
            <p:cNvPr id="6" name="Rectangle 5"/>
            <p:cNvSpPr/>
            <p:nvPr/>
          </p:nvSpPr>
          <p:spPr>
            <a:xfrm>
              <a:off x="403379" y="1937418"/>
              <a:ext cx="5020391" cy="212365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MyriadPro-Regular"/>
                </a:rPr>
                <a:t>Data and data products are grouped in 4 levels: 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MyriadPro-Regular"/>
                </a:rPr>
                <a:t>raw or basic data (level 0), 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MyriadPro-Regular"/>
                </a:rPr>
                <a:t>data products coming from (nearly) </a:t>
              </a:r>
              <a:br>
                <a:rPr lang="en-US" sz="1400" dirty="0">
                  <a:latin typeface="MyriadPro-Regular"/>
                </a:rPr>
              </a:br>
              <a:r>
                <a:rPr lang="en-US" sz="1400" dirty="0">
                  <a:latin typeface="MyriadPro-Regular"/>
                </a:rPr>
                <a:t>automated procedures (level 1), 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MyriadPro-Regular"/>
                </a:rPr>
                <a:t>data products resulting from scientific investigations (level 2), 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MyriadPro-Regular"/>
                </a:rPr>
                <a:t>integrated data products resulting from </a:t>
              </a:r>
              <a:br>
                <a:rPr lang="en-US" sz="1400" dirty="0">
                  <a:latin typeface="MyriadPro-Regular"/>
                </a:rPr>
              </a:br>
              <a:r>
                <a:rPr lang="en-US" sz="1400" dirty="0">
                  <a:latin typeface="MyriadPro-Regular"/>
                </a:rPr>
                <a:t>complex </a:t>
              </a:r>
              <a:r>
                <a:rPr lang="de-CH" sz="1400" dirty="0" err="1">
                  <a:latin typeface="MyriadPro-Regular"/>
                </a:rPr>
                <a:t>analysis</a:t>
              </a:r>
              <a:r>
                <a:rPr lang="de-CH" sz="1400" dirty="0">
                  <a:latin typeface="MyriadPro-Regular"/>
                </a:rPr>
                <a:t> (</a:t>
              </a:r>
              <a:r>
                <a:rPr lang="de-CH" sz="1400" dirty="0" err="1">
                  <a:latin typeface="MyriadPro-Regular"/>
                </a:rPr>
                <a:t>level</a:t>
              </a:r>
              <a:r>
                <a:rPr lang="de-CH" sz="1400" dirty="0">
                  <a:latin typeface="MyriadPro-Regular"/>
                </a:rPr>
                <a:t> 3).</a:t>
              </a:r>
              <a:endParaRPr lang="de-CH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1583373"/>
              <a:ext cx="5636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i="1" dirty="0" err="1" smtClean="0"/>
                <a:t>from</a:t>
              </a:r>
              <a:r>
                <a:rPr lang="de-CH" sz="1400" i="1" dirty="0" smtClean="0"/>
                <a:t> </a:t>
              </a:r>
              <a:r>
                <a:rPr lang="de-CH" sz="1400" i="1" dirty="0" err="1"/>
                <a:t>the</a:t>
              </a:r>
              <a:r>
                <a:rPr lang="de-CH" sz="1400" i="1" dirty="0"/>
                <a:t> EPOS Data </a:t>
              </a:r>
              <a:r>
                <a:rPr lang="de-CH" sz="1400" i="1" dirty="0" err="1" smtClean="0"/>
                <a:t>Policy</a:t>
              </a:r>
              <a:r>
                <a:rPr lang="de-CH" sz="1400" i="1" dirty="0" smtClean="0"/>
                <a:t> (</a:t>
              </a:r>
              <a:r>
                <a:rPr lang="de-CH" sz="1400" i="1" dirty="0" err="1" smtClean="0"/>
                <a:t>where</a:t>
              </a:r>
              <a:r>
                <a:rPr lang="de-CH" sz="1400" i="1" dirty="0" smtClean="0"/>
                <a:t> </a:t>
              </a:r>
              <a:r>
                <a:rPr lang="de-CH" sz="1400" i="1" dirty="0" err="1" smtClean="0"/>
                <a:t>we</a:t>
              </a:r>
              <a:r>
                <a:rPr lang="de-CH" sz="1400" i="1" dirty="0" smtClean="0"/>
                <a:t> </a:t>
              </a:r>
              <a:r>
                <a:rPr lang="de-CH" sz="1400" i="1" dirty="0" err="1" smtClean="0"/>
                <a:t>strongly</a:t>
              </a:r>
              <a:r>
                <a:rPr lang="de-CH" sz="1400" i="1" dirty="0" smtClean="0"/>
                <a:t> </a:t>
              </a:r>
              <a:r>
                <a:rPr lang="de-CH" sz="1400" i="1" dirty="0" err="1" smtClean="0"/>
                <a:t>encourage</a:t>
              </a:r>
              <a:r>
                <a:rPr lang="de-CH" sz="1400" i="1" dirty="0" smtClean="0"/>
                <a:t> </a:t>
              </a:r>
              <a:r>
                <a:rPr lang="de-CH" sz="1400" i="1" dirty="0" err="1" smtClean="0"/>
                <a:t>to</a:t>
              </a:r>
              <a:r>
                <a:rPr lang="de-CH" sz="1400" i="1" dirty="0" smtClean="0"/>
                <a:t> </a:t>
              </a:r>
              <a:r>
                <a:rPr lang="de-CH" sz="1400" i="1" dirty="0" err="1" smtClean="0"/>
                <a:t>adopt</a:t>
              </a:r>
              <a:r>
                <a:rPr lang="de-CH" sz="1400" i="1" dirty="0" smtClean="0"/>
                <a:t> CC-BY):</a:t>
              </a:r>
              <a:endParaRPr lang="de-CH" sz="1400" i="1" dirty="0"/>
            </a:p>
          </p:txBody>
        </p:sp>
      </p:grpSp>
      <p:sp>
        <p:nvSpPr>
          <p:cNvPr id="8" name="Right Brace 7"/>
          <p:cNvSpPr/>
          <p:nvPr/>
        </p:nvSpPr>
        <p:spPr>
          <a:xfrm>
            <a:off x="5298509" y="2988271"/>
            <a:ext cx="250521" cy="70550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9" name="Group 8"/>
          <p:cNvGrpSpPr/>
          <p:nvPr/>
        </p:nvGrpSpPr>
        <p:grpSpPr>
          <a:xfrm>
            <a:off x="5646198" y="2877602"/>
            <a:ext cx="3426781" cy="738664"/>
            <a:chOff x="5827826" y="2976337"/>
            <a:chExt cx="3426781" cy="738664"/>
          </a:xfrm>
        </p:grpSpPr>
        <p:sp>
          <p:nvSpPr>
            <p:cNvPr id="10" name="TextBox 9"/>
            <p:cNvSpPr txBox="1"/>
            <p:nvPr/>
          </p:nvSpPr>
          <p:spPr>
            <a:xfrm>
              <a:off x="5827826" y="2976337"/>
              <a:ext cx="34267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400" dirty="0" err="1"/>
                <a:t>no</a:t>
              </a:r>
              <a:r>
                <a:rPr lang="de-CH" sz="1400" dirty="0"/>
                <a:t> </a:t>
              </a:r>
              <a:r>
                <a:rPr lang="de-CH" sz="1400" dirty="0" err="1"/>
                <a:t>intellectual</a:t>
              </a:r>
              <a:r>
                <a:rPr lang="de-CH" sz="1400" dirty="0"/>
                <a:t> </a:t>
              </a:r>
              <a:r>
                <a:rPr lang="de-CH" sz="1400" dirty="0" err="1" smtClean="0"/>
                <a:t>property</a:t>
              </a:r>
              <a:r>
                <a:rPr lang="de-CH" sz="1400" dirty="0" smtClean="0"/>
                <a:t> (in </a:t>
              </a:r>
              <a:r>
                <a:rPr lang="de-CH" sz="1400" dirty="0" err="1" smtClean="0"/>
                <a:t>many</a:t>
              </a:r>
              <a:r>
                <a:rPr lang="de-CH" sz="1400" dirty="0" smtClean="0"/>
                <a:t> countries)</a:t>
              </a:r>
              <a:endParaRPr lang="de-CH" sz="1400" dirty="0"/>
            </a:p>
            <a:p>
              <a:r>
                <a:rPr lang="de-CH" sz="1400" dirty="0"/>
                <a:t>		</a:t>
              </a:r>
              <a:r>
                <a:rPr lang="de-CH" sz="1400" dirty="0" err="1"/>
                <a:t>no</a:t>
              </a:r>
              <a:r>
                <a:rPr lang="de-CH" sz="1400" dirty="0"/>
                <a:t> </a:t>
              </a:r>
              <a:r>
                <a:rPr lang="de-CH" sz="1400" dirty="0" err="1"/>
                <a:t>copyright</a:t>
              </a:r>
              <a:r>
                <a:rPr lang="de-CH" sz="1400" dirty="0"/>
                <a:t> !</a:t>
              </a:r>
            </a:p>
            <a:p>
              <a:r>
                <a:rPr lang="de-CH" sz="1400" dirty="0"/>
                <a:t>			   </a:t>
              </a:r>
              <a:r>
                <a:rPr lang="de-CH" sz="1400" b="1" i="1" dirty="0" err="1"/>
                <a:t>no</a:t>
              </a:r>
              <a:r>
                <a:rPr lang="de-CH" sz="1400" b="1" i="1" dirty="0"/>
                <a:t> </a:t>
              </a:r>
              <a:r>
                <a:rPr lang="de-CH" sz="1400" b="1" i="1" dirty="0" err="1"/>
                <a:t>license</a:t>
              </a:r>
              <a:r>
                <a:rPr lang="de-CH" sz="1400" b="1" i="1" dirty="0"/>
                <a:t> ?! 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6324062" y="3260678"/>
              <a:ext cx="425884" cy="21649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40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6582826" y="3437666"/>
              <a:ext cx="791840" cy="25806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400"/>
            </a:p>
          </p:txBody>
        </p:sp>
      </p:grpSp>
      <p:sp>
        <p:nvSpPr>
          <p:cNvPr id="13" name="Right Brace 12"/>
          <p:cNvSpPr/>
          <p:nvPr/>
        </p:nvSpPr>
        <p:spPr>
          <a:xfrm>
            <a:off x="5298509" y="3835153"/>
            <a:ext cx="250521" cy="95175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Box 13"/>
          <p:cNvSpPr txBox="1"/>
          <p:nvPr/>
        </p:nvSpPr>
        <p:spPr>
          <a:xfrm>
            <a:off x="5805813" y="4138287"/>
            <a:ext cx="2918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sz="1400" dirty="0" err="1"/>
              <a:t>looks</a:t>
            </a:r>
            <a:r>
              <a:rPr lang="de-CH" sz="1400" dirty="0"/>
              <a:t> like </a:t>
            </a:r>
            <a:r>
              <a:rPr lang="de-CH" sz="1400" i="1" dirty="0" err="1"/>
              <a:t>research</a:t>
            </a:r>
            <a:r>
              <a:rPr lang="de-CH" sz="1400" i="1" dirty="0"/>
              <a:t> </a:t>
            </a:r>
            <a:r>
              <a:rPr lang="de-CH" sz="1400" i="1" dirty="0" err="1"/>
              <a:t>data</a:t>
            </a:r>
            <a:endParaRPr lang="de-CH" sz="1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3700" y="1571346"/>
            <a:ext cx="8585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i="1" dirty="0" err="1"/>
              <a:t>Many</a:t>
            </a:r>
            <a:r>
              <a:rPr lang="de-CH" sz="1600" i="1" dirty="0"/>
              <a:t> EU </a:t>
            </a:r>
            <a:r>
              <a:rPr lang="de-CH" sz="1600" i="1" dirty="0" err="1"/>
              <a:t>publications</a:t>
            </a:r>
            <a:r>
              <a:rPr lang="de-CH" sz="1600" i="1" dirty="0"/>
              <a:t> on Open (</a:t>
            </a:r>
            <a:r>
              <a:rPr lang="de-CH" sz="1600" i="1" dirty="0" err="1"/>
              <a:t>data</a:t>
            </a:r>
            <a:r>
              <a:rPr lang="de-CH" sz="1600" i="1" dirty="0"/>
              <a:t> / </a:t>
            </a:r>
            <a:r>
              <a:rPr lang="de-CH" sz="1600" i="1" dirty="0" err="1"/>
              <a:t>access</a:t>
            </a:r>
            <a:r>
              <a:rPr lang="de-CH" sz="1600" i="1" dirty="0"/>
              <a:t> / </a:t>
            </a:r>
            <a:r>
              <a:rPr lang="de-CH" sz="1600" i="1" dirty="0" err="1"/>
              <a:t>science</a:t>
            </a:r>
            <a:r>
              <a:rPr lang="de-CH" sz="1600" i="1" dirty="0"/>
              <a:t>)  </a:t>
            </a:r>
            <a:r>
              <a:rPr lang="de-CH" sz="1600" i="1" dirty="0" err="1"/>
              <a:t>talk</a:t>
            </a:r>
            <a:r>
              <a:rPr lang="de-CH" sz="1600" i="1" dirty="0"/>
              <a:t> </a:t>
            </a:r>
            <a:r>
              <a:rPr lang="de-CH" sz="1600" i="1" dirty="0" err="1"/>
              <a:t>about</a:t>
            </a:r>
            <a:r>
              <a:rPr lang="de-CH" sz="1600" i="1" dirty="0"/>
              <a:t> ‘</a:t>
            </a:r>
            <a:r>
              <a:rPr lang="de-CH" sz="1600" i="1" dirty="0" err="1"/>
              <a:t>research</a:t>
            </a:r>
            <a:r>
              <a:rPr lang="de-CH" sz="1600" i="1" dirty="0"/>
              <a:t> </a:t>
            </a:r>
            <a:r>
              <a:rPr lang="de-CH" sz="1600" i="1" dirty="0" err="1"/>
              <a:t>data</a:t>
            </a:r>
            <a:r>
              <a:rPr lang="de-CH" sz="1600" i="1" dirty="0"/>
              <a:t>’ … </a:t>
            </a:r>
          </a:p>
          <a:p>
            <a:r>
              <a:rPr lang="de-CH" sz="1600" i="1" dirty="0" smtClean="0"/>
              <a:t>Licensing </a:t>
            </a:r>
            <a:r>
              <a:rPr lang="de-CH" sz="1600" i="1" dirty="0" err="1" smtClean="0"/>
              <a:t>is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closely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linked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to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intellectual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property</a:t>
            </a:r>
            <a:r>
              <a:rPr lang="de-CH" sz="1600" i="1" dirty="0" smtClean="0"/>
              <a:t> (IP) </a:t>
            </a:r>
            <a:r>
              <a:rPr lang="de-CH" sz="1600" i="1" dirty="0" err="1" smtClean="0"/>
              <a:t>rights</a:t>
            </a:r>
            <a:r>
              <a:rPr lang="de-CH" sz="1600" i="1" dirty="0" smtClean="0"/>
              <a:t> – </a:t>
            </a:r>
            <a:r>
              <a:rPr lang="de-CH" sz="1600" i="1" dirty="0" err="1" smtClean="0"/>
              <a:t>and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that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is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governed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by</a:t>
            </a:r>
            <a:r>
              <a:rPr lang="de-CH" sz="1600" i="1" dirty="0" smtClean="0"/>
              <a:t> national </a:t>
            </a:r>
            <a:r>
              <a:rPr lang="de-CH" sz="1600" i="1" dirty="0" err="1" smtClean="0"/>
              <a:t>law</a:t>
            </a:r>
            <a:r>
              <a:rPr lang="de-CH" sz="1600" i="1" dirty="0" smtClean="0"/>
              <a:t>.    </a:t>
            </a:r>
            <a:endParaRPr lang="de-CH" sz="800" i="1" dirty="0" smtClean="0"/>
          </a:p>
        </p:txBody>
      </p:sp>
    </p:spTree>
    <p:extLst>
      <p:ext uri="{BB962C8B-B14F-4D97-AF65-F5344CB8AC3E}">
        <p14:creationId xmlns:p14="http://schemas.microsoft.com/office/powerpoint/2010/main" val="37451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00" y="635000"/>
            <a:ext cx="7807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Licensing – </a:t>
            </a:r>
          </a:p>
          <a:p>
            <a:r>
              <a:rPr lang="en-US" dirty="0" smtClean="0"/>
              <a:t>Challen</a:t>
            </a:r>
            <a:r>
              <a:rPr lang="en-US" dirty="0" smtClean="0"/>
              <a:t>ge: </a:t>
            </a:r>
            <a:r>
              <a:rPr lang="en-US" dirty="0" smtClean="0"/>
              <a:t>where </a:t>
            </a:r>
            <a:r>
              <a:rPr lang="en-US" dirty="0"/>
              <a:t>to go and what is actually allowed / meaningful 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smtClean="0"/>
              <a:t>(among other considerations: will </a:t>
            </a:r>
            <a:r>
              <a:rPr lang="en-US" dirty="0"/>
              <a:t>we ever legally respond to a breach?)</a:t>
            </a:r>
            <a:endParaRPr lang="de-CH" dirty="0"/>
          </a:p>
        </p:txBody>
      </p:sp>
      <p:sp>
        <p:nvSpPr>
          <p:cNvPr id="3" name="TextBox 2"/>
          <p:cNvSpPr txBox="1"/>
          <p:nvPr/>
        </p:nvSpPr>
        <p:spPr>
          <a:xfrm>
            <a:off x="393700" y="1571346"/>
            <a:ext cx="8315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i="1" dirty="0" err="1" smtClean="0"/>
              <a:t>What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the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guys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from</a:t>
            </a:r>
            <a:r>
              <a:rPr lang="de-CH" sz="1600" i="1" dirty="0" smtClean="0"/>
              <a:t> Creative </a:t>
            </a:r>
            <a:r>
              <a:rPr lang="de-CH" sz="1600" i="1" dirty="0" err="1" smtClean="0"/>
              <a:t>Commons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say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about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it</a:t>
            </a:r>
            <a:r>
              <a:rPr lang="de-CH" sz="1600" i="1" dirty="0" smtClean="0"/>
              <a:t> …</a:t>
            </a:r>
          </a:p>
          <a:p>
            <a:endParaRPr lang="de-CH" sz="8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0" b="10775"/>
          <a:stretch/>
        </p:blipFill>
        <p:spPr>
          <a:xfrm>
            <a:off x="998424" y="1955436"/>
            <a:ext cx="4580845" cy="1408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77" y="1950247"/>
            <a:ext cx="3006190" cy="1032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3" y="2698552"/>
            <a:ext cx="2540947" cy="23282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84241" y="3438443"/>
            <a:ext cx="54488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By applying CC0 to your data you enable everyone to freely reuse your data as they see fit by waiving (giving up) your copyright and related rights in that data.</a:t>
            </a:r>
          </a:p>
          <a:p>
            <a:endParaRPr lang="en-US" sz="1000" dirty="0"/>
          </a:p>
          <a:p>
            <a:r>
              <a:rPr lang="en-US" sz="1000" dirty="0"/>
              <a:t>You should keep in mind that there are many situations in which data is not protected as a matter of law. Such data can include facts, names, numbers – things that are considered ‘non-original’ and part of the public domain thus not subject to</a:t>
            </a:r>
          </a:p>
          <a:p>
            <a:r>
              <a:rPr lang="en-US" sz="1000" dirty="0"/>
              <a:t>copyright protections.</a:t>
            </a:r>
          </a:p>
          <a:p>
            <a:endParaRPr lang="de-CH" sz="1000" dirty="0"/>
          </a:p>
          <a:p>
            <a:r>
              <a:rPr lang="en-US" sz="1000" dirty="0"/>
              <a:t>In these cases, using a Creative Commons license such as a CC BY could signal to users that you claim a copyright in the non-original data despite the law, and perhaps despite your real intention. 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25969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0" b="10775"/>
          <a:stretch/>
        </p:blipFill>
        <p:spPr>
          <a:xfrm>
            <a:off x="706146" y="519515"/>
            <a:ext cx="4580845" cy="14089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968" y="452180"/>
            <a:ext cx="3006190" cy="1032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" y="1663696"/>
            <a:ext cx="2863997" cy="226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15" y="998957"/>
            <a:ext cx="2889398" cy="192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77" y="1425558"/>
            <a:ext cx="2895749" cy="2743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79" y="2920668"/>
            <a:ext cx="3293269" cy="2195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Segnaposto piè di pagina 3">
            <a:extLst>
              <a:ext uri="{FF2B5EF4-FFF2-40B4-BE49-F238E27FC236}">
                <a16:creationId xmlns:a16="http://schemas.microsoft.com/office/drawing/2014/main" id="{97DD6B98-D021-AB43-AC03-50473206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" y="4866119"/>
            <a:ext cx="2895600" cy="273844"/>
          </a:xfrm>
        </p:spPr>
        <p:txBody>
          <a:bodyPr/>
          <a:lstStyle>
            <a:lvl1pPr algn="l">
              <a:defRPr sz="1000"/>
            </a:lvl1pPr>
          </a:lstStyle>
          <a:p>
            <a:r>
              <a:rPr lang="de-CH" dirty="0"/>
              <a:t>EGU2020-18847</a:t>
            </a:r>
            <a:r>
              <a:rPr lang="it-IT" dirty="0"/>
              <a:t>  - ESSI3.2</a:t>
            </a:r>
          </a:p>
        </p:txBody>
      </p:sp>
    </p:spTree>
    <p:extLst>
      <p:ext uri="{BB962C8B-B14F-4D97-AF65-F5344CB8AC3E}">
        <p14:creationId xmlns:p14="http://schemas.microsoft.com/office/powerpoint/2010/main" val="16078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97DD6B98-D021-AB43-AC03-50473206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" y="4866119"/>
            <a:ext cx="2895600" cy="273844"/>
          </a:xfrm>
        </p:spPr>
        <p:txBody>
          <a:bodyPr/>
          <a:lstStyle>
            <a:lvl1pPr algn="l">
              <a:defRPr sz="1000"/>
            </a:lvl1pPr>
          </a:lstStyle>
          <a:p>
            <a:r>
              <a:rPr lang="de-CH" dirty="0"/>
              <a:t>EGU2020-18847</a:t>
            </a:r>
            <a:r>
              <a:rPr lang="it-IT" dirty="0"/>
              <a:t>  - ESSI3.2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45" y="4936351"/>
            <a:ext cx="581955" cy="203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700" y="644520"/>
            <a:ext cx="8590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Identifiers – </a:t>
            </a:r>
          </a:p>
          <a:p>
            <a:r>
              <a:rPr lang="en-US" dirty="0" smtClean="0"/>
              <a:t>Challenge: how </a:t>
            </a:r>
            <a:r>
              <a:rPr lang="en-US" dirty="0"/>
              <a:t>to use them and which to use for what?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smtClean="0"/>
              <a:t>					        (</a:t>
            </a:r>
            <a:r>
              <a:rPr lang="en-US" dirty="0"/>
              <a:t>granularity, machine-operability, global resolution)</a:t>
            </a:r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393700" y="1571346"/>
            <a:ext cx="8585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i="1" dirty="0" err="1" smtClean="0"/>
              <a:t>Identifiers</a:t>
            </a:r>
            <a:r>
              <a:rPr lang="de-CH" sz="1600" i="1" dirty="0" smtClean="0"/>
              <a:t> (persistent </a:t>
            </a:r>
            <a:r>
              <a:rPr lang="de-CH" sz="1600" i="1" dirty="0" err="1" smtClean="0"/>
              <a:t>ones</a:t>
            </a:r>
            <a:r>
              <a:rPr lang="de-CH" sz="1600" i="1" dirty="0" smtClean="0"/>
              <a:t>…) </a:t>
            </a:r>
            <a:r>
              <a:rPr lang="de-CH" sz="1600" i="1" dirty="0" err="1" smtClean="0"/>
              <a:t>are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key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to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almost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everything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here</a:t>
            </a:r>
            <a:r>
              <a:rPr lang="de-CH" sz="1600" i="1" dirty="0" smtClean="0"/>
              <a:t>, </a:t>
            </a:r>
            <a:r>
              <a:rPr lang="de-CH" sz="1600" i="1" dirty="0" err="1" smtClean="0"/>
              <a:t>it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seems</a:t>
            </a:r>
            <a:r>
              <a:rPr lang="de-CH" sz="1600" i="1" dirty="0" smtClean="0"/>
              <a:t> …</a:t>
            </a:r>
            <a:endParaRPr lang="de-CH" sz="1600" i="1" dirty="0"/>
          </a:p>
          <a:p>
            <a:endParaRPr lang="de-CH" sz="800" i="1" dirty="0" smtClean="0"/>
          </a:p>
          <a:p>
            <a:r>
              <a:rPr lang="de-CH" sz="1600" i="1" dirty="0" smtClean="0"/>
              <a:t>DOIs </a:t>
            </a:r>
            <a:r>
              <a:rPr lang="de-CH" sz="1600" i="1" dirty="0" err="1" smtClean="0"/>
              <a:t>are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great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for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attribution</a:t>
            </a:r>
            <a:r>
              <a:rPr lang="de-CH" sz="1600" i="1" dirty="0" smtClean="0"/>
              <a:t> – also </a:t>
            </a:r>
            <a:r>
              <a:rPr lang="de-CH" sz="1600" i="1" dirty="0" err="1" smtClean="0"/>
              <a:t>for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datasets</a:t>
            </a:r>
            <a:r>
              <a:rPr lang="de-CH" sz="1600" i="1" dirty="0" smtClean="0"/>
              <a:t> </a:t>
            </a:r>
            <a:r>
              <a:rPr lang="de-CH" sz="1400" i="1" dirty="0" smtClean="0"/>
              <a:t>(</a:t>
            </a:r>
            <a:r>
              <a:rPr lang="de-CH" sz="1400" i="1" dirty="0" err="1" smtClean="0"/>
              <a:t>see</a:t>
            </a:r>
            <a:r>
              <a:rPr lang="de-CH" sz="1400" i="1" dirty="0" smtClean="0"/>
              <a:t> </a:t>
            </a:r>
            <a:r>
              <a:rPr lang="de-CH" sz="1400" i="1" dirty="0" err="1" smtClean="0"/>
              <a:t>attribution</a:t>
            </a:r>
            <a:r>
              <a:rPr lang="de-CH" sz="1400" i="1" dirty="0" smtClean="0"/>
              <a:t> </a:t>
            </a:r>
            <a:r>
              <a:rPr lang="de-CH" sz="1400" i="1" dirty="0" err="1" smtClean="0"/>
              <a:t>slide</a:t>
            </a:r>
            <a:r>
              <a:rPr lang="de-CH" sz="1400" i="1" dirty="0" smtClean="0"/>
              <a:t> </a:t>
            </a:r>
            <a:r>
              <a:rPr lang="de-CH" sz="1400" i="1" dirty="0" err="1" smtClean="0"/>
              <a:t>for</a:t>
            </a:r>
            <a:r>
              <a:rPr lang="de-CH" sz="1400" i="1" dirty="0" smtClean="0"/>
              <a:t> </a:t>
            </a:r>
            <a:r>
              <a:rPr lang="de-CH" sz="1400" i="1" dirty="0" err="1" smtClean="0"/>
              <a:t>challenges</a:t>
            </a:r>
            <a:r>
              <a:rPr lang="de-CH" sz="1400" i="1" dirty="0" smtClean="0"/>
              <a:t>…)</a:t>
            </a:r>
            <a:r>
              <a:rPr lang="de-CH" sz="1600" i="1" dirty="0" smtClean="0"/>
              <a:t>. (</a:t>
            </a:r>
            <a:r>
              <a:rPr lang="de-CH" sz="1600" i="1" dirty="0" err="1" smtClean="0"/>
              <a:t>really</a:t>
            </a:r>
            <a:r>
              <a:rPr lang="de-CH" sz="1600" i="1" dirty="0" smtClean="0"/>
              <a:t>?)</a:t>
            </a:r>
          </a:p>
          <a:p>
            <a:pPr marL="285750" indent="-285750">
              <a:buFontTx/>
              <a:buChar char="-"/>
            </a:pPr>
            <a:r>
              <a:rPr lang="de-CH" sz="1600" dirty="0"/>
              <a:t>b</a:t>
            </a:r>
            <a:r>
              <a:rPr lang="de-CH" sz="1600" dirty="0" smtClean="0"/>
              <a:t>ut </a:t>
            </a:r>
            <a:r>
              <a:rPr lang="de-CH" sz="1600" dirty="0" err="1" smtClean="0"/>
              <a:t>maybe</a:t>
            </a:r>
            <a:r>
              <a:rPr lang="de-CH" sz="1600" dirty="0" smtClean="0"/>
              <a:t> not so </a:t>
            </a:r>
            <a:r>
              <a:rPr lang="de-CH" sz="1600" dirty="0" err="1" smtClean="0"/>
              <a:t>much</a:t>
            </a:r>
            <a:r>
              <a:rPr lang="de-CH" sz="1600" dirty="0" smtClean="0"/>
              <a:t> </a:t>
            </a:r>
            <a:r>
              <a:rPr lang="de-CH" sz="1600" dirty="0" err="1" smtClean="0"/>
              <a:t>for</a:t>
            </a:r>
            <a:r>
              <a:rPr lang="de-CH" sz="1600" dirty="0" smtClean="0"/>
              <a:t> </a:t>
            </a:r>
            <a:r>
              <a:rPr lang="de-CH" sz="1600" dirty="0" err="1" smtClean="0"/>
              <a:t>provenance</a:t>
            </a:r>
            <a:r>
              <a:rPr lang="de-CH" sz="1600" dirty="0" smtClean="0"/>
              <a:t> </a:t>
            </a:r>
            <a:r>
              <a:rPr lang="de-CH" sz="1600" dirty="0" err="1" smtClean="0"/>
              <a:t>tracking</a:t>
            </a:r>
            <a:r>
              <a:rPr lang="de-CH" sz="1600" dirty="0" smtClean="0"/>
              <a:t> / </a:t>
            </a:r>
            <a:r>
              <a:rPr lang="de-CH" sz="1600" dirty="0" err="1" smtClean="0"/>
              <a:t>workflow</a:t>
            </a:r>
            <a:r>
              <a:rPr lang="de-CH" sz="1600" dirty="0" smtClean="0"/>
              <a:t> </a:t>
            </a:r>
            <a:r>
              <a:rPr lang="de-CH" sz="1600" dirty="0" err="1" smtClean="0"/>
              <a:t>management</a:t>
            </a:r>
            <a:r>
              <a:rPr lang="de-CH" sz="16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de-CH" sz="1600" dirty="0" err="1" smtClean="0"/>
              <a:t>and</a:t>
            </a:r>
            <a:r>
              <a:rPr lang="de-CH" sz="1600" dirty="0" smtClean="0"/>
              <a:t> </a:t>
            </a:r>
            <a:r>
              <a:rPr lang="de-CH" sz="1600" dirty="0" err="1" smtClean="0"/>
              <a:t>perhaps</a:t>
            </a:r>
            <a:r>
              <a:rPr lang="de-CH" sz="1600" dirty="0" smtClean="0"/>
              <a:t> not </a:t>
            </a:r>
            <a:r>
              <a:rPr lang="de-CH" sz="1600" dirty="0" err="1" smtClean="0"/>
              <a:t>for</a:t>
            </a:r>
            <a:r>
              <a:rPr lang="de-CH" sz="1600" dirty="0" smtClean="0"/>
              <a:t> </a:t>
            </a:r>
            <a:r>
              <a:rPr lang="de-CH" sz="1600" dirty="0" err="1" smtClean="0"/>
              <a:t>dynamic</a:t>
            </a:r>
            <a:r>
              <a:rPr lang="de-CH" sz="1600" dirty="0" smtClean="0"/>
              <a:t> </a:t>
            </a:r>
            <a:r>
              <a:rPr lang="de-CH" sz="1600" dirty="0" err="1" smtClean="0"/>
              <a:t>datasets</a:t>
            </a:r>
            <a:r>
              <a:rPr lang="de-CH" sz="1600" dirty="0" smtClean="0"/>
              <a:t> / </a:t>
            </a:r>
            <a:r>
              <a:rPr lang="de-CH" sz="1600" dirty="0" err="1" smtClean="0"/>
              <a:t>to</a:t>
            </a:r>
            <a:r>
              <a:rPr lang="de-CH" sz="1600" dirty="0" smtClean="0"/>
              <a:t> </a:t>
            </a:r>
            <a:r>
              <a:rPr lang="de-CH" sz="1600" dirty="0" err="1" smtClean="0"/>
              <a:t>capture</a:t>
            </a:r>
            <a:r>
              <a:rPr lang="de-CH" sz="1600" dirty="0" smtClean="0"/>
              <a:t> </a:t>
            </a:r>
            <a:r>
              <a:rPr lang="de-CH" sz="1600" dirty="0" err="1" smtClean="0"/>
              <a:t>subsets</a:t>
            </a:r>
            <a:r>
              <a:rPr lang="de-CH" sz="1600" dirty="0" smtClean="0"/>
              <a:t> </a:t>
            </a:r>
            <a:r>
              <a:rPr lang="de-CH" sz="1600" dirty="0" err="1" smtClean="0"/>
              <a:t>or</a:t>
            </a:r>
            <a:r>
              <a:rPr lang="de-CH" sz="1600" dirty="0" smtClean="0"/>
              <a:t> </a:t>
            </a:r>
            <a:r>
              <a:rPr lang="de-CH" sz="1600" dirty="0" err="1" smtClean="0"/>
              <a:t>selections</a:t>
            </a:r>
            <a:r>
              <a:rPr lang="de-CH" sz="1600" dirty="0" smtClean="0"/>
              <a:t>?  </a:t>
            </a:r>
            <a:r>
              <a:rPr lang="de-CH" sz="1400" dirty="0" smtClean="0"/>
              <a:t>(</a:t>
            </a:r>
            <a:r>
              <a:rPr lang="de-CH" sz="1400" dirty="0" err="1" smtClean="0"/>
              <a:t>work</a:t>
            </a:r>
            <a:r>
              <a:rPr lang="de-CH" sz="1400" dirty="0" smtClean="0"/>
              <a:t> in </a:t>
            </a:r>
            <a:r>
              <a:rPr lang="de-CH" sz="1400" dirty="0" err="1" smtClean="0"/>
              <a:t>progress</a:t>
            </a:r>
            <a:r>
              <a:rPr lang="de-CH" sz="1400" dirty="0" smtClean="0"/>
              <a:t>… -&gt; RDA)</a:t>
            </a:r>
            <a:r>
              <a:rPr lang="de-CH" sz="1600" dirty="0" smtClean="0"/>
              <a:t>   </a:t>
            </a:r>
            <a:endParaRPr lang="de-CH" sz="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8208" y="2924075"/>
            <a:ext cx="8585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i="1" dirty="0" err="1" smtClean="0"/>
              <a:t>It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seems</a:t>
            </a:r>
            <a:r>
              <a:rPr lang="de-CH" sz="1600" i="1" dirty="0" smtClean="0"/>
              <a:t> (</a:t>
            </a:r>
            <a:r>
              <a:rPr lang="de-CH" sz="1600" i="1" dirty="0" err="1" smtClean="0"/>
              <a:t>to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me</a:t>
            </a:r>
            <a:r>
              <a:rPr lang="de-CH" sz="1600" i="1" dirty="0" smtClean="0"/>
              <a:t>) </a:t>
            </a:r>
            <a:r>
              <a:rPr lang="de-CH" sz="1600" i="1" dirty="0" err="1" smtClean="0"/>
              <a:t>that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we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should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use</a:t>
            </a:r>
            <a:r>
              <a:rPr lang="de-CH" sz="1600" i="1" dirty="0" smtClean="0"/>
              <a:t> different </a:t>
            </a:r>
            <a:r>
              <a:rPr lang="de-CH" sz="1600" i="1" dirty="0" err="1" smtClean="0"/>
              <a:t>identifiers</a:t>
            </a:r>
            <a:r>
              <a:rPr lang="de-CH" sz="1600" i="1" dirty="0" smtClean="0"/>
              <a:t> in different </a:t>
            </a:r>
            <a:r>
              <a:rPr lang="de-CH" sz="1600" i="1" dirty="0" err="1" smtClean="0"/>
              <a:t>contexts</a:t>
            </a:r>
            <a:r>
              <a:rPr lang="de-CH" sz="1600" i="1" dirty="0" smtClean="0"/>
              <a:t> / </a:t>
            </a:r>
            <a:r>
              <a:rPr lang="de-CH" sz="1600" i="1" dirty="0" err="1" smtClean="0"/>
              <a:t>for</a:t>
            </a:r>
            <a:r>
              <a:rPr lang="de-CH" sz="1600" i="1" dirty="0" smtClean="0"/>
              <a:t> different </a:t>
            </a:r>
            <a:r>
              <a:rPr lang="de-CH" sz="1600" i="1" dirty="0" err="1" smtClean="0"/>
              <a:t>purposes</a:t>
            </a:r>
            <a:r>
              <a:rPr lang="de-CH" sz="1600" i="1" dirty="0" smtClean="0"/>
              <a:t/>
            </a:r>
            <a:br>
              <a:rPr lang="de-CH" sz="1600" i="1" dirty="0" smtClean="0"/>
            </a:br>
            <a:r>
              <a:rPr lang="de-CH" sz="1600" i="1" dirty="0" smtClean="0"/>
              <a:t>(</a:t>
            </a:r>
            <a:r>
              <a:rPr lang="de-CH" sz="1600" i="1" dirty="0" err="1" smtClean="0"/>
              <a:t>and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then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have</a:t>
            </a:r>
            <a:r>
              <a:rPr lang="de-CH" sz="1600" i="1" dirty="0" smtClean="0"/>
              <a:t> a clever </a:t>
            </a:r>
            <a:r>
              <a:rPr lang="de-CH" sz="1600" i="1" dirty="0" err="1" smtClean="0"/>
              <a:t>way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to</a:t>
            </a:r>
            <a:r>
              <a:rPr lang="de-CH" sz="1600" i="1" dirty="0" smtClean="0"/>
              <a:t> link </a:t>
            </a:r>
            <a:r>
              <a:rPr lang="de-CH" sz="1600" i="1" dirty="0" err="1" smtClean="0"/>
              <a:t>between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them</a:t>
            </a:r>
            <a:r>
              <a:rPr lang="de-CH" sz="1600" i="1" dirty="0" smtClean="0"/>
              <a:t>) </a:t>
            </a:r>
          </a:p>
          <a:p>
            <a:pPr marL="285750" indent="-285750">
              <a:buFontTx/>
              <a:buChar char="-"/>
            </a:pPr>
            <a:r>
              <a:rPr lang="de-CH" sz="1600" dirty="0" err="1"/>
              <a:t>t</a:t>
            </a:r>
            <a:r>
              <a:rPr lang="de-CH" sz="1600" dirty="0" err="1" smtClean="0"/>
              <a:t>echnical</a:t>
            </a:r>
            <a:r>
              <a:rPr lang="de-CH" sz="1600" dirty="0" smtClean="0"/>
              <a:t> </a:t>
            </a:r>
            <a:r>
              <a:rPr lang="de-CH" sz="1600" dirty="0" err="1" smtClean="0"/>
              <a:t>solutions</a:t>
            </a:r>
            <a:r>
              <a:rPr lang="de-CH" sz="1600" dirty="0" smtClean="0"/>
              <a:t> </a:t>
            </a:r>
            <a:r>
              <a:rPr lang="de-CH" sz="1600" dirty="0" err="1" smtClean="0"/>
              <a:t>already</a:t>
            </a:r>
            <a:r>
              <a:rPr lang="de-CH" sz="1600" dirty="0" smtClean="0"/>
              <a:t> </a:t>
            </a:r>
            <a:r>
              <a:rPr lang="de-CH" sz="1600" dirty="0" err="1" smtClean="0"/>
              <a:t>exist</a:t>
            </a:r>
            <a:r>
              <a:rPr lang="de-CH" sz="1600" dirty="0" smtClean="0"/>
              <a:t> (I am </a:t>
            </a:r>
            <a:r>
              <a:rPr lang="de-CH" sz="1600" dirty="0" err="1" smtClean="0"/>
              <a:t>told</a:t>
            </a:r>
            <a:r>
              <a:rPr lang="de-CH" sz="1600" dirty="0" smtClean="0"/>
              <a:t>… </a:t>
            </a:r>
            <a:r>
              <a:rPr lang="de-CH" sz="1600" dirty="0" err="1" smtClean="0"/>
              <a:t>maybe</a:t>
            </a:r>
            <a:r>
              <a:rPr lang="de-CH" sz="1600" dirty="0" smtClean="0"/>
              <a:t> </a:t>
            </a:r>
            <a:r>
              <a:rPr lang="de-CH" sz="1600" dirty="0" err="1" smtClean="0"/>
              <a:t>too</a:t>
            </a:r>
            <a:r>
              <a:rPr lang="de-CH" sz="1600" dirty="0" smtClean="0"/>
              <a:t> </a:t>
            </a:r>
            <a:r>
              <a:rPr lang="de-CH" sz="1600" dirty="0" err="1" smtClean="0"/>
              <a:t>many</a:t>
            </a:r>
            <a:r>
              <a:rPr lang="de-CH" sz="1600" dirty="0" smtClean="0"/>
              <a:t> different </a:t>
            </a:r>
            <a:r>
              <a:rPr lang="de-CH" sz="1600" dirty="0" err="1" smtClean="0"/>
              <a:t>ones</a:t>
            </a:r>
            <a:r>
              <a:rPr lang="de-CH" sz="1600" dirty="0" smtClean="0"/>
              <a:t>?) </a:t>
            </a:r>
            <a:br>
              <a:rPr lang="de-CH" sz="1600" dirty="0" smtClean="0"/>
            </a:br>
            <a:r>
              <a:rPr lang="de-CH" sz="1600" dirty="0" smtClean="0"/>
              <a:t>   – but </a:t>
            </a:r>
            <a:r>
              <a:rPr lang="de-CH" sz="1600" dirty="0" err="1" smtClean="0"/>
              <a:t>we</a:t>
            </a:r>
            <a:r>
              <a:rPr lang="de-CH" sz="1600" dirty="0" smtClean="0"/>
              <a:t> </a:t>
            </a:r>
            <a:r>
              <a:rPr lang="de-CH" sz="1600" dirty="0" err="1" smtClean="0"/>
              <a:t>need</a:t>
            </a:r>
            <a:r>
              <a:rPr lang="de-CH" sz="1600" dirty="0" smtClean="0"/>
              <a:t> </a:t>
            </a:r>
            <a:r>
              <a:rPr lang="de-CH" sz="1600" dirty="0" err="1" smtClean="0"/>
              <a:t>to</a:t>
            </a:r>
            <a:r>
              <a:rPr lang="de-CH" sz="1600" dirty="0" smtClean="0"/>
              <a:t> </a:t>
            </a:r>
            <a:r>
              <a:rPr lang="de-CH" sz="1600" dirty="0" err="1" smtClean="0"/>
              <a:t>connect</a:t>
            </a:r>
            <a:r>
              <a:rPr lang="de-CH" sz="1600" dirty="0" smtClean="0"/>
              <a:t> </a:t>
            </a:r>
            <a:r>
              <a:rPr lang="de-CH" sz="1600" dirty="0" err="1" smtClean="0"/>
              <a:t>them</a:t>
            </a:r>
            <a:r>
              <a:rPr lang="de-CH" sz="1600" dirty="0" smtClean="0"/>
              <a:t> </a:t>
            </a:r>
            <a:r>
              <a:rPr lang="de-CH" sz="1600" dirty="0" err="1" smtClean="0"/>
              <a:t>to</a:t>
            </a:r>
            <a:r>
              <a:rPr lang="de-CH" sz="1600" dirty="0" smtClean="0"/>
              <a:t> all </a:t>
            </a:r>
            <a:r>
              <a:rPr lang="de-CH" sz="1600" dirty="0" err="1" smtClean="0"/>
              <a:t>our</a:t>
            </a:r>
            <a:r>
              <a:rPr lang="de-CH" sz="1600" dirty="0" smtClean="0"/>
              <a:t> </a:t>
            </a:r>
            <a:r>
              <a:rPr lang="de-CH" sz="1600" dirty="0" err="1" smtClean="0"/>
              <a:t>services</a:t>
            </a:r>
            <a:r>
              <a:rPr lang="de-CH" sz="1600" dirty="0"/>
              <a:t> </a:t>
            </a:r>
            <a:r>
              <a:rPr lang="de-CH" sz="1600" dirty="0" err="1" smtClean="0"/>
              <a:t>and</a:t>
            </a:r>
            <a:r>
              <a:rPr lang="de-CH" sz="1600" dirty="0" smtClean="0"/>
              <a:t> </a:t>
            </a:r>
            <a:r>
              <a:rPr lang="de-CH" sz="1600" dirty="0" err="1" smtClean="0"/>
              <a:t>processign</a:t>
            </a:r>
            <a:r>
              <a:rPr lang="de-CH" sz="1600" dirty="0" smtClean="0"/>
              <a:t> &amp; </a:t>
            </a:r>
            <a:r>
              <a:rPr lang="de-CH" sz="1600" dirty="0" err="1" smtClean="0"/>
              <a:t>curation</a:t>
            </a:r>
            <a:r>
              <a:rPr lang="de-CH" sz="1600" dirty="0" smtClean="0"/>
              <a:t> </a:t>
            </a:r>
            <a:r>
              <a:rPr lang="de-CH" sz="1600" dirty="0" err="1" smtClean="0"/>
              <a:t>workflows</a:t>
            </a:r>
            <a:r>
              <a:rPr lang="de-CH" sz="16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de-CH" sz="1600" dirty="0"/>
              <a:t>d</a:t>
            </a:r>
            <a:r>
              <a:rPr lang="de-CH" sz="1600" dirty="0" smtClean="0"/>
              <a:t>o </a:t>
            </a:r>
            <a:r>
              <a:rPr lang="de-CH" sz="1600" dirty="0" err="1" smtClean="0"/>
              <a:t>we</a:t>
            </a:r>
            <a:r>
              <a:rPr lang="de-CH" sz="1600" dirty="0" smtClean="0"/>
              <a:t> </a:t>
            </a:r>
            <a:r>
              <a:rPr lang="de-CH" sz="1600" dirty="0" err="1" smtClean="0"/>
              <a:t>need</a:t>
            </a:r>
            <a:r>
              <a:rPr lang="de-CH" sz="1600" dirty="0" smtClean="0"/>
              <a:t> all </a:t>
            </a:r>
            <a:r>
              <a:rPr lang="de-CH" sz="1600" dirty="0" err="1"/>
              <a:t>i</a:t>
            </a:r>
            <a:r>
              <a:rPr lang="de-CH" sz="1600" dirty="0" err="1" smtClean="0"/>
              <a:t>dentifiers</a:t>
            </a:r>
            <a:r>
              <a:rPr lang="de-CH" sz="1600" dirty="0" smtClean="0"/>
              <a:t> </a:t>
            </a:r>
            <a:r>
              <a:rPr lang="de-CH" sz="1600" dirty="0" err="1" smtClean="0"/>
              <a:t>to</a:t>
            </a:r>
            <a:r>
              <a:rPr lang="de-CH" sz="1600" dirty="0" smtClean="0"/>
              <a:t> </a:t>
            </a:r>
            <a:r>
              <a:rPr lang="de-CH" sz="1600" dirty="0" err="1" smtClean="0"/>
              <a:t>be</a:t>
            </a:r>
            <a:r>
              <a:rPr lang="de-CH" sz="1600" dirty="0" smtClean="0"/>
              <a:t> </a:t>
            </a:r>
            <a:r>
              <a:rPr lang="de-CH" sz="1600" dirty="0" err="1" smtClean="0"/>
              <a:t>globally</a:t>
            </a:r>
            <a:r>
              <a:rPr lang="de-CH" sz="1600" dirty="0" smtClean="0"/>
              <a:t> </a:t>
            </a:r>
            <a:r>
              <a:rPr lang="de-CH" sz="1600" dirty="0" err="1" smtClean="0"/>
              <a:t>unique</a:t>
            </a:r>
            <a:r>
              <a:rPr lang="de-CH" sz="1600" dirty="0" smtClean="0"/>
              <a:t> </a:t>
            </a:r>
            <a:r>
              <a:rPr lang="de-CH" sz="1600" dirty="0" err="1" smtClean="0"/>
              <a:t>and</a:t>
            </a:r>
            <a:r>
              <a:rPr lang="de-CH" sz="1600" dirty="0" smtClean="0"/>
              <a:t> </a:t>
            </a:r>
            <a:r>
              <a:rPr lang="de-CH" sz="1600" dirty="0" err="1" smtClean="0"/>
              <a:t>resolvable</a:t>
            </a:r>
            <a:r>
              <a:rPr lang="de-CH" sz="1600" dirty="0" smtClean="0"/>
              <a:t>? </a:t>
            </a:r>
          </a:p>
          <a:p>
            <a:pPr marL="285750" indent="-285750">
              <a:buFontTx/>
              <a:buChar char="-"/>
            </a:pPr>
            <a:r>
              <a:rPr lang="de-CH" sz="1600" dirty="0" err="1"/>
              <a:t>h</a:t>
            </a:r>
            <a:r>
              <a:rPr lang="de-CH" sz="1600" dirty="0" err="1" smtClean="0"/>
              <a:t>ow</a:t>
            </a:r>
            <a:r>
              <a:rPr lang="de-CH" sz="1600" dirty="0" smtClean="0"/>
              <a:t> </a:t>
            </a:r>
            <a:r>
              <a:rPr lang="de-CH" sz="1600" dirty="0" err="1" smtClean="0"/>
              <a:t>much</a:t>
            </a:r>
            <a:r>
              <a:rPr lang="de-CH" sz="1600" dirty="0" smtClean="0"/>
              <a:t> </a:t>
            </a:r>
            <a:r>
              <a:rPr lang="de-CH" sz="1600" dirty="0" err="1" smtClean="0"/>
              <a:t>effort</a:t>
            </a:r>
            <a:r>
              <a:rPr lang="de-CH" sz="1600" dirty="0" smtClean="0"/>
              <a:t> will </a:t>
            </a:r>
            <a:r>
              <a:rPr lang="de-CH" sz="1600" dirty="0" err="1" smtClean="0"/>
              <a:t>it</a:t>
            </a:r>
            <a:r>
              <a:rPr lang="de-CH" sz="1600" dirty="0" smtClean="0"/>
              <a:t> </a:t>
            </a:r>
            <a:r>
              <a:rPr lang="de-CH" sz="1600" dirty="0" err="1" smtClean="0"/>
              <a:t>be</a:t>
            </a:r>
            <a:r>
              <a:rPr lang="de-CH" sz="1600" dirty="0" smtClean="0"/>
              <a:t> </a:t>
            </a:r>
            <a:r>
              <a:rPr lang="de-CH" sz="1600" dirty="0" err="1" smtClean="0"/>
              <a:t>to</a:t>
            </a:r>
            <a:r>
              <a:rPr lang="de-CH" sz="1600" dirty="0" smtClean="0"/>
              <a:t> </a:t>
            </a:r>
            <a:r>
              <a:rPr lang="de-CH" sz="1600" dirty="0" err="1" smtClean="0"/>
              <a:t>ensure</a:t>
            </a:r>
            <a:r>
              <a:rPr lang="de-CH" sz="1600" dirty="0" smtClean="0"/>
              <a:t> </a:t>
            </a:r>
            <a:r>
              <a:rPr lang="de-CH" sz="1600" dirty="0" err="1" smtClean="0"/>
              <a:t>that</a:t>
            </a:r>
            <a:r>
              <a:rPr lang="de-CH" sz="1600" dirty="0" smtClean="0"/>
              <a:t> </a:t>
            </a:r>
            <a:r>
              <a:rPr lang="de-CH" sz="1600" dirty="0" err="1" smtClean="0"/>
              <a:t>identifiers</a:t>
            </a:r>
            <a:r>
              <a:rPr lang="de-CH" sz="1600" dirty="0" smtClean="0"/>
              <a:t> </a:t>
            </a:r>
            <a:r>
              <a:rPr lang="de-CH" sz="1600" dirty="0" err="1" smtClean="0"/>
              <a:t>resolve</a:t>
            </a:r>
            <a:r>
              <a:rPr lang="de-CH" sz="1600" dirty="0" smtClean="0"/>
              <a:t> </a:t>
            </a:r>
            <a:r>
              <a:rPr lang="de-CH" sz="1600" dirty="0" err="1" smtClean="0"/>
              <a:t>correctly</a:t>
            </a:r>
            <a:r>
              <a:rPr lang="de-CH" sz="1600" dirty="0" smtClean="0"/>
              <a:t> in 50 </a:t>
            </a:r>
            <a:r>
              <a:rPr lang="de-CH" sz="1600" dirty="0" err="1" smtClean="0"/>
              <a:t>yrs</a:t>
            </a:r>
            <a:r>
              <a:rPr lang="de-CH" sz="1600" dirty="0" smtClean="0"/>
              <a:t> </a:t>
            </a:r>
            <a:r>
              <a:rPr lang="de-CH" sz="1600" dirty="0" err="1" smtClean="0"/>
              <a:t>from</a:t>
            </a:r>
            <a:r>
              <a:rPr lang="de-CH" sz="1600" dirty="0" smtClean="0"/>
              <a:t> </a:t>
            </a:r>
            <a:r>
              <a:rPr lang="de-CH" sz="1600" dirty="0" err="1" smtClean="0"/>
              <a:t>now</a:t>
            </a:r>
            <a:r>
              <a:rPr lang="de-CH" sz="16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61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97DD6B98-D021-AB43-AC03-50473206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" y="4866119"/>
            <a:ext cx="2895600" cy="273844"/>
          </a:xfrm>
        </p:spPr>
        <p:txBody>
          <a:bodyPr/>
          <a:lstStyle>
            <a:lvl1pPr algn="l">
              <a:defRPr sz="1000"/>
            </a:lvl1pPr>
          </a:lstStyle>
          <a:p>
            <a:r>
              <a:rPr lang="de-CH" dirty="0"/>
              <a:t>EGU2020-18847</a:t>
            </a:r>
            <a:r>
              <a:rPr lang="it-IT" dirty="0"/>
              <a:t>  - ESSI3.2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45" y="4936351"/>
            <a:ext cx="581955" cy="203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700" y="787400"/>
            <a:ext cx="416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i="1" dirty="0" smtClean="0"/>
              <a:t>So </a:t>
            </a:r>
            <a:r>
              <a:rPr lang="de-CH" i="1" dirty="0" err="1" smtClean="0"/>
              <a:t>much</a:t>
            </a:r>
            <a:r>
              <a:rPr lang="de-CH" i="1" dirty="0" smtClean="0"/>
              <a:t> </a:t>
            </a:r>
            <a:r>
              <a:rPr lang="de-CH" i="1" dirty="0" err="1" smtClean="0"/>
              <a:t>for</a:t>
            </a:r>
            <a:r>
              <a:rPr lang="de-CH" i="1" dirty="0" smtClean="0"/>
              <a:t> </a:t>
            </a:r>
            <a:r>
              <a:rPr lang="de-CH" i="1" dirty="0" err="1" smtClean="0"/>
              <a:t>now</a:t>
            </a:r>
            <a:r>
              <a:rPr lang="de-CH" i="1" dirty="0" smtClean="0"/>
              <a:t>… lots </a:t>
            </a:r>
            <a:r>
              <a:rPr lang="de-CH" i="1" dirty="0" err="1" smtClean="0"/>
              <a:t>of</a:t>
            </a:r>
            <a:r>
              <a:rPr lang="de-CH" i="1" dirty="0" smtClean="0"/>
              <a:t> open </a:t>
            </a:r>
            <a:r>
              <a:rPr lang="de-CH" i="1" dirty="0" err="1" smtClean="0"/>
              <a:t>questions</a:t>
            </a:r>
            <a:r>
              <a:rPr lang="de-CH" i="1" dirty="0" smtClean="0"/>
              <a:t>…</a:t>
            </a:r>
            <a:endParaRPr lang="de-CH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8208" y="4259963"/>
            <a:ext cx="8585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i="1" dirty="0" err="1" smtClean="0"/>
              <a:t>Some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further</a:t>
            </a:r>
            <a:r>
              <a:rPr lang="de-CH" sz="1600" i="1" dirty="0" smtClean="0"/>
              <a:t> (</a:t>
            </a:r>
            <a:r>
              <a:rPr lang="de-CH" sz="1600" i="1" dirty="0" err="1" smtClean="0"/>
              <a:t>almost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random</a:t>
            </a:r>
            <a:r>
              <a:rPr lang="de-CH" sz="1600" i="1" dirty="0" smtClean="0"/>
              <a:t>) </a:t>
            </a:r>
            <a:r>
              <a:rPr lang="de-CH" sz="1600" i="1" dirty="0" err="1" smtClean="0"/>
              <a:t>stuff</a:t>
            </a:r>
            <a:r>
              <a:rPr lang="de-CH" sz="1600" i="1" dirty="0" smtClean="0"/>
              <a:t> in </a:t>
            </a:r>
            <a:r>
              <a:rPr lang="de-CH" sz="1600" i="1" dirty="0" err="1" smtClean="0"/>
              <a:t>the</a:t>
            </a:r>
            <a:r>
              <a:rPr lang="de-CH" sz="1600" i="1" dirty="0" smtClean="0"/>
              <a:t> back… just </a:t>
            </a:r>
            <a:r>
              <a:rPr lang="de-CH" sz="1600" i="1" dirty="0" err="1" smtClean="0"/>
              <a:t>because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there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is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space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for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it</a:t>
            </a:r>
            <a:r>
              <a:rPr lang="de-CH" sz="1600" i="1" dirty="0" smtClean="0"/>
              <a:t> in </a:t>
            </a:r>
            <a:r>
              <a:rPr lang="de-CH" sz="1600" i="1" dirty="0" err="1" smtClean="0"/>
              <a:t>this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format</a:t>
            </a:r>
            <a:r>
              <a:rPr lang="de-CH" sz="1600" i="1" dirty="0" smtClean="0"/>
              <a:t> </a:t>
            </a:r>
            <a:r>
              <a:rPr lang="de-CH" sz="1600" i="1" dirty="0" smtClean="0">
                <a:sym typeface="Wingdings" panose="05000000000000000000" pitchFamily="2" charset="2"/>
              </a:rPr>
              <a:t></a:t>
            </a:r>
            <a:endParaRPr lang="de-CH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59526" y="2207420"/>
            <a:ext cx="1942583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CH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Thank</a:t>
            </a:r>
            <a:r>
              <a:rPr lang="de-CH" sz="32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CH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You</a:t>
            </a:r>
            <a:endParaRPr lang="de-CH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3"/>
          <p:cNvSpPr txBox="1"/>
          <p:nvPr/>
        </p:nvSpPr>
        <p:spPr>
          <a:xfrm>
            <a:off x="381619" y="601649"/>
            <a:ext cx="46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Myriad Pro"/>
                <a:cs typeface="Myriad Pro"/>
              </a:rPr>
              <a:t>From the EPOS Data Policy</a:t>
            </a:r>
          </a:p>
        </p:txBody>
      </p:sp>
      <p:grpSp>
        <p:nvGrpSpPr>
          <p:cNvPr id="8" name="Group 7"/>
          <p:cNvGrpSpPr/>
          <p:nvPr/>
        </p:nvGrpSpPr>
        <p:grpSpPr>
          <a:xfrm rot="16200000">
            <a:off x="6459406" y="2528418"/>
            <a:ext cx="4350508" cy="697386"/>
            <a:chOff x="4901982" y="402148"/>
            <a:chExt cx="4242018" cy="6159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982" y="713314"/>
              <a:ext cx="4242018" cy="30481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722" y="402148"/>
              <a:ext cx="2902099" cy="31116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9" y="1209673"/>
            <a:ext cx="7622389" cy="384269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7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5" y="762621"/>
            <a:ext cx="8669272" cy="14920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752668" y="762621"/>
            <a:ext cx="3003025" cy="261610"/>
            <a:chOff x="3861238" y="464339"/>
            <a:chExt cx="3003025" cy="261610"/>
          </a:xfrm>
        </p:grpSpPr>
        <p:sp>
          <p:nvSpPr>
            <p:cNvPr id="4" name="Rectangle 3"/>
            <p:cNvSpPr/>
            <p:nvPr/>
          </p:nvSpPr>
          <p:spPr>
            <a:xfrm>
              <a:off x="3861238" y="464339"/>
              <a:ext cx="267092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1100" i="1" dirty="0"/>
                <a:t>https://ec.europa.eu/environment/aarhus/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133" y="504377"/>
              <a:ext cx="457130" cy="159939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05124" y="2681709"/>
            <a:ext cx="879965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 err="1"/>
              <a:t>Right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everyone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have</a:t>
            </a:r>
            <a:r>
              <a:rPr lang="de-CH" dirty="0"/>
              <a:t> </a:t>
            </a:r>
            <a:r>
              <a:rPr lang="de-CH" dirty="0" err="1"/>
              <a:t>access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environmental </a:t>
            </a:r>
            <a:r>
              <a:rPr lang="de-CH" dirty="0" err="1"/>
              <a:t>information</a:t>
            </a:r>
            <a:r>
              <a:rPr lang="de-CH" dirty="0"/>
              <a:t> </a:t>
            </a:r>
            <a:r>
              <a:rPr lang="de-CH" dirty="0" err="1"/>
              <a:t>held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public</a:t>
            </a:r>
            <a:r>
              <a:rPr lang="de-CH" dirty="0"/>
              <a:t> </a:t>
            </a:r>
            <a:r>
              <a:rPr lang="de-CH" dirty="0" err="1"/>
              <a:t>authorities</a:t>
            </a:r>
            <a:endParaRPr lang="de-CH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 err="1"/>
              <a:t>Right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participate</a:t>
            </a:r>
            <a:r>
              <a:rPr lang="de-CH" dirty="0"/>
              <a:t> in environmental </a:t>
            </a:r>
            <a:r>
              <a:rPr lang="de-CH" dirty="0" err="1"/>
              <a:t>decision</a:t>
            </a:r>
            <a:r>
              <a:rPr lang="de-CH" dirty="0"/>
              <a:t> </a:t>
            </a:r>
            <a:r>
              <a:rPr lang="de-CH" dirty="0" err="1"/>
              <a:t>making</a:t>
            </a:r>
            <a:endParaRPr lang="de-CH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 err="1"/>
              <a:t>Right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review</a:t>
            </a:r>
            <a:r>
              <a:rPr lang="de-CH" dirty="0"/>
              <a:t> </a:t>
            </a:r>
            <a:r>
              <a:rPr lang="de-CH" dirty="0" err="1"/>
              <a:t>procedures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challenge</a:t>
            </a:r>
            <a:r>
              <a:rPr lang="de-CH" dirty="0"/>
              <a:t> </a:t>
            </a:r>
            <a:r>
              <a:rPr lang="de-CH" dirty="0" err="1"/>
              <a:t>public</a:t>
            </a:r>
            <a:r>
              <a:rPr lang="de-CH" dirty="0"/>
              <a:t> </a:t>
            </a:r>
            <a:r>
              <a:rPr lang="de-CH" dirty="0" err="1"/>
              <a:t>decisions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were</a:t>
            </a:r>
            <a:r>
              <a:rPr lang="de-CH" dirty="0"/>
              <a:t> </a:t>
            </a:r>
            <a:r>
              <a:rPr lang="de-CH" dirty="0" err="1"/>
              <a:t>made</a:t>
            </a:r>
            <a:r>
              <a:rPr lang="de-CH" dirty="0"/>
              <a:t> </a:t>
            </a:r>
            <a:r>
              <a:rPr lang="de-CH" dirty="0" err="1"/>
              <a:t>without</a:t>
            </a:r>
            <a:r>
              <a:rPr lang="de-CH" dirty="0"/>
              <a:t/>
            </a:r>
            <a:br>
              <a:rPr lang="de-CH" dirty="0"/>
            </a:br>
            <a:r>
              <a:rPr lang="de-CH" dirty="0" err="1"/>
              <a:t>respecting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above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59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515" y="444860"/>
            <a:ext cx="738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i="1" dirty="0"/>
              <a:t>In </a:t>
            </a:r>
            <a:r>
              <a:rPr lang="de-CH" i="1" dirty="0" err="1"/>
              <a:t>July</a:t>
            </a:r>
            <a:r>
              <a:rPr lang="de-CH" i="1" dirty="0"/>
              <a:t> 2019 </a:t>
            </a:r>
            <a:r>
              <a:rPr lang="de-CH" i="1" dirty="0" err="1"/>
              <a:t>the</a:t>
            </a:r>
            <a:r>
              <a:rPr lang="de-CH" i="1" dirty="0"/>
              <a:t> PSI </a:t>
            </a:r>
            <a:r>
              <a:rPr lang="de-CH" i="1" dirty="0" err="1"/>
              <a:t>Directive</a:t>
            </a:r>
            <a:r>
              <a:rPr lang="de-CH" i="1" dirty="0"/>
              <a:t> (2003) was </a:t>
            </a:r>
            <a:r>
              <a:rPr lang="de-CH" i="1" dirty="0" err="1"/>
              <a:t>replaced</a:t>
            </a:r>
            <a:r>
              <a:rPr lang="de-CH" i="1" dirty="0"/>
              <a:t> </a:t>
            </a:r>
            <a:r>
              <a:rPr lang="de-CH" i="1" dirty="0" err="1"/>
              <a:t>by</a:t>
            </a:r>
            <a:r>
              <a:rPr lang="de-CH" i="1" dirty="0"/>
              <a:t> </a:t>
            </a:r>
            <a:r>
              <a:rPr lang="de-CH" i="1" dirty="0" err="1"/>
              <a:t>the</a:t>
            </a:r>
            <a:r>
              <a:rPr lang="de-CH" i="1" dirty="0"/>
              <a:t> Open Data </a:t>
            </a:r>
            <a:r>
              <a:rPr lang="de-CH" i="1" dirty="0" err="1"/>
              <a:t>Directive</a:t>
            </a:r>
            <a:endParaRPr lang="de-CH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82"/>
          <a:stretch/>
        </p:blipFill>
        <p:spPr>
          <a:xfrm>
            <a:off x="154992" y="1020871"/>
            <a:ext cx="4877531" cy="3151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22"/>
          <a:stretch/>
        </p:blipFill>
        <p:spPr>
          <a:xfrm>
            <a:off x="4779168" y="3526847"/>
            <a:ext cx="4291095" cy="1412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893495" y="1020871"/>
            <a:ext cx="27807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100" i="1" dirty="0"/>
              <a:t>https://ec.europa.eu/digital-single-market/en/european-legislation-reuse-public-sector-information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98" y="1410171"/>
            <a:ext cx="457130" cy="1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1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97DD6B98-D021-AB43-AC03-50473206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" y="4866119"/>
            <a:ext cx="2895600" cy="273844"/>
          </a:xfrm>
        </p:spPr>
        <p:txBody>
          <a:bodyPr/>
          <a:lstStyle>
            <a:lvl1pPr algn="l">
              <a:defRPr sz="1000"/>
            </a:lvl1pPr>
          </a:lstStyle>
          <a:p>
            <a:r>
              <a:rPr lang="de-CH" dirty="0"/>
              <a:t>EGU2020-18847</a:t>
            </a:r>
            <a:r>
              <a:rPr lang="it-IT" dirty="0"/>
              <a:t>  - ESSI3.2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45" y="4936351"/>
            <a:ext cx="581955" cy="203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700" y="787400"/>
            <a:ext cx="309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i="1" dirty="0" err="1"/>
              <a:t>Where</a:t>
            </a:r>
            <a:r>
              <a:rPr lang="de-CH" b="1" i="1" dirty="0"/>
              <a:t> </a:t>
            </a:r>
            <a:r>
              <a:rPr lang="de-CH" b="1" i="1" dirty="0" err="1"/>
              <a:t>the</a:t>
            </a:r>
            <a:r>
              <a:rPr lang="de-CH" b="1" i="1" dirty="0"/>
              <a:t> title </a:t>
            </a:r>
            <a:r>
              <a:rPr lang="de-CH" b="1" i="1" dirty="0" err="1"/>
              <a:t>comes</a:t>
            </a:r>
            <a:r>
              <a:rPr lang="de-CH" b="1" i="1" dirty="0"/>
              <a:t> </a:t>
            </a:r>
            <a:r>
              <a:rPr lang="de-CH" b="1" i="1" dirty="0" err="1"/>
              <a:t>from</a:t>
            </a:r>
            <a:r>
              <a:rPr lang="de-CH" b="1" i="1" dirty="0"/>
              <a:t> 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254" y="3486443"/>
            <a:ext cx="8343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(b)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own</a:t>
            </a:r>
            <a:r>
              <a:rPr lang="de-CH" dirty="0"/>
              <a:t> </a:t>
            </a:r>
            <a:r>
              <a:rPr lang="de-CH" dirty="0" err="1"/>
              <a:t>difficulties</a:t>
            </a:r>
            <a:r>
              <a:rPr lang="de-CH" dirty="0"/>
              <a:t> in </a:t>
            </a:r>
            <a:r>
              <a:rPr lang="de-CH" dirty="0" err="1"/>
              <a:t>coming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terms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implications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implementing</a:t>
            </a:r>
            <a:r>
              <a:rPr lang="de-CH" dirty="0"/>
              <a:t> FAIR </a:t>
            </a:r>
            <a:r>
              <a:rPr lang="de-CH" dirty="0" err="1"/>
              <a:t>and</a:t>
            </a:r>
            <a:r>
              <a:rPr lang="de-CH" dirty="0"/>
              <a:t> Open </a:t>
            </a:r>
            <a:r>
              <a:rPr lang="de-CH" dirty="0" err="1"/>
              <a:t>principles</a:t>
            </a:r>
            <a:r>
              <a:rPr lang="de-CH" dirty="0"/>
              <a:t> </a:t>
            </a:r>
            <a:r>
              <a:rPr lang="de-CH" dirty="0" err="1"/>
              <a:t>across</a:t>
            </a:r>
            <a:r>
              <a:rPr lang="de-CH" dirty="0"/>
              <a:t> </a:t>
            </a:r>
            <a:r>
              <a:rPr lang="de-CH" dirty="0" err="1"/>
              <a:t>our</a:t>
            </a:r>
            <a:r>
              <a:rPr lang="de-CH" dirty="0"/>
              <a:t> diverse, </a:t>
            </a:r>
            <a:r>
              <a:rPr lang="de-CH" dirty="0" err="1"/>
              <a:t>distributed</a:t>
            </a:r>
            <a:r>
              <a:rPr lang="de-CH" dirty="0"/>
              <a:t>,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federated</a:t>
            </a:r>
            <a:r>
              <a:rPr lang="de-CH" dirty="0"/>
              <a:t> </a:t>
            </a:r>
            <a:r>
              <a:rPr lang="de-CH" dirty="0" err="1"/>
              <a:t>services</a:t>
            </a:r>
            <a:r>
              <a:rPr lang="de-CH" dirty="0"/>
              <a:t> </a:t>
            </a:r>
            <a:r>
              <a:rPr lang="de-CH" dirty="0" err="1"/>
              <a:t>within</a:t>
            </a:r>
            <a:r>
              <a:rPr lang="de-CH" dirty="0"/>
              <a:t> EPOS </a:t>
            </a:r>
            <a:r>
              <a:rPr lang="de-CH" dirty="0" err="1"/>
              <a:t>Seismology</a:t>
            </a:r>
            <a:r>
              <a:rPr lang="de-CH" dirty="0"/>
              <a:t>, </a:t>
            </a:r>
            <a:r>
              <a:rPr lang="de-CH" dirty="0" err="1"/>
              <a:t>where</a:t>
            </a:r>
            <a:r>
              <a:rPr lang="de-CH" dirty="0"/>
              <a:t>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collect</a:t>
            </a:r>
            <a:r>
              <a:rPr lang="de-CH" dirty="0"/>
              <a:t> &amp; </a:t>
            </a:r>
            <a:r>
              <a:rPr lang="de-CH" dirty="0" err="1"/>
              <a:t>disseminate</a:t>
            </a:r>
            <a:r>
              <a:rPr lang="de-CH" dirty="0"/>
              <a:t> </a:t>
            </a:r>
            <a:r>
              <a:rPr lang="de-CH" dirty="0" err="1"/>
              <a:t>data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products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contributed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100+ </a:t>
            </a:r>
            <a:r>
              <a:rPr lang="de-CH" dirty="0" err="1"/>
              <a:t>academic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governmental</a:t>
            </a:r>
            <a:r>
              <a:rPr lang="de-CH" dirty="0"/>
              <a:t> </a:t>
            </a:r>
            <a:r>
              <a:rPr lang="de-CH" dirty="0" err="1"/>
              <a:t>institutions</a:t>
            </a:r>
            <a:r>
              <a:rPr lang="de-CH" dirty="0"/>
              <a:t> in 30+ countries (</a:t>
            </a:r>
            <a:r>
              <a:rPr lang="de-CH" dirty="0" err="1"/>
              <a:t>beyond</a:t>
            </a:r>
            <a:r>
              <a:rPr lang="de-CH" dirty="0"/>
              <a:t> EU…)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5400" y="2970633"/>
            <a:ext cx="510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i="1" dirty="0"/>
              <a:t>so </a:t>
            </a:r>
            <a:r>
              <a:rPr lang="de-CH" i="1" dirty="0" err="1"/>
              <a:t>it’s</a:t>
            </a:r>
            <a:r>
              <a:rPr lang="de-CH" i="1" dirty="0"/>
              <a:t> </a:t>
            </a:r>
            <a:r>
              <a:rPr lang="de-CH" i="1" dirty="0" err="1"/>
              <a:t>probably</a:t>
            </a:r>
            <a:r>
              <a:rPr lang="de-CH" i="1" dirty="0"/>
              <a:t> </a:t>
            </a:r>
            <a:r>
              <a:rPr lang="de-CH" i="1" dirty="0" err="1"/>
              <a:t>more</a:t>
            </a:r>
            <a:r>
              <a:rPr lang="de-CH" i="1" dirty="0"/>
              <a:t> ‘</a:t>
            </a:r>
            <a:r>
              <a:rPr lang="de-CH" i="1" dirty="0" err="1"/>
              <a:t>staying</a:t>
            </a:r>
            <a:r>
              <a:rPr lang="de-CH" i="1" dirty="0"/>
              <a:t> fair </a:t>
            </a:r>
            <a:r>
              <a:rPr lang="de-CH" i="1" dirty="0" err="1"/>
              <a:t>while</a:t>
            </a:r>
            <a:r>
              <a:rPr lang="de-CH" i="1" dirty="0"/>
              <a:t> </a:t>
            </a:r>
            <a:r>
              <a:rPr lang="de-CH" i="1" dirty="0" err="1"/>
              <a:t>being</a:t>
            </a:r>
            <a:r>
              <a:rPr lang="de-CH" i="1" dirty="0"/>
              <a:t> Open’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700" y="1245909"/>
            <a:ext cx="8470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(a) </a:t>
            </a:r>
            <a:r>
              <a:rPr lang="de-CH" dirty="0" err="1"/>
              <a:t>various</a:t>
            </a:r>
            <a:r>
              <a:rPr lang="de-CH" dirty="0"/>
              <a:t> personal </a:t>
            </a:r>
            <a:r>
              <a:rPr lang="de-CH" dirty="0" err="1"/>
              <a:t>discussions</a:t>
            </a:r>
            <a:r>
              <a:rPr lang="de-CH" dirty="0"/>
              <a:t> </a:t>
            </a:r>
            <a:r>
              <a:rPr lang="de-CH" dirty="0" err="1"/>
              <a:t>over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last </a:t>
            </a:r>
            <a:r>
              <a:rPr lang="de-CH" dirty="0" err="1"/>
              <a:t>years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colleagues</a:t>
            </a:r>
            <a:r>
              <a:rPr lang="de-CH" dirty="0"/>
              <a:t>, </a:t>
            </a:r>
            <a:r>
              <a:rPr lang="de-CH" dirty="0" err="1"/>
              <a:t>often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responsibilities</a:t>
            </a:r>
            <a:r>
              <a:rPr lang="de-CH" dirty="0"/>
              <a:t> in </a:t>
            </a:r>
            <a:r>
              <a:rPr lang="de-CH" dirty="0" err="1"/>
              <a:t>volcano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earthquake</a:t>
            </a:r>
            <a:r>
              <a:rPr lang="de-CH" dirty="0"/>
              <a:t> </a:t>
            </a:r>
            <a:r>
              <a:rPr lang="de-CH" dirty="0" err="1"/>
              <a:t>services</a:t>
            </a:r>
            <a:r>
              <a:rPr lang="de-CH" dirty="0"/>
              <a:t> in not so </a:t>
            </a:r>
            <a:r>
              <a:rPr lang="de-CH" dirty="0" err="1"/>
              <a:t>rich</a:t>
            </a:r>
            <a:r>
              <a:rPr lang="de-CH" dirty="0"/>
              <a:t> countries, </a:t>
            </a:r>
            <a:r>
              <a:rPr lang="de-CH" dirty="0" err="1"/>
              <a:t>who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seriously</a:t>
            </a:r>
            <a:r>
              <a:rPr lang="de-CH" dirty="0"/>
              <a:t> </a:t>
            </a:r>
            <a:r>
              <a:rPr lang="de-CH" dirty="0" err="1"/>
              <a:t>concerned</a:t>
            </a:r>
            <a:r>
              <a:rPr lang="de-CH" dirty="0"/>
              <a:t> –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sometimes</a:t>
            </a:r>
            <a:r>
              <a:rPr lang="de-CH" dirty="0"/>
              <a:t> </a:t>
            </a:r>
            <a:r>
              <a:rPr lang="de-CH" dirty="0" err="1"/>
              <a:t>have</a:t>
            </a:r>
            <a:r>
              <a:rPr lang="de-CH" dirty="0"/>
              <a:t> </a:t>
            </a:r>
            <a:r>
              <a:rPr lang="de-CH" dirty="0" err="1"/>
              <a:t>experienced</a:t>
            </a:r>
            <a:r>
              <a:rPr lang="de-CH" dirty="0"/>
              <a:t> –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call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FAIR </a:t>
            </a:r>
            <a:r>
              <a:rPr lang="de-CH" dirty="0" err="1"/>
              <a:t>and</a:t>
            </a:r>
            <a:r>
              <a:rPr lang="de-CH" dirty="0"/>
              <a:t> Open </a:t>
            </a:r>
            <a:r>
              <a:rPr lang="de-CH" dirty="0" err="1"/>
              <a:t>data</a:t>
            </a:r>
            <a:r>
              <a:rPr lang="de-CH" dirty="0"/>
              <a:t> </a:t>
            </a:r>
            <a:r>
              <a:rPr lang="de-CH" dirty="0" err="1"/>
              <a:t>means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they</a:t>
            </a:r>
            <a:r>
              <a:rPr lang="de-CH" dirty="0"/>
              <a:t> </a:t>
            </a:r>
            <a:r>
              <a:rPr lang="de-CH" dirty="0" err="1"/>
              <a:t>shall</a:t>
            </a:r>
            <a:r>
              <a:rPr lang="de-CH" dirty="0"/>
              <a:t> </a:t>
            </a:r>
            <a:r>
              <a:rPr lang="de-CH" dirty="0" err="1"/>
              <a:t>make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data</a:t>
            </a:r>
            <a:r>
              <a:rPr lang="de-CH" dirty="0"/>
              <a:t> </a:t>
            </a:r>
            <a:r>
              <a:rPr lang="de-CH" dirty="0" err="1"/>
              <a:t>they</a:t>
            </a:r>
            <a:r>
              <a:rPr lang="de-CH" dirty="0"/>
              <a:t> </a:t>
            </a:r>
            <a:r>
              <a:rPr lang="de-CH" dirty="0" err="1"/>
              <a:t>collect</a:t>
            </a:r>
            <a:r>
              <a:rPr lang="de-CH" dirty="0"/>
              <a:t> </a:t>
            </a:r>
            <a:r>
              <a:rPr lang="de-CH" dirty="0" err="1"/>
              <a:t>available</a:t>
            </a:r>
            <a:r>
              <a:rPr lang="de-CH" dirty="0"/>
              <a:t>, </a:t>
            </a:r>
            <a:r>
              <a:rPr lang="de-CH" dirty="0" err="1"/>
              <a:t>while</a:t>
            </a:r>
            <a:r>
              <a:rPr lang="de-CH" dirty="0"/>
              <a:t> </a:t>
            </a:r>
            <a:r>
              <a:rPr lang="de-CH" dirty="0" err="1"/>
              <a:t>others</a:t>
            </a:r>
            <a:r>
              <a:rPr lang="de-CH" dirty="0"/>
              <a:t> (</a:t>
            </a:r>
            <a:r>
              <a:rPr lang="de-CH" dirty="0" err="1"/>
              <a:t>often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resourceful</a:t>
            </a:r>
            <a:r>
              <a:rPr lang="de-CH" dirty="0"/>
              <a:t> countries) </a:t>
            </a:r>
            <a:r>
              <a:rPr lang="de-CH" dirty="0" err="1"/>
              <a:t>then</a:t>
            </a:r>
            <a:r>
              <a:rPr lang="de-CH" dirty="0"/>
              <a:t> ‘do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science</a:t>
            </a:r>
            <a:r>
              <a:rPr lang="de-CH" dirty="0"/>
              <a:t>’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collect</a:t>
            </a:r>
            <a:r>
              <a:rPr lang="de-CH" dirty="0"/>
              <a:t> </a:t>
            </a:r>
            <a:r>
              <a:rPr lang="de-CH" dirty="0" err="1"/>
              <a:t>credit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, </a:t>
            </a:r>
            <a:r>
              <a:rPr lang="de-CH" dirty="0" err="1"/>
              <a:t>faster</a:t>
            </a:r>
            <a:r>
              <a:rPr lang="de-CH" dirty="0"/>
              <a:t> </a:t>
            </a:r>
            <a:r>
              <a:rPr lang="de-CH" dirty="0" err="1"/>
              <a:t>than</a:t>
            </a:r>
            <a:r>
              <a:rPr lang="de-CH" dirty="0"/>
              <a:t> </a:t>
            </a:r>
            <a:r>
              <a:rPr lang="de-CH" dirty="0" err="1"/>
              <a:t>they</a:t>
            </a:r>
            <a:r>
              <a:rPr lang="de-CH" dirty="0"/>
              <a:t> </a:t>
            </a:r>
            <a:r>
              <a:rPr lang="de-CH" dirty="0" err="1"/>
              <a:t>could</a:t>
            </a:r>
            <a:r>
              <a:rPr lang="de-CH" dirty="0"/>
              <a:t> </a:t>
            </a:r>
            <a:r>
              <a:rPr lang="de-CH" dirty="0" err="1"/>
              <a:t>themselves</a:t>
            </a:r>
            <a:r>
              <a:rPr lang="de-CH" dirty="0"/>
              <a:t>,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little</a:t>
            </a:r>
            <a:r>
              <a:rPr lang="de-CH" dirty="0"/>
              <a:t> </a:t>
            </a:r>
            <a:r>
              <a:rPr lang="de-CH" dirty="0" err="1"/>
              <a:t>if</a:t>
            </a:r>
            <a:r>
              <a:rPr lang="de-CH" dirty="0"/>
              <a:t> </a:t>
            </a:r>
            <a:r>
              <a:rPr lang="de-CH" dirty="0" err="1"/>
              <a:t>any</a:t>
            </a:r>
            <a:r>
              <a:rPr lang="de-CH" dirty="0"/>
              <a:t> </a:t>
            </a:r>
            <a:r>
              <a:rPr lang="de-CH" dirty="0" err="1"/>
              <a:t>benefit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them</a:t>
            </a:r>
            <a:r>
              <a:rPr lang="de-CH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9769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515" y="444860"/>
            <a:ext cx="738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i="1" dirty="0"/>
              <a:t>In </a:t>
            </a:r>
            <a:r>
              <a:rPr lang="de-CH" i="1" dirty="0" err="1"/>
              <a:t>July</a:t>
            </a:r>
            <a:r>
              <a:rPr lang="de-CH" i="1" dirty="0"/>
              <a:t> 2019 </a:t>
            </a:r>
            <a:r>
              <a:rPr lang="de-CH" i="1" dirty="0" err="1"/>
              <a:t>the</a:t>
            </a:r>
            <a:r>
              <a:rPr lang="de-CH" i="1" dirty="0"/>
              <a:t> PSI </a:t>
            </a:r>
            <a:r>
              <a:rPr lang="de-CH" i="1" dirty="0" err="1"/>
              <a:t>Directive</a:t>
            </a:r>
            <a:r>
              <a:rPr lang="de-CH" i="1" dirty="0"/>
              <a:t> (2003) was </a:t>
            </a:r>
            <a:r>
              <a:rPr lang="de-CH" i="1" dirty="0" err="1"/>
              <a:t>replaced</a:t>
            </a:r>
            <a:r>
              <a:rPr lang="de-CH" i="1" dirty="0"/>
              <a:t> </a:t>
            </a:r>
            <a:r>
              <a:rPr lang="de-CH" i="1" dirty="0" err="1"/>
              <a:t>by</a:t>
            </a:r>
            <a:r>
              <a:rPr lang="de-CH" i="1" dirty="0"/>
              <a:t> </a:t>
            </a:r>
            <a:r>
              <a:rPr lang="de-CH" i="1" dirty="0" err="1"/>
              <a:t>the</a:t>
            </a:r>
            <a:r>
              <a:rPr lang="de-CH" i="1" dirty="0"/>
              <a:t> Open Data </a:t>
            </a:r>
            <a:r>
              <a:rPr lang="de-CH" i="1" dirty="0" err="1"/>
              <a:t>Directive</a:t>
            </a:r>
            <a:endParaRPr lang="de-CH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54"/>
          <a:stretch/>
        </p:blipFill>
        <p:spPr>
          <a:xfrm>
            <a:off x="146908" y="1006085"/>
            <a:ext cx="5125847" cy="2305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0" t="51634" r="910" b="2457"/>
          <a:stretch/>
        </p:blipFill>
        <p:spPr>
          <a:xfrm>
            <a:off x="4042161" y="3047018"/>
            <a:ext cx="4957016" cy="2065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893495" y="1020871"/>
            <a:ext cx="27807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100" i="1" dirty="0"/>
              <a:t>https://ec.europa.eu/digital-single-market/en/european-legislation-reuse-public-sector-information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98" y="1410171"/>
            <a:ext cx="457130" cy="1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9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3"/>
          <p:cNvSpPr txBox="1"/>
          <p:nvPr/>
        </p:nvSpPr>
        <p:spPr>
          <a:xfrm>
            <a:off x="381619" y="601649"/>
            <a:ext cx="46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Myriad Pro"/>
                <a:cs typeface="Myriad Pro"/>
              </a:rPr>
              <a:t>From the EPOS Data Policy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" y="1164607"/>
            <a:ext cx="7791438" cy="1465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" y="2749046"/>
            <a:ext cx="7791438" cy="2338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 rot="16200000">
            <a:off x="6459406" y="2528418"/>
            <a:ext cx="4350508" cy="697386"/>
            <a:chOff x="4901982" y="402148"/>
            <a:chExt cx="4242018" cy="6159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982" y="713314"/>
              <a:ext cx="4242018" cy="30481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722" y="402148"/>
              <a:ext cx="2902099" cy="311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74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26" y="681430"/>
            <a:ext cx="7175759" cy="4251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56767" y="181627"/>
            <a:ext cx="333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another</a:t>
            </a:r>
            <a:r>
              <a:rPr lang="de-CH" dirty="0"/>
              <a:t> EC </a:t>
            </a:r>
            <a:r>
              <a:rPr lang="de-CH" dirty="0" err="1"/>
              <a:t>brochure</a:t>
            </a:r>
            <a:endParaRPr lang="de-CH" dirty="0"/>
          </a:p>
        </p:txBody>
      </p:sp>
      <p:sp>
        <p:nvSpPr>
          <p:cNvPr id="4" name="Rectangle 3"/>
          <p:cNvSpPr/>
          <p:nvPr/>
        </p:nvSpPr>
        <p:spPr>
          <a:xfrm>
            <a:off x="1390389" y="485390"/>
            <a:ext cx="75719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100" dirty="0"/>
              <a:t>https://ec.europa.eu/research/openscience/images/open-data-2016-w920.png</a:t>
            </a:r>
          </a:p>
        </p:txBody>
      </p:sp>
    </p:spTree>
    <p:extLst>
      <p:ext uri="{BB962C8B-B14F-4D97-AF65-F5344CB8AC3E}">
        <p14:creationId xmlns:p14="http://schemas.microsoft.com/office/powerpoint/2010/main" val="25638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39" y="414207"/>
            <a:ext cx="6809277" cy="4106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2718" y="4563453"/>
            <a:ext cx="2685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i="1" dirty="0" err="1" smtClean="0"/>
              <a:t>That’s</a:t>
            </a:r>
            <a:r>
              <a:rPr lang="de-CH" i="1" dirty="0" smtClean="0"/>
              <a:t> not </a:t>
            </a:r>
            <a:r>
              <a:rPr lang="de-CH" i="1" dirty="0" err="1" smtClean="0"/>
              <a:t>very</a:t>
            </a:r>
            <a:r>
              <a:rPr lang="de-CH" i="1" dirty="0" smtClean="0"/>
              <a:t> </a:t>
            </a:r>
            <a:r>
              <a:rPr lang="de-CH" i="1" dirty="0" err="1" smtClean="0"/>
              <a:t>committal</a:t>
            </a:r>
            <a:r>
              <a:rPr lang="de-CH" i="1" dirty="0" smtClean="0"/>
              <a:t>?</a:t>
            </a:r>
            <a:endParaRPr lang="de-CH" i="1" dirty="0"/>
          </a:p>
        </p:txBody>
      </p:sp>
    </p:spTree>
    <p:extLst>
      <p:ext uri="{BB962C8B-B14F-4D97-AF65-F5344CB8AC3E}">
        <p14:creationId xmlns:p14="http://schemas.microsoft.com/office/powerpoint/2010/main" val="11423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70" y="276371"/>
            <a:ext cx="6174000" cy="2648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70" y="2920066"/>
            <a:ext cx="6174000" cy="2146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374" y="1264778"/>
            <a:ext cx="2375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 smtClean="0"/>
              <a:t>Looks like a </a:t>
            </a:r>
            <a:r>
              <a:rPr lang="de-CH" i="1" dirty="0" err="1" smtClean="0"/>
              <a:t>way</a:t>
            </a:r>
            <a:r>
              <a:rPr lang="de-CH" i="1" dirty="0" smtClean="0"/>
              <a:t> out </a:t>
            </a:r>
            <a:r>
              <a:rPr lang="de-CH" i="1" dirty="0" err="1" smtClean="0"/>
              <a:t>for</a:t>
            </a:r>
            <a:r>
              <a:rPr lang="de-CH" i="1" dirty="0" smtClean="0"/>
              <a:t> </a:t>
            </a:r>
            <a:r>
              <a:rPr lang="de-CH" i="1" dirty="0" err="1" smtClean="0"/>
              <a:t>everybody</a:t>
            </a:r>
            <a:r>
              <a:rPr lang="de-CH" i="1" dirty="0" smtClean="0"/>
              <a:t> </a:t>
            </a:r>
            <a:r>
              <a:rPr lang="de-CH" i="1" dirty="0" err="1" smtClean="0"/>
              <a:t>who</a:t>
            </a:r>
            <a:r>
              <a:rPr lang="de-CH" i="1" dirty="0" smtClean="0"/>
              <a:t> </a:t>
            </a:r>
            <a:r>
              <a:rPr lang="de-CH" i="1" dirty="0" err="1" smtClean="0"/>
              <a:t>wants</a:t>
            </a:r>
            <a:r>
              <a:rPr lang="de-CH" i="1" dirty="0" smtClean="0"/>
              <a:t> out…</a:t>
            </a:r>
            <a:endParaRPr lang="de-CH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9462" y="3194706"/>
            <a:ext cx="245264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 smtClean="0"/>
              <a:t>The ‘</a:t>
            </a:r>
            <a:r>
              <a:rPr lang="de-CH" i="1" dirty="0" err="1" smtClean="0"/>
              <a:t>research</a:t>
            </a:r>
            <a:r>
              <a:rPr lang="de-CH" i="1" dirty="0" smtClean="0"/>
              <a:t> </a:t>
            </a:r>
            <a:r>
              <a:rPr lang="de-CH" i="1" dirty="0" err="1" smtClean="0"/>
              <a:t>project</a:t>
            </a:r>
            <a:r>
              <a:rPr lang="de-CH" i="1" dirty="0" smtClean="0"/>
              <a:t>’ </a:t>
            </a:r>
            <a:r>
              <a:rPr lang="de-CH" i="1" dirty="0" err="1" smtClean="0"/>
              <a:t>approach</a:t>
            </a:r>
            <a:r>
              <a:rPr lang="de-CH" i="1" dirty="0" smtClean="0"/>
              <a:t> falls </a:t>
            </a:r>
            <a:r>
              <a:rPr lang="de-CH" i="1" dirty="0" err="1" smtClean="0"/>
              <a:t>short</a:t>
            </a:r>
            <a:r>
              <a:rPr lang="de-CH" i="1" dirty="0" smtClean="0"/>
              <a:t> in </a:t>
            </a:r>
            <a:r>
              <a:rPr lang="de-CH" i="1" dirty="0" err="1" smtClean="0"/>
              <a:t>many</a:t>
            </a:r>
            <a:r>
              <a:rPr lang="de-CH" i="1" dirty="0" smtClean="0"/>
              <a:t> </a:t>
            </a:r>
            <a:r>
              <a:rPr lang="de-CH" i="1" dirty="0" err="1" smtClean="0"/>
              <a:t>contexts</a:t>
            </a:r>
            <a:r>
              <a:rPr lang="de-CH" i="1" dirty="0" smtClean="0"/>
              <a:t>…  </a:t>
            </a:r>
          </a:p>
          <a:p>
            <a:endParaRPr lang="de-CH" sz="1600" i="1" dirty="0"/>
          </a:p>
          <a:p>
            <a:r>
              <a:rPr lang="de-CH" sz="1600" i="1" dirty="0" smtClean="0"/>
              <a:t>But </a:t>
            </a:r>
            <a:r>
              <a:rPr lang="de-CH" sz="1600" i="1" dirty="0" err="1" smtClean="0"/>
              <a:t>of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course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that’s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what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the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brochure</a:t>
            </a:r>
            <a:r>
              <a:rPr lang="de-CH" sz="1600" i="1" dirty="0" smtClean="0"/>
              <a:t> was </a:t>
            </a:r>
            <a:r>
              <a:rPr lang="de-CH" sz="1600" i="1" dirty="0" err="1" smtClean="0"/>
              <a:t>written</a:t>
            </a:r>
            <a:r>
              <a:rPr lang="de-CH" sz="1600" i="1" dirty="0" smtClean="0"/>
              <a:t> </a:t>
            </a:r>
            <a:r>
              <a:rPr lang="de-CH" sz="1600" i="1" dirty="0" err="1" smtClean="0"/>
              <a:t>for</a:t>
            </a:r>
            <a:r>
              <a:rPr lang="de-CH" sz="1600" i="1" dirty="0" smtClean="0"/>
              <a:t>…</a:t>
            </a:r>
            <a:endParaRPr lang="de-CH" sz="1600" i="1" dirty="0"/>
          </a:p>
        </p:txBody>
      </p:sp>
    </p:spTree>
    <p:extLst>
      <p:ext uri="{BB962C8B-B14F-4D97-AF65-F5344CB8AC3E}">
        <p14:creationId xmlns:p14="http://schemas.microsoft.com/office/powerpoint/2010/main" val="20548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85" y="825194"/>
            <a:ext cx="7119308" cy="32442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05608" y="4305159"/>
            <a:ext cx="39383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100" dirty="0" err="1"/>
              <a:t>By</a:t>
            </a:r>
            <a:r>
              <a:rPr lang="de-CH" sz="1100" dirty="0"/>
              <a:t> Andreas E. </a:t>
            </a:r>
            <a:r>
              <a:rPr lang="de-CH" sz="1100" dirty="0" err="1"/>
              <a:t>Neuhold</a:t>
            </a:r>
            <a:r>
              <a:rPr lang="de-CH" sz="1100" dirty="0"/>
              <a:t> - </a:t>
            </a:r>
            <a:r>
              <a:rPr lang="de-CH" sz="1100" dirty="0" err="1"/>
              <a:t>Own</a:t>
            </a:r>
            <a:r>
              <a:rPr lang="de-CH" sz="1100" dirty="0"/>
              <a:t> </a:t>
            </a:r>
            <a:r>
              <a:rPr lang="de-CH" sz="1100" dirty="0" err="1"/>
              <a:t>work</a:t>
            </a:r>
            <a:r>
              <a:rPr lang="de-CH" sz="1100" dirty="0"/>
              <a:t>, CC BY 3.0, https://commons.wikimedia.org/w/index.php?curid=33542838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4216" y="1717115"/>
            <a:ext cx="3976492" cy="3268454"/>
            <a:chOff x="124216" y="1717115"/>
            <a:chExt cx="3976492" cy="3268454"/>
          </a:xfrm>
        </p:grpSpPr>
        <p:sp>
          <p:nvSpPr>
            <p:cNvPr id="6" name="Rectangle 5"/>
            <p:cNvSpPr/>
            <p:nvPr/>
          </p:nvSpPr>
          <p:spPr>
            <a:xfrm>
              <a:off x="124216" y="2148002"/>
              <a:ext cx="3976492" cy="283756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i="1" dirty="0"/>
                <a:t>As other challenges need to be addressed such as infrastructure, intellectual property rights, content-mining and alternative metrics, but also inter-institutional, inter-disciplinary and international collaboration among all actors in research and innovation, </a:t>
              </a:r>
              <a:r>
                <a:rPr lang="en-US" i="1" dirty="0">
                  <a:solidFill>
                    <a:srgbClr val="C00000"/>
                  </a:solidFill>
                </a:rPr>
                <a:t>the European Commission is now moving decisively from ‘</a:t>
              </a:r>
              <a:r>
                <a:rPr lang="en-US" i="1" dirty="0"/>
                <a:t>Open access</a:t>
              </a:r>
              <a:r>
                <a:rPr lang="en-US" i="1" dirty="0">
                  <a:solidFill>
                    <a:srgbClr val="C00000"/>
                  </a:solidFill>
                </a:rPr>
                <a:t>’ into the broader picture of ‘</a:t>
              </a:r>
              <a:r>
                <a:rPr lang="en-US" i="1" dirty="0"/>
                <a:t>Open science</a:t>
              </a:r>
              <a:r>
                <a:rPr lang="en-US" i="1" dirty="0">
                  <a:solidFill>
                    <a:srgbClr val="C00000"/>
                  </a:solidFill>
                </a:rPr>
                <a:t>’.</a:t>
              </a:r>
              <a:endParaRPr lang="de-CH" i="1" dirty="0">
                <a:solidFill>
                  <a:srgbClr val="C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4216" y="1717115"/>
              <a:ext cx="372753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1100" dirty="0"/>
                <a:t>https://ec.europa.eu/programmes/horizon2020/en/h2020-section/open-science-open-access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86542" y="481500"/>
            <a:ext cx="3388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i="1" dirty="0" smtClean="0"/>
              <a:t>I </a:t>
            </a:r>
            <a:r>
              <a:rPr lang="de-CH" i="1" dirty="0" err="1" smtClean="0"/>
              <a:t>guess</a:t>
            </a:r>
            <a:r>
              <a:rPr lang="de-CH" i="1" dirty="0" smtClean="0"/>
              <a:t> </a:t>
            </a:r>
            <a:r>
              <a:rPr lang="de-CH" i="1" dirty="0" err="1" smtClean="0"/>
              <a:t>we</a:t>
            </a:r>
            <a:r>
              <a:rPr lang="de-CH" i="1" dirty="0" smtClean="0"/>
              <a:t> all </a:t>
            </a:r>
            <a:r>
              <a:rPr lang="de-CH" i="1" dirty="0" err="1" smtClean="0"/>
              <a:t>know</a:t>
            </a:r>
            <a:r>
              <a:rPr lang="de-CH" i="1" dirty="0" smtClean="0"/>
              <a:t> </a:t>
            </a:r>
            <a:r>
              <a:rPr lang="de-CH" i="1" dirty="0" err="1" smtClean="0"/>
              <a:t>that</a:t>
            </a:r>
            <a:r>
              <a:rPr lang="de-CH" i="1" dirty="0" smtClean="0"/>
              <a:t> </a:t>
            </a:r>
            <a:r>
              <a:rPr lang="de-CH" i="1" dirty="0" err="1" smtClean="0"/>
              <a:t>by</a:t>
            </a:r>
            <a:r>
              <a:rPr lang="de-CH" i="1" dirty="0" smtClean="0"/>
              <a:t> </a:t>
            </a:r>
            <a:r>
              <a:rPr lang="de-CH" i="1" dirty="0" err="1" smtClean="0"/>
              <a:t>now</a:t>
            </a:r>
            <a:r>
              <a:rPr lang="de-CH" i="1" dirty="0"/>
              <a:t> </a:t>
            </a:r>
            <a:r>
              <a:rPr lang="de-CH" i="1" dirty="0" smtClean="0"/>
              <a:t>…</a:t>
            </a:r>
            <a:endParaRPr lang="de-CH" i="1" dirty="0"/>
          </a:p>
        </p:txBody>
      </p:sp>
    </p:spTree>
    <p:extLst>
      <p:ext uri="{BB962C8B-B14F-4D97-AF65-F5344CB8AC3E}">
        <p14:creationId xmlns:p14="http://schemas.microsoft.com/office/powerpoint/2010/main" val="18273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/>
          <p:nvPr/>
        </p:nvSpPr>
        <p:spPr>
          <a:xfrm>
            <a:off x="381620" y="531671"/>
            <a:ext cx="8414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 </a:t>
            </a:r>
            <a:r>
              <a:rPr lang="it-IT" sz="1600" b="1" i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closer</a:t>
            </a:r>
            <a:r>
              <a:rPr lang="it-IT" sz="1600" b="1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look </a:t>
            </a:r>
            <a:r>
              <a:rPr lang="it-IT" sz="1600" b="1" i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at</a:t>
            </a:r>
            <a:r>
              <a:rPr lang="it-IT" sz="1600" b="1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’</a:t>
            </a:r>
            <a:r>
              <a:rPr lang="it-IT" sz="1600" b="1" i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access</a:t>
            </a:r>
            <a:r>
              <a:rPr lang="it-IT" sz="1600" b="1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’ </a:t>
            </a:r>
            <a:r>
              <a:rPr lang="it-IT" sz="1600" b="1" i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issues</a:t>
            </a:r>
            <a:endParaRPr lang="it-IT" sz="1600" i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381617" y="936436"/>
            <a:ext cx="8473738" cy="5746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+mj-lt"/>
                <a:ea typeface="Myriad Pro" charset="0"/>
                <a:cs typeface="Arial" panose="020B0604020202020204" pitchFamily="34" charset="0"/>
              </a:rPr>
              <a:t>The EC and many national governments encourage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ea typeface="Myriad Pro" charset="0"/>
                <a:cs typeface="Arial" panose="020B0604020202020204" pitchFamily="34" charset="0"/>
              </a:rPr>
              <a:t>engagement with the private sector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+mj-lt"/>
                <a:ea typeface="Myriad Pro" charset="0"/>
                <a:cs typeface="Arial" panose="020B0604020202020204" pitchFamily="34" charset="0"/>
              </a:rPr>
              <a:t>and want to use that engagement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ea typeface="Myriad Pro" charset="0"/>
                <a:cs typeface="Arial" panose="020B0604020202020204" pitchFamily="34" charset="0"/>
              </a:rPr>
              <a:t>as 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+mj-lt"/>
                <a:ea typeface="Myriad Pro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ea typeface="Myriad Pro" charset="0"/>
                <a:cs typeface="Arial" panose="020B0604020202020204" pitchFamily="34" charset="0"/>
              </a:rPr>
              <a:t>measure of success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+mj-lt"/>
                <a:ea typeface="Myriad Pro" charset="0"/>
                <a:cs typeface="Arial" panose="020B0604020202020204" pitchFamily="34" charset="0"/>
              </a:rPr>
              <a:t>/ relevance of science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381620" y="1565341"/>
            <a:ext cx="4887067" cy="183127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i="1" dirty="0">
                <a:latin typeface="+mj-lt"/>
                <a:ea typeface="Myriad Pro" charset="0"/>
                <a:cs typeface="Arial" panose="020B0604020202020204" pitchFamily="34" charset="0"/>
              </a:rPr>
              <a:t>potential commercial use cases: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400" b="1" dirty="0">
                <a:latin typeface="+mj-lt"/>
                <a:ea typeface="Myriad Pro" charset="0"/>
                <a:cs typeface="Arial" panose="020B0604020202020204" pitchFamily="34" charset="0"/>
              </a:rPr>
              <a:t>insurance industry</a:t>
            </a:r>
            <a:r>
              <a:rPr lang="en-US" sz="1400" dirty="0">
                <a:latin typeface="+mj-lt"/>
                <a:ea typeface="Myriad Pro" charset="0"/>
                <a:cs typeface="Arial" panose="020B0604020202020204" pitchFamily="34" charset="0"/>
              </a:rPr>
              <a:t>: earthquake catalogs, </a:t>
            </a:r>
            <a:br>
              <a:rPr lang="en-US" sz="1400" dirty="0">
                <a:latin typeface="+mj-lt"/>
                <a:ea typeface="Myriad Pro" charset="0"/>
                <a:cs typeface="Arial" panose="020B0604020202020204" pitchFamily="34" charset="0"/>
              </a:rPr>
            </a:br>
            <a:r>
              <a:rPr lang="en-US" sz="1400" dirty="0">
                <a:latin typeface="+mj-lt"/>
                <a:ea typeface="Myriad Pro" charset="0"/>
                <a:cs typeface="Arial" panose="020B0604020202020204" pitchFamily="34" charset="0"/>
              </a:rPr>
              <a:t>hazard products, for portfolio assessment etc.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400" b="1" dirty="0">
                <a:latin typeface="+mj-lt"/>
                <a:ea typeface="Myriad Pro" charset="0"/>
                <a:cs typeface="Arial" panose="020B0604020202020204" pitchFamily="34" charset="0"/>
              </a:rPr>
              <a:t>energy sector</a:t>
            </a:r>
            <a:r>
              <a:rPr lang="en-US" sz="1400" dirty="0">
                <a:latin typeface="+mj-lt"/>
                <a:ea typeface="Myriad Pro" charset="0"/>
                <a:cs typeface="Arial" panose="020B0604020202020204" pitchFamily="34" charset="0"/>
              </a:rPr>
              <a:t>: waveforms (waveform modeling), strong motion parameters (</a:t>
            </a:r>
            <a:r>
              <a:rPr lang="is-IS" sz="1400" dirty="0">
                <a:latin typeface="+mj-lt"/>
                <a:ea typeface="Myriad Pro" charset="0"/>
                <a:cs typeface="Arial" panose="020B0604020202020204" pitchFamily="34" charset="0"/>
              </a:rPr>
              <a:t>for engineering safety)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is-IS" sz="1400" b="1" dirty="0">
                <a:latin typeface="+mj-lt"/>
                <a:ea typeface="Myriad Pro" charset="0"/>
                <a:cs typeface="Arial" panose="020B0604020202020204" pitchFamily="34" charset="0"/>
              </a:rPr>
              <a:t>social media providers</a:t>
            </a:r>
            <a:r>
              <a:rPr lang="is-IS" sz="1400" dirty="0">
                <a:latin typeface="+mj-lt"/>
                <a:ea typeface="Myriad Pro" charset="0"/>
                <a:cs typeface="Arial" panose="020B0604020202020204" pitchFamily="34" charset="0"/>
              </a:rPr>
              <a:t>: earthquake information for publicity and targeted services </a:t>
            </a:r>
            <a:endParaRPr lang="en-US" sz="1400" dirty="0">
              <a:latin typeface="+mj-lt"/>
              <a:ea typeface="Myriad Pro" charset="0"/>
              <a:cs typeface="Arial" panose="020B0604020202020204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5368503" y="1565340"/>
            <a:ext cx="2891176" cy="19851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i="1" dirty="0">
                <a:latin typeface="+mj-lt"/>
                <a:ea typeface="Myriad Pro" charset="0"/>
                <a:cs typeface="Arial" panose="020B0604020202020204" pitchFamily="34" charset="0"/>
              </a:rPr>
              <a:t>potential issues:</a:t>
            </a:r>
          </a:p>
          <a:p>
            <a:pPr marL="285750" indent="-285750">
              <a:spcAft>
                <a:spcPts val="600"/>
              </a:spcAft>
              <a:buSzPct val="120000"/>
              <a:buFont typeface=".AppleSystemUIFont" charset="-120"/>
              <a:buChar char="?"/>
            </a:pPr>
            <a:r>
              <a:rPr lang="en-US" sz="1400" dirty="0">
                <a:latin typeface="+mj-lt"/>
                <a:ea typeface="Myriad Pro" charset="0"/>
                <a:cs typeface="Arial" panose="020B0604020202020204" pitchFamily="34" charset="0"/>
              </a:rPr>
              <a:t>for free or against charges? </a:t>
            </a:r>
            <a:br>
              <a:rPr lang="en-US" sz="1400" dirty="0">
                <a:latin typeface="+mj-lt"/>
                <a:ea typeface="Myriad Pro" charset="0"/>
                <a:cs typeface="Arial" panose="020B0604020202020204" pitchFamily="34" charset="0"/>
              </a:rPr>
            </a:br>
            <a:r>
              <a:rPr lang="en-US" sz="1400" dirty="0">
                <a:latin typeface="+mj-lt"/>
                <a:ea typeface="Myriad Pro" charset="0"/>
                <a:cs typeface="Arial" panose="020B0604020202020204" pitchFamily="34" charset="0"/>
              </a:rPr>
              <a:t>(and if charged, how to enforce?)</a:t>
            </a:r>
          </a:p>
          <a:p>
            <a:pPr marL="285750" indent="-285750">
              <a:spcAft>
                <a:spcPts val="600"/>
              </a:spcAft>
              <a:buSzPct val="120000"/>
              <a:buFont typeface=".AppleSystemUIFont" charset="-120"/>
              <a:buChar char="-"/>
            </a:pPr>
            <a:r>
              <a:rPr lang="en-US" sz="1400" dirty="0">
                <a:solidFill>
                  <a:srgbClr val="C00000"/>
                </a:solidFill>
                <a:latin typeface="+mj-lt"/>
                <a:ea typeface="Myriad Pro" charset="0"/>
                <a:cs typeface="Arial" panose="020B0604020202020204" pitchFamily="34" charset="0"/>
              </a:rPr>
              <a:t>loss of control over information</a:t>
            </a:r>
          </a:p>
          <a:p>
            <a:pPr marL="285750" indent="-285750">
              <a:spcAft>
                <a:spcPts val="600"/>
              </a:spcAft>
              <a:buSzPct val="120000"/>
              <a:buFont typeface=".AppleSystemUIFont" charset="-120"/>
              <a:buChar char="-"/>
            </a:pPr>
            <a:r>
              <a:rPr lang="en-US" sz="1400" dirty="0">
                <a:solidFill>
                  <a:srgbClr val="C00000"/>
                </a:solidFill>
                <a:latin typeface="+mj-lt"/>
                <a:ea typeface="Myriad Pro" charset="0"/>
                <a:cs typeface="Arial" panose="020B0604020202020204" pitchFamily="34" charset="0"/>
              </a:rPr>
              <a:t>loss of visibility (-&gt; funding?)</a:t>
            </a:r>
          </a:p>
          <a:p>
            <a:pPr marL="285750" indent="-285750">
              <a:spcAft>
                <a:spcPts val="600"/>
              </a:spcAft>
              <a:buSzPct val="120000"/>
              <a:buFont typeface=".AppleSystemUIFont" charset="-120"/>
              <a:buChar char="+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Myriad Pro" charset="0"/>
                <a:cs typeface="Arial" panose="020B0604020202020204" pitchFamily="34" charset="0"/>
              </a:rPr>
              <a:t>increased utilization of science</a:t>
            </a:r>
          </a:p>
          <a:p>
            <a:pPr marL="285750" indent="-285750">
              <a:spcAft>
                <a:spcPts val="600"/>
              </a:spcAft>
              <a:buSzPct val="120000"/>
              <a:buFont typeface=".AppleSystemUIFont" charset="-120"/>
              <a:buChar char="+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Myriad Pro" charset="0"/>
                <a:cs typeface="Arial" panose="020B0604020202020204" pitchFamily="34" charset="0"/>
              </a:rPr>
              <a:t>benefits to society</a:t>
            </a:r>
          </a:p>
        </p:txBody>
      </p:sp>
      <p:sp>
        <p:nvSpPr>
          <p:cNvPr id="7" name="Rectangle 9"/>
          <p:cNvSpPr/>
          <p:nvPr/>
        </p:nvSpPr>
        <p:spPr>
          <a:xfrm>
            <a:off x="381618" y="3974262"/>
            <a:ext cx="4085879" cy="1101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yriad Pro" charset="0"/>
                <a:cs typeface="Arial" panose="020B0604020202020204" pitchFamily="34" charset="0"/>
              </a:rPr>
              <a:t>Science is competitive: 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yriad Pro" charset="0"/>
                <a:cs typeface="Arial" panose="020B0604020202020204" pitchFamily="34" charset="0"/>
              </a:rPr>
              <a:t>reluctance to ’open’ data &amp; products 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yriad Pro" charset="0"/>
                <a:cs typeface="Arial" panose="020B0604020202020204" pitchFamily="34" charset="0"/>
              </a:rPr>
              <a:t>embargo periods and usage restrictions 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yriad Pro" charset="0"/>
                <a:cs typeface="Arial" panose="020B0604020202020204" pitchFamily="34" charset="0"/>
              </a:rPr>
              <a:t>data (and products) as ’currency’</a:t>
            </a:r>
          </a:p>
        </p:txBody>
      </p:sp>
      <p:sp>
        <p:nvSpPr>
          <p:cNvPr id="8" name="Rectangle 10"/>
          <p:cNvSpPr/>
          <p:nvPr/>
        </p:nvSpPr>
        <p:spPr>
          <a:xfrm>
            <a:off x="381620" y="3478212"/>
            <a:ext cx="4887067" cy="2877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r>
              <a:rPr lang="en-US" sz="1400" b="1" dirty="0">
                <a:solidFill>
                  <a:srgbClr val="C00000"/>
                </a:solidFill>
                <a:latin typeface="+mj-lt"/>
                <a:ea typeface="Myriad Pro" charset="0"/>
                <a:cs typeface="Arial" panose="020B0604020202020204" pitchFamily="34" charset="0"/>
              </a:rPr>
              <a:t>➡ 	</a:t>
            </a:r>
            <a:r>
              <a:rPr lang="en-US" sz="1400" b="1" i="1" dirty="0">
                <a:solidFill>
                  <a:srgbClr val="C00000"/>
                </a:solidFill>
                <a:latin typeface="+mj-lt"/>
                <a:ea typeface="Myriad Pro" charset="0"/>
                <a:cs typeface="Arial" panose="020B0604020202020204" pitchFamily="34" charset="0"/>
              </a:rPr>
              <a:t>Impact on access control, usage monitoring, licensing </a:t>
            </a:r>
          </a:p>
        </p:txBody>
      </p:sp>
      <p:sp>
        <p:nvSpPr>
          <p:cNvPr id="9" name="Rectangle 11"/>
          <p:cNvSpPr/>
          <p:nvPr/>
        </p:nvSpPr>
        <p:spPr>
          <a:xfrm>
            <a:off x="4769477" y="3843198"/>
            <a:ext cx="4085879" cy="1232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yriad Pro" charset="0"/>
                <a:cs typeface="Arial" panose="020B0604020202020204" pitchFamily="34" charset="0"/>
              </a:rPr>
              <a:t>Science is publicly funded: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yriad Pro" charset="0"/>
                <a:cs typeface="Arial" panose="020B0604020202020204" pitchFamily="34" charset="0"/>
              </a:rPr>
              <a:t>results shall be free and open for all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yriad Pro" charset="0"/>
                <a:cs typeface="Arial" panose="020B0604020202020204" pitchFamily="34" charset="0"/>
              </a:rPr>
              <a:t>maximizing access ensures optimal societal benefits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yriad Pro" charset="0"/>
                <a:cs typeface="Arial" panose="020B0604020202020204" pitchFamily="34" charset="0"/>
              </a:rPr>
              <a:t>reward &amp; recognition through attribution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2794" y="38917"/>
            <a:ext cx="500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 err="1"/>
              <a:t>What</a:t>
            </a:r>
            <a:r>
              <a:rPr lang="de-CH" i="1" dirty="0"/>
              <a:t> </a:t>
            </a:r>
            <a:r>
              <a:rPr lang="de-CH" i="1" dirty="0" err="1"/>
              <a:t>we</a:t>
            </a:r>
            <a:r>
              <a:rPr lang="de-CH" i="1" dirty="0"/>
              <a:t> </a:t>
            </a:r>
            <a:r>
              <a:rPr lang="de-CH" i="1" dirty="0" err="1"/>
              <a:t>thought</a:t>
            </a:r>
            <a:r>
              <a:rPr lang="de-CH" i="1" dirty="0"/>
              <a:t> </a:t>
            </a:r>
            <a:r>
              <a:rPr lang="de-CH" i="1" dirty="0" err="1"/>
              <a:t>some</a:t>
            </a:r>
            <a:r>
              <a:rPr lang="de-CH" i="1" dirty="0"/>
              <a:t> time </a:t>
            </a:r>
            <a:r>
              <a:rPr lang="de-CH" i="1" dirty="0" err="1"/>
              <a:t>ago</a:t>
            </a:r>
            <a:r>
              <a:rPr lang="de-CH" i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466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97DD6B98-D021-AB43-AC03-50473206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" y="4866119"/>
            <a:ext cx="2895600" cy="273844"/>
          </a:xfrm>
        </p:spPr>
        <p:txBody>
          <a:bodyPr/>
          <a:lstStyle>
            <a:lvl1pPr algn="l">
              <a:defRPr sz="1000"/>
            </a:lvl1pPr>
          </a:lstStyle>
          <a:p>
            <a:r>
              <a:rPr lang="de-CH" dirty="0"/>
              <a:t>EGU2020-18847</a:t>
            </a:r>
            <a:r>
              <a:rPr lang="it-IT" dirty="0"/>
              <a:t>  - ESSI3.2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45" y="4936351"/>
            <a:ext cx="581955" cy="203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820" y="729218"/>
            <a:ext cx="8408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The case of the lowercase fair …	</a:t>
            </a:r>
          </a:p>
          <a:p>
            <a:endParaRPr lang="en-US" sz="1600" dirty="0"/>
          </a:p>
          <a:p>
            <a:r>
              <a:rPr lang="en-US" dirty="0"/>
              <a:t>						 </a:t>
            </a:r>
            <a:r>
              <a:rPr lang="en-US" i="1" dirty="0"/>
              <a:t>	 research ethics, community codes and best practices </a:t>
            </a:r>
            <a:endParaRPr lang="de-CH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72B94-A536-B242-A8F9-A7CC46EB6672}"/>
              </a:ext>
            </a:extLst>
          </p:cNvPr>
          <p:cNvSpPr txBox="1"/>
          <p:nvPr/>
        </p:nvSpPr>
        <p:spPr>
          <a:xfrm>
            <a:off x="666897" y="4044777"/>
            <a:ext cx="781020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side </a:t>
            </a:r>
            <a:r>
              <a:rPr lang="en-US" i="1" dirty="0"/>
              <a:t>note </a:t>
            </a:r>
            <a:r>
              <a:rPr lang="en-US" i="1" dirty="0" smtClean="0"/>
              <a:t>: </a:t>
            </a:r>
            <a:r>
              <a:rPr lang="en-US" i="1" dirty="0"/>
              <a:t>FAIR was invented to support (automated / autonomous) machine-actionability ...  (P. </a:t>
            </a:r>
            <a:r>
              <a:rPr lang="en-US" i="1" dirty="0" err="1"/>
              <a:t>Wittenburg</a:t>
            </a:r>
            <a:r>
              <a:rPr lang="en-US" i="1" dirty="0"/>
              <a:t>, pers. comm. 2019) - nothing to do with humans (?)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71379-EA7B-BE44-8337-BCFB175DABD3}"/>
              </a:ext>
            </a:extLst>
          </p:cNvPr>
          <p:cNvSpPr txBox="1"/>
          <p:nvPr/>
        </p:nvSpPr>
        <p:spPr>
          <a:xfrm>
            <a:off x="1054443" y="1845276"/>
            <a:ext cx="6817892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fairness</a:t>
            </a:r>
            <a:r>
              <a:rPr lang="en-US" dirty="0"/>
              <a:t> as a social / ethical concept (loosely defined)</a:t>
            </a:r>
          </a:p>
          <a:p>
            <a:endParaRPr lang="en-US" sz="600" dirty="0" smtClean="0"/>
          </a:p>
          <a:p>
            <a:r>
              <a:rPr lang="en-US" dirty="0"/>
              <a:t>	- respectful</a:t>
            </a:r>
          </a:p>
          <a:p>
            <a:r>
              <a:rPr lang="en-US" dirty="0"/>
              <a:t>	- just</a:t>
            </a:r>
          </a:p>
          <a:p>
            <a:r>
              <a:rPr lang="en-US" dirty="0"/>
              <a:t>	- acknowledging and addressing needs of all involved </a:t>
            </a:r>
            <a:r>
              <a:rPr lang="en-US" dirty="0" smtClean="0"/>
              <a:t>entities</a:t>
            </a:r>
          </a:p>
          <a:p>
            <a:endParaRPr lang="en-US" sz="800" dirty="0" smtClean="0"/>
          </a:p>
          <a:p>
            <a:r>
              <a:rPr lang="en-US" i="1" dirty="0" smtClean="0"/>
              <a:t>very human-centric (and perhaps depending on specific societal norms)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8577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9" descr="../../../Epos_TCS-ICS_implement16_v2-01.png">
            <a:extLst>
              <a:ext uri="{FF2B5EF4-FFF2-40B4-BE49-F238E27FC236}">
                <a16:creationId xmlns:a16="http://schemas.microsoft.com/office/drawing/2014/main" id="{41EB0FAD-B799-4291-81DC-5733DA25626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" t="2905" r="1351" b="3050"/>
          <a:stretch/>
        </p:blipFill>
        <p:spPr bwMode="auto">
          <a:xfrm>
            <a:off x="1120494" y="652249"/>
            <a:ext cx="6368708" cy="342668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mv="urn:schemas-microsoft-com:mac:vml" xmlns:mo="http://schemas.microsoft.com/office/mac/office/2008/main" xmlns:lc="http://schemas.openxmlformats.org/drawingml/2006/lockedCanvas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F643CA-E1C5-49A3-976B-59A450541DBF}"/>
              </a:ext>
            </a:extLst>
          </p:cNvPr>
          <p:cNvSpPr txBox="1"/>
          <p:nvPr/>
        </p:nvSpPr>
        <p:spPr>
          <a:xfrm>
            <a:off x="2742432" y="173391"/>
            <a:ext cx="29828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i="1" dirty="0" err="1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nb-NO" b="1" i="1" dirty="0" err="1" smtClean="0">
                <a:solidFill>
                  <a:schemeClr val="accent3">
                    <a:lumMod val="50000"/>
                  </a:schemeClr>
                </a:solidFill>
              </a:rPr>
              <a:t>ecap</a:t>
            </a:r>
            <a:r>
              <a:rPr lang="nb-NO" b="1" i="1" dirty="0" smtClean="0">
                <a:solidFill>
                  <a:schemeClr val="accent3">
                    <a:lumMod val="50000"/>
                  </a:schemeClr>
                </a:solidFill>
              </a:rPr>
              <a:t> : </a:t>
            </a:r>
            <a:r>
              <a:rPr lang="nb-NO" b="1" i="1" dirty="0" err="1" smtClean="0">
                <a:solidFill>
                  <a:schemeClr val="accent3">
                    <a:lumMod val="50000"/>
                  </a:schemeClr>
                </a:solidFill>
              </a:rPr>
              <a:t>t</a:t>
            </a:r>
            <a:r>
              <a:rPr lang="nb-NO" b="1" i="1" dirty="0" err="1" smtClean="0">
                <a:solidFill>
                  <a:schemeClr val="accent3">
                    <a:lumMod val="50000"/>
                  </a:schemeClr>
                </a:solidFill>
              </a:rPr>
              <a:t>he</a:t>
            </a:r>
            <a:r>
              <a:rPr lang="nb-NO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b="1" i="1" dirty="0">
                <a:solidFill>
                  <a:schemeClr val="accent3">
                    <a:lumMod val="50000"/>
                  </a:schemeClr>
                </a:solidFill>
              </a:rPr>
              <a:t>EPOS Architecture</a:t>
            </a:r>
            <a:endParaRPr lang="nb-NO" sz="1600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nb-NO" sz="1600" i="1" dirty="0">
                <a:solidFill>
                  <a:schemeClr val="accent3">
                    <a:lumMod val="50000"/>
                  </a:schemeClr>
                </a:solidFill>
              </a:rPr>
              <a:t>www.epos-eu.org</a:t>
            </a:r>
            <a:endParaRPr lang="en-GB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16222-281A-794C-8ACF-3A2198D1F90F}"/>
              </a:ext>
            </a:extLst>
          </p:cNvPr>
          <p:cNvSpPr txBox="1"/>
          <p:nvPr/>
        </p:nvSpPr>
        <p:spPr>
          <a:xfrm>
            <a:off x="76200" y="682180"/>
            <a:ext cx="2113844" cy="646331"/>
          </a:xfrm>
          <a:prstGeom prst="rect">
            <a:avLst/>
          </a:prstGeom>
          <a:solidFill>
            <a:schemeClr val="bg2">
              <a:lumMod val="90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National RIs:</a:t>
            </a:r>
          </a:p>
          <a:p>
            <a:r>
              <a:rPr lang="en-US" i="1" dirty="0"/>
              <a:t>The foundation layer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C7A4D2-F494-F148-BA75-7CD371FCE249}"/>
              </a:ext>
            </a:extLst>
          </p:cNvPr>
          <p:cNvSpPr txBox="1"/>
          <p:nvPr/>
        </p:nvSpPr>
        <p:spPr>
          <a:xfrm>
            <a:off x="7065251" y="404223"/>
            <a:ext cx="1983556" cy="1477328"/>
          </a:xfrm>
          <a:prstGeom prst="rect">
            <a:avLst/>
          </a:prstGeom>
          <a:solidFill>
            <a:srgbClr val="00B0F0">
              <a:alpha val="4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Legal body &amp; </a:t>
            </a:r>
          </a:p>
          <a:p>
            <a:r>
              <a:rPr lang="en-US" i="1" dirty="0"/>
              <a:t>core infrastructure:</a:t>
            </a:r>
          </a:p>
          <a:p>
            <a:r>
              <a:rPr lang="en-US" i="1" dirty="0"/>
              <a:t>   EPOS ERIC</a:t>
            </a:r>
          </a:p>
          <a:p>
            <a:r>
              <a:rPr lang="en-US" i="1" dirty="0"/>
              <a:t>         including</a:t>
            </a:r>
          </a:p>
          <a:p>
            <a:r>
              <a:rPr lang="en-US" i="1" dirty="0"/>
              <a:t>	ECO &amp; 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C5AEEA-DFF4-7244-A7FB-1CE55790757C}"/>
              </a:ext>
            </a:extLst>
          </p:cNvPr>
          <p:cNvSpPr txBox="1"/>
          <p:nvPr/>
        </p:nvSpPr>
        <p:spPr>
          <a:xfrm>
            <a:off x="1851758" y="4056690"/>
            <a:ext cx="6041077" cy="923330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Domain workhorses for the</a:t>
            </a:r>
          </a:p>
          <a:p>
            <a:r>
              <a:rPr lang="en-US" i="1" dirty="0"/>
              <a:t>implementation &amp; coordination of data &amp; service provisioning:</a:t>
            </a:r>
          </a:p>
          <a:p>
            <a:r>
              <a:rPr lang="en-US" i="1" dirty="0"/>
              <a:t>Thematic Core Services TCS</a:t>
            </a:r>
          </a:p>
        </p:txBody>
      </p:sp>
      <p:sp>
        <p:nvSpPr>
          <p:cNvPr id="10" name="Segnaposto piè di pagina 3">
            <a:extLst>
              <a:ext uri="{FF2B5EF4-FFF2-40B4-BE49-F238E27FC236}">
                <a16:creationId xmlns:a16="http://schemas.microsoft.com/office/drawing/2014/main" id="{97DD6B98-D021-AB43-AC03-50473206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" y="4866119"/>
            <a:ext cx="2895600" cy="273844"/>
          </a:xfrm>
        </p:spPr>
        <p:txBody>
          <a:bodyPr/>
          <a:lstStyle>
            <a:lvl1pPr algn="l">
              <a:defRPr sz="1000"/>
            </a:lvl1pPr>
          </a:lstStyle>
          <a:p>
            <a:r>
              <a:rPr lang="de-CH" dirty="0"/>
              <a:t>EGU2020-18847</a:t>
            </a:r>
            <a:r>
              <a:rPr lang="it-IT" dirty="0"/>
              <a:t>  - ESSI3.2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45" y="4936351"/>
            <a:ext cx="581955" cy="2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24B124-FD4D-154B-8437-8B144448E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5" y="495839"/>
            <a:ext cx="3899525" cy="440475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B1E2667-1716-D541-ABA0-2505F13E3963}"/>
              </a:ext>
            </a:extLst>
          </p:cNvPr>
          <p:cNvGrpSpPr/>
          <p:nvPr/>
        </p:nvGrpSpPr>
        <p:grpSpPr>
          <a:xfrm>
            <a:off x="4749641" y="527441"/>
            <a:ext cx="3974850" cy="1558524"/>
            <a:chOff x="4749641" y="827489"/>
            <a:chExt cx="3974850" cy="1558524"/>
          </a:xfrm>
        </p:grpSpPr>
        <p:sp>
          <p:nvSpPr>
            <p:cNvPr id="11" name="Round Single Corner Rectangle 4">
              <a:extLst>
                <a:ext uri="{FF2B5EF4-FFF2-40B4-BE49-F238E27FC236}">
                  <a16:creationId xmlns:a16="http://schemas.microsoft.com/office/drawing/2014/main" id="{EE697AB8-E9AD-4C4A-95F6-0ECA17E40FD8}"/>
                </a:ext>
              </a:extLst>
            </p:cNvPr>
            <p:cNvSpPr/>
            <p:nvPr/>
          </p:nvSpPr>
          <p:spPr>
            <a:xfrm flipH="1">
              <a:off x="4749641" y="827489"/>
              <a:ext cx="3974850" cy="1558524"/>
            </a:xfrm>
            <a:custGeom>
              <a:avLst/>
              <a:gdLst>
                <a:gd name="connsiteX0" fmla="*/ 0 w 7997438"/>
                <a:gd name="connsiteY0" fmla="*/ 0 h 1473200"/>
                <a:gd name="connsiteX1" fmla="*/ 7751900 w 7997438"/>
                <a:gd name="connsiteY1" fmla="*/ 0 h 1473200"/>
                <a:gd name="connsiteX2" fmla="*/ 7997438 w 7997438"/>
                <a:gd name="connsiteY2" fmla="*/ 245538 h 1473200"/>
                <a:gd name="connsiteX3" fmla="*/ 7997438 w 7997438"/>
                <a:gd name="connsiteY3" fmla="*/ 1473200 h 1473200"/>
                <a:gd name="connsiteX4" fmla="*/ 0 w 7997438"/>
                <a:gd name="connsiteY4" fmla="*/ 1473200 h 1473200"/>
                <a:gd name="connsiteX5" fmla="*/ 0 w 7997438"/>
                <a:gd name="connsiteY5" fmla="*/ 0 h 1473200"/>
                <a:gd name="connsiteX0" fmla="*/ 0 w 8003636"/>
                <a:gd name="connsiteY0" fmla="*/ 0 h 1473200"/>
                <a:gd name="connsiteX1" fmla="*/ 7751900 w 8003636"/>
                <a:gd name="connsiteY1" fmla="*/ 0 h 1473200"/>
                <a:gd name="connsiteX2" fmla="*/ 7997438 w 8003636"/>
                <a:gd name="connsiteY2" fmla="*/ 245538 h 1473200"/>
                <a:gd name="connsiteX3" fmla="*/ 7997438 w 8003636"/>
                <a:gd name="connsiteY3" fmla="*/ 1473200 h 1473200"/>
                <a:gd name="connsiteX4" fmla="*/ 0 w 8003636"/>
                <a:gd name="connsiteY4" fmla="*/ 1473200 h 1473200"/>
                <a:gd name="connsiteX5" fmla="*/ 0 w 8003636"/>
                <a:gd name="connsiteY5" fmla="*/ 0 h 147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3636" h="1473200">
                  <a:moveTo>
                    <a:pt x="0" y="0"/>
                  </a:moveTo>
                  <a:lnTo>
                    <a:pt x="7751900" y="0"/>
                  </a:lnTo>
                  <a:cubicBezTo>
                    <a:pt x="8065307" y="0"/>
                    <a:pt x="7997438" y="109931"/>
                    <a:pt x="7997438" y="245538"/>
                  </a:cubicBezTo>
                  <a:lnTo>
                    <a:pt x="7997438" y="1473200"/>
                  </a:lnTo>
                  <a:lnTo>
                    <a:pt x="0" y="147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r>
                <a:rPr lang="en-US" sz="1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Waveform Services</a:t>
              </a:r>
            </a:p>
            <a:p>
              <a:r>
                <a:rPr lang="en-US" sz="1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Waveform selection &amp; access</a:t>
              </a:r>
            </a:p>
            <a:p>
              <a:r>
                <a:rPr lang="en-US" sz="1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Waveform metrics &amp; Station Information </a:t>
              </a:r>
            </a:p>
            <a:p>
              <a:r>
                <a:rPr lang="en-US" sz="1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Strong Motion parameters</a:t>
              </a:r>
            </a:p>
            <a:p>
              <a:r>
                <a:rPr lang="en-US" sz="1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 data integration</a:t>
              </a:r>
            </a:p>
            <a:p>
              <a:r>
                <a:rPr lang="en-US" sz="1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Mobile Pool coordination &amp; integration</a:t>
              </a:r>
            </a:p>
            <a:p>
              <a:r>
                <a:rPr lang="en-US" sz="1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Waveform modeling </a:t>
              </a:r>
            </a:p>
            <a:p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3" descr="Orfeuslogo8">
              <a:extLst>
                <a:ext uri="{FF2B5EF4-FFF2-40B4-BE49-F238E27FC236}">
                  <a16:creationId xmlns:a16="http://schemas.microsoft.com/office/drawing/2014/main" id="{F1BCC272-659D-0D4B-87C7-C96171298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52921" y="827489"/>
              <a:ext cx="1071570" cy="298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1E1DC38-3597-7C44-A1BB-CCEC7E63F00E}"/>
              </a:ext>
            </a:extLst>
          </p:cNvPr>
          <p:cNvSpPr txBox="1"/>
          <p:nvPr/>
        </p:nvSpPr>
        <p:spPr>
          <a:xfrm>
            <a:off x="2326481" y="199645"/>
            <a:ext cx="515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EPOS TCS:  community driven and governed services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5829CA-599F-0943-AC72-CD84B5EABC2D}"/>
              </a:ext>
            </a:extLst>
          </p:cNvPr>
          <p:cNvGrpSpPr/>
          <p:nvPr/>
        </p:nvGrpSpPr>
        <p:grpSpPr>
          <a:xfrm>
            <a:off x="4749641" y="2095078"/>
            <a:ext cx="3976344" cy="1362485"/>
            <a:chOff x="4749641" y="2738028"/>
            <a:chExt cx="3976344" cy="136248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B002DB7-00CB-4445-B2E1-E417717CCF48}"/>
                </a:ext>
              </a:extLst>
            </p:cNvPr>
            <p:cNvSpPr/>
            <p:nvPr/>
          </p:nvSpPr>
          <p:spPr>
            <a:xfrm>
              <a:off x="4749641" y="2738028"/>
              <a:ext cx="3974850" cy="136248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Seismological Products</a:t>
              </a:r>
            </a:p>
            <a:p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Earthquake Parameter Information</a:t>
              </a:r>
              <a:endParaRPr lang="is-I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is-IS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Macroseismic &amp; Historical Event data</a:t>
              </a:r>
            </a:p>
            <a:p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Seismological Products Platform</a:t>
              </a:r>
            </a:p>
            <a:p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rupture models / </a:t>
              </a:r>
              <a:r>
                <a:rPr lang="en-US" sz="1400" dirty="0" err="1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SiteCharTool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/ MT</a:t>
              </a:r>
            </a:p>
            <a:p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US" sz="1400" dirty="0" err="1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EventID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/ F-E-Region /  </a:t>
              </a:r>
              <a:r>
                <a:rPr lang="is-IS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  <p:pic>
          <p:nvPicPr>
            <p:cNvPr id="19" name="Picture 3" descr="U:\FIG_Workflow\Logo\Logo_EMSC.png">
              <a:extLst>
                <a:ext uri="{FF2B5EF4-FFF2-40B4-BE49-F238E27FC236}">
                  <a16:creationId xmlns:a16="http://schemas.microsoft.com/office/drawing/2014/main" id="{58770A92-2CC7-4048-8DB2-DBC20985D1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2997" y="2738028"/>
              <a:ext cx="782988" cy="398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A98EA1-78AA-1249-A919-49EAE979CE59}"/>
              </a:ext>
            </a:extLst>
          </p:cNvPr>
          <p:cNvGrpSpPr/>
          <p:nvPr/>
        </p:nvGrpSpPr>
        <p:grpSpPr>
          <a:xfrm>
            <a:off x="4749641" y="3463891"/>
            <a:ext cx="4357540" cy="1543696"/>
            <a:chOff x="4749641" y="4457054"/>
            <a:chExt cx="4357540" cy="154369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B0066BA-ECE5-964D-B6C2-F3A5CEDD6B2D}"/>
                </a:ext>
              </a:extLst>
            </p:cNvPr>
            <p:cNvSpPr/>
            <p:nvPr/>
          </p:nvSpPr>
          <p:spPr>
            <a:xfrm>
              <a:off x="4749641" y="4457054"/>
              <a:ext cx="3974850" cy="154369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r>
                <a:rPr lang="en-US" sz="14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Hazard and Risk Services</a:t>
              </a:r>
            </a:p>
            <a:p>
              <a:r>
                <a:rPr lang="is-IS" sz="14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Seismic Hazard Models</a:t>
              </a:r>
            </a:p>
            <a:p>
              <a:r>
                <a:rPr lang="is-IS" sz="14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Seismogenic Faults</a:t>
              </a:r>
            </a:p>
            <a:p>
              <a:r>
                <a:rPr lang="is-IS" sz="14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Ground Shaking Models</a:t>
              </a:r>
            </a:p>
            <a:p>
              <a:r>
                <a:rPr lang="is-IS" sz="14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Geotechnical Engineering Information</a:t>
              </a:r>
            </a:p>
            <a:p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Strong Motion records in buildings</a:t>
              </a:r>
            </a:p>
            <a:p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Earthquake Risk Services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9001FBC-AF9E-7E41-A11C-76D65752C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280" y="4473089"/>
              <a:ext cx="1368901" cy="443524"/>
            </a:xfrm>
            <a:prstGeom prst="rect">
              <a:avLst/>
            </a:prstGeom>
          </p:spPr>
        </p:pic>
      </p:grpSp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97DD6B98-D021-AB43-AC03-50473206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" y="4866119"/>
            <a:ext cx="2895600" cy="273844"/>
          </a:xfrm>
        </p:spPr>
        <p:txBody>
          <a:bodyPr/>
          <a:lstStyle>
            <a:lvl1pPr algn="l">
              <a:defRPr sz="1000"/>
            </a:lvl1pPr>
          </a:lstStyle>
          <a:p>
            <a:r>
              <a:rPr lang="de-CH" dirty="0"/>
              <a:t>EGU2020-18847</a:t>
            </a:r>
            <a:r>
              <a:rPr lang="it-IT" dirty="0"/>
              <a:t>  - ESSI3.2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45" y="4936351"/>
            <a:ext cx="581955" cy="20361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677478" y="568977"/>
            <a:ext cx="1072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757613" y="921544"/>
            <a:ext cx="992028" cy="40860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9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B1E2667-1716-D541-ABA0-2505F13E3963}"/>
              </a:ext>
            </a:extLst>
          </p:cNvPr>
          <p:cNvGrpSpPr/>
          <p:nvPr/>
        </p:nvGrpSpPr>
        <p:grpSpPr>
          <a:xfrm>
            <a:off x="4749641" y="527441"/>
            <a:ext cx="3974850" cy="1558524"/>
            <a:chOff x="4749641" y="827489"/>
            <a:chExt cx="3974850" cy="1558524"/>
          </a:xfrm>
        </p:grpSpPr>
        <p:sp>
          <p:nvSpPr>
            <p:cNvPr id="11" name="Round Single Corner Rectangle 4">
              <a:extLst>
                <a:ext uri="{FF2B5EF4-FFF2-40B4-BE49-F238E27FC236}">
                  <a16:creationId xmlns:a16="http://schemas.microsoft.com/office/drawing/2014/main" id="{EE697AB8-E9AD-4C4A-95F6-0ECA17E40FD8}"/>
                </a:ext>
              </a:extLst>
            </p:cNvPr>
            <p:cNvSpPr/>
            <p:nvPr/>
          </p:nvSpPr>
          <p:spPr>
            <a:xfrm flipH="1">
              <a:off x="4749641" y="827489"/>
              <a:ext cx="3974850" cy="1558524"/>
            </a:xfrm>
            <a:custGeom>
              <a:avLst/>
              <a:gdLst>
                <a:gd name="connsiteX0" fmla="*/ 0 w 7997438"/>
                <a:gd name="connsiteY0" fmla="*/ 0 h 1473200"/>
                <a:gd name="connsiteX1" fmla="*/ 7751900 w 7997438"/>
                <a:gd name="connsiteY1" fmla="*/ 0 h 1473200"/>
                <a:gd name="connsiteX2" fmla="*/ 7997438 w 7997438"/>
                <a:gd name="connsiteY2" fmla="*/ 245538 h 1473200"/>
                <a:gd name="connsiteX3" fmla="*/ 7997438 w 7997438"/>
                <a:gd name="connsiteY3" fmla="*/ 1473200 h 1473200"/>
                <a:gd name="connsiteX4" fmla="*/ 0 w 7997438"/>
                <a:gd name="connsiteY4" fmla="*/ 1473200 h 1473200"/>
                <a:gd name="connsiteX5" fmla="*/ 0 w 7997438"/>
                <a:gd name="connsiteY5" fmla="*/ 0 h 1473200"/>
                <a:gd name="connsiteX0" fmla="*/ 0 w 8003636"/>
                <a:gd name="connsiteY0" fmla="*/ 0 h 1473200"/>
                <a:gd name="connsiteX1" fmla="*/ 7751900 w 8003636"/>
                <a:gd name="connsiteY1" fmla="*/ 0 h 1473200"/>
                <a:gd name="connsiteX2" fmla="*/ 7997438 w 8003636"/>
                <a:gd name="connsiteY2" fmla="*/ 245538 h 1473200"/>
                <a:gd name="connsiteX3" fmla="*/ 7997438 w 8003636"/>
                <a:gd name="connsiteY3" fmla="*/ 1473200 h 1473200"/>
                <a:gd name="connsiteX4" fmla="*/ 0 w 8003636"/>
                <a:gd name="connsiteY4" fmla="*/ 1473200 h 1473200"/>
                <a:gd name="connsiteX5" fmla="*/ 0 w 8003636"/>
                <a:gd name="connsiteY5" fmla="*/ 0 h 147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3636" h="1473200">
                  <a:moveTo>
                    <a:pt x="0" y="0"/>
                  </a:moveTo>
                  <a:lnTo>
                    <a:pt x="7751900" y="0"/>
                  </a:lnTo>
                  <a:cubicBezTo>
                    <a:pt x="8065307" y="0"/>
                    <a:pt x="7997438" y="109931"/>
                    <a:pt x="7997438" y="245538"/>
                  </a:cubicBezTo>
                  <a:lnTo>
                    <a:pt x="7997438" y="1473200"/>
                  </a:lnTo>
                  <a:lnTo>
                    <a:pt x="0" y="147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r>
                <a:rPr lang="en-US" sz="1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Waveform Services</a:t>
              </a:r>
            </a:p>
            <a:p>
              <a:r>
                <a:rPr lang="en-US" sz="1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Waveform selection &amp; access</a:t>
              </a:r>
            </a:p>
            <a:p>
              <a:r>
                <a:rPr lang="en-US" sz="1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Waveform metrics &amp; Station Information </a:t>
              </a:r>
            </a:p>
            <a:p>
              <a:r>
                <a:rPr lang="en-US" sz="1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Strong Motion parameters</a:t>
              </a:r>
            </a:p>
            <a:p>
              <a:r>
                <a:rPr lang="en-US" sz="1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 data integration</a:t>
              </a:r>
            </a:p>
            <a:p>
              <a:r>
                <a:rPr lang="en-US" sz="1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Mobile Pool coordination &amp; integration</a:t>
              </a:r>
            </a:p>
            <a:p>
              <a:r>
                <a:rPr lang="en-US" sz="1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Waveform modeling </a:t>
              </a:r>
            </a:p>
            <a:p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3" descr="Orfeuslogo8">
              <a:extLst>
                <a:ext uri="{FF2B5EF4-FFF2-40B4-BE49-F238E27FC236}">
                  <a16:creationId xmlns:a16="http://schemas.microsoft.com/office/drawing/2014/main" id="{F1BCC272-659D-0D4B-87C7-C96171298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52921" y="827489"/>
              <a:ext cx="1071570" cy="298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1E1DC38-3597-7C44-A1BB-CCEC7E63F00E}"/>
              </a:ext>
            </a:extLst>
          </p:cNvPr>
          <p:cNvSpPr txBox="1"/>
          <p:nvPr/>
        </p:nvSpPr>
        <p:spPr>
          <a:xfrm>
            <a:off x="2326481" y="199645"/>
            <a:ext cx="6645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EPOS Seismology: our contribution to the EPOS Delivery Framework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5829CA-599F-0943-AC72-CD84B5EABC2D}"/>
              </a:ext>
            </a:extLst>
          </p:cNvPr>
          <p:cNvGrpSpPr/>
          <p:nvPr/>
        </p:nvGrpSpPr>
        <p:grpSpPr>
          <a:xfrm>
            <a:off x="4749641" y="2095078"/>
            <a:ext cx="3976344" cy="1362485"/>
            <a:chOff x="4749641" y="2738028"/>
            <a:chExt cx="3976344" cy="136248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B002DB7-00CB-4445-B2E1-E417717CCF48}"/>
                </a:ext>
              </a:extLst>
            </p:cNvPr>
            <p:cNvSpPr/>
            <p:nvPr/>
          </p:nvSpPr>
          <p:spPr>
            <a:xfrm>
              <a:off x="4749641" y="2738028"/>
              <a:ext cx="3974850" cy="136248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Seismological Products</a:t>
              </a:r>
            </a:p>
            <a:p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Earthquake Parameter Information</a:t>
              </a:r>
              <a:endParaRPr lang="is-I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is-IS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Macroseismic &amp; Historical Event data</a:t>
              </a:r>
            </a:p>
            <a:p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Seismological Products Platform</a:t>
              </a:r>
            </a:p>
            <a:p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rupture models / </a:t>
              </a:r>
              <a:r>
                <a:rPr lang="en-US" sz="1400" dirty="0" err="1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SiteCharTool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/ MT</a:t>
              </a:r>
            </a:p>
            <a:p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US" sz="1400" dirty="0" err="1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EventID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/ F-E-Region /  </a:t>
              </a:r>
              <a:r>
                <a:rPr lang="is-IS" sz="1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  <p:pic>
          <p:nvPicPr>
            <p:cNvPr id="19" name="Picture 3" descr="U:\FIG_Workflow\Logo\Logo_EMSC.png">
              <a:extLst>
                <a:ext uri="{FF2B5EF4-FFF2-40B4-BE49-F238E27FC236}">
                  <a16:creationId xmlns:a16="http://schemas.microsoft.com/office/drawing/2014/main" id="{58770A92-2CC7-4048-8DB2-DBC20985D1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2997" y="2738028"/>
              <a:ext cx="782988" cy="398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A98EA1-78AA-1249-A919-49EAE979CE59}"/>
              </a:ext>
            </a:extLst>
          </p:cNvPr>
          <p:cNvGrpSpPr/>
          <p:nvPr/>
        </p:nvGrpSpPr>
        <p:grpSpPr>
          <a:xfrm>
            <a:off x="4749641" y="3463891"/>
            <a:ext cx="4357540" cy="1543696"/>
            <a:chOff x="4749641" y="4457054"/>
            <a:chExt cx="4357540" cy="154369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B0066BA-ECE5-964D-B6C2-F3A5CEDD6B2D}"/>
                </a:ext>
              </a:extLst>
            </p:cNvPr>
            <p:cNvSpPr/>
            <p:nvPr/>
          </p:nvSpPr>
          <p:spPr>
            <a:xfrm>
              <a:off x="4749641" y="4457054"/>
              <a:ext cx="3974850" cy="154369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r>
                <a:rPr lang="en-US" sz="14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Hazard and Risk Services</a:t>
              </a:r>
            </a:p>
            <a:p>
              <a:r>
                <a:rPr lang="is-IS" sz="14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Seismic Hazard Models</a:t>
              </a:r>
            </a:p>
            <a:p>
              <a:r>
                <a:rPr lang="is-IS" sz="14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Seismogenic Faults</a:t>
              </a:r>
            </a:p>
            <a:p>
              <a:r>
                <a:rPr lang="is-IS" sz="14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Ground Shaking Models</a:t>
              </a:r>
            </a:p>
            <a:p>
              <a:r>
                <a:rPr lang="is-IS" sz="14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Geotechnical Engineering Information</a:t>
              </a:r>
            </a:p>
            <a:p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Strong Motion records in buildings</a:t>
              </a:r>
            </a:p>
            <a:p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Earthquake Risk Services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9001FBC-AF9E-7E41-A11C-76D65752C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280" y="4473089"/>
              <a:ext cx="1368901" cy="443524"/>
            </a:xfrm>
            <a:prstGeom prst="rect">
              <a:avLst/>
            </a:prstGeom>
          </p:spPr>
        </p:pic>
      </p:grpSp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97DD6B98-D021-AB43-AC03-50473206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" y="4866119"/>
            <a:ext cx="2895600" cy="273844"/>
          </a:xfrm>
        </p:spPr>
        <p:txBody>
          <a:bodyPr/>
          <a:lstStyle>
            <a:lvl1pPr algn="l">
              <a:defRPr sz="1000"/>
            </a:lvl1pPr>
          </a:lstStyle>
          <a:p>
            <a:r>
              <a:rPr lang="de-CH" dirty="0"/>
              <a:t>EGU2020-18847</a:t>
            </a:r>
            <a:r>
              <a:rPr lang="it-IT" dirty="0"/>
              <a:t>  - ESSI3.2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45" y="4936351"/>
            <a:ext cx="581955" cy="203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884" y="2294259"/>
            <a:ext cx="4253480" cy="2477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027" y="763023"/>
            <a:ext cx="4043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 err="1"/>
              <a:t>October</a:t>
            </a:r>
            <a:r>
              <a:rPr lang="de-CH" i="1" dirty="0"/>
              <a:t> 2019: </a:t>
            </a:r>
            <a:br>
              <a:rPr lang="de-CH" i="1" dirty="0"/>
            </a:br>
            <a:r>
              <a:rPr lang="de-CH" i="1" dirty="0"/>
              <a:t>EPOS </a:t>
            </a:r>
            <a:r>
              <a:rPr lang="de-CH" i="1" dirty="0" err="1"/>
              <a:t>Seismology</a:t>
            </a:r>
            <a:r>
              <a:rPr lang="de-CH" i="1" dirty="0"/>
              <a:t> </a:t>
            </a:r>
            <a:r>
              <a:rPr lang="de-CH" i="1" dirty="0" err="1"/>
              <a:t>established</a:t>
            </a:r>
            <a:r>
              <a:rPr lang="de-CH" i="1" dirty="0"/>
              <a:t> </a:t>
            </a:r>
            <a:r>
              <a:rPr lang="de-CH" i="1" dirty="0" err="1"/>
              <a:t>as</a:t>
            </a:r>
            <a:r>
              <a:rPr lang="de-CH" i="1" dirty="0"/>
              <a:t> </a:t>
            </a:r>
            <a:r>
              <a:rPr lang="de-CH" i="1" dirty="0" err="1"/>
              <a:t>consortium</a:t>
            </a:r>
            <a:r>
              <a:rPr lang="de-CH" i="1" dirty="0"/>
              <a:t> </a:t>
            </a:r>
            <a:r>
              <a:rPr lang="de-CH" i="1" dirty="0" err="1"/>
              <a:t>with</a:t>
            </a:r>
            <a:r>
              <a:rPr lang="de-CH" i="1" dirty="0"/>
              <a:t> </a:t>
            </a:r>
            <a:r>
              <a:rPr lang="de-CH" i="1" dirty="0" err="1"/>
              <a:t>members</a:t>
            </a:r>
            <a:r>
              <a:rPr lang="de-CH" i="1" dirty="0"/>
              <a:t> </a:t>
            </a:r>
            <a:br>
              <a:rPr lang="de-CH" i="1" dirty="0"/>
            </a:br>
            <a:r>
              <a:rPr lang="de-CH" i="1" dirty="0"/>
              <a:t>ORFEUS, EMSC, EFEHR</a:t>
            </a:r>
          </a:p>
        </p:txBody>
      </p:sp>
    </p:spTree>
    <p:extLst>
      <p:ext uri="{BB962C8B-B14F-4D97-AF65-F5344CB8AC3E}">
        <p14:creationId xmlns:p14="http://schemas.microsoft.com/office/powerpoint/2010/main" val="31830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/>
          <p:cNvSpPr/>
          <p:nvPr/>
        </p:nvSpPr>
        <p:spPr>
          <a:xfrm>
            <a:off x="3219618" y="855160"/>
            <a:ext cx="2473891" cy="65721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Open Science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532790" y="1563696"/>
            <a:ext cx="14454" cy="26450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sellaDiTesto 3"/>
          <p:cNvSpPr txBox="1"/>
          <p:nvPr/>
        </p:nvSpPr>
        <p:spPr>
          <a:xfrm>
            <a:off x="5925596" y="1225383"/>
            <a:ext cx="297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>
                <a:latin typeface="Myriad Pro"/>
                <a:cs typeface="Myriad Pro"/>
              </a:rPr>
              <a:t>FAIR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" y="1686962"/>
            <a:ext cx="4373765" cy="2189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95" y="3863454"/>
            <a:ext cx="3100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i="1" dirty="0"/>
              <a:t>https://opendefinition.org</a:t>
            </a:r>
          </a:p>
        </p:txBody>
      </p:sp>
      <p:sp>
        <p:nvSpPr>
          <p:cNvPr id="8" name="Cloud 7"/>
          <p:cNvSpPr/>
          <p:nvPr/>
        </p:nvSpPr>
        <p:spPr>
          <a:xfrm>
            <a:off x="2507035" y="4213238"/>
            <a:ext cx="3283481" cy="792181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2">
                    <a:lumMod val="75000"/>
                  </a:schemeClr>
                </a:solidFill>
              </a:rPr>
              <a:t>Open Access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30432" y="1228437"/>
            <a:ext cx="202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Myriad Pro"/>
                <a:cs typeface="Myriad Pro"/>
              </a:rPr>
              <a:t>OPEN data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15" y="1650383"/>
            <a:ext cx="4181834" cy="2658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75" y="4420151"/>
            <a:ext cx="3338616" cy="437851"/>
          </a:xfrm>
          <a:prstGeom prst="rect">
            <a:avLst/>
          </a:prstGeom>
        </p:spPr>
      </p:pic>
      <p:sp>
        <p:nvSpPr>
          <p:cNvPr id="13" name="Segnaposto piè di pagina 3">
            <a:extLst>
              <a:ext uri="{FF2B5EF4-FFF2-40B4-BE49-F238E27FC236}">
                <a16:creationId xmlns:a16="http://schemas.microsoft.com/office/drawing/2014/main" id="{97DD6B98-D021-AB43-AC03-50473206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/>
            </a:lvl1pPr>
          </a:lstStyle>
          <a:p>
            <a:r>
              <a:rPr lang="de-CH" dirty="0"/>
              <a:t>EGU2020-18847</a:t>
            </a:r>
            <a:r>
              <a:rPr lang="it-IT" dirty="0"/>
              <a:t>  - ESSI3.2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700" y="496214"/>
            <a:ext cx="209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i="1" dirty="0"/>
              <a:t>j</a:t>
            </a:r>
            <a:r>
              <a:rPr lang="de-CH" b="1" i="1" dirty="0" smtClean="0"/>
              <a:t>ust </a:t>
            </a:r>
            <a:r>
              <a:rPr lang="de-CH" b="1" i="1" dirty="0" err="1" smtClean="0"/>
              <a:t>to</a:t>
            </a:r>
            <a:r>
              <a:rPr lang="de-CH" b="1" i="1" dirty="0" smtClean="0"/>
              <a:t> </a:t>
            </a:r>
            <a:r>
              <a:rPr lang="de-CH" b="1" i="1" dirty="0" err="1" smtClean="0"/>
              <a:t>set</a:t>
            </a:r>
            <a:r>
              <a:rPr lang="de-CH" b="1" i="1" dirty="0" smtClean="0"/>
              <a:t> </a:t>
            </a:r>
            <a:r>
              <a:rPr lang="de-CH" b="1" i="1" dirty="0" err="1" smtClean="0"/>
              <a:t>the</a:t>
            </a:r>
            <a:r>
              <a:rPr lang="de-CH" b="1" i="1" dirty="0" smtClean="0"/>
              <a:t> </a:t>
            </a:r>
            <a:r>
              <a:rPr lang="de-CH" b="1" i="1" dirty="0" err="1" smtClean="0"/>
              <a:t>scene</a:t>
            </a:r>
            <a:endParaRPr lang="de-CH" b="1" i="1" dirty="0"/>
          </a:p>
        </p:txBody>
      </p:sp>
    </p:spTree>
    <p:extLst>
      <p:ext uri="{BB962C8B-B14F-4D97-AF65-F5344CB8AC3E}">
        <p14:creationId xmlns:p14="http://schemas.microsoft.com/office/powerpoint/2010/main" val="3372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97DD6B98-D021-AB43-AC03-50473206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" y="4866119"/>
            <a:ext cx="2895600" cy="273844"/>
          </a:xfrm>
        </p:spPr>
        <p:txBody>
          <a:bodyPr/>
          <a:lstStyle>
            <a:lvl1pPr algn="l">
              <a:defRPr sz="1000"/>
            </a:lvl1pPr>
          </a:lstStyle>
          <a:p>
            <a:r>
              <a:rPr lang="de-CH" dirty="0"/>
              <a:t>EGU2020-18847</a:t>
            </a:r>
            <a:r>
              <a:rPr lang="it-IT" dirty="0"/>
              <a:t>  - ESSI3.2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45" y="4936351"/>
            <a:ext cx="581955" cy="203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700" y="710486"/>
            <a:ext cx="6384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i="1" dirty="0"/>
              <a:t>i</a:t>
            </a:r>
            <a:r>
              <a:rPr lang="de-CH" b="1" i="1" dirty="0" smtClean="0"/>
              <a:t>n </a:t>
            </a:r>
            <a:r>
              <a:rPr lang="de-CH" b="1" i="1" dirty="0" err="1" smtClean="0"/>
              <a:t>the</a:t>
            </a:r>
            <a:r>
              <a:rPr lang="de-CH" b="1" i="1" dirty="0" smtClean="0"/>
              <a:t> </a:t>
            </a:r>
            <a:r>
              <a:rPr lang="de-CH" b="1" i="1" dirty="0" err="1" smtClean="0"/>
              <a:t>following</a:t>
            </a:r>
            <a:r>
              <a:rPr lang="de-CH" b="1" i="1" dirty="0" smtClean="0"/>
              <a:t>, </a:t>
            </a:r>
            <a:r>
              <a:rPr lang="de-CH" b="1" i="1" dirty="0" err="1" smtClean="0"/>
              <a:t>let’s</a:t>
            </a:r>
            <a:r>
              <a:rPr lang="de-CH" b="1" i="1" dirty="0" smtClean="0"/>
              <a:t> </a:t>
            </a:r>
            <a:r>
              <a:rPr lang="de-CH" b="1" i="1" dirty="0" err="1" smtClean="0"/>
              <a:t>look</a:t>
            </a:r>
            <a:r>
              <a:rPr lang="de-CH" b="1" i="1" dirty="0" smtClean="0"/>
              <a:t> at </a:t>
            </a:r>
            <a:r>
              <a:rPr lang="de-CH" b="1" i="1" dirty="0" err="1" smtClean="0"/>
              <a:t>some</a:t>
            </a:r>
            <a:r>
              <a:rPr lang="de-CH" b="1" i="1" dirty="0" smtClean="0"/>
              <a:t> </a:t>
            </a:r>
            <a:r>
              <a:rPr lang="de-CH" b="1" i="1" dirty="0" err="1" smtClean="0"/>
              <a:t>specific</a:t>
            </a:r>
            <a:r>
              <a:rPr lang="de-CH" b="1" i="1" dirty="0" smtClean="0"/>
              <a:t> </a:t>
            </a:r>
            <a:r>
              <a:rPr lang="de-CH" b="1" i="1" dirty="0" err="1" smtClean="0"/>
              <a:t>issues</a:t>
            </a:r>
            <a:r>
              <a:rPr lang="de-CH" b="1" i="1" dirty="0"/>
              <a:t> </a:t>
            </a:r>
            <a:r>
              <a:rPr lang="de-CH" b="1" i="1" dirty="0" err="1" smtClean="0"/>
              <a:t>and</a:t>
            </a:r>
            <a:r>
              <a:rPr lang="de-CH" b="1" i="1" dirty="0" smtClean="0"/>
              <a:t> </a:t>
            </a:r>
            <a:r>
              <a:rPr lang="de-CH" b="1" i="1" dirty="0" err="1" smtClean="0"/>
              <a:t>challenges</a:t>
            </a:r>
            <a:r>
              <a:rPr lang="de-CH" b="1" i="1" dirty="0" smtClean="0"/>
              <a:t> </a:t>
            </a:r>
            <a:br>
              <a:rPr lang="de-CH" b="1" i="1" dirty="0" smtClean="0"/>
            </a:br>
            <a:r>
              <a:rPr lang="de-CH" b="1" i="1" dirty="0" smtClean="0"/>
              <a:t>                                           </a:t>
            </a:r>
            <a:r>
              <a:rPr lang="de-CH" b="1" i="1" dirty="0" err="1" smtClean="0"/>
              <a:t>that</a:t>
            </a:r>
            <a:r>
              <a:rPr lang="de-CH" b="1" i="1" dirty="0" smtClean="0"/>
              <a:t> </a:t>
            </a:r>
            <a:r>
              <a:rPr lang="de-CH" b="1" i="1" dirty="0" err="1" smtClean="0"/>
              <a:t>we</a:t>
            </a:r>
            <a:r>
              <a:rPr lang="de-CH" b="1" i="1" dirty="0" smtClean="0"/>
              <a:t> </a:t>
            </a:r>
            <a:r>
              <a:rPr lang="de-CH" b="1" i="1" dirty="0" err="1" smtClean="0"/>
              <a:t>face</a:t>
            </a:r>
            <a:r>
              <a:rPr lang="de-CH" b="1" i="1" dirty="0" smtClean="0"/>
              <a:t> at </a:t>
            </a:r>
            <a:r>
              <a:rPr lang="de-CH" b="1" i="1" dirty="0" err="1" smtClean="0"/>
              <a:t>the</a:t>
            </a:r>
            <a:r>
              <a:rPr lang="de-CH" b="1" i="1" dirty="0" smtClean="0"/>
              <a:t> </a:t>
            </a:r>
            <a:r>
              <a:rPr lang="de-CH" b="1" i="1" dirty="0" err="1" smtClean="0"/>
              <a:t>moment</a:t>
            </a:r>
            <a:endParaRPr lang="de-CH" b="1" i="1" dirty="0"/>
          </a:p>
        </p:txBody>
      </p:sp>
      <p:sp>
        <p:nvSpPr>
          <p:cNvPr id="5" name="Rectangle 4"/>
          <p:cNvSpPr/>
          <p:nvPr/>
        </p:nvSpPr>
        <p:spPr>
          <a:xfrm>
            <a:off x="392971" y="1544079"/>
            <a:ext cx="8460051" cy="327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-</a:t>
            </a:r>
            <a:r>
              <a:rPr lang="de-CH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details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rules’ -&gt; licenses, identifiers, metadata standards, repository requirements …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was meant for machines…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de-CH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– is open for interpretation</a:t>
            </a:r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Open data, Open Access, … Open Science	</a:t>
            </a:r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for commercial use? Open for competitors (and if so, when)?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for unqualified comments 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shitstorms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73A9BE-CB87-B146-B827-D81F6EC4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i="1" dirty="0"/>
              <a:t>EGU2019-15278  - ESSI2.6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0CCCA-ECE2-B24D-8E22-74F0327C3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E343-2F56-7D41-BF44-A9CEE3862FE7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0F928C-B745-874C-B845-B178CF1DC6E1}"/>
              </a:ext>
            </a:extLst>
          </p:cNvPr>
          <p:cNvSpPr txBox="1"/>
          <p:nvPr/>
        </p:nvSpPr>
        <p:spPr>
          <a:xfrm>
            <a:off x="2940880" y="154236"/>
            <a:ext cx="342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That’s where we left it last year… 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14F27-0052-A74E-A641-A1EC9CAAB685}"/>
              </a:ext>
            </a:extLst>
          </p:cNvPr>
          <p:cNvSpPr txBox="1"/>
          <p:nvPr/>
        </p:nvSpPr>
        <p:spPr>
          <a:xfrm>
            <a:off x="164552" y="1533070"/>
            <a:ext cx="1039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Licensing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0F928C-B745-874C-B845-B178CF1DC6E1}"/>
              </a:ext>
            </a:extLst>
          </p:cNvPr>
          <p:cNvSpPr txBox="1"/>
          <p:nvPr/>
        </p:nvSpPr>
        <p:spPr>
          <a:xfrm>
            <a:off x="77255" y="4402997"/>
            <a:ext cx="401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Metadata and vocabulary harmonization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F928C-B745-874C-B845-B178CF1DC6E1}"/>
              </a:ext>
            </a:extLst>
          </p:cNvPr>
          <p:cNvSpPr txBox="1"/>
          <p:nvPr/>
        </p:nvSpPr>
        <p:spPr>
          <a:xfrm>
            <a:off x="190709" y="680217"/>
            <a:ext cx="2036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FAIR and Open data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49321" y="467475"/>
            <a:ext cx="8919901" cy="3311821"/>
            <a:chOff x="249321" y="467475"/>
            <a:chExt cx="8919901" cy="33118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598" y="752313"/>
              <a:ext cx="3125057" cy="2195986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562897" y="467475"/>
              <a:ext cx="3606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EIDA </a:t>
              </a:r>
              <a:r>
                <a:rPr lang="de-CH" sz="14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federated</a:t>
              </a:r>
              <a:r>
                <a:rPr lang="de-CH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de-CH" sz="14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authentication</a:t>
              </a:r>
              <a:r>
                <a:rPr lang="de-CH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&amp; </a:t>
              </a:r>
              <a:r>
                <a:rPr lang="de-CH" sz="14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authorization</a:t>
              </a:r>
              <a:r>
                <a:rPr lang="de-CH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9321" y="1061150"/>
              <a:ext cx="3189201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b="1" i="1" dirty="0" err="1"/>
                <a:t>of</a:t>
              </a:r>
              <a:r>
                <a:rPr lang="de-CH" b="1" i="1" dirty="0"/>
                <a:t> </a:t>
              </a:r>
              <a:r>
                <a:rPr lang="de-CH" b="1" i="1" dirty="0" err="1"/>
                <a:t>course</a:t>
              </a:r>
              <a:r>
                <a:rPr lang="de-CH" b="1" i="1" dirty="0"/>
                <a:t>!     </a:t>
              </a:r>
              <a:r>
                <a:rPr lang="de-CH" dirty="0"/>
                <a:t>But – FAIR ≠ Open?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23979" y="844775"/>
              <a:ext cx="2287162" cy="92333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i="1" dirty="0">
                  <a:solidFill>
                    <a:schemeClr val="accent2">
                      <a:lumMod val="50000"/>
                    </a:schemeClr>
                  </a:solidFill>
                </a:rPr>
                <a:t>Do </a:t>
              </a:r>
              <a:r>
                <a:rPr lang="de-CH" i="1" dirty="0" err="1">
                  <a:solidFill>
                    <a:schemeClr val="accent2">
                      <a:lumMod val="50000"/>
                    </a:schemeClr>
                  </a:solidFill>
                </a:rPr>
                <a:t>we</a:t>
              </a:r>
              <a:r>
                <a:rPr lang="de-CH" i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CH" i="1" dirty="0" err="1">
                  <a:solidFill>
                    <a:schemeClr val="accent2">
                      <a:lumMod val="50000"/>
                    </a:schemeClr>
                  </a:solidFill>
                </a:rPr>
                <a:t>need</a:t>
              </a:r>
              <a:r>
                <a:rPr lang="de-CH" i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CH" i="1" dirty="0" err="1">
                  <a:solidFill>
                    <a:schemeClr val="accent2">
                      <a:lumMod val="50000"/>
                    </a:schemeClr>
                  </a:solidFill>
                </a:rPr>
                <a:t>to</a:t>
              </a:r>
              <a:r>
                <a:rPr lang="de-CH" i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CH" i="1" dirty="0" err="1">
                  <a:solidFill>
                    <a:schemeClr val="accent2">
                      <a:lumMod val="50000"/>
                    </a:schemeClr>
                  </a:solidFill>
                </a:rPr>
                <a:t>control</a:t>
              </a:r>
              <a:r>
                <a:rPr lang="de-CH" i="1" dirty="0">
                  <a:solidFill>
                    <a:schemeClr val="accent2">
                      <a:lumMod val="50000"/>
                    </a:schemeClr>
                  </a:solidFill>
                </a:rPr>
                <a:t/>
              </a:r>
              <a:br>
                <a:rPr lang="de-CH" i="1" dirty="0">
                  <a:solidFill>
                    <a:schemeClr val="accent2">
                      <a:lumMod val="50000"/>
                    </a:schemeClr>
                  </a:solidFill>
                </a:rPr>
              </a:br>
              <a:r>
                <a:rPr lang="de-CH" i="1" dirty="0" err="1">
                  <a:solidFill>
                    <a:schemeClr val="accent2">
                      <a:lumMod val="50000"/>
                    </a:schemeClr>
                  </a:solidFill>
                </a:rPr>
                <a:t>access</a:t>
              </a:r>
              <a:r>
                <a:rPr lang="de-CH" i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CH" i="1" dirty="0" err="1">
                  <a:solidFill>
                    <a:schemeClr val="accent2">
                      <a:lumMod val="50000"/>
                    </a:schemeClr>
                  </a:solidFill>
                </a:rPr>
                <a:t>to</a:t>
              </a:r>
              <a:r>
                <a:rPr lang="de-CH" i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CH" i="1" dirty="0" err="1">
                  <a:solidFill>
                    <a:schemeClr val="accent2">
                      <a:lumMod val="50000"/>
                    </a:schemeClr>
                  </a:solidFill>
                </a:rPr>
                <a:t>achieve</a:t>
              </a:r>
              <a:r>
                <a:rPr lang="de-CH" i="1" dirty="0">
                  <a:solidFill>
                    <a:schemeClr val="accent2">
                      <a:lumMod val="50000"/>
                    </a:schemeClr>
                  </a:solidFill>
                </a:rPr>
                <a:t> Open </a:t>
              </a:r>
              <a:r>
                <a:rPr lang="de-CH" i="1" dirty="0" err="1">
                  <a:solidFill>
                    <a:schemeClr val="accent2">
                      <a:lumMod val="50000"/>
                    </a:schemeClr>
                  </a:solidFill>
                </a:rPr>
                <a:t>data</a:t>
              </a:r>
              <a:r>
                <a:rPr lang="de-CH" i="1" dirty="0">
                  <a:solidFill>
                    <a:schemeClr val="accent2">
                      <a:lumMod val="50000"/>
                    </a:schemeClr>
                  </a:solidFill>
                </a:rPr>
                <a:t> &amp; </a:t>
              </a:r>
              <a:r>
                <a:rPr lang="de-CH" i="1" dirty="0" err="1">
                  <a:solidFill>
                    <a:schemeClr val="accent2">
                      <a:lumMod val="50000"/>
                    </a:schemeClr>
                  </a:solidFill>
                </a:rPr>
                <a:t>services</a:t>
              </a:r>
              <a:r>
                <a:rPr lang="de-CH" i="1" dirty="0">
                  <a:solidFill>
                    <a:schemeClr val="accent2">
                      <a:lumMod val="50000"/>
                    </a:schemeClr>
                  </a:solidFill>
                </a:rPr>
                <a:t>?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67514" y="2948299"/>
              <a:ext cx="30139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CH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protect</a:t>
              </a:r>
              <a:r>
                <a:rPr lang="de-CH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de-CH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embargoed</a:t>
              </a:r>
              <a:r>
                <a:rPr lang="de-CH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/ </a:t>
              </a:r>
              <a:r>
                <a:rPr lang="de-CH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restricted</a:t>
              </a:r>
              <a:r>
                <a:rPr lang="de-CH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br>
                <a:rPr lang="de-CH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</a:br>
              <a:r>
                <a:rPr lang="de-CH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                           </a:t>
              </a:r>
              <a:r>
                <a:rPr lang="de-CH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data</a:t>
              </a:r>
              <a:r>
                <a:rPr lang="de-CH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&amp; </a:t>
              </a:r>
              <a:r>
                <a:rPr lang="de-CH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services</a:t>
              </a:r>
              <a:endParaRPr lang="de-CH" sz="1600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CH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comply</a:t>
              </a:r>
              <a:r>
                <a:rPr lang="de-CH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de-CH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with</a:t>
              </a:r>
              <a:r>
                <a:rPr lang="de-CH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GDPR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3414" y="1902402"/>
            <a:ext cx="4465518" cy="1000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b="1" i="1" dirty="0"/>
              <a:t>CC-BY!    </a:t>
            </a:r>
            <a:r>
              <a:rPr lang="de-CH" i="1" dirty="0"/>
              <a:t>  …     ah – </a:t>
            </a:r>
            <a:r>
              <a:rPr lang="de-CH" i="1" dirty="0" err="1"/>
              <a:t>can</a:t>
            </a:r>
            <a:r>
              <a:rPr lang="de-CH" i="1" dirty="0"/>
              <a:t> </a:t>
            </a:r>
            <a:r>
              <a:rPr lang="de-CH" i="1" dirty="0" err="1"/>
              <a:t>raw</a:t>
            </a:r>
            <a:r>
              <a:rPr lang="de-CH" i="1" dirty="0"/>
              <a:t> </a:t>
            </a:r>
            <a:r>
              <a:rPr lang="de-CH" i="1" dirty="0" err="1"/>
              <a:t>data</a:t>
            </a:r>
            <a:r>
              <a:rPr lang="de-CH" i="1" dirty="0"/>
              <a:t> </a:t>
            </a:r>
            <a:r>
              <a:rPr lang="de-CH" i="1" dirty="0" err="1"/>
              <a:t>be</a:t>
            </a:r>
            <a:r>
              <a:rPr lang="de-CH" i="1" dirty="0"/>
              <a:t> </a:t>
            </a:r>
            <a:r>
              <a:rPr lang="de-CH" i="1" dirty="0" err="1"/>
              <a:t>licensed</a:t>
            </a:r>
            <a:r>
              <a:rPr lang="de-CH" i="1" dirty="0"/>
              <a:t>?</a:t>
            </a:r>
          </a:p>
          <a:p>
            <a:pPr>
              <a:spcBef>
                <a:spcPts val="600"/>
              </a:spcBef>
            </a:pPr>
            <a:r>
              <a:rPr lang="de-CH" i="1" dirty="0"/>
              <a:t>Google </a:t>
            </a:r>
            <a:r>
              <a:rPr lang="de-CH" i="1" dirty="0" err="1"/>
              <a:t>wants</a:t>
            </a:r>
            <a:r>
              <a:rPr lang="de-CH" i="1" dirty="0"/>
              <a:t> </a:t>
            </a:r>
            <a:r>
              <a:rPr lang="de-CH" i="1" dirty="0" err="1"/>
              <a:t>to</a:t>
            </a:r>
            <a:r>
              <a:rPr lang="de-CH" i="1" dirty="0"/>
              <a:t> </a:t>
            </a:r>
            <a:r>
              <a:rPr lang="de-CH" i="1" dirty="0" err="1"/>
              <a:t>make</a:t>
            </a:r>
            <a:r>
              <a:rPr lang="de-CH" i="1" dirty="0"/>
              <a:t> a </a:t>
            </a:r>
            <a:r>
              <a:rPr lang="de-CH" i="1" dirty="0" err="1"/>
              <a:t>disaster</a:t>
            </a:r>
            <a:r>
              <a:rPr lang="de-CH" i="1" dirty="0"/>
              <a:t> </a:t>
            </a:r>
            <a:r>
              <a:rPr lang="de-CH" i="1" dirty="0" err="1"/>
              <a:t>info</a:t>
            </a:r>
            <a:r>
              <a:rPr lang="de-CH" i="1" dirty="0"/>
              <a:t> </a:t>
            </a:r>
            <a:r>
              <a:rPr lang="de-CH" i="1" dirty="0" err="1"/>
              <a:t>service</a:t>
            </a:r>
            <a:r>
              <a:rPr lang="de-CH" i="1" dirty="0"/>
              <a:t> !</a:t>
            </a:r>
          </a:p>
          <a:p>
            <a:r>
              <a:rPr lang="de-CH" i="1" dirty="0"/>
              <a:t>			…	</a:t>
            </a:r>
            <a:r>
              <a:rPr lang="de-CH" i="1" dirty="0" err="1"/>
              <a:t>using</a:t>
            </a:r>
            <a:r>
              <a:rPr lang="de-CH" i="1" dirty="0"/>
              <a:t> </a:t>
            </a:r>
            <a:r>
              <a:rPr lang="de-CH" i="1" dirty="0" err="1"/>
              <a:t>my</a:t>
            </a:r>
            <a:r>
              <a:rPr lang="de-CH" i="1" dirty="0"/>
              <a:t> </a:t>
            </a:r>
            <a:r>
              <a:rPr lang="de-CH" i="1" dirty="0" err="1"/>
              <a:t>data</a:t>
            </a:r>
            <a:r>
              <a:rPr lang="de-CH" i="1" dirty="0"/>
              <a:t> ???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4552" y="3036782"/>
            <a:ext cx="356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Attribution and provenance tracking</a:t>
            </a:r>
            <a:endParaRPr lang="de-CH" dirty="0"/>
          </a:p>
        </p:txBody>
      </p:sp>
      <p:grpSp>
        <p:nvGrpSpPr>
          <p:cNvPr id="26" name="Group 25"/>
          <p:cNvGrpSpPr/>
          <p:nvPr/>
        </p:nvGrpSpPr>
        <p:grpSpPr>
          <a:xfrm>
            <a:off x="190709" y="3098000"/>
            <a:ext cx="5165062" cy="1073738"/>
            <a:chOff x="190709" y="3098000"/>
            <a:chExt cx="5165062" cy="1073738"/>
          </a:xfrm>
        </p:grpSpPr>
        <p:grpSp>
          <p:nvGrpSpPr>
            <p:cNvPr id="21" name="Group 20"/>
            <p:cNvGrpSpPr/>
            <p:nvPr/>
          </p:nvGrpSpPr>
          <p:grpSpPr>
            <a:xfrm>
              <a:off x="190709" y="3098000"/>
              <a:ext cx="1808645" cy="692806"/>
              <a:chOff x="4690015" y="4115968"/>
              <a:chExt cx="1808645" cy="69280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306007" y="4439442"/>
                <a:ext cx="1192653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solidFill>
                      <a:schemeClr val="bg1">
                        <a:lumMod val="85000"/>
                      </a:schemeClr>
                    </a:solidFill>
                  </a:rPr>
                  <a:t>Attribution</a:t>
                </a:r>
                <a:endParaRPr lang="de-CH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42415" y="4206168"/>
                <a:ext cx="119904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Attribution</a:t>
                </a:r>
                <a:endParaRPr lang="de-CH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994815" y="4271478"/>
                <a:ext cx="119904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chemeClr val="bg1">
                        <a:lumMod val="50000"/>
                      </a:schemeClr>
                    </a:solidFill>
                  </a:rPr>
                  <a:t>Attribution</a:t>
                </a:r>
                <a:endParaRPr lang="de-CH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147215" y="4374124"/>
                <a:ext cx="119904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chemeClr val="bg1">
                        <a:lumMod val="65000"/>
                      </a:schemeClr>
                    </a:solidFill>
                  </a:rPr>
                  <a:t>Attribution</a:t>
                </a:r>
                <a:endParaRPr lang="de-CH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690015" y="4115968"/>
                <a:ext cx="119904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Attribution</a:t>
                </a:r>
                <a:endParaRPr lang="de-CH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196379" y="3340741"/>
              <a:ext cx="315939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sz="1600" i="1" dirty="0"/>
                <a:t>- </a:t>
              </a:r>
              <a:r>
                <a:rPr lang="de-CH" sz="1600" i="1" dirty="0" err="1"/>
                <a:t>dynamic</a:t>
              </a:r>
              <a:r>
                <a:rPr lang="de-CH" sz="1600" i="1" dirty="0"/>
                <a:t> </a:t>
              </a:r>
              <a:r>
                <a:rPr lang="de-CH" sz="1600" i="1" dirty="0" err="1"/>
                <a:t>data</a:t>
              </a:r>
              <a:r>
                <a:rPr lang="de-CH" sz="1600" i="1" dirty="0"/>
                <a:t> </a:t>
              </a:r>
              <a:r>
                <a:rPr lang="de-CH" sz="1600" i="1" dirty="0" err="1"/>
                <a:t>identification</a:t>
              </a:r>
              <a:endParaRPr lang="de-CH" sz="1600" i="1" dirty="0"/>
            </a:p>
            <a:p>
              <a:r>
                <a:rPr lang="de-CH" sz="1600" i="1" dirty="0"/>
                <a:t>    - </a:t>
              </a:r>
              <a:r>
                <a:rPr lang="de-CH" sz="1600" i="1" dirty="0" err="1"/>
                <a:t>subset</a:t>
              </a:r>
              <a:r>
                <a:rPr lang="de-CH" sz="1600" i="1" dirty="0"/>
                <a:t> </a:t>
              </a:r>
              <a:r>
                <a:rPr lang="de-CH" sz="1600" i="1" dirty="0" err="1"/>
                <a:t>combination</a:t>
              </a:r>
              <a:r>
                <a:rPr lang="de-CH" sz="1600" i="1" dirty="0"/>
                <a:t> &amp; </a:t>
              </a:r>
              <a:r>
                <a:rPr lang="de-CH" sz="1600" i="1" dirty="0" err="1"/>
                <a:t>remixing</a:t>
              </a:r>
              <a:endParaRPr lang="de-CH" sz="1600" i="1" dirty="0"/>
            </a:p>
            <a:p>
              <a:r>
                <a:rPr lang="de-CH" sz="1600" i="1" dirty="0"/>
                <a:t>        - </a:t>
              </a:r>
              <a:r>
                <a:rPr lang="de-CH" sz="1600" i="1" dirty="0" err="1"/>
                <a:t>complex</a:t>
              </a:r>
              <a:r>
                <a:rPr lang="de-CH" sz="1600" i="1" dirty="0"/>
                <a:t> iterative </a:t>
              </a:r>
              <a:r>
                <a:rPr lang="de-CH" sz="1600" i="1" dirty="0" err="1"/>
                <a:t>processing</a:t>
              </a:r>
              <a:endParaRPr lang="de-CH" sz="1600" i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09932" y="3902772"/>
            <a:ext cx="4708009" cy="1128268"/>
            <a:chOff x="4009932" y="3902772"/>
            <a:chExt cx="4708009" cy="112826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4494" y="3902772"/>
              <a:ext cx="1143447" cy="112826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009932" y="4520827"/>
              <a:ext cx="3255315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CH" sz="1600" i="1" dirty="0" err="1">
                  <a:solidFill>
                    <a:schemeClr val="accent4">
                      <a:lumMod val="75000"/>
                    </a:schemeClr>
                  </a:solidFill>
                </a:rPr>
                <a:t>Let’s</a:t>
              </a:r>
              <a:r>
                <a:rPr lang="de-CH" sz="1600" i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de-CH" sz="1600" i="1" dirty="0" err="1">
                  <a:solidFill>
                    <a:schemeClr val="accent4">
                      <a:lumMod val="75000"/>
                    </a:schemeClr>
                  </a:solidFill>
                </a:rPr>
                <a:t>go</a:t>
              </a:r>
              <a:r>
                <a:rPr lang="de-CH" sz="1600" i="1" dirty="0">
                  <a:solidFill>
                    <a:schemeClr val="accent4">
                      <a:lumMod val="75000"/>
                    </a:schemeClr>
                  </a:solidFill>
                </a:rPr>
                <a:t> global!       Who </a:t>
              </a:r>
              <a:r>
                <a:rPr lang="de-CH" sz="1600" i="1" dirty="0" err="1">
                  <a:solidFill>
                    <a:schemeClr val="accent4">
                      <a:lumMod val="75000"/>
                    </a:schemeClr>
                  </a:solidFill>
                </a:rPr>
                <a:t>is</a:t>
              </a:r>
              <a:r>
                <a:rPr lang="de-CH" sz="1600" i="1" dirty="0">
                  <a:solidFill>
                    <a:schemeClr val="accent4">
                      <a:lumMod val="75000"/>
                    </a:schemeClr>
                  </a:solidFill>
                </a:rPr>
                <a:t> in </a:t>
              </a:r>
              <a:r>
                <a:rPr lang="de-CH" sz="1600" i="1" dirty="0" err="1">
                  <a:solidFill>
                    <a:schemeClr val="accent4">
                      <a:lumMod val="75000"/>
                    </a:schemeClr>
                  </a:solidFill>
                </a:rPr>
                <a:t>charge</a:t>
              </a:r>
              <a:r>
                <a:rPr lang="de-CH" sz="1600" i="1" dirty="0">
                  <a:solidFill>
                    <a:schemeClr val="accent4">
                      <a:lumMod val="75000"/>
                    </a:schemeClr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5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1555</Words>
  <Application>Microsoft Office PowerPoint</Application>
  <PresentationFormat>On-screen Show (16:9)</PresentationFormat>
  <Paragraphs>255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.AppleSystemUIFont</vt:lpstr>
      <vt:lpstr>Arial</vt:lpstr>
      <vt:lpstr>Calibri</vt:lpstr>
      <vt:lpstr>Myriad Pro</vt:lpstr>
      <vt:lpstr>MyriadPro-Regular</vt:lpstr>
      <vt:lpstr>Times New Roman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Barbara Angioni</dc:creator>
  <cp:lastModifiedBy>florian</cp:lastModifiedBy>
  <cp:revision>87</cp:revision>
  <dcterms:created xsi:type="dcterms:W3CDTF">2017-07-10T07:56:14Z</dcterms:created>
  <dcterms:modified xsi:type="dcterms:W3CDTF">2020-05-04T16:29:55Z</dcterms:modified>
</cp:coreProperties>
</file>