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3" r:id="rId7"/>
    <p:sldId id="265" r:id="rId8"/>
    <p:sldId id="266" r:id="rId9"/>
    <p:sldId id="267" r:id="rId10"/>
    <p:sldId id="268" r:id="rId11"/>
    <p:sldId id="270" r:id="rId12"/>
    <p:sldId id="271" r:id="rId13"/>
    <p:sldId id="272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C8C8C8"/>
              </a:solidFill>
              <a:prstDash val="solid"/>
              <a:miter lim="400000"/>
            </a:ln>
          </a:left>
          <a:right>
            <a:ln w="3175" cap="flat">
              <a:solidFill>
                <a:srgbClr val="C8C8C8"/>
              </a:solidFill>
              <a:prstDash val="solid"/>
              <a:miter lim="400000"/>
            </a:ln>
          </a:right>
          <a:top>
            <a:ln w="3175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5A5F5E"/>
              </a:solidFill>
              <a:prstDash val="solid"/>
              <a:miter lim="400000"/>
            </a:ln>
          </a:right>
          <a:top>
            <a:ln w="3175" cap="flat">
              <a:solidFill>
                <a:srgbClr val="C8C8C8"/>
              </a:solidFill>
              <a:prstDash val="solid"/>
              <a:miter lim="400000"/>
            </a:ln>
          </a:top>
          <a:bottom>
            <a:ln w="3175" cap="flat">
              <a:solidFill>
                <a:srgbClr val="C8C8C8"/>
              </a:solidFill>
              <a:prstDash val="solid"/>
              <a:miter lim="400000"/>
            </a:ln>
          </a:bottom>
          <a:insideH>
            <a:ln w="3175" cap="flat">
              <a:solidFill>
                <a:srgbClr val="C8C8C8"/>
              </a:solidFill>
              <a:prstDash val="solid"/>
              <a:miter lim="400000"/>
            </a:ln>
          </a:insideH>
          <a:insideV>
            <a:ln w="3175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C8C8C8"/>
              </a:solidFill>
              <a:prstDash val="solid"/>
              <a:miter lim="400000"/>
            </a:ln>
          </a:left>
          <a:right>
            <a:ln w="3175" cap="flat">
              <a:solidFill>
                <a:srgbClr val="C8C8C8"/>
              </a:solidFill>
              <a:prstDash val="solid"/>
              <a:miter lim="400000"/>
            </a:ln>
          </a:right>
          <a:top>
            <a:ln w="3175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C8C8C8"/>
              </a:solidFill>
              <a:prstDash val="solid"/>
              <a:miter lim="400000"/>
            </a:ln>
          </a:insideH>
          <a:insideV>
            <a:ln w="3175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C8C8C8"/>
              </a:solidFill>
              <a:prstDash val="solid"/>
              <a:miter lim="400000"/>
            </a:ln>
          </a:left>
          <a:right>
            <a:ln w="3175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5A5F5E"/>
              </a:solidFill>
              <a:prstDash val="solid"/>
              <a:miter lim="400000"/>
            </a:ln>
          </a:bottom>
          <a:insideH>
            <a:ln w="3175" cap="flat">
              <a:solidFill>
                <a:srgbClr val="C8C8C8"/>
              </a:solidFill>
              <a:prstDash val="solid"/>
              <a:miter lim="400000"/>
            </a:ln>
          </a:insideH>
          <a:insideV>
            <a:ln w="3175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3" d="100"/>
          <a:sy n="63" d="100"/>
        </p:scale>
        <p:origin x="-1880" y="18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735760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580639" y="5334000"/>
            <a:ext cx="7848602" cy="3962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575559" y="4392930"/>
            <a:ext cx="7848602" cy="535941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1625599" y="2133599"/>
            <a:ext cx="9753602" cy="5486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3337909" y="1458228"/>
            <a:ext cx="6331944" cy="47396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580639" y="6024880"/>
            <a:ext cx="7848602" cy="72136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80639" y="6741159"/>
            <a:ext cx="7848602" cy="64008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894839" y="3962400"/>
            <a:ext cx="9220202" cy="182372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5861784" y="2738119"/>
            <a:ext cx="5457931" cy="48514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894839" y="2707639"/>
            <a:ext cx="4419601" cy="21844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94839" y="4881879"/>
            <a:ext cx="4419601" cy="218440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1894839" y="2275839"/>
            <a:ext cx="9220202" cy="137160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1894839" y="2275839"/>
            <a:ext cx="9220202" cy="137160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94839" y="3667759"/>
            <a:ext cx="9220202" cy="3545842"/>
          </a:xfrm>
          <a:prstGeom prst="rect">
            <a:avLst/>
          </a:prstGeom>
        </p:spPr>
        <p:txBody>
          <a:bodyPr anchor="ctr"/>
          <a:lstStyle>
            <a:lvl1pPr marL="483393" indent="-483393" algn="l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200"/>
            </a:lvl1pPr>
            <a:lvl2pPr marL="1219993" indent="-483393" algn="l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200"/>
            </a:lvl2pPr>
            <a:lvl3pPr marL="1956593" indent="-483393" algn="l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200"/>
            </a:lvl3pPr>
            <a:lvl4pPr marL="2693193" indent="-483393" algn="l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200"/>
            </a:lvl4pPr>
            <a:lvl5pPr marL="3429793" indent="-483393" algn="l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quarter" idx="13"/>
          </p:nvPr>
        </p:nvSpPr>
        <p:spPr>
          <a:xfrm>
            <a:off x="6351541" y="3425684"/>
            <a:ext cx="4701296" cy="41789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1894839" y="2275839"/>
            <a:ext cx="9220202" cy="137160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94839" y="3667759"/>
            <a:ext cx="4419601" cy="3545842"/>
          </a:xfrm>
          <a:prstGeom prst="rect">
            <a:avLst/>
          </a:prstGeom>
        </p:spPr>
        <p:txBody>
          <a:bodyPr anchor="ctr"/>
          <a:lstStyle>
            <a:lvl1pPr marL="381976" indent="-381976" algn="l">
              <a:spcBef>
                <a:spcPts val="3700"/>
              </a:spcBef>
              <a:buSzPct val="82000"/>
              <a:buChar char="•"/>
            </a:lvl1pPr>
            <a:lvl2pPr marL="966176" indent="-381976" algn="l">
              <a:spcBef>
                <a:spcPts val="3700"/>
              </a:spcBef>
              <a:buSzPct val="82000"/>
              <a:buChar char="•"/>
            </a:lvl2pPr>
            <a:lvl3pPr marL="1550376" indent="-381976" algn="l">
              <a:spcBef>
                <a:spcPts val="3700"/>
              </a:spcBef>
              <a:buSzPct val="82000"/>
              <a:buChar char="•"/>
            </a:lvl3pPr>
            <a:lvl4pPr marL="2134576" indent="-381976" algn="l">
              <a:spcBef>
                <a:spcPts val="3700"/>
              </a:spcBef>
              <a:buSzPct val="82000"/>
              <a:buChar char="•"/>
            </a:lvl4pPr>
            <a:lvl5pPr marL="2718776" indent="-381976" algn="l">
              <a:spcBef>
                <a:spcPts val="3700"/>
              </a:spcBef>
              <a:buSzPct val="82000"/>
              <a:buChar char="•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199639" y="2560319"/>
            <a:ext cx="8600442" cy="4622802"/>
          </a:xfrm>
          <a:prstGeom prst="rect">
            <a:avLst/>
          </a:prstGeom>
        </p:spPr>
        <p:txBody>
          <a:bodyPr anchor="ctr"/>
          <a:lstStyle>
            <a:lvl1pPr marL="483393" indent="-483393" algn="l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200"/>
            </a:lvl1pPr>
            <a:lvl2pPr marL="1219993" indent="-483393" algn="l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200"/>
            </a:lvl2pPr>
            <a:lvl3pPr marL="1956593" indent="-483393" algn="l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200"/>
            </a:lvl3pPr>
            <a:lvl4pPr marL="2693193" indent="-483393" algn="l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200"/>
            </a:lvl4pPr>
            <a:lvl5pPr marL="3429793" indent="-483393" algn="l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>
            <a:spLocks noGrp="1"/>
          </p:cNvSpPr>
          <p:nvPr>
            <p:ph type="pic" sz="quarter" idx="13"/>
          </p:nvPr>
        </p:nvSpPr>
        <p:spPr>
          <a:xfrm>
            <a:off x="6588759" y="4419600"/>
            <a:ext cx="4409442" cy="3302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593840" y="1864359"/>
            <a:ext cx="4409441" cy="3302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2-10-superquadro_1631x2178.jpeg"/>
          <p:cNvSpPr>
            <a:spLocks noGrp="1"/>
          </p:cNvSpPr>
          <p:nvPr>
            <p:ph type="pic" sz="half" idx="15"/>
          </p:nvPr>
        </p:nvSpPr>
        <p:spPr>
          <a:xfrm>
            <a:off x="1295400" y="1290319"/>
            <a:ext cx="5521961" cy="737728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894839" y="3281679"/>
            <a:ext cx="9220202" cy="182372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320" tIns="20320" rIns="20320" bIns="2032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894839" y="5100320"/>
            <a:ext cx="9220202" cy="726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320" tIns="20320" rIns="20320" bIns="2032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4289" y="7305040"/>
            <a:ext cx="231141" cy="243841"/>
          </a:xfrm>
          <a:prstGeom prst="rect">
            <a:avLst/>
          </a:prstGeom>
          <a:ln w="3175">
            <a:miter lim="400000"/>
          </a:ln>
        </p:spPr>
        <p:txBody>
          <a:bodyPr wrap="none" lIns="20320" tIns="20320" rIns="20320" bIns="20320" anchor="b">
            <a:spAutoFit/>
          </a:bodyPr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y.div@gmail.com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gif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Acceleration of cold ions in the process of symmetric magnetic reconnection."/>
          <p:cNvSpPr txBox="1">
            <a:spLocks noGrp="1"/>
          </p:cNvSpPr>
          <p:nvPr>
            <p:ph type="subTitle" sz="quarter" idx="1"/>
          </p:nvPr>
        </p:nvSpPr>
        <p:spPr>
          <a:xfrm>
            <a:off x="1160673" y="3444927"/>
            <a:ext cx="10683454" cy="1048492"/>
          </a:xfrm>
          <a:prstGeom prst="rect">
            <a:avLst/>
          </a:prstGeom>
        </p:spPr>
        <p:txBody>
          <a:bodyPr/>
          <a:lstStyle/>
          <a:p>
            <a:pPr defTabSz="311121">
              <a:defRPr sz="3073" b="1">
                <a:solidFill>
                  <a:srgbClr val="004D8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Acceleration of cold ions in the process of symmetric</a:t>
            </a:r>
            <a:br>
              <a:rPr dirty="0"/>
            </a:br>
            <a:r>
              <a:rPr dirty="0"/>
              <a:t>magnetic reconnection.</a:t>
            </a:r>
          </a:p>
        </p:txBody>
      </p:sp>
      <p:sp>
        <p:nvSpPr>
          <p:cNvPr id="120" name="Evgeny Gordeev1, Andrey Divin1*, Ivan Zaytsev1, Vladimir Semenov1,  Yu. Khotyaintsev2, S. Markidis3…"/>
          <p:cNvSpPr txBox="1"/>
          <p:nvPr/>
        </p:nvSpPr>
        <p:spPr>
          <a:xfrm>
            <a:off x="1103359" y="4712720"/>
            <a:ext cx="10798082" cy="27084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320" tIns="20320" rIns="20320" bIns="20320" anchor="ctr">
            <a:spAutoFit/>
          </a:bodyPr>
          <a:lstStyle/>
          <a:p>
            <a:pPr>
              <a:defRPr sz="2600">
                <a:solidFill>
                  <a:srgbClr val="004D80"/>
                </a:solidFill>
              </a:defRPr>
            </a:pPr>
            <a:r>
              <a:rPr dirty="0"/>
              <a:t>Evgeny Gordeev</a:t>
            </a:r>
            <a:r>
              <a:rPr baseline="31999" dirty="0">
                <a:effectLst>
                  <a:outerShdw blurRad="127000" dist="44450" dir="16200000" rotWithShape="0">
                    <a:srgbClr val="000000">
                      <a:alpha val="33333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rPr>
              <a:t>1</a:t>
            </a:r>
            <a:r>
              <a:rPr dirty="0"/>
              <a:t>, </a:t>
            </a:r>
            <a:r>
              <a:rPr dirty="0">
                <a:latin typeface="Gill Sans SemiBold"/>
                <a:ea typeface="Gill Sans SemiBold"/>
                <a:cs typeface="Gill Sans SemiBold"/>
                <a:sym typeface="Gill Sans SemiBold"/>
              </a:rPr>
              <a:t>Andrey Divin</a:t>
            </a:r>
            <a:r>
              <a:rPr baseline="31999" dirty="0">
                <a:effectLst>
                  <a:outerShdw blurRad="127000" dist="44450" dir="16200000" rotWithShape="0">
                    <a:srgbClr val="000000">
                      <a:alpha val="33333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rPr>
              <a:t>1*</a:t>
            </a:r>
            <a:r>
              <a:rPr dirty="0"/>
              <a:t>, Ivan Zaytsev</a:t>
            </a:r>
            <a:r>
              <a:rPr baseline="31999" dirty="0">
                <a:effectLst>
                  <a:outerShdw blurRad="127000" dist="44450" dir="16200000" rotWithShape="0">
                    <a:srgbClr val="000000">
                      <a:alpha val="33333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rPr>
              <a:t>1</a:t>
            </a:r>
            <a:r>
              <a:rPr dirty="0"/>
              <a:t>, Vladimir Semenov</a:t>
            </a:r>
            <a:r>
              <a:rPr baseline="31999" dirty="0">
                <a:effectLst>
                  <a:outerShdw blurRad="127000" dist="44450" dir="16200000" rotWithShape="0">
                    <a:srgbClr val="000000">
                      <a:alpha val="33333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rPr>
              <a:t>1</a:t>
            </a:r>
            <a:r>
              <a:rPr dirty="0"/>
              <a:t>, </a:t>
            </a:r>
            <a:br>
              <a:rPr dirty="0"/>
            </a:br>
            <a:r>
              <a:rPr dirty="0"/>
              <a:t>Yu. Khotyaintsev</a:t>
            </a:r>
            <a:r>
              <a:rPr baseline="31999" dirty="0">
                <a:effectLst>
                  <a:outerShdw blurRad="127000" dist="44450" dir="16200000" rotWithShape="0">
                    <a:srgbClr val="000000">
                      <a:alpha val="33333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rPr>
              <a:t>2</a:t>
            </a:r>
            <a:r>
              <a:rPr dirty="0"/>
              <a:t>, S. Markidis</a:t>
            </a:r>
            <a:r>
              <a:rPr baseline="31999" dirty="0">
                <a:effectLst>
                  <a:outerShdw blurRad="127000" dist="44450" dir="16200000" rotWithShape="0">
                    <a:srgbClr val="000000">
                      <a:alpha val="33333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rPr>
              <a:t>3</a:t>
            </a:r>
          </a:p>
          <a:p>
            <a:pPr>
              <a:defRPr sz="2600">
                <a:solidFill>
                  <a:srgbClr val="004D80"/>
                </a:solidFill>
              </a:defRPr>
            </a:pPr>
            <a:endParaRPr baseline="31999" dirty="0">
              <a:effectLst>
                <a:outerShdw blurRad="127000" dist="44450" dir="16200000" rotWithShape="0">
                  <a:srgbClr val="000000">
                    <a:alpha val="33333"/>
                  </a:srgbClr>
                </a:outerShdw>
              </a:effectLst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>
              <a:defRPr sz="2600">
                <a:solidFill>
                  <a:srgbClr val="004D80"/>
                </a:solidFill>
              </a:defRPr>
            </a:pPr>
            <a:r>
              <a:rPr baseline="31999" dirty="0">
                <a:effectLst>
                  <a:outerShdw blurRad="127000" dist="44450" dir="16200000" rotWithShape="0">
                    <a:srgbClr val="000000">
                      <a:alpha val="33333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rPr>
              <a:t>1</a:t>
            </a:r>
            <a:r>
              <a:rPr dirty="0"/>
              <a:t>Saint-Petersburg State </a:t>
            </a:r>
            <a:r>
              <a:rPr dirty="0" smtClean="0"/>
              <a:t>University</a:t>
            </a:r>
            <a:r>
              <a:rPr dirty="0"/>
              <a:t/>
            </a:r>
            <a:br>
              <a:rPr dirty="0"/>
            </a:br>
            <a:r>
              <a:rPr baseline="31999" dirty="0" smtClean="0">
                <a:effectLst>
                  <a:outerShdw blurRad="127000" dist="44450" dir="16200000" rotWithShape="0">
                    <a:srgbClr val="000000">
                      <a:alpha val="33333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rPr>
              <a:t>2</a:t>
            </a:r>
            <a:r>
              <a:rPr dirty="0" smtClean="0"/>
              <a:t>IRFU</a:t>
            </a:r>
            <a:r>
              <a:rPr dirty="0"/>
              <a:t>, </a:t>
            </a:r>
            <a:r>
              <a:rPr dirty="0" smtClean="0"/>
              <a:t>Uppsala</a:t>
            </a:r>
            <a:r>
              <a:rPr dirty="0"/>
              <a:t/>
            </a:r>
            <a:br>
              <a:rPr dirty="0"/>
            </a:br>
            <a:r>
              <a:rPr baseline="31999" dirty="0">
                <a:effectLst>
                  <a:outerShdw blurRad="127000" dist="44450" dir="16200000" rotWithShape="0">
                    <a:srgbClr val="000000">
                      <a:alpha val="33333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rPr>
              <a:t>3</a:t>
            </a:r>
            <a:r>
              <a:rPr dirty="0"/>
              <a:t>KTH, Stockholm</a:t>
            </a:r>
          </a:p>
          <a:p>
            <a:pPr>
              <a:defRPr sz="2600">
                <a:solidFill>
                  <a:srgbClr val="004D80"/>
                </a:solidFill>
              </a:defRPr>
            </a:pPr>
            <a:endParaRPr dirty="0"/>
          </a:p>
        </p:txBody>
      </p:sp>
      <p:sp>
        <p:nvSpPr>
          <p:cNvPr id="121" name="EGU 2020…"/>
          <p:cNvSpPr txBox="1"/>
          <p:nvPr/>
        </p:nvSpPr>
        <p:spPr>
          <a:xfrm>
            <a:off x="5625456" y="7478688"/>
            <a:ext cx="1753888" cy="9042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/>
          <a:p>
            <a:pPr>
              <a:defRPr sz="3000">
                <a:solidFill>
                  <a:srgbClr val="0076BA"/>
                </a:solidFill>
              </a:defRPr>
            </a:pPr>
            <a:r>
              <a:t>EGU 2020</a:t>
            </a:r>
          </a:p>
          <a:p>
            <a:pPr>
              <a:defRPr sz="3000" strike="sngStrike">
                <a:solidFill>
                  <a:srgbClr val="0076BA"/>
                </a:solidFill>
                <a:effectLst>
                  <a:outerShdw blurRad="127000" dist="125941" dir="16200000" rotWithShape="0">
                    <a:srgbClr val="000000">
                      <a:alpha val="33333"/>
                    </a:srgbClr>
                  </a:outerShdw>
                </a:effectLst>
              </a:defRPr>
            </a:pPr>
            <a:r>
              <a:t>Vienna</a:t>
            </a:r>
          </a:p>
        </p:txBody>
      </p:sp>
      <p:pic>
        <p:nvPicPr>
          <p:cNvPr id="1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82193" y="8302945"/>
            <a:ext cx="3543301" cy="1219201"/>
          </a:xfrm>
          <a:prstGeom prst="rect">
            <a:avLst/>
          </a:prstGeom>
          <a:ln w="3175">
            <a:miter lim="400000"/>
          </a:ln>
        </p:spPr>
      </p:pic>
      <p:sp>
        <p:nvSpPr>
          <p:cNvPr id="123" name="email: andrey.div@gmail.com"/>
          <p:cNvSpPr txBox="1"/>
          <p:nvPr/>
        </p:nvSpPr>
        <p:spPr>
          <a:xfrm>
            <a:off x="131220" y="8643334"/>
            <a:ext cx="3686024" cy="4089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/>
          <a:p>
            <a:pPr>
              <a:defRPr sz="2600">
                <a:solidFill>
                  <a:srgbClr val="004D80"/>
                </a:solidFill>
              </a:defRPr>
            </a:pPr>
            <a:r>
              <a:rPr dirty="0"/>
              <a:t>email: </a:t>
            </a:r>
            <a:r>
              <a:rPr dirty="0">
                <a:hlinkClick r:id="rId3"/>
              </a:rPr>
              <a:t>andrey.div@gmail.com</a:t>
            </a:r>
          </a:p>
        </p:txBody>
      </p:sp>
      <p:pic>
        <p:nvPicPr>
          <p:cNvPr id="124" name="cc_by_logo_png.png" descr="cc_by_logo_pn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220" y="9133269"/>
            <a:ext cx="1312557" cy="459233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1480965" y="9098446"/>
            <a:ext cx="3401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>
                <a:latin typeface="Helvetica"/>
                <a:cs typeface="Helvetica"/>
              </a:rPr>
              <a:t>EGU2020-</a:t>
            </a:r>
            <a:r>
              <a:rPr lang="hr-HR" sz="2400" b="1" dirty="0" smtClean="0">
                <a:latin typeface="Helvetica"/>
                <a:cs typeface="Helvetica"/>
              </a:rPr>
              <a:t>18886 </a:t>
            </a:r>
            <a:r>
              <a:rPr lang="hr-HR" sz="2400" b="1" dirty="0">
                <a:latin typeface="Helvetica"/>
                <a:cs typeface="Helvetica"/>
              </a:rPr>
              <a:t>ST2.4</a:t>
            </a:r>
            <a:endParaRPr lang="en-US" sz="2400" b="1" dirty="0">
              <a:latin typeface="Helvetica"/>
              <a:cs typeface="Helvetica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TrackAlm.png" descr="TrackA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1880" y="3342060"/>
            <a:ext cx="5445851" cy="3069480"/>
          </a:xfrm>
          <a:prstGeom prst="rect">
            <a:avLst/>
          </a:prstGeom>
          <a:ln w="3175">
            <a:miter lim="400000"/>
          </a:ln>
        </p:spPr>
      </p:pic>
      <p:pic>
        <p:nvPicPr>
          <p:cNvPr id="295" name="Image" descr="Image"/>
          <p:cNvPicPr>
            <a:picLocks/>
          </p:cNvPicPr>
          <p:nvPr/>
        </p:nvPicPr>
        <p:blipFill>
          <a:blip r:embed="rId3">
            <a:extLst/>
          </a:blip>
          <a:srcRect t="3824"/>
          <a:stretch>
            <a:fillRect/>
          </a:stretch>
        </p:blipFill>
        <p:spPr>
          <a:xfrm>
            <a:off x="-7793826" y="4043810"/>
            <a:ext cx="7509800" cy="4991199"/>
          </a:xfrm>
          <a:prstGeom prst="rect">
            <a:avLst/>
          </a:prstGeom>
          <a:ln w="3175">
            <a:miter lim="400000"/>
          </a:ln>
        </p:spPr>
      </p:pic>
      <p:pic>
        <p:nvPicPr>
          <p:cNvPr id="296" name="ALM.png" descr="AL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11275" y="1879522"/>
            <a:ext cx="5896666" cy="6857464"/>
          </a:xfrm>
          <a:prstGeom prst="rect">
            <a:avLst/>
          </a:prstGeom>
          <a:ln w="3175">
            <a:miter lim="400000"/>
          </a:ln>
        </p:spPr>
      </p:pic>
      <p:sp>
        <p:nvSpPr>
          <p:cNvPr id="297" name="Interpretation cold ions in magnetotail…"/>
          <p:cNvSpPr txBox="1"/>
          <p:nvPr/>
        </p:nvSpPr>
        <p:spPr>
          <a:xfrm>
            <a:off x="2647298" y="-1647370"/>
            <a:ext cx="5739689" cy="829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Interpretation cold ions in magnetotail</a:t>
            </a:r>
          </a:p>
          <a:p>
            <a:pPr defTabSz="5842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presented by [Alm GRL 2018].</a:t>
            </a:r>
          </a:p>
        </p:txBody>
      </p:sp>
      <p:sp>
        <p:nvSpPr>
          <p:cNvPr id="298" name="Possible trajectory"/>
          <p:cNvSpPr txBox="1"/>
          <p:nvPr/>
        </p:nvSpPr>
        <p:spPr>
          <a:xfrm>
            <a:off x="1902842" y="3547325"/>
            <a:ext cx="2840127" cy="4610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Possible trajectory</a:t>
            </a:r>
          </a:p>
        </p:txBody>
      </p:sp>
      <p:sp>
        <p:nvSpPr>
          <p:cNvPr id="299" name="Interpretation of cold ion reconnection exhaust crossing from [Alm, 2018, GRL 45(20), 2018, p. 10-941] (preliminary)."/>
          <p:cNvSpPr/>
          <p:nvPr/>
        </p:nvSpPr>
        <p:spPr>
          <a:xfrm>
            <a:off x="337125" y="116076"/>
            <a:ext cx="12330550" cy="829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320" tIns="20320" rIns="20320" bIns="20320"/>
          <a:lstStyle/>
          <a:p>
            <a:pPr lvl="1" algn="l">
              <a:defRPr sz="2500">
                <a:solidFill>
                  <a:srgbClr val="000000"/>
                </a:solidFill>
              </a:defRPr>
            </a:pPr>
            <a:r>
              <a:t>Interpretation of cold ion reconnection exhaust crossing from </a:t>
            </a:r>
            <a:r>
              <a:rPr i="1">
                <a:latin typeface="Gill Sans"/>
                <a:ea typeface="Gill Sans"/>
                <a:cs typeface="Gill Sans"/>
                <a:sym typeface="Gill Sans"/>
              </a:rPr>
              <a:t>[Alm, 2018, GRL 45(20), 2018, p. 10-941]</a:t>
            </a:r>
            <a:r>
              <a:t> (preliminary).</a:t>
            </a:r>
          </a:p>
          <a:p>
            <a:pPr algn="l">
              <a:defRPr sz="25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00" name="Credit: [Alm, GRL 45(20), 2018, p. 10-941]"/>
          <p:cNvSpPr txBox="1"/>
          <p:nvPr/>
        </p:nvSpPr>
        <p:spPr>
          <a:xfrm>
            <a:off x="-6337129" y="9349435"/>
            <a:ext cx="5244652" cy="3962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/>
          <a:p>
            <a:pPr lvl="2" algn="l">
              <a:defRPr sz="2500">
                <a:solidFill>
                  <a:srgbClr val="000000"/>
                </a:solidFill>
              </a:defRPr>
            </a:pPr>
            <a:r>
              <a:t>Credit: </a:t>
            </a:r>
            <a:r>
              <a:rPr i="1">
                <a:latin typeface="Gill Sans"/>
                <a:ea typeface="Gill Sans"/>
                <a:cs typeface="Gill Sans"/>
                <a:sym typeface="Gill Sans"/>
              </a:rPr>
              <a:t>[Alm, GRL 45(20), 2018, p. 10-941]</a:t>
            </a:r>
          </a:p>
        </p:txBody>
      </p:sp>
      <p:sp>
        <p:nvSpPr>
          <p:cNvPr id="301" name="F(E)"/>
          <p:cNvSpPr txBox="1"/>
          <p:nvPr/>
        </p:nvSpPr>
        <p:spPr>
          <a:xfrm>
            <a:off x="7281265" y="6835700"/>
            <a:ext cx="620252" cy="4470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/>
          <a:p>
            <a:pPr lvl="1" algn="l">
              <a:defRPr sz="2800">
                <a:solidFill>
                  <a:srgbClr val="000000"/>
                </a:solidFill>
              </a:defRPr>
            </a:pPr>
            <a:r>
              <a:t>F(E)</a:t>
            </a:r>
          </a:p>
        </p:txBody>
      </p:sp>
      <p:pic>
        <p:nvPicPr>
          <p:cNvPr id="302" name="cc_by_logo_png.png" descr="cc_by_logo_pn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1220" y="9133269"/>
            <a:ext cx="1312557" cy="45923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roup"/>
          <p:cNvGrpSpPr/>
          <p:nvPr/>
        </p:nvGrpSpPr>
        <p:grpSpPr>
          <a:xfrm>
            <a:off x="-10832" y="2095629"/>
            <a:ext cx="13004801" cy="7582280"/>
            <a:chOff x="0" y="0"/>
            <a:chExt cx="13004800" cy="7582279"/>
          </a:xfrm>
        </p:grpSpPr>
        <p:pic>
          <p:nvPicPr>
            <p:cNvPr id="316" name="ionstrace.jpg" descr="ionstrace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2320"/>
              <a:ext cx="13004800" cy="756996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317" name="Ekin_total"/>
            <p:cNvSpPr txBox="1"/>
            <p:nvPr/>
          </p:nvSpPr>
          <p:spPr>
            <a:xfrm>
              <a:off x="1190497" y="4095750"/>
              <a:ext cx="1267207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spcBef>
                  <a:spcPts val="600"/>
                </a:spcBef>
                <a:defRPr sz="2000">
                  <a:solidFill>
                    <a:srgbClr val="0433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t>Ekin_total</a:t>
              </a:r>
            </a:p>
          </p:txBody>
        </p:sp>
        <p:sp>
          <p:nvSpPr>
            <p:cNvPr id="318" name="Ekin in drifting frame"/>
            <p:cNvSpPr txBox="1"/>
            <p:nvPr/>
          </p:nvSpPr>
          <p:spPr>
            <a:xfrm>
              <a:off x="1838198" y="4908550"/>
              <a:ext cx="2546097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spcBef>
                  <a:spcPts val="600"/>
                </a:spcBef>
                <a:defRPr sz="2000">
                  <a:solidFill>
                    <a:srgbClr val="E42832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t>Ekin in drifting frame</a:t>
              </a:r>
            </a:p>
          </p:txBody>
        </p:sp>
        <p:sp>
          <p:nvSpPr>
            <p:cNvPr id="319" name="Ezdz"/>
            <p:cNvSpPr txBox="1"/>
            <p:nvPr/>
          </p:nvSpPr>
          <p:spPr>
            <a:xfrm>
              <a:off x="2799842" y="5759450"/>
              <a:ext cx="662941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spcBef>
                  <a:spcPts val="600"/>
                </a:spcBef>
                <a:defRPr sz="2000">
                  <a:solidFill>
                    <a:srgbClr val="00F9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t>Ezdz</a:t>
              </a:r>
            </a:p>
          </p:txBody>
        </p:sp>
        <p:sp>
          <p:nvSpPr>
            <p:cNvPr id="320" name="Eydy"/>
            <p:cNvSpPr txBox="1"/>
            <p:nvPr/>
          </p:nvSpPr>
          <p:spPr>
            <a:xfrm>
              <a:off x="2803398" y="6457950"/>
              <a:ext cx="681229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spcBef>
                  <a:spcPts val="600"/>
                </a:spcBef>
                <a:defRPr sz="2000">
                  <a:solidFill>
                    <a:srgbClr val="E42832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t>Eydy</a:t>
              </a:r>
            </a:p>
          </p:txBody>
        </p:sp>
        <p:sp>
          <p:nvSpPr>
            <p:cNvPr id="321" name="Trajectory"/>
            <p:cNvSpPr txBox="1"/>
            <p:nvPr/>
          </p:nvSpPr>
          <p:spPr>
            <a:xfrm>
              <a:off x="2879598" y="2451100"/>
              <a:ext cx="1257809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spcBef>
                  <a:spcPts val="600"/>
                </a:spcBef>
                <a:defRPr sz="200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t>Trajectory</a:t>
              </a:r>
            </a:p>
          </p:txBody>
        </p:sp>
        <p:sp>
          <p:nvSpPr>
            <p:cNvPr id="322" name="Ey"/>
            <p:cNvSpPr txBox="1"/>
            <p:nvPr/>
          </p:nvSpPr>
          <p:spPr>
            <a:xfrm>
              <a:off x="3312540" y="793750"/>
              <a:ext cx="391923" cy="4445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spcBef>
                  <a:spcPts val="600"/>
                </a:spcBef>
                <a:defRPr sz="200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t>Ey</a:t>
              </a:r>
            </a:p>
          </p:txBody>
        </p:sp>
        <p:sp>
          <p:nvSpPr>
            <p:cNvPr id="323" name="Cold ion"/>
            <p:cNvSpPr txBox="1"/>
            <p:nvPr/>
          </p:nvSpPr>
          <p:spPr>
            <a:xfrm>
              <a:off x="5722315" y="-1"/>
              <a:ext cx="1560170" cy="5842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spcBef>
                  <a:spcPts val="600"/>
                </a:spcBef>
                <a:defRPr sz="2800" b="1">
                  <a:solidFill>
                    <a:srgbClr val="18679A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t>Cold ion</a:t>
              </a:r>
            </a:p>
          </p:txBody>
        </p:sp>
        <p:sp>
          <p:nvSpPr>
            <p:cNvPr id="324" name="Hot ion"/>
            <p:cNvSpPr txBox="1"/>
            <p:nvPr/>
          </p:nvSpPr>
          <p:spPr>
            <a:xfrm>
              <a:off x="9583115" y="-1"/>
              <a:ext cx="1380948" cy="5842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spcBef>
                  <a:spcPts val="600"/>
                </a:spcBef>
                <a:defRPr sz="2800" b="1">
                  <a:solidFill>
                    <a:srgbClr val="E42832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t>Hot ion</a:t>
              </a:r>
            </a:p>
          </p:txBody>
        </p:sp>
      </p:grpSp>
      <p:sp>
        <p:nvSpPr>
          <p:cNvPr id="326" name="Test particle calculations"/>
          <p:cNvSpPr txBox="1"/>
          <p:nvPr/>
        </p:nvSpPr>
        <p:spPr>
          <a:xfrm>
            <a:off x="4484420" y="74820"/>
            <a:ext cx="3730753" cy="4610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Test particle calculations</a:t>
            </a:r>
          </a:p>
        </p:txBody>
      </p:sp>
      <p:sp>
        <p:nvSpPr>
          <p:cNvPr id="327" name="Wide potential barrier -…"/>
          <p:cNvSpPr txBox="1"/>
          <p:nvPr/>
        </p:nvSpPr>
        <p:spPr>
          <a:xfrm>
            <a:off x="1048522" y="839512"/>
            <a:ext cx="3697530" cy="829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Wide potential drop -</a:t>
            </a:r>
          </a:p>
          <a:p>
            <a:pPr defTabSz="5842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Particle stay magnetized</a:t>
            </a:r>
          </a:p>
        </p:txBody>
      </p:sp>
      <p:sp>
        <p:nvSpPr>
          <p:cNvPr id="328" name="Line"/>
          <p:cNvSpPr/>
          <p:nvPr/>
        </p:nvSpPr>
        <p:spPr>
          <a:xfrm>
            <a:off x="2897285" y="1792626"/>
            <a:ext cx="3" cy="74293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 defTabSz="584200">
              <a:defRPr sz="24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9" name="Narrow potential barrier"/>
          <p:cNvSpPr txBox="1"/>
          <p:nvPr/>
        </p:nvSpPr>
        <p:spPr>
          <a:xfrm>
            <a:off x="6788369" y="872340"/>
            <a:ext cx="3297328" cy="4610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Narrow potential drop</a:t>
            </a:r>
          </a:p>
        </p:txBody>
      </p:sp>
      <p:sp>
        <p:nvSpPr>
          <p:cNvPr id="330" name="Line"/>
          <p:cNvSpPr/>
          <p:nvPr/>
        </p:nvSpPr>
        <p:spPr>
          <a:xfrm flipH="1">
            <a:off x="7061563" y="1367204"/>
            <a:ext cx="1024137" cy="818941"/>
          </a:xfrm>
          <a:prstGeom prst="line">
            <a:avLst/>
          </a:prstGeom>
          <a:ln w="63500">
            <a:solidFill>
              <a:srgbClr val="0076BA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 defTabSz="584200">
              <a:defRPr sz="24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1" name="Line"/>
          <p:cNvSpPr/>
          <p:nvPr/>
        </p:nvSpPr>
        <p:spPr>
          <a:xfrm>
            <a:off x="8822299" y="1367204"/>
            <a:ext cx="1057014" cy="702796"/>
          </a:xfrm>
          <a:prstGeom prst="line">
            <a:avLst/>
          </a:prstGeom>
          <a:ln w="63500">
            <a:solidFill>
              <a:srgbClr val="EE230C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 defTabSz="584200">
              <a:defRPr sz="24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32" name="cc_by_logo_png.png" descr="cc_by_logo_p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220" y="9133269"/>
            <a:ext cx="1312557" cy="45923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EgainT05T02T005.png" descr="EgainT05T02T0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97" y="4078716"/>
            <a:ext cx="13004801" cy="4786899"/>
          </a:xfrm>
          <a:prstGeom prst="rect">
            <a:avLst/>
          </a:prstGeom>
          <a:ln w="3175">
            <a:miter lim="400000"/>
          </a:ln>
        </p:spPr>
      </p:pic>
      <p:sp>
        <p:nvSpPr>
          <p:cNvPr id="335" name="Energization of cold ions at separatrices."/>
          <p:cNvSpPr txBox="1"/>
          <p:nvPr/>
        </p:nvSpPr>
        <p:spPr>
          <a:xfrm>
            <a:off x="654682" y="1208503"/>
            <a:ext cx="6836834" cy="853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>
            <a:lvl1pPr algn="l">
              <a:defRPr sz="2700" b="1">
                <a:solidFill>
                  <a:srgbClr val="004D8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Energization of cold ions at separatrices.</a:t>
            </a:r>
          </a:p>
        </p:txBody>
      </p:sp>
      <p:sp>
        <p:nvSpPr>
          <p:cNvPr id="336" name="Significant differences between the cold and hot ion dynamics at separatrices…"/>
          <p:cNvSpPr/>
          <p:nvPr/>
        </p:nvSpPr>
        <p:spPr>
          <a:xfrm>
            <a:off x="349825" y="1796193"/>
            <a:ext cx="12330550" cy="19054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320" tIns="20320" rIns="20320" bIns="20320"/>
          <a:lstStyle/>
          <a:p>
            <a:pPr lvl="1" algn="l">
              <a:defRPr sz="2500">
                <a:solidFill>
                  <a:srgbClr val="000000"/>
                </a:solidFill>
              </a:defRPr>
            </a:pPr>
            <a:r>
              <a:t>Significant differences between the cold and hot ion dynamics at separatrices</a:t>
            </a:r>
          </a:p>
          <a:p>
            <a:pPr marL="1024334" lvl="1" indent="-287734" algn="l">
              <a:buClr>
                <a:srgbClr val="535353"/>
              </a:buClr>
              <a:buSzPct val="82000"/>
              <a:buChar char="•"/>
              <a:defRPr sz="2500">
                <a:solidFill>
                  <a:srgbClr val="000000"/>
                </a:solidFill>
              </a:defRPr>
            </a:pPr>
            <a:r>
              <a:t>Hot ions are scattered in energies by the electrostatic potential drop</a:t>
            </a:r>
          </a:p>
          <a:p>
            <a:pPr marL="1024334" lvl="1" indent="-287734" algn="l">
              <a:buClr>
                <a:srgbClr val="535353"/>
              </a:buClr>
              <a:buSzPct val="82000"/>
              <a:buChar char="•"/>
              <a:defRPr sz="2500">
                <a:solidFill>
                  <a:srgbClr val="000000"/>
                </a:solidFill>
              </a:defRPr>
            </a:pPr>
            <a:r>
              <a:t>Cold ions experience uniform perpendicular acceleration depending on the separatrix width.</a:t>
            </a:r>
          </a:p>
          <a:p>
            <a:pPr marL="1024334" lvl="1" indent="-287734" algn="l">
              <a:buClr>
                <a:srgbClr val="535353"/>
              </a:buClr>
              <a:buSzPct val="82000"/>
              <a:buChar char="•"/>
              <a:defRPr sz="2500">
                <a:solidFill>
                  <a:srgbClr val="000000"/>
                </a:solidFill>
              </a:defRPr>
            </a:pPr>
            <a:r>
              <a:t>For a wide layer: no acceleration at all in both cases.</a:t>
            </a:r>
          </a:p>
          <a:p>
            <a:pPr algn="l">
              <a:defRPr sz="250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37" name="cc_by_logo_png.png" descr="cc_by_logo_p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220" y="9133269"/>
            <a:ext cx="1312557" cy="45923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Results"/>
          <p:cNvSpPr txBox="1"/>
          <p:nvPr/>
        </p:nvSpPr>
        <p:spPr>
          <a:xfrm>
            <a:off x="654682" y="1208503"/>
            <a:ext cx="1387269" cy="853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>
            <a:lvl1pPr algn="l">
              <a:defRPr sz="2700" b="1">
                <a:solidFill>
                  <a:srgbClr val="004D8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Results</a:t>
            </a:r>
          </a:p>
        </p:txBody>
      </p:sp>
      <p:sp>
        <p:nvSpPr>
          <p:cNvPr id="340" name="Cold ions are accelerated by the Hall electric field at separatrices. Cold ion acceleration occurs in the presence of both Hall and reconnection electric fields.…"/>
          <p:cNvSpPr/>
          <p:nvPr/>
        </p:nvSpPr>
        <p:spPr>
          <a:xfrm>
            <a:off x="620382" y="1993712"/>
            <a:ext cx="11764036" cy="617492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320" tIns="20320" rIns="20320" bIns="20320"/>
          <a:lstStyle/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t>Cold ions are accelerated by the Hall electric field at separatrices. Cold ion acceleration occurs in the presence of </a:t>
            </a:r>
            <a:r>
              <a:rPr i="1">
                <a:latin typeface="Gill Sans"/>
                <a:ea typeface="Gill Sans"/>
                <a:cs typeface="Gill Sans"/>
                <a:sym typeface="Gill Sans"/>
              </a:rPr>
              <a:t>both Hall and reconnection</a:t>
            </a:r>
            <a:r>
              <a:t> electric fields. </a:t>
            </a:r>
          </a:p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endParaRPr/>
          </a:p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t>Peak cold ion energy matches well the value of the perpendicular electrostatic potential ~B</a:t>
            </a:r>
            <a:r>
              <a:rPr baseline="31999"/>
              <a:t>2</a:t>
            </a:r>
            <a:r>
              <a:t>/ne across the separatrix.</a:t>
            </a:r>
          </a:p>
          <a:p>
            <a:pPr algn="l">
              <a:defRPr sz="2500">
                <a:solidFill>
                  <a:srgbClr val="000000"/>
                </a:solidFill>
              </a:defRPr>
            </a:pPr>
            <a:endParaRPr/>
          </a:p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t>The Hall electric field E</a:t>
            </a:r>
            <a:r>
              <a:rPr baseline="-5999"/>
              <a:t>y</a:t>
            </a:r>
            <a:r>
              <a:t> is balanced only by the ion pressure term in hot ion simulation, in agreement with past studies. The cold ion run shows the presence of stronger ion inertia.</a:t>
            </a:r>
          </a:p>
          <a:p>
            <a:pPr algn="l">
              <a:defRPr sz="2500">
                <a:solidFill>
                  <a:srgbClr val="000000"/>
                </a:solidFill>
              </a:defRPr>
            </a:pPr>
            <a:endParaRPr/>
          </a:p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t>Hot ions experience very weak acceleration right at separatrices. Hot ions are scattered in energies by the narrow electrostatic potential.</a:t>
            </a:r>
          </a:p>
          <a:p>
            <a:pPr algn="l">
              <a:defRPr sz="2500">
                <a:solidFill>
                  <a:srgbClr val="000000"/>
                </a:solidFill>
              </a:defRPr>
            </a:pPr>
            <a:endParaRPr/>
          </a:p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t>(preliminary) Observations of cold ion-dominated reconnection </a:t>
            </a:r>
            <a:r>
              <a:rPr i="1">
                <a:latin typeface="Gill Sans"/>
                <a:ea typeface="Gill Sans"/>
                <a:cs typeface="Gill Sans"/>
                <a:sym typeface="Gill Sans"/>
              </a:rPr>
              <a:t>[Alm, 2018]</a:t>
            </a:r>
            <a:r>
              <a:t> partially conform our picture.</a:t>
            </a:r>
          </a:p>
        </p:txBody>
      </p:sp>
      <p:pic>
        <p:nvPicPr>
          <p:cNvPr id="341" name="cc_by_logo_png.png" descr="cc_by_logo_p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220" y="9133269"/>
            <a:ext cx="1312557" cy="459233"/>
          </a:xfrm>
          <a:prstGeom prst="rect">
            <a:avLst/>
          </a:prstGeom>
          <a:ln w="3175">
            <a:miter lim="400000"/>
          </a:ln>
        </p:spPr>
      </p:pic>
      <p:sp>
        <p:nvSpPr>
          <p:cNvPr id="342" name="RSCF 18-47-05001"/>
          <p:cNvSpPr txBox="1"/>
          <p:nvPr/>
        </p:nvSpPr>
        <p:spPr>
          <a:xfrm>
            <a:off x="1606442" y="8840391"/>
            <a:ext cx="2547067" cy="853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>
            <a:lvl1pPr defTabSz="457200">
              <a:lnSpc>
                <a:spcPts val="4300"/>
              </a:lnSpc>
              <a:spcBef>
                <a:spcPts val="2000"/>
              </a:spcBef>
              <a:defRPr sz="18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RSCF 18-47-05001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Why cold ions are important ?"/>
          <p:cNvSpPr txBox="1"/>
          <p:nvPr/>
        </p:nvSpPr>
        <p:spPr>
          <a:xfrm>
            <a:off x="654682" y="1406956"/>
            <a:ext cx="8321940" cy="4565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0320" tIns="20320" rIns="20320" bIns="20320" anchor="ctr">
            <a:spAutoFit/>
          </a:bodyPr>
          <a:lstStyle>
            <a:lvl1pPr>
              <a:defRPr sz="2700" b="1">
                <a:solidFill>
                  <a:srgbClr val="004D8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dirty="0"/>
              <a:t>Why </a:t>
            </a:r>
            <a:r>
              <a:rPr lang="en-US" dirty="0" smtClean="0"/>
              <a:t>magnetospheric </a:t>
            </a:r>
            <a:r>
              <a:rPr dirty="0" smtClean="0"/>
              <a:t>cold </a:t>
            </a:r>
            <a:r>
              <a:rPr dirty="0"/>
              <a:t>ions are important ? </a:t>
            </a:r>
          </a:p>
        </p:txBody>
      </p:sp>
      <p:sp>
        <p:nvSpPr>
          <p:cNvPr id="127" name="In addition to ~KeV range hot plasma sheet population, a significant fraction of cold ions (tens of eVs) of ionospheric origin (e.g. [Seki, 2003], [Engwall, 2009], [André, 2012] might be present there.…"/>
          <p:cNvSpPr/>
          <p:nvPr/>
        </p:nvSpPr>
        <p:spPr>
          <a:xfrm>
            <a:off x="712344" y="2026548"/>
            <a:ext cx="11764036" cy="6174927"/>
          </a:xfrm>
          <a:prstGeom prst="rect">
            <a:avLst/>
          </a:prstGeom>
          <a:gradFill>
            <a:gsLst>
              <a:gs pos="0">
                <a:srgbClr val="FFA856"/>
              </a:gs>
              <a:gs pos="100000">
                <a:srgbClr val="A7E5F1"/>
              </a:gs>
            </a:gsLst>
            <a:lin ang="5400000"/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320" tIns="20320" rIns="20320" bIns="20320"/>
          <a:lstStyle/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rPr dirty="0"/>
              <a:t>In addition to ~KeV range hot plasma sheet population, a significant fraction of cold ions (tens of eVs) of ionospheric origin (e.g. </a:t>
            </a:r>
            <a:r>
              <a:rPr i="1" dirty="0">
                <a:latin typeface="Gill Sans"/>
                <a:cs typeface="Gill Sans"/>
              </a:rPr>
              <a:t>[Seki, 2003], [Engwall, 2009], [André, 2012]</a:t>
            </a:r>
            <a:r>
              <a:rPr dirty="0"/>
              <a:t> might be present there.</a:t>
            </a:r>
          </a:p>
          <a:p>
            <a:pPr algn="l">
              <a:defRPr sz="2500">
                <a:solidFill>
                  <a:srgbClr val="000000"/>
                </a:solidFill>
              </a:defRPr>
            </a:pPr>
            <a:endParaRPr dirty="0"/>
          </a:p>
          <a:p>
            <a:pPr marL="228600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rPr dirty="0"/>
              <a:t>Observation studies (</a:t>
            </a:r>
            <a:r>
              <a:rPr i="1" dirty="0">
                <a:latin typeface="Gill Sans"/>
                <a:ea typeface="Gill Sans"/>
                <a:cs typeface="Gill Sans"/>
                <a:sym typeface="Gill Sans"/>
              </a:rPr>
              <a:t>André [2012],  Toledo-Redondo[2015-17], etc.</a:t>
            </a:r>
            <a:r>
              <a:rPr dirty="0"/>
              <a:t>) reported impact of the cold ion component on reconnection rate, kinetics and energy exchange.</a:t>
            </a:r>
          </a:p>
          <a:p>
            <a:pPr algn="l">
              <a:defRPr sz="2500">
                <a:solidFill>
                  <a:srgbClr val="000000"/>
                </a:solidFill>
              </a:defRPr>
            </a:pPr>
            <a:endParaRPr dirty="0"/>
          </a:p>
          <a:p>
            <a:pPr marL="228600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rPr dirty="0"/>
              <a:t>Studies of the cold ions impact the reconnection process speculate on their possibility to drift inside the separatrix region due to the small thermal gyroradius </a:t>
            </a:r>
            <a:r>
              <a:rPr i="1" dirty="0">
                <a:latin typeface="Gill Sans"/>
                <a:ea typeface="Gill Sans"/>
                <a:cs typeface="Gill Sans"/>
                <a:sym typeface="Gill Sans"/>
              </a:rPr>
              <a:t>André [2012], [Alm, 2018]</a:t>
            </a:r>
          </a:p>
          <a:p>
            <a:pPr algn="l">
              <a:defRPr sz="2500">
                <a:solidFill>
                  <a:srgbClr val="000000"/>
                </a:solidFill>
              </a:defRPr>
            </a:pPr>
            <a:endParaRPr i="1" dirty="0">
              <a:latin typeface="Gill Sans"/>
              <a:ea typeface="Gill Sans"/>
              <a:cs typeface="Gill Sans"/>
              <a:sym typeface="Gill Sans"/>
            </a:endParaRPr>
          </a:p>
          <a:p>
            <a:pPr marL="228600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rPr dirty="0"/>
              <a:t>Might constitute &gt;50% of total density.</a:t>
            </a:r>
          </a:p>
          <a:p>
            <a:pPr algn="l">
              <a:defRPr sz="2500">
                <a:solidFill>
                  <a:srgbClr val="000000"/>
                </a:solidFill>
              </a:defRPr>
            </a:pPr>
            <a:endParaRPr dirty="0"/>
          </a:p>
          <a:p>
            <a:pPr marL="228600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rPr dirty="0"/>
              <a:t>Cold ions are magnetized on smaller scales than hot ions </a:t>
            </a:r>
            <a:r>
              <a:rPr i="1" dirty="0">
                <a:latin typeface="Gill Sans"/>
                <a:ea typeface="Gill Sans"/>
                <a:cs typeface="Gill Sans"/>
                <a:sym typeface="Gill Sans"/>
              </a:rPr>
              <a:t>[Divin, 2016]</a:t>
            </a:r>
          </a:p>
          <a:p>
            <a:pPr marL="228600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endParaRPr i="1" dirty="0">
              <a:latin typeface="Gill Sans"/>
              <a:ea typeface="Gill Sans"/>
              <a:cs typeface="Gill Sans"/>
              <a:sym typeface="Gill Sans"/>
            </a:endParaRPr>
          </a:p>
          <a:p>
            <a:pPr marL="228600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rPr dirty="0"/>
              <a:t>Cold ions modify Hall effect and might suppress Hall currents  </a:t>
            </a:r>
          </a:p>
          <a:p>
            <a:pPr algn="l">
              <a:defRPr sz="2500">
                <a:solidFill>
                  <a:srgbClr val="000000"/>
                </a:solidFill>
              </a:defRPr>
            </a:pPr>
            <a:endParaRPr dirty="0"/>
          </a:p>
          <a:p>
            <a:pPr algn="l">
              <a:defRPr sz="2500">
                <a:solidFill>
                  <a:srgbClr val="000000"/>
                </a:solidFill>
              </a:defRPr>
            </a:pPr>
            <a:endParaRPr dirty="0"/>
          </a:p>
          <a:p>
            <a:pPr algn="l">
              <a:defRPr sz="2500">
                <a:solidFill>
                  <a:srgbClr val="000000"/>
                </a:solidFill>
              </a:defRPr>
            </a:pPr>
            <a:endParaRPr dirty="0"/>
          </a:p>
          <a:p>
            <a:pPr algn="l">
              <a:defRPr sz="2500">
                <a:solidFill>
                  <a:srgbClr val="000000"/>
                </a:solidFill>
              </a:defRPr>
            </a:pPr>
            <a:endParaRPr dirty="0"/>
          </a:p>
          <a:p>
            <a:pPr algn="l">
              <a:defRPr sz="2500">
                <a:solidFill>
                  <a:srgbClr val="000000"/>
                </a:solidFill>
              </a:defRPr>
            </a:pPr>
            <a:endParaRPr dirty="0"/>
          </a:p>
          <a:p>
            <a:pPr algn="l">
              <a:defRPr sz="2500">
                <a:solidFill>
                  <a:srgbClr val="000000"/>
                </a:solidFill>
              </a:defRPr>
            </a:pPr>
            <a:endParaRPr dirty="0"/>
          </a:p>
        </p:txBody>
      </p:sp>
      <p:pic>
        <p:nvPicPr>
          <p:cNvPr id="128" name="cc_by_logo_png.png" descr="cc_by_logo_p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220" y="9133269"/>
            <a:ext cx="1312557" cy="45923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Outline:…"/>
          <p:cNvSpPr txBox="1"/>
          <p:nvPr/>
        </p:nvSpPr>
        <p:spPr>
          <a:xfrm>
            <a:off x="-8666047" y="1684788"/>
            <a:ext cx="6704743" cy="40919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/>
          <a:p>
            <a:pPr>
              <a:defRPr sz="2600">
                <a:solidFill>
                  <a:srgbClr val="004D80"/>
                </a:solidFill>
              </a:defRPr>
            </a:pPr>
            <a:r>
              <a:t>Outline:</a:t>
            </a:r>
          </a:p>
          <a:p>
            <a:pPr>
              <a:defRPr sz="2600">
                <a:solidFill>
                  <a:srgbClr val="004D80"/>
                </a:solidFill>
              </a:defRPr>
            </a:pPr>
            <a:endParaRPr/>
          </a:p>
          <a:p>
            <a:pPr>
              <a:defRPr sz="2600">
                <a:solidFill>
                  <a:srgbClr val="004D80"/>
                </a:solidFill>
              </a:defRPr>
            </a:pPr>
            <a:r>
              <a:t>A) Motivation</a:t>
            </a:r>
          </a:p>
          <a:p>
            <a:pPr>
              <a:defRPr sz="2600">
                <a:solidFill>
                  <a:srgbClr val="004D80"/>
                </a:solidFill>
              </a:defRPr>
            </a:pPr>
            <a:endParaRPr/>
          </a:p>
          <a:p>
            <a:pPr>
              <a:defRPr sz="2600">
                <a:solidFill>
                  <a:srgbClr val="004D80"/>
                </a:solidFill>
              </a:defRPr>
            </a:pPr>
            <a:r>
              <a:t>B) Brief review on 2D kinetic reconnection physics</a:t>
            </a:r>
          </a:p>
          <a:p>
            <a:pPr>
              <a:defRPr sz="2600">
                <a:solidFill>
                  <a:srgbClr val="004D80"/>
                </a:solidFill>
              </a:defRPr>
            </a:pPr>
            <a:endParaRPr/>
          </a:p>
          <a:p>
            <a:pPr>
              <a:defRPr sz="2600">
                <a:solidFill>
                  <a:srgbClr val="004D80"/>
                </a:solidFill>
              </a:defRPr>
            </a:pPr>
            <a:r>
              <a:t>C) PIC simulations of hot and cold cases</a:t>
            </a:r>
          </a:p>
          <a:p>
            <a:pPr>
              <a:defRPr sz="2600">
                <a:solidFill>
                  <a:srgbClr val="004D80"/>
                </a:solidFill>
              </a:defRPr>
            </a:pPr>
            <a:endParaRPr/>
          </a:p>
          <a:p>
            <a:pPr>
              <a:defRPr sz="2600">
                <a:solidFill>
                  <a:srgbClr val="004D80"/>
                </a:solidFill>
              </a:defRPr>
            </a:pPr>
            <a:r>
              <a:t>D) On-going comparison with observations</a:t>
            </a:r>
          </a:p>
          <a:p>
            <a:pPr>
              <a:defRPr sz="2600">
                <a:solidFill>
                  <a:srgbClr val="004D80"/>
                </a:solidFill>
              </a:defRPr>
            </a:pPr>
            <a:endParaRPr/>
          </a:p>
          <a:p>
            <a:pPr>
              <a:defRPr sz="2600">
                <a:solidFill>
                  <a:srgbClr val="004D80"/>
                </a:solidFill>
              </a:defRPr>
            </a:pPr>
            <a:r>
              <a:t>E) Test particles model</a:t>
            </a:r>
          </a:p>
        </p:txBody>
      </p:sp>
      <p:sp>
        <p:nvSpPr>
          <p:cNvPr id="131" name="Simulation setup…"/>
          <p:cNvSpPr/>
          <p:nvPr/>
        </p:nvSpPr>
        <p:spPr>
          <a:xfrm>
            <a:off x="620382" y="1993712"/>
            <a:ext cx="11764036" cy="617492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320" tIns="20320" rIns="20320" bIns="20320"/>
          <a:lstStyle/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t>Simulation setup</a:t>
            </a:r>
          </a:p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endParaRPr/>
          </a:p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t> Hot ion case: Hall physics</a:t>
            </a:r>
          </a:p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endParaRPr/>
          </a:p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t>Cold ion case: Hall physics</a:t>
            </a:r>
          </a:p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endParaRPr/>
          </a:p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t>Insights from test particle calculations</a:t>
            </a:r>
          </a:p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endParaRPr/>
          </a:p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t>Observations </a:t>
            </a:r>
            <a:r>
              <a:rPr i="1">
                <a:latin typeface="Gill Sans"/>
                <a:ea typeface="Gill Sans"/>
                <a:cs typeface="Gill Sans"/>
                <a:sym typeface="Gill Sans"/>
              </a:rPr>
              <a:t>[Alm, 2018]</a:t>
            </a:r>
          </a:p>
          <a:p>
            <a:pPr algn="l">
              <a:defRPr sz="2500">
                <a:solidFill>
                  <a:srgbClr val="000000"/>
                </a:solidFill>
              </a:defRPr>
            </a:pPr>
            <a:endParaRPr i="1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2" name="Outline"/>
          <p:cNvSpPr txBox="1"/>
          <p:nvPr/>
        </p:nvSpPr>
        <p:spPr>
          <a:xfrm>
            <a:off x="654682" y="1208503"/>
            <a:ext cx="1329673" cy="853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>
            <a:lvl1pPr algn="l">
              <a:defRPr sz="2700" b="1">
                <a:solidFill>
                  <a:srgbClr val="004D8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Outline</a:t>
            </a:r>
          </a:p>
        </p:txBody>
      </p:sp>
      <p:pic>
        <p:nvPicPr>
          <p:cNvPr id="133" name="cc_by_logo_png.png" descr="cc_by_logo_p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220" y="9133269"/>
            <a:ext cx="1312557" cy="45923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imulation setup"/>
          <p:cNvSpPr txBox="1"/>
          <p:nvPr/>
        </p:nvSpPr>
        <p:spPr>
          <a:xfrm>
            <a:off x="654682" y="1208503"/>
            <a:ext cx="2911064" cy="853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>
            <a:lvl1pPr algn="l">
              <a:defRPr sz="2700" b="1">
                <a:solidFill>
                  <a:srgbClr val="004D8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Simulation setup</a:t>
            </a:r>
          </a:p>
        </p:txBody>
      </p:sp>
      <p:sp>
        <p:nvSpPr>
          <p:cNvPr id="136" name="iPIC3D code (2D version) [Markidis, 2010]…"/>
          <p:cNvSpPr/>
          <p:nvPr/>
        </p:nvSpPr>
        <p:spPr>
          <a:xfrm>
            <a:off x="620382" y="1993712"/>
            <a:ext cx="12330551" cy="617492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320" tIns="20320" rIns="20320" bIns="20320"/>
          <a:lstStyle/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t>iPIC3D code (2D version) </a:t>
            </a:r>
            <a:r>
              <a:rPr i="1">
                <a:latin typeface="Gill Sans"/>
                <a:ea typeface="Gill Sans"/>
                <a:cs typeface="Gill Sans"/>
                <a:sym typeface="Gill Sans"/>
              </a:rPr>
              <a:t>[Markidis, 2010]</a:t>
            </a:r>
          </a:p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endParaRPr i="1">
              <a:latin typeface="Gill Sans"/>
              <a:ea typeface="Gill Sans"/>
              <a:cs typeface="Gill Sans"/>
              <a:sym typeface="Gill Sans"/>
            </a:endParaRPr>
          </a:p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t>Initial condition: Harris CS, T</a:t>
            </a:r>
            <a:r>
              <a:rPr baseline="-5999"/>
              <a:t>i</a:t>
            </a:r>
            <a:r>
              <a:t>/T</a:t>
            </a:r>
            <a:r>
              <a:rPr baseline="-5999"/>
              <a:t>e</a:t>
            </a:r>
            <a:r>
              <a:t>=5, no guide field, background density = 0.5 </a:t>
            </a:r>
            <a:r>
              <a:rPr sz="2100" baseline="31999"/>
              <a:t>x</a:t>
            </a:r>
            <a:r>
              <a:t> peak Harris density</a:t>
            </a:r>
          </a:p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endParaRPr/>
          </a:p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t>Run 1 (reference GEM-type run): background temperature = Harris CS temperature</a:t>
            </a:r>
          </a:p>
          <a:p>
            <a:pPr algn="l">
              <a:defRPr sz="2500">
                <a:solidFill>
                  <a:srgbClr val="000000"/>
                </a:solidFill>
              </a:defRPr>
            </a:pPr>
            <a:endParaRPr/>
          </a:p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t>Run 2 (cold ion run): background ion T</a:t>
            </a:r>
            <a:r>
              <a:rPr sz="2700" baseline="-5999"/>
              <a:t>i(b)</a:t>
            </a:r>
            <a:r>
              <a:t>=0.01 </a:t>
            </a:r>
            <a:r>
              <a:rPr sz="2100" baseline="31999"/>
              <a:t>x  </a:t>
            </a:r>
            <a:r>
              <a:t>T</a:t>
            </a:r>
            <a:r>
              <a:rPr sz="2700" baseline="-5999"/>
              <a:t>i(H)</a:t>
            </a:r>
          </a:p>
          <a:p>
            <a:pPr algn="l">
              <a:defRPr sz="2500">
                <a:solidFill>
                  <a:srgbClr val="000000"/>
                </a:solidFill>
              </a:defRPr>
            </a:pPr>
            <a:endParaRPr sz="2700" baseline="-5999"/>
          </a:p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t>Normalized units (ion inertial length, Alfvén velocity, ion cyclotron frequency)</a:t>
            </a:r>
          </a:p>
          <a:p>
            <a:pPr algn="l">
              <a:defRPr sz="2500">
                <a:solidFill>
                  <a:srgbClr val="000000"/>
                </a:solidFill>
              </a:defRPr>
            </a:pPr>
            <a:endParaRPr/>
          </a:p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t>Note: X is along B field;  Y is normal to Harris CS.</a:t>
            </a:r>
          </a:p>
          <a:p>
            <a:pPr algn="l">
              <a:defRPr sz="250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37" name="cc_by_logo_png.png" descr="cc_by_logo_p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220" y="9133269"/>
            <a:ext cx="1312557" cy="45923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VparEVperpE.png" descr="VparEVperpE.png"/>
          <p:cNvPicPr>
            <a:picLocks noChangeAspect="1"/>
          </p:cNvPicPr>
          <p:nvPr/>
        </p:nvPicPr>
        <p:blipFill>
          <a:blip r:embed="rId2">
            <a:extLst/>
          </a:blip>
          <a:srcRect l="6739" r="9369" b="5693"/>
          <a:stretch>
            <a:fillRect/>
          </a:stretch>
        </p:blipFill>
        <p:spPr>
          <a:xfrm>
            <a:off x="6728788" y="2312687"/>
            <a:ext cx="6157710" cy="5673912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144" name="Group"/>
          <p:cNvGrpSpPr/>
          <p:nvPr/>
        </p:nvGrpSpPr>
        <p:grpSpPr>
          <a:xfrm>
            <a:off x="8497675" y="3081798"/>
            <a:ext cx="1729118" cy="1910951"/>
            <a:chOff x="0" y="0"/>
            <a:chExt cx="1729116" cy="1910950"/>
          </a:xfrm>
        </p:grpSpPr>
        <p:sp>
          <p:nvSpPr>
            <p:cNvPr id="140" name="Line"/>
            <p:cNvSpPr/>
            <p:nvPr/>
          </p:nvSpPr>
          <p:spPr>
            <a:xfrm>
              <a:off x="0" y="144179"/>
              <a:ext cx="1729117" cy="479972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0320" tIns="20320" rIns="20320" bIns="20320" numCol="1" anchor="ctr">
              <a:noAutofit/>
            </a:bodyPr>
            <a:lstStyle/>
            <a:p>
              <a:endParaRPr/>
            </a:p>
          </p:txBody>
        </p:sp>
        <p:sp>
          <p:nvSpPr>
            <p:cNvPr id="141" name="Ve"/>
            <p:cNvSpPr txBox="1"/>
            <p:nvPr/>
          </p:nvSpPr>
          <p:spPr>
            <a:xfrm>
              <a:off x="933153" y="0"/>
              <a:ext cx="526096" cy="58246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0320" tIns="20320" rIns="20320" bIns="20320" numCol="1" anchor="ctr">
              <a:noAutofit/>
            </a:bodyPr>
            <a:lstStyle>
              <a:lvl1pPr>
                <a:defRPr>
                  <a:solidFill>
                    <a:srgbClr val="EE220C"/>
                  </a:solidFill>
                </a:defRPr>
              </a:lvl1pPr>
            </a:lstStyle>
            <a:p>
              <a:r>
                <a:t>Ve</a:t>
              </a:r>
            </a:p>
          </p:txBody>
        </p:sp>
        <p:sp>
          <p:nvSpPr>
            <p:cNvPr id="142" name="Line"/>
            <p:cNvSpPr/>
            <p:nvPr/>
          </p:nvSpPr>
          <p:spPr>
            <a:xfrm flipV="1">
              <a:off x="7306" y="1259866"/>
              <a:ext cx="1714663" cy="490923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0320" tIns="20320" rIns="20320" bIns="20320" numCol="1" anchor="ctr">
              <a:noAutofit/>
            </a:bodyPr>
            <a:lstStyle/>
            <a:p>
              <a:endParaRPr/>
            </a:p>
          </p:txBody>
        </p:sp>
        <p:sp>
          <p:nvSpPr>
            <p:cNvPr id="143" name="Ve"/>
            <p:cNvSpPr txBox="1"/>
            <p:nvPr/>
          </p:nvSpPr>
          <p:spPr>
            <a:xfrm>
              <a:off x="933153" y="1328482"/>
              <a:ext cx="526096" cy="58246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0320" tIns="20320" rIns="20320" bIns="20320" numCol="1" anchor="ctr">
              <a:noAutofit/>
            </a:bodyPr>
            <a:lstStyle>
              <a:lvl1pPr>
                <a:defRPr>
                  <a:solidFill>
                    <a:srgbClr val="EE220C"/>
                  </a:solidFill>
                </a:defRPr>
              </a:lvl1pPr>
            </a:lstStyle>
            <a:p>
              <a:r>
                <a:t>Ve</a:t>
              </a:r>
            </a:p>
          </p:txBody>
        </p:sp>
      </p:grpSp>
      <p:grpSp>
        <p:nvGrpSpPr>
          <p:cNvPr id="149" name="Group"/>
          <p:cNvGrpSpPr/>
          <p:nvPr/>
        </p:nvGrpSpPr>
        <p:grpSpPr>
          <a:xfrm>
            <a:off x="8699761" y="5957044"/>
            <a:ext cx="1162989" cy="897721"/>
            <a:chOff x="0" y="0"/>
            <a:chExt cx="1162988" cy="897720"/>
          </a:xfrm>
        </p:grpSpPr>
        <p:sp>
          <p:nvSpPr>
            <p:cNvPr id="145" name="Line"/>
            <p:cNvSpPr/>
            <p:nvPr/>
          </p:nvSpPr>
          <p:spPr>
            <a:xfrm flipH="1" flipV="1">
              <a:off x="156507" y="681711"/>
              <a:ext cx="1006482" cy="1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0320" tIns="20320" rIns="20320" bIns="20320" numCol="1" anchor="ctr">
              <a:noAutofit/>
            </a:bodyPr>
            <a:lstStyle/>
            <a:p>
              <a:endParaRPr/>
            </a:p>
          </p:txBody>
        </p:sp>
        <p:sp>
          <p:nvSpPr>
            <p:cNvPr id="146" name="Line"/>
            <p:cNvSpPr/>
            <p:nvPr/>
          </p:nvSpPr>
          <p:spPr>
            <a:xfrm flipH="1" flipV="1">
              <a:off x="-1" y="465702"/>
              <a:ext cx="1006483" cy="1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0320" tIns="20320" rIns="20320" bIns="20320" numCol="1" anchor="ctr">
              <a:noAutofit/>
            </a:bodyPr>
            <a:lstStyle/>
            <a:p>
              <a:endParaRPr/>
            </a:p>
          </p:txBody>
        </p:sp>
        <p:sp>
          <p:nvSpPr>
            <p:cNvPr id="147" name="Line"/>
            <p:cNvSpPr/>
            <p:nvPr/>
          </p:nvSpPr>
          <p:spPr>
            <a:xfrm flipH="1" flipV="1">
              <a:off x="-1" y="897720"/>
              <a:ext cx="1006483" cy="1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0320" tIns="20320" rIns="20320" bIns="20320" numCol="1" anchor="ctr">
              <a:noAutofit/>
            </a:bodyPr>
            <a:lstStyle/>
            <a:p>
              <a:endParaRPr/>
            </a:p>
          </p:txBody>
        </p:sp>
        <p:sp>
          <p:nvSpPr>
            <p:cNvPr id="148" name="Ve"/>
            <p:cNvSpPr txBox="1"/>
            <p:nvPr/>
          </p:nvSpPr>
          <p:spPr>
            <a:xfrm>
              <a:off x="54232" y="0"/>
              <a:ext cx="526097" cy="58246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0320" tIns="20320" rIns="20320" bIns="20320" numCol="1" anchor="ctr">
              <a:noAutofit/>
            </a:bodyPr>
            <a:lstStyle>
              <a:lvl1pPr>
                <a:defRPr>
                  <a:solidFill>
                    <a:srgbClr val="EE220C"/>
                  </a:solidFill>
                </a:defRPr>
              </a:lvl1pPr>
            </a:lstStyle>
            <a:p>
              <a:r>
                <a:t>Ve</a:t>
              </a:r>
            </a:p>
          </p:txBody>
        </p:sp>
      </p:grpSp>
      <p:sp>
        <p:nvSpPr>
          <p:cNvPr id="150" name="Parallel electron velocity"/>
          <p:cNvSpPr txBox="1"/>
          <p:nvPr/>
        </p:nvSpPr>
        <p:spPr>
          <a:xfrm>
            <a:off x="7067936" y="2491964"/>
            <a:ext cx="2943586" cy="3941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320" tIns="20320" rIns="20320" bIns="20320" anchor="ctr"/>
          <a:lstStyle>
            <a:lvl1pPr>
              <a:defRPr sz="2200"/>
            </a:lvl1pPr>
          </a:lstStyle>
          <a:p>
            <a:r>
              <a:t>Parallel electron velocity</a:t>
            </a:r>
          </a:p>
        </p:txBody>
      </p:sp>
      <p:sp>
        <p:nvSpPr>
          <p:cNvPr id="151" name="Perpendicular electron velocity"/>
          <p:cNvSpPr txBox="1"/>
          <p:nvPr/>
        </p:nvSpPr>
        <p:spPr>
          <a:xfrm>
            <a:off x="6983982" y="5178189"/>
            <a:ext cx="3904694" cy="4085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320" tIns="20320" rIns="20320" bIns="20320" anchor="ctr"/>
          <a:lstStyle>
            <a:lvl1pPr>
              <a:defRPr sz="2200"/>
            </a:lvl1pPr>
          </a:lstStyle>
          <a:p>
            <a:r>
              <a:t>Perpendicular electron velocity</a:t>
            </a:r>
          </a:p>
        </p:txBody>
      </p:sp>
      <p:sp>
        <p:nvSpPr>
          <p:cNvPr id="152" name="Run 1: conventional Hall physics, hot ion background"/>
          <p:cNvSpPr txBox="1"/>
          <p:nvPr/>
        </p:nvSpPr>
        <p:spPr>
          <a:xfrm>
            <a:off x="654682" y="1157703"/>
            <a:ext cx="10511025" cy="9736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320" tIns="20320" rIns="20320" bIns="20320" anchor="ctr"/>
          <a:lstStyle>
            <a:lvl1pPr algn="l">
              <a:defRPr sz="2700" b="1">
                <a:solidFill>
                  <a:srgbClr val="004D8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Run 1: conventional Hall physics, hot ion background</a:t>
            </a:r>
          </a:p>
        </p:txBody>
      </p:sp>
      <p:pic>
        <p:nvPicPr>
          <p:cNvPr id="153" name="BzEy_hotIntro.png" descr="BzEy_hotIntro.png"/>
          <p:cNvPicPr>
            <a:picLocks noChangeAspect="1"/>
          </p:cNvPicPr>
          <p:nvPr/>
        </p:nvPicPr>
        <p:blipFill>
          <a:blip r:embed="rId3">
            <a:extLst/>
          </a:blip>
          <a:srcRect r="8893"/>
          <a:stretch>
            <a:fillRect/>
          </a:stretch>
        </p:blipFill>
        <p:spPr>
          <a:xfrm>
            <a:off x="423819" y="2311142"/>
            <a:ext cx="6210150" cy="5702216"/>
          </a:xfrm>
          <a:prstGeom prst="rect">
            <a:avLst/>
          </a:prstGeom>
          <a:ln w="3175">
            <a:miter lim="400000"/>
          </a:ln>
        </p:spPr>
      </p:pic>
      <p:sp>
        <p:nvSpPr>
          <p:cNvPr id="154" name="Arrow"/>
          <p:cNvSpPr/>
          <p:nvPr/>
        </p:nvSpPr>
        <p:spPr>
          <a:xfrm>
            <a:off x="3006606" y="3739417"/>
            <a:ext cx="687402" cy="414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656" y="14256"/>
                </a:moveTo>
                <a:lnTo>
                  <a:pt x="8656" y="21600"/>
                </a:lnTo>
                <a:lnTo>
                  <a:pt x="0" y="10800"/>
                </a:lnTo>
                <a:lnTo>
                  <a:pt x="8656" y="0"/>
                </a:lnTo>
                <a:lnTo>
                  <a:pt x="8656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rgbClr val="EE220C"/>
          </a:solidFill>
          <a:ln w="3175">
            <a:miter lim="400000"/>
          </a:ln>
        </p:spPr>
        <p:txBody>
          <a:bodyPr lIns="20320" tIns="20320" rIns="20320" bIns="2032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Arrow"/>
          <p:cNvSpPr/>
          <p:nvPr/>
        </p:nvSpPr>
        <p:spPr>
          <a:xfrm>
            <a:off x="5205046" y="3739417"/>
            <a:ext cx="687402" cy="414665"/>
          </a:xfrm>
          <a:prstGeom prst="rightArrow">
            <a:avLst>
              <a:gd name="adj1" fmla="val 32000"/>
              <a:gd name="adj2" fmla="val 66432"/>
            </a:avLst>
          </a:prstGeom>
          <a:solidFill>
            <a:srgbClr val="EE220C"/>
          </a:solidFill>
          <a:ln w="3175">
            <a:miter lim="400000"/>
          </a:ln>
        </p:spPr>
        <p:txBody>
          <a:bodyPr lIns="20320" tIns="20320" rIns="20320" bIns="2032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6" name="Va"/>
          <p:cNvSpPr txBox="1"/>
          <p:nvPr/>
        </p:nvSpPr>
        <p:spPr>
          <a:xfrm>
            <a:off x="3217776" y="3437704"/>
            <a:ext cx="484164" cy="5517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320" tIns="20320" rIns="20320" bIns="20320" anchor="ctr"/>
          <a:lstStyle>
            <a:lvl1pPr>
              <a:defRPr>
                <a:solidFill>
                  <a:srgbClr val="EE220C"/>
                </a:solidFill>
              </a:defRPr>
            </a:lvl1pPr>
          </a:lstStyle>
          <a:p>
            <a:r>
              <a:t>Va</a:t>
            </a:r>
          </a:p>
        </p:txBody>
      </p:sp>
      <p:sp>
        <p:nvSpPr>
          <p:cNvPr id="157" name="Va"/>
          <p:cNvSpPr txBox="1"/>
          <p:nvPr/>
        </p:nvSpPr>
        <p:spPr>
          <a:xfrm>
            <a:off x="5225086" y="3437704"/>
            <a:ext cx="484164" cy="5517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320" tIns="20320" rIns="20320" bIns="20320" anchor="ctr"/>
          <a:lstStyle>
            <a:lvl1pPr>
              <a:defRPr>
                <a:solidFill>
                  <a:srgbClr val="EE220C"/>
                </a:solidFill>
              </a:defRPr>
            </a:lvl1pPr>
          </a:lstStyle>
          <a:p>
            <a:r>
              <a:t>Va</a:t>
            </a:r>
          </a:p>
        </p:txBody>
      </p:sp>
      <p:sp>
        <p:nvSpPr>
          <p:cNvPr id="158" name="Line"/>
          <p:cNvSpPr/>
          <p:nvPr/>
        </p:nvSpPr>
        <p:spPr>
          <a:xfrm>
            <a:off x="2365062" y="5639040"/>
            <a:ext cx="1972641" cy="586571"/>
          </a:xfrm>
          <a:prstGeom prst="line">
            <a:avLst/>
          </a:prstGeom>
          <a:ln w="12700">
            <a:solidFill>
              <a:srgbClr val="FFFC66"/>
            </a:solidFill>
            <a:miter lim="400000"/>
            <a:tailEnd type="triangle"/>
          </a:ln>
        </p:spPr>
        <p:txBody>
          <a:bodyPr lIns="20320" tIns="20320" rIns="20320" bIns="20320" anchor="ctr"/>
          <a:lstStyle/>
          <a:p>
            <a:endParaRPr/>
          </a:p>
        </p:txBody>
      </p:sp>
      <p:grpSp>
        <p:nvGrpSpPr>
          <p:cNvPr id="161" name="Group"/>
          <p:cNvGrpSpPr/>
          <p:nvPr/>
        </p:nvGrpSpPr>
        <p:grpSpPr>
          <a:xfrm>
            <a:off x="3801872" y="5495793"/>
            <a:ext cx="383479" cy="616260"/>
            <a:chOff x="0" y="0"/>
            <a:chExt cx="383477" cy="616259"/>
          </a:xfrm>
        </p:grpSpPr>
        <p:sp>
          <p:nvSpPr>
            <p:cNvPr id="159" name="e"/>
            <p:cNvSpPr txBox="1"/>
            <p:nvPr/>
          </p:nvSpPr>
          <p:spPr>
            <a:xfrm>
              <a:off x="0" y="64547"/>
              <a:ext cx="268008" cy="55171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0320" tIns="20320" rIns="20320" bIns="20320" numCol="1" anchor="ctr">
              <a:noAutofit/>
            </a:bodyPr>
            <a:lstStyle>
              <a:lvl1pPr>
                <a:defRPr>
                  <a:solidFill>
                    <a:srgbClr val="FFFC66"/>
                  </a:solidFill>
                </a:defRPr>
              </a:lvl1pPr>
            </a:lstStyle>
            <a:p>
              <a:r>
                <a:t>e</a:t>
              </a:r>
            </a:p>
          </p:txBody>
        </p:sp>
        <p:sp>
          <p:nvSpPr>
            <p:cNvPr id="160" name="-"/>
            <p:cNvSpPr txBox="1"/>
            <p:nvPr/>
          </p:nvSpPr>
          <p:spPr>
            <a:xfrm>
              <a:off x="188380" y="0"/>
              <a:ext cx="195098" cy="55171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0320" tIns="20320" rIns="20320" bIns="20320" numCol="1" anchor="ctr">
              <a:noAutofit/>
            </a:bodyPr>
            <a:lstStyle>
              <a:lvl1pPr>
                <a:defRPr>
                  <a:solidFill>
                    <a:srgbClr val="FFFC66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sp>
        <p:nvSpPr>
          <p:cNvPr id="162" name="Line"/>
          <p:cNvSpPr/>
          <p:nvPr/>
        </p:nvSpPr>
        <p:spPr>
          <a:xfrm flipV="1">
            <a:off x="2406259" y="6596301"/>
            <a:ext cx="1972641" cy="586571"/>
          </a:xfrm>
          <a:prstGeom prst="line">
            <a:avLst/>
          </a:prstGeom>
          <a:ln w="12700">
            <a:solidFill>
              <a:srgbClr val="FFFC66"/>
            </a:solidFill>
            <a:miter lim="400000"/>
            <a:tailEnd type="triangle"/>
          </a:ln>
        </p:spPr>
        <p:txBody>
          <a:bodyPr lIns="20320" tIns="20320" rIns="20320" bIns="20320" anchor="ctr"/>
          <a:lstStyle/>
          <a:p>
            <a:endParaRPr/>
          </a:p>
        </p:txBody>
      </p:sp>
      <p:grpSp>
        <p:nvGrpSpPr>
          <p:cNvPr id="165" name="Group"/>
          <p:cNvGrpSpPr/>
          <p:nvPr/>
        </p:nvGrpSpPr>
        <p:grpSpPr>
          <a:xfrm>
            <a:off x="3801872" y="6543987"/>
            <a:ext cx="383479" cy="616260"/>
            <a:chOff x="0" y="0"/>
            <a:chExt cx="383477" cy="616259"/>
          </a:xfrm>
        </p:grpSpPr>
        <p:sp>
          <p:nvSpPr>
            <p:cNvPr id="163" name="e"/>
            <p:cNvSpPr txBox="1"/>
            <p:nvPr/>
          </p:nvSpPr>
          <p:spPr>
            <a:xfrm>
              <a:off x="0" y="64547"/>
              <a:ext cx="268008" cy="55171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0320" tIns="20320" rIns="20320" bIns="20320" numCol="1" anchor="ctr">
              <a:noAutofit/>
            </a:bodyPr>
            <a:lstStyle>
              <a:lvl1pPr>
                <a:defRPr>
                  <a:solidFill>
                    <a:srgbClr val="FFFC66"/>
                  </a:solidFill>
                </a:defRPr>
              </a:lvl1pPr>
            </a:lstStyle>
            <a:p>
              <a:r>
                <a:t>e</a:t>
              </a:r>
            </a:p>
          </p:txBody>
        </p:sp>
        <p:sp>
          <p:nvSpPr>
            <p:cNvPr id="164" name="-"/>
            <p:cNvSpPr txBox="1"/>
            <p:nvPr/>
          </p:nvSpPr>
          <p:spPr>
            <a:xfrm>
              <a:off x="188380" y="0"/>
              <a:ext cx="195098" cy="55171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0320" tIns="20320" rIns="20320" bIns="20320" numCol="1" anchor="ctr">
              <a:noAutofit/>
            </a:bodyPr>
            <a:lstStyle>
              <a:lvl1pPr>
                <a:defRPr>
                  <a:solidFill>
                    <a:srgbClr val="FFFC66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sp>
        <p:nvSpPr>
          <p:cNvPr id="166" name="Line"/>
          <p:cNvSpPr/>
          <p:nvPr/>
        </p:nvSpPr>
        <p:spPr>
          <a:xfrm flipH="1">
            <a:off x="3024439" y="5744224"/>
            <a:ext cx="324306" cy="586668"/>
          </a:xfrm>
          <a:prstGeom prst="line">
            <a:avLst/>
          </a:prstGeom>
          <a:ln w="25400">
            <a:solidFill>
              <a:srgbClr val="73FDEA"/>
            </a:solidFill>
            <a:miter lim="400000"/>
            <a:tailEnd type="triangle"/>
          </a:ln>
        </p:spPr>
        <p:txBody>
          <a:bodyPr lIns="20320" tIns="20320" rIns="20320" bIns="20320" anchor="ctr"/>
          <a:lstStyle/>
          <a:p>
            <a:endParaRPr/>
          </a:p>
        </p:txBody>
      </p:sp>
      <p:sp>
        <p:nvSpPr>
          <p:cNvPr id="167" name="Line"/>
          <p:cNvSpPr/>
          <p:nvPr/>
        </p:nvSpPr>
        <p:spPr>
          <a:xfrm flipH="1">
            <a:off x="3285881" y="5829143"/>
            <a:ext cx="324307" cy="586668"/>
          </a:xfrm>
          <a:prstGeom prst="line">
            <a:avLst/>
          </a:prstGeom>
          <a:ln w="25400">
            <a:solidFill>
              <a:srgbClr val="73FDEA"/>
            </a:solidFill>
            <a:miter lim="400000"/>
            <a:tailEnd type="triangle"/>
          </a:ln>
        </p:spPr>
        <p:txBody>
          <a:bodyPr lIns="20320" tIns="20320" rIns="20320" bIns="20320" anchor="ctr"/>
          <a:lstStyle/>
          <a:p>
            <a:endParaRPr/>
          </a:p>
        </p:txBody>
      </p:sp>
      <p:sp>
        <p:nvSpPr>
          <p:cNvPr id="168" name="Line"/>
          <p:cNvSpPr/>
          <p:nvPr/>
        </p:nvSpPr>
        <p:spPr>
          <a:xfrm flipH="1" flipV="1">
            <a:off x="3044485" y="6485330"/>
            <a:ext cx="324306" cy="586668"/>
          </a:xfrm>
          <a:prstGeom prst="line">
            <a:avLst/>
          </a:prstGeom>
          <a:ln w="25400">
            <a:solidFill>
              <a:srgbClr val="73FDEA"/>
            </a:solidFill>
            <a:miter lim="400000"/>
            <a:tailEnd type="triangle"/>
          </a:ln>
        </p:spPr>
        <p:txBody>
          <a:bodyPr lIns="20320" tIns="20320" rIns="20320" bIns="20320" anchor="ctr"/>
          <a:lstStyle/>
          <a:p>
            <a:endParaRPr/>
          </a:p>
        </p:txBody>
      </p:sp>
      <p:sp>
        <p:nvSpPr>
          <p:cNvPr id="169" name="Line"/>
          <p:cNvSpPr/>
          <p:nvPr/>
        </p:nvSpPr>
        <p:spPr>
          <a:xfrm flipH="1" flipV="1">
            <a:off x="3305927" y="6570248"/>
            <a:ext cx="324307" cy="586669"/>
          </a:xfrm>
          <a:prstGeom prst="line">
            <a:avLst/>
          </a:prstGeom>
          <a:ln w="25400">
            <a:solidFill>
              <a:srgbClr val="73FDEA"/>
            </a:solidFill>
            <a:miter lim="400000"/>
            <a:tailEnd type="triangle"/>
          </a:ln>
        </p:spPr>
        <p:txBody>
          <a:bodyPr lIns="20320" tIns="20320" rIns="20320" bIns="20320" anchor="ctr"/>
          <a:lstStyle/>
          <a:p>
            <a:endParaRPr/>
          </a:p>
        </p:txBody>
      </p:sp>
      <p:sp>
        <p:nvSpPr>
          <p:cNvPr id="170" name="+"/>
          <p:cNvSpPr txBox="1"/>
          <p:nvPr/>
        </p:nvSpPr>
        <p:spPr>
          <a:xfrm>
            <a:off x="3355175" y="5234906"/>
            <a:ext cx="334865" cy="5517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320" tIns="20320" rIns="20320" bIns="20320" anchor="ctr"/>
          <a:lstStyle>
            <a:lvl1pPr>
              <a:defRPr sz="1800">
                <a:solidFill>
                  <a:srgbClr val="73FDEA"/>
                </a:solidFill>
              </a:defRPr>
            </a:lvl1pPr>
          </a:lstStyle>
          <a:p>
            <a:r>
              <a:t>+</a:t>
            </a:r>
          </a:p>
        </p:txBody>
      </p:sp>
      <p:sp>
        <p:nvSpPr>
          <p:cNvPr id="171" name="i"/>
          <p:cNvSpPr txBox="1"/>
          <p:nvPr/>
        </p:nvSpPr>
        <p:spPr>
          <a:xfrm>
            <a:off x="3372500" y="5328406"/>
            <a:ext cx="135079" cy="5517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320" tIns="20320" rIns="20320" bIns="20320" anchor="ctr"/>
          <a:lstStyle>
            <a:lvl1pPr>
              <a:defRPr sz="2700">
                <a:solidFill>
                  <a:srgbClr val="73FDEA"/>
                </a:solidFill>
              </a:defRPr>
            </a:lvl1pPr>
          </a:lstStyle>
          <a:p>
            <a:r>
              <a:t>i</a:t>
            </a:r>
          </a:p>
        </p:txBody>
      </p:sp>
      <p:sp>
        <p:nvSpPr>
          <p:cNvPr id="172" name="+"/>
          <p:cNvSpPr txBox="1"/>
          <p:nvPr/>
        </p:nvSpPr>
        <p:spPr>
          <a:xfrm>
            <a:off x="3341097" y="6854531"/>
            <a:ext cx="347565" cy="5517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320" tIns="20320" rIns="20320" bIns="20320" anchor="ctr"/>
          <a:lstStyle>
            <a:lvl1pPr>
              <a:defRPr sz="1800">
                <a:solidFill>
                  <a:srgbClr val="73FDEA"/>
                </a:solidFill>
              </a:defRPr>
            </a:lvl1pPr>
          </a:lstStyle>
          <a:p>
            <a:r>
              <a:t>+</a:t>
            </a:r>
          </a:p>
        </p:txBody>
      </p:sp>
      <p:sp>
        <p:nvSpPr>
          <p:cNvPr id="173" name="i"/>
          <p:cNvSpPr txBox="1"/>
          <p:nvPr/>
        </p:nvSpPr>
        <p:spPr>
          <a:xfrm>
            <a:off x="3359080" y="6948031"/>
            <a:ext cx="140202" cy="5517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320" tIns="20320" rIns="20320" bIns="20320" anchor="ctr"/>
          <a:lstStyle>
            <a:lvl1pPr>
              <a:defRPr sz="2700">
                <a:solidFill>
                  <a:srgbClr val="73FDEA"/>
                </a:solidFill>
              </a:defRPr>
            </a:lvl1pPr>
          </a:lstStyle>
          <a:p>
            <a:r>
              <a:t>i</a:t>
            </a:r>
          </a:p>
        </p:txBody>
      </p:sp>
      <p:sp>
        <p:nvSpPr>
          <p:cNvPr id="174" name="Line"/>
          <p:cNvSpPr/>
          <p:nvPr/>
        </p:nvSpPr>
        <p:spPr>
          <a:xfrm>
            <a:off x="762047" y="3069276"/>
            <a:ext cx="1" cy="196923"/>
          </a:xfrm>
          <a:prstGeom prst="line">
            <a:avLst/>
          </a:prstGeom>
          <a:ln w="12700">
            <a:solidFill>
              <a:srgbClr val="0096FF"/>
            </a:solidFill>
            <a:miter lim="400000"/>
            <a:tailEnd type="triangle"/>
          </a:ln>
        </p:spPr>
        <p:txBody>
          <a:bodyPr lIns="20320" tIns="20320" rIns="20320" bIns="20320" anchor="ctr"/>
          <a:lstStyle/>
          <a:p>
            <a:endParaRPr/>
          </a:p>
        </p:txBody>
      </p:sp>
      <p:sp>
        <p:nvSpPr>
          <p:cNvPr id="175" name="Line"/>
          <p:cNvSpPr/>
          <p:nvPr/>
        </p:nvSpPr>
        <p:spPr>
          <a:xfrm>
            <a:off x="762047" y="3722912"/>
            <a:ext cx="1" cy="196923"/>
          </a:xfrm>
          <a:prstGeom prst="line">
            <a:avLst/>
          </a:prstGeom>
          <a:ln w="12700">
            <a:solidFill>
              <a:srgbClr val="0096FF"/>
            </a:solidFill>
            <a:miter lim="400000"/>
            <a:headEnd type="triangle"/>
          </a:ln>
        </p:spPr>
        <p:txBody>
          <a:bodyPr lIns="20320" tIns="20320" rIns="20320" bIns="20320" anchor="ctr"/>
          <a:lstStyle/>
          <a:p>
            <a:endParaRPr/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r="6012"/>
          <a:stretch>
            <a:fillRect/>
          </a:stretch>
        </p:blipFill>
        <p:spPr>
          <a:xfrm>
            <a:off x="469717" y="3272433"/>
            <a:ext cx="1412176" cy="450324"/>
          </a:xfrm>
          <a:prstGeom prst="rect">
            <a:avLst/>
          </a:prstGeom>
          <a:ln w="3175">
            <a:miter lim="400000"/>
          </a:ln>
        </p:spPr>
      </p:pic>
      <p:sp>
        <p:nvSpPr>
          <p:cNvPr id="177" name="Line"/>
          <p:cNvSpPr/>
          <p:nvPr/>
        </p:nvSpPr>
        <p:spPr>
          <a:xfrm>
            <a:off x="771573" y="3066552"/>
            <a:ext cx="1565673" cy="1"/>
          </a:xfrm>
          <a:prstGeom prst="line">
            <a:avLst/>
          </a:prstGeom>
          <a:ln w="25400">
            <a:solidFill>
              <a:srgbClr val="0096FF"/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20320" tIns="20320" rIns="20320" bIns="20320" anchor="ctr"/>
          <a:lstStyle/>
          <a:p>
            <a:endParaRPr/>
          </a:p>
        </p:txBody>
      </p:sp>
      <p:sp>
        <p:nvSpPr>
          <p:cNvPr id="178" name="Line"/>
          <p:cNvSpPr/>
          <p:nvPr/>
        </p:nvSpPr>
        <p:spPr>
          <a:xfrm>
            <a:off x="771573" y="3913090"/>
            <a:ext cx="1565673" cy="1"/>
          </a:xfrm>
          <a:prstGeom prst="line">
            <a:avLst/>
          </a:prstGeom>
          <a:ln w="25400">
            <a:solidFill>
              <a:srgbClr val="00A2FF"/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20320" tIns="20320" rIns="20320" bIns="20320" anchor="ctr"/>
          <a:lstStyle/>
          <a:p>
            <a:endParaRPr/>
          </a:p>
        </p:txBody>
      </p:sp>
      <p:sp>
        <p:nvSpPr>
          <p:cNvPr id="179" name="Inflow-outflow potential difference [Korovinskiy, 2008]"/>
          <p:cNvSpPr txBox="1"/>
          <p:nvPr/>
        </p:nvSpPr>
        <p:spPr>
          <a:xfrm>
            <a:off x="648047" y="2491964"/>
            <a:ext cx="5988213" cy="3941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320" tIns="20320" rIns="20320" bIns="20320" anchor="ctr"/>
          <a:lstStyle>
            <a:lvl1pPr algn="l">
              <a:defRPr sz="2200"/>
            </a:lvl1pPr>
          </a:lstStyle>
          <a:p>
            <a:r>
              <a:t>Inflow-outflow potential difference [Korovinskiy, 2008]</a:t>
            </a:r>
          </a:p>
        </p:txBody>
      </p:sp>
      <p:pic>
        <p:nvPicPr>
          <p:cNvPr id="180" name="cc_by_logo_png.png" descr="cc_by_logo_pn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1220" y="9133269"/>
            <a:ext cx="1312557" cy="45923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output_wvpcnX.gif" descr="output_wvpcnX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6504" y="1345855"/>
            <a:ext cx="7550209" cy="8017232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|Ve|"/>
          <p:cNvSpPr txBox="1"/>
          <p:nvPr/>
        </p:nvSpPr>
        <p:spPr>
          <a:xfrm>
            <a:off x="2804218" y="1862129"/>
            <a:ext cx="605195" cy="5105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/>
          <a:p>
            <a:r>
              <a:t>|V</a:t>
            </a:r>
            <a:r>
              <a:rPr baseline="-5999"/>
              <a:t>e</a:t>
            </a:r>
            <a:r>
              <a:t>|</a:t>
            </a:r>
          </a:p>
        </p:txBody>
      </p:sp>
      <p:sp>
        <p:nvSpPr>
          <p:cNvPr id="242" name="|Vi|"/>
          <p:cNvSpPr txBox="1"/>
          <p:nvPr/>
        </p:nvSpPr>
        <p:spPr>
          <a:xfrm>
            <a:off x="2843640" y="5627650"/>
            <a:ext cx="526350" cy="5105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/>
          <a:p>
            <a:r>
              <a:t>|V</a:t>
            </a:r>
            <a:r>
              <a:rPr baseline="-5999"/>
              <a:t>i</a:t>
            </a:r>
            <a:r>
              <a:t>|</a:t>
            </a:r>
          </a:p>
        </p:txBody>
      </p:sp>
      <p:sp>
        <p:nvSpPr>
          <p:cNvPr id="243" name="Run 2: movie"/>
          <p:cNvSpPr txBox="1"/>
          <p:nvPr/>
        </p:nvSpPr>
        <p:spPr>
          <a:xfrm>
            <a:off x="620041" y="603438"/>
            <a:ext cx="10511024" cy="9736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320" tIns="20320" rIns="20320" bIns="20320" anchor="ctr"/>
          <a:lstStyle>
            <a:lvl1pPr algn="l">
              <a:defRPr sz="2700" b="1">
                <a:solidFill>
                  <a:srgbClr val="004D8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Run 2: movie</a:t>
            </a:r>
          </a:p>
        </p:txBody>
      </p:sp>
      <p:pic>
        <p:nvPicPr>
          <p:cNvPr id="244" name="cc_by_logo_png.png" descr="cc_by_logo_p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220" y="9133269"/>
            <a:ext cx="1312557" cy="45923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old run"/>
          <p:cNvSpPr txBox="1"/>
          <p:nvPr/>
        </p:nvSpPr>
        <p:spPr>
          <a:xfrm rot="16200000">
            <a:off x="-348205" y="4078038"/>
            <a:ext cx="1720477" cy="5740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/>
          <a:p>
            <a:pPr>
              <a:defRPr sz="3700"/>
            </a:pPr>
            <a:r>
              <a:rPr>
                <a:solidFill>
                  <a:srgbClr val="00A2FF"/>
                </a:solidFill>
              </a:rPr>
              <a:t>Cold</a:t>
            </a:r>
            <a:r>
              <a:t> run</a:t>
            </a:r>
          </a:p>
        </p:txBody>
      </p:sp>
      <p:sp>
        <p:nvSpPr>
          <p:cNvPr id="252" name="Hot run"/>
          <p:cNvSpPr txBox="1"/>
          <p:nvPr/>
        </p:nvSpPr>
        <p:spPr>
          <a:xfrm rot="16200000">
            <a:off x="-244862" y="6696649"/>
            <a:ext cx="1513791" cy="5613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/>
          <a:p>
            <a:pPr>
              <a:defRPr sz="3600"/>
            </a:pPr>
            <a:r>
              <a:rPr>
                <a:solidFill>
                  <a:srgbClr val="FF2600"/>
                </a:solidFill>
              </a:rPr>
              <a:t>Hot</a:t>
            </a:r>
            <a:r>
              <a:t> run</a:t>
            </a:r>
          </a:p>
        </p:txBody>
      </p:sp>
      <p:sp>
        <p:nvSpPr>
          <p:cNvPr id="253" name="Ion momentum equation (z, reconnecting component)"/>
          <p:cNvSpPr txBox="1"/>
          <p:nvPr/>
        </p:nvSpPr>
        <p:spPr>
          <a:xfrm>
            <a:off x="654682" y="1208503"/>
            <a:ext cx="8911647" cy="853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>
            <a:lvl1pPr algn="l">
              <a:defRPr sz="2700" b="1">
                <a:solidFill>
                  <a:srgbClr val="004D8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Ion momentum equation (z, reconnecting component)</a:t>
            </a:r>
          </a:p>
        </p:txBody>
      </p:sp>
      <p:pic>
        <p:nvPicPr>
          <p:cNvPr id="254" name="Figure2_FINAL_FINAL_FINAL_FINAL_ver2A.png" descr="Figure2_FINAL_FINAL_FINAL_FINAL_ver2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837" y="2647428"/>
            <a:ext cx="10767730" cy="5975688"/>
          </a:xfrm>
          <a:prstGeom prst="rect">
            <a:avLst/>
          </a:prstGeom>
          <a:ln w="3175">
            <a:miter lim="400000"/>
          </a:ln>
        </p:spPr>
      </p:pic>
      <p:sp>
        <p:nvSpPr>
          <p:cNvPr id="255" name="Ion [V x B]z component…"/>
          <p:cNvSpPr txBox="1"/>
          <p:nvPr/>
        </p:nvSpPr>
        <p:spPr>
          <a:xfrm>
            <a:off x="4655530" y="2074015"/>
            <a:ext cx="2322523" cy="5740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/>
          <a:p>
            <a:pPr>
              <a:defRPr sz="1800">
                <a:latin typeface="Gill Sans"/>
                <a:ea typeface="Gill Sans"/>
                <a:cs typeface="Gill Sans"/>
                <a:sym typeface="Gill Sans"/>
              </a:defRPr>
            </a:pPr>
            <a:r>
              <a:t>Ion [V x B]</a:t>
            </a:r>
            <a:r>
              <a:rPr baseline="-5999"/>
              <a:t>z</a:t>
            </a:r>
            <a:r>
              <a:t> component</a:t>
            </a:r>
          </a:p>
          <a:p>
            <a:pPr>
              <a:defRPr sz="1800">
                <a:latin typeface="Gill Sans"/>
                <a:ea typeface="Gill Sans"/>
                <a:cs typeface="Gill Sans"/>
                <a:sym typeface="Gill Sans"/>
              </a:defRPr>
            </a:pPr>
            <a:r>
              <a:t> overshoot</a:t>
            </a:r>
          </a:p>
        </p:txBody>
      </p:sp>
      <p:sp>
        <p:nvSpPr>
          <p:cNvPr id="256" name="Large ion inertia"/>
          <p:cNvSpPr txBox="1"/>
          <p:nvPr/>
        </p:nvSpPr>
        <p:spPr>
          <a:xfrm>
            <a:off x="7461809" y="2201015"/>
            <a:ext cx="1570941" cy="3073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>
            <a:lvl1pPr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Large ion inertia</a:t>
            </a:r>
          </a:p>
        </p:txBody>
      </p:sp>
      <p:sp>
        <p:nvSpPr>
          <p:cNvPr id="257" name="Weak ion inertia,…"/>
          <p:cNvSpPr txBox="1"/>
          <p:nvPr/>
        </p:nvSpPr>
        <p:spPr>
          <a:xfrm>
            <a:off x="7465554" y="8725503"/>
            <a:ext cx="1563451" cy="7772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/>
          <a:p>
            <a:pPr>
              <a:defRPr sz="1600">
                <a:latin typeface="Gill Sans"/>
                <a:ea typeface="Gill Sans"/>
                <a:cs typeface="Gill Sans"/>
                <a:sym typeface="Gill Sans"/>
              </a:defRPr>
            </a:pPr>
            <a:r>
              <a:t>Weak ion inertia, </a:t>
            </a:r>
          </a:p>
          <a:p>
            <a:pPr>
              <a:defRPr sz="1600">
                <a:latin typeface="Gill Sans"/>
                <a:ea typeface="Gill Sans"/>
                <a:cs typeface="Gill Sans"/>
                <a:sym typeface="Gill Sans"/>
              </a:defRPr>
            </a:pPr>
            <a:r>
              <a:t>large ∇</a:t>
            </a:r>
            <a:r>
              <a:rPr sz="1300"/>
              <a:t>*</a:t>
            </a:r>
            <a:r>
              <a:rPr sz="1700" b="1"/>
              <a:t>P</a:t>
            </a:r>
            <a:r>
              <a:t>i </a:t>
            </a:r>
          </a:p>
        </p:txBody>
      </p:sp>
      <p:sp>
        <p:nvSpPr>
          <p:cNvPr id="258" name="Ahead of the front:…"/>
          <p:cNvSpPr txBox="1"/>
          <p:nvPr/>
        </p:nvSpPr>
        <p:spPr>
          <a:xfrm>
            <a:off x="9128731" y="1667615"/>
            <a:ext cx="3256402" cy="13741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320" tIns="20320" rIns="20320" bIns="20320" anchor="ctr">
            <a:spAutoFit/>
          </a:bodyPr>
          <a:lstStyle/>
          <a:p>
            <a:pPr>
              <a:defRPr sz="1800">
                <a:latin typeface="Gill Sans"/>
                <a:ea typeface="Gill Sans"/>
                <a:cs typeface="Gill Sans"/>
                <a:sym typeface="Gill Sans"/>
              </a:defRPr>
            </a:pPr>
            <a:r>
              <a:t>Ahead of the front:</a:t>
            </a:r>
          </a:p>
          <a:p>
            <a:pPr>
              <a:defRPr sz="1800">
                <a:latin typeface="Gill Sans"/>
                <a:ea typeface="Gill Sans"/>
                <a:cs typeface="Gill Sans"/>
                <a:sym typeface="Gill Sans"/>
              </a:defRPr>
            </a:pPr>
            <a:r>
              <a:t>Ez perturbation, with</a:t>
            </a:r>
          </a:p>
          <a:p>
            <a:pPr>
              <a:defRPr sz="1800">
                <a:latin typeface="Gill Sans"/>
                <a:ea typeface="Gill Sans"/>
                <a:cs typeface="Gill Sans"/>
                <a:sym typeface="Gill Sans"/>
              </a:defRPr>
            </a:pPr>
            <a:r>
              <a:t>Ion [V x B]</a:t>
            </a:r>
            <a:r>
              <a:rPr baseline="-5999"/>
              <a:t>z</a:t>
            </a:r>
            <a:r>
              <a:t> balanced by dV/dt</a:t>
            </a:r>
          </a:p>
          <a:p>
            <a:pPr>
              <a:defRPr sz="18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9" name="Hot ion case:…"/>
          <p:cNvSpPr txBox="1"/>
          <p:nvPr/>
        </p:nvSpPr>
        <p:spPr>
          <a:xfrm>
            <a:off x="9674465" y="8621592"/>
            <a:ext cx="1628420" cy="10566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/>
          <a:p>
            <a:pPr>
              <a:defRPr sz="1700">
                <a:latin typeface="Gill Sans"/>
                <a:ea typeface="Gill Sans"/>
                <a:cs typeface="Gill Sans"/>
                <a:sym typeface="Gill Sans"/>
              </a:defRPr>
            </a:pPr>
            <a:r>
              <a:t>Hot ion case: </a:t>
            </a:r>
          </a:p>
          <a:p>
            <a:pPr>
              <a:defRPr sz="1700">
                <a:latin typeface="Gill Sans"/>
                <a:ea typeface="Gill Sans"/>
                <a:cs typeface="Gill Sans"/>
                <a:sym typeface="Gill Sans"/>
              </a:defRPr>
            </a:pPr>
            <a:r>
              <a:t>very weak</a:t>
            </a:r>
          </a:p>
          <a:p>
            <a:pPr>
              <a:defRPr sz="1700">
                <a:latin typeface="Gill Sans"/>
                <a:ea typeface="Gill Sans"/>
                <a:cs typeface="Gill Sans"/>
                <a:sym typeface="Gill Sans"/>
              </a:defRPr>
            </a:pPr>
            <a:r>
              <a:t> perturbations </a:t>
            </a:r>
          </a:p>
          <a:p>
            <a:pPr>
              <a:defRPr sz="1700">
                <a:latin typeface="Gill Sans"/>
                <a:ea typeface="Gill Sans"/>
                <a:cs typeface="Gill Sans"/>
                <a:sym typeface="Gill Sans"/>
              </a:defRPr>
            </a:pPr>
            <a:r>
              <a:t>ahead of the front</a:t>
            </a:r>
          </a:p>
        </p:txBody>
      </p:sp>
      <p:sp>
        <p:nvSpPr>
          <p:cNvPr id="262" name="close…"/>
          <p:cNvSpPr txBox="1"/>
          <p:nvPr/>
        </p:nvSpPr>
        <p:spPr>
          <a:xfrm>
            <a:off x="2453664" y="2220065"/>
            <a:ext cx="554055" cy="472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/>
          <a:p>
            <a:pPr>
              <a:defRPr sz="1500">
                <a:latin typeface="Gill Sans"/>
                <a:ea typeface="Gill Sans"/>
                <a:cs typeface="Gill Sans"/>
                <a:sym typeface="Gill Sans"/>
              </a:defRPr>
            </a:pPr>
            <a:r>
              <a:t>close </a:t>
            </a:r>
          </a:p>
          <a:p>
            <a:pPr>
              <a:defRPr sz="1500">
                <a:latin typeface="Gill Sans"/>
                <a:ea typeface="Gill Sans"/>
                <a:cs typeface="Gill Sans"/>
                <a:sym typeface="Gill Sans"/>
              </a:defRPr>
            </a:pPr>
            <a:r>
              <a:t>(near)</a:t>
            </a:r>
          </a:p>
        </p:txBody>
      </p:sp>
      <p:sp>
        <p:nvSpPr>
          <p:cNvPr id="263" name="distant"/>
          <p:cNvSpPr txBox="1"/>
          <p:nvPr/>
        </p:nvSpPr>
        <p:spPr>
          <a:xfrm>
            <a:off x="3525967" y="2321665"/>
            <a:ext cx="568937" cy="2565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>
            <a:lvl1pPr>
              <a:defRPr sz="15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distant</a:t>
            </a:r>
          </a:p>
        </p:txBody>
      </p:sp>
      <p:sp>
        <p:nvSpPr>
          <p:cNvPr id="264" name="separatrices:"/>
          <p:cNvSpPr txBox="1"/>
          <p:nvPr/>
        </p:nvSpPr>
        <p:spPr>
          <a:xfrm>
            <a:off x="2481832" y="1959715"/>
            <a:ext cx="1613072" cy="3200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>
            <a:lvl1pPr>
              <a:defRPr sz="19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separatrices:</a:t>
            </a:r>
          </a:p>
        </p:txBody>
      </p:sp>
      <p:sp>
        <p:nvSpPr>
          <p:cNvPr id="265" name="no Ez !"/>
          <p:cNvSpPr txBox="1"/>
          <p:nvPr/>
        </p:nvSpPr>
        <p:spPr>
          <a:xfrm>
            <a:off x="3409863" y="3352128"/>
            <a:ext cx="695441" cy="2692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>
            <a:lvl1pPr>
              <a:defRPr sz="1500"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no Ez !</a:t>
            </a:r>
          </a:p>
        </p:txBody>
      </p:sp>
      <p:sp>
        <p:nvSpPr>
          <p:cNvPr id="266" name="no Ez !"/>
          <p:cNvSpPr txBox="1"/>
          <p:nvPr/>
        </p:nvSpPr>
        <p:spPr>
          <a:xfrm>
            <a:off x="3767816" y="6165178"/>
            <a:ext cx="652635" cy="2438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>
            <a:lvl1pPr>
              <a:defRPr sz="1400"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no Ez !</a:t>
            </a:r>
          </a:p>
        </p:txBody>
      </p:sp>
      <p:pic>
        <p:nvPicPr>
          <p:cNvPr id="267" name="cc_by_logo_png.png" descr="cc_by_logo_p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220" y="9133269"/>
            <a:ext cx="1312557" cy="459233"/>
          </a:xfrm>
          <a:prstGeom prst="rect">
            <a:avLst/>
          </a:prstGeom>
          <a:ln w="3175">
            <a:miter lim="400000"/>
          </a:ln>
        </p:spPr>
      </p:pic>
      <p:sp>
        <p:nvSpPr>
          <p:cNvPr id="19" name="{"/>
          <p:cNvSpPr txBox="1"/>
          <p:nvPr/>
        </p:nvSpPr>
        <p:spPr>
          <a:xfrm rot="5400000" flipH="1">
            <a:off x="3924976" y="2070973"/>
            <a:ext cx="350561" cy="12649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5280" tIns="175280" rIns="175280" bIns="175280" anchor="ctr">
            <a:spAutoFit/>
          </a:bodyPr>
          <a:lstStyle>
            <a:lvl1pPr algn="l" defTabSz="457200">
              <a:lnSpc>
                <a:spcPts val="8600"/>
              </a:lnSpc>
              <a:defRPr sz="6400">
                <a:solidFill>
                  <a:srgbClr val="000000"/>
                </a:solidFill>
              </a:defRPr>
            </a:lvl1pPr>
          </a:lstStyle>
          <a:p>
            <a:r>
              <a:rPr dirty="0"/>
              <a:t>{</a:t>
            </a:r>
          </a:p>
        </p:txBody>
      </p:sp>
      <p:sp>
        <p:nvSpPr>
          <p:cNvPr id="20" name="{"/>
          <p:cNvSpPr txBox="1"/>
          <p:nvPr/>
        </p:nvSpPr>
        <p:spPr>
          <a:xfrm rot="5400000" flipH="1">
            <a:off x="2794676" y="2070973"/>
            <a:ext cx="350561" cy="12649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5280" tIns="175280" rIns="175280" bIns="175280" anchor="ctr">
            <a:spAutoFit/>
          </a:bodyPr>
          <a:lstStyle>
            <a:lvl1pPr algn="l" defTabSz="457200">
              <a:lnSpc>
                <a:spcPts val="8600"/>
              </a:lnSpc>
              <a:defRPr sz="6400">
                <a:solidFill>
                  <a:srgbClr val="000000"/>
                </a:solidFill>
              </a:defRPr>
            </a:lvl1pPr>
          </a:lstStyle>
          <a:p>
            <a:r>
              <a:rPr dirty="0"/>
              <a:t>{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Ion inertia (V∇)V…"/>
          <p:cNvSpPr txBox="1"/>
          <p:nvPr/>
        </p:nvSpPr>
        <p:spPr>
          <a:xfrm>
            <a:off x="7077900" y="1820401"/>
            <a:ext cx="2261296" cy="7797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/>
          <a:p>
            <a:pPr>
              <a:defRPr sz="1600">
                <a:solidFill>
                  <a:srgbClr val="000000"/>
                </a:solidFill>
              </a:defRPr>
            </a:pPr>
            <a:r>
              <a:rPr dirty="0"/>
              <a:t>Ion inertia (V∇)V</a:t>
            </a:r>
          </a:p>
          <a:p>
            <a:pPr>
              <a:defRPr sz="1600">
                <a:solidFill>
                  <a:srgbClr val="000000"/>
                </a:solidFill>
              </a:defRPr>
            </a:pPr>
            <a:r>
              <a:rPr dirty="0"/>
              <a:t>dominates </a:t>
            </a:r>
            <a:r>
              <a:rPr dirty="0" smtClean="0"/>
              <a:t>at</a:t>
            </a:r>
            <a:r>
              <a:rPr lang="en-US" dirty="0" smtClean="0"/>
              <a:t> </a:t>
            </a:r>
            <a:r>
              <a:rPr dirty="0" smtClean="0"/>
              <a:t>upstream side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dirty="0" smtClean="0"/>
              <a:t> of </a:t>
            </a:r>
            <a:r>
              <a:rPr dirty="0"/>
              <a:t>the exhaust separatrix </a:t>
            </a:r>
          </a:p>
        </p:txBody>
      </p:sp>
      <p:sp>
        <p:nvSpPr>
          <p:cNvPr id="270" name="Ey = Convective field…"/>
          <p:cNvSpPr txBox="1"/>
          <p:nvPr/>
        </p:nvSpPr>
        <p:spPr>
          <a:xfrm>
            <a:off x="9419947" y="1880688"/>
            <a:ext cx="2061851" cy="5486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dirty="0"/>
              <a:t>Ey = Convective field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dirty="0"/>
              <a:t>at distant separatrices </a:t>
            </a:r>
          </a:p>
        </p:txBody>
      </p:sp>
      <p:sp>
        <p:nvSpPr>
          <p:cNvPr id="271" name="Ey is balanced by…"/>
          <p:cNvSpPr txBox="1"/>
          <p:nvPr/>
        </p:nvSpPr>
        <p:spPr>
          <a:xfrm>
            <a:off x="9833659" y="8949781"/>
            <a:ext cx="1698636" cy="5675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t>Ey is balanced by 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t>∇*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P</a:t>
            </a:r>
            <a:r>
              <a:t>i and [V x B]</a:t>
            </a:r>
            <a:r>
              <a:rPr baseline="-5999"/>
              <a:t>z</a:t>
            </a:r>
          </a:p>
        </p:txBody>
      </p:sp>
      <p:sp>
        <p:nvSpPr>
          <p:cNvPr id="272" name="Hot ion background:…"/>
          <p:cNvSpPr txBox="1"/>
          <p:nvPr/>
        </p:nvSpPr>
        <p:spPr>
          <a:xfrm>
            <a:off x="7357824" y="8949781"/>
            <a:ext cx="1981372" cy="5675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t>Hot ion background: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t>Ey balanced by ∇*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P</a:t>
            </a:r>
            <a:r>
              <a:t>i </a:t>
            </a:r>
          </a:p>
        </p:txBody>
      </p:sp>
      <p:sp>
        <p:nvSpPr>
          <p:cNvPr id="273" name="Ion momentum equation (y, ~Hall component)"/>
          <p:cNvSpPr txBox="1"/>
          <p:nvPr/>
        </p:nvSpPr>
        <p:spPr>
          <a:xfrm>
            <a:off x="654682" y="1208503"/>
            <a:ext cx="7581737" cy="853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>
            <a:lvl1pPr algn="l">
              <a:defRPr sz="2700" b="1">
                <a:solidFill>
                  <a:srgbClr val="004D8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Ion momentum equation (y, ~Hall component)</a:t>
            </a:r>
          </a:p>
        </p:txBody>
      </p:sp>
      <p:pic>
        <p:nvPicPr>
          <p:cNvPr id="274" name="Figure3_FINAL_FINAL_FINAL_FINAL_ver3A.png" descr="Figure3_FINAL_FINAL_FINAL_FINAL_ver3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3018" y="2653841"/>
            <a:ext cx="10766882" cy="6034892"/>
          </a:xfrm>
          <a:prstGeom prst="rect">
            <a:avLst/>
          </a:prstGeom>
          <a:ln w="3175">
            <a:miter lim="400000"/>
          </a:ln>
        </p:spPr>
      </p:pic>
      <p:sp>
        <p:nvSpPr>
          <p:cNvPr id="275" name="Cold run"/>
          <p:cNvSpPr txBox="1"/>
          <p:nvPr/>
        </p:nvSpPr>
        <p:spPr>
          <a:xfrm rot="16200000">
            <a:off x="-348205" y="4078038"/>
            <a:ext cx="1720477" cy="5740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/>
          <a:p>
            <a:pPr>
              <a:defRPr sz="3700"/>
            </a:pPr>
            <a:r>
              <a:rPr>
                <a:solidFill>
                  <a:srgbClr val="00A2FF"/>
                </a:solidFill>
              </a:rPr>
              <a:t>Cold</a:t>
            </a:r>
            <a:r>
              <a:t> run</a:t>
            </a:r>
          </a:p>
        </p:txBody>
      </p:sp>
      <p:sp>
        <p:nvSpPr>
          <p:cNvPr id="276" name="Hot run"/>
          <p:cNvSpPr txBox="1"/>
          <p:nvPr/>
        </p:nvSpPr>
        <p:spPr>
          <a:xfrm rot="16200000">
            <a:off x="-265146" y="6690299"/>
            <a:ext cx="1554359" cy="5740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/>
          <a:p>
            <a:pPr>
              <a:defRPr sz="3700"/>
            </a:pPr>
            <a:r>
              <a:rPr>
                <a:solidFill>
                  <a:srgbClr val="FF2600"/>
                </a:solidFill>
              </a:rPr>
              <a:t>Hot</a:t>
            </a:r>
            <a:r>
              <a:t> run</a:t>
            </a:r>
          </a:p>
        </p:txBody>
      </p:sp>
      <p:sp>
        <p:nvSpPr>
          <p:cNvPr id="277" name="{"/>
          <p:cNvSpPr txBox="1"/>
          <p:nvPr/>
        </p:nvSpPr>
        <p:spPr>
          <a:xfrm rot="5400000" flipH="1">
            <a:off x="3924976" y="2070973"/>
            <a:ext cx="350561" cy="12649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5280" tIns="175280" rIns="175280" bIns="175280" anchor="ctr">
            <a:spAutoFit/>
          </a:bodyPr>
          <a:lstStyle>
            <a:lvl1pPr algn="l" defTabSz="457200">
              <a:lnSpc>
                <a:spcPts val="8600"/>
              </a:lnSpc>
              <a:defRPr sz="6400">
                <a:solidFill>
                  <a:srgbClr val="000000"/>
                </a:solidFill>
              </a:defRPr>
            </a:lvl1pPr>
          </a:lstStyle>
          <a:p>
            <a:r>
              <a:rPr dirty="0"/>
              <a:t>{</a:t>
            </a:r>
          </a:p>
        </p:txBody>
      </p:sp>
      <p:sp>
        <p:nvSpPr>
          <p:cNvPr id="278" name="{"/>
          <p:cNvSpPr txBox="1"/>
          <p:nvPr/>
        </p:nvSpPr>
        <p:spPr>
          <a:xfrm rot="5400000" flipH="1">
            <a:off x="2794676" y="2070973"/>
            <a:ext cx="350561" cy="12649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5280" tIns="175280" rIns="175280" bIns="175280" anchor="ctr">
            <a:spAutoFit/>
          </a:bodyPr>
          <a:lstStyle>
            <a:lvl1pPr algn="l" defTabSz="457200">
              <a:lnSpc>
                <a:spcPts val="8600"/>
              </a:lnSpc>
              <a:defRPr sz="6400">
                <a:solidFill>
                  <a:srgbClr val="000000"/>
                </a:solidFill>
              </a:defRPr>
            </a:lvl1pPr>
          </a:lstStyle>
          <a:p>
            <a:r>
              <a:rPr dirty="0"/>
              <a:t>{</a:t>
            </a:r>
          </a:p>
        </p:txBody>
      </p:sp>
      <p:sp>
        <p:nvSpPr>
          <p:cNvPr id="279" name="close…"/>
          <p:cNvSpPr txBox="1"/>
          <p:nvPr/>
        </p:nvSpPr>
        <p:spPr>
          <a:xfrm>
            <a:off x="2453664" y="2220065"/>
            <a:ext cx="554055" cy="472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/>
          <a:p>
            <a:pPr>
              <a:defRPr sz="1500">
                <a:latin typeface="Gill Sans"/>
                <a:ea typeface="Gill Sans"/>
                <a:cs typeface="Gill Sans"/>
                <a:sym typeface="Gill Sans"/>
              </a:defRPr>
            </a:pPr>
            <a:r>
              <a:t>close </a:t>
            </a:r>
          </a:p>
          <a:p>
            <a:pPr>
              <a:defRPr sz="1500">
                <a:latin typeface="Gill Sans"/>
                <a:ea typeface="Gill Sans"/>
                <a:cs typeface="Gill Sans"/>
                <a:sym typeface="Gill Sans"/>
              </a:defRPr>
            </a:pPr>
            <a:r>
              <a:t>(near)</a:t>
            </a:r>
          </a:p>
        </p:txBody>
      </p:sp>
      <p:sp>
        <p:nvSpPr>
          <p:cNvPr id="280" name="distant"/>
          <p:cNvSpPr txBox="1"/>
          <p:nvPr/>
        </p:nvSpPr>
        <p:spPr>
          <a:xfrm>
            <a:off x="3525967" y="2321665"/>
            <a:ext cx="568937" cy="2565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>
            <a:lvl1pPr>
              <a:defRPr sz="15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distant</a:t>
            </a:r>
          </a:p>
        </p:txBody>
      </p:sp>
      <p:sp>
        <p:nvSpPr>
          <p:cNvPr id="281" name="separatrices:"/>
          <p:cNvSpPr txBox="1"/>
          <p:nvPr/>
        </p:nvSpPr>
        <p:spPr>
          <a:xfrm>
            <a:off x="2481832" y="1959715"/>
            <a:ext cx="1613072" cy="3200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>
            <a:lvl1pPr>
              <a:defRPr sz="19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separatrices:</a:t>
            </a:r>
          </a:p>
        </p:txBody>
      </p:sp>
      <p:pic>
        <p:nvPicPr>
          <p:cNvPr id="282" name="cc_by_logo_png.png" descr="cc_by_logo_p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220" y="9133269"/>
            <a:ext cx="1312557" cy="45923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oup"/>
          <p:cNvGrpSpPr/>
          <p:nvPr/>
        </p:nvGrpSpPr>
        <p:grpSpPr>
          <a:xfrm>
            <a:off x="5290753" y="-1423901"/>
            <a:ext cx="2709290" cy="1409304"/>
            <a:chOff x="5225137" y="115966"/>
            <a:chExt cx="2709289" cy="1409303"/>
          </a:xfrm>
        </p:grpSpPr>
        <p:sp>
          <p:nvSpPr>
            <p:cNvPr id="284" name="Cold ion beam accelerated up effective velocity"/>
            <p:cNvSpPr/>
            <p:nvPr/>
          </p:nvSpPr>
          <p:spPr>
            <a:xfrm>
              <a:off x="5225137" y="255270"/>
              <a:ext cx="1270001" cy="1270001"/>
            </a:xfrm>
            <a:prstGeom prst="line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0320" tIns="20320" rIns="20320" bIns="20320" numCol="1" anchor="ctr">
              <a:spAutoFit/>
            </a:bodyPr>
            <a:lstStyle/>
            <a:p>
              <a:r>
                <a:t>  Cold ion beam accelerated up effective velocity                       </a:t>
              </a:r>
            </a:p>
          </p:txBody>
        </p:sp>
        <p:pic>
          <p:nvPicPr>
            <p:cNvPr id="28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284344" y="115966"/>
              <a:ext cx="650083" cy="25003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287" name="VDFFinal.png" descr="VDFFina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1792" y="3193928"/>
            <a:ext cx="9601216" cy="6449087"/>
          </a:xfrm>
          <a:prstGeom prst="rect">
            <a:avLst/>
          </a:prstGeom>
          <a:ln w="3175">
            <a:miter lim="400000"/>
          </a:ln>
        </p:spPr>
      </p:pic>
      <p:sp>
        <p:nvSpPr>
          <p:cNvPr id="288" name="Cold case"/>
          <p:cNvSpPr txBox="1"/>
          <p:nvPr/>
        </p:nvSpPr>
        <p:spPr>
          <a:xfrm>
            <a:off x="1754687" y="3179575"/>
            <a:ext cx="1564539" cy="4610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solidFill>
                  <a:srgbClr val="00A2FF"/>
                </a:solidFill>
              </a:rPr>
              <a:t>Cold</a:t>
            </a:r>
            <a:r>
              <a:t> case</a:t>
            </a:r>
          </a:p>
        </p:txBody>
      </p:sp>
      <p:sp>
        <p:nvSpPr>
          <p:cNvPr id="289" name="Hot case"/>
          <p:cNvSpPr txBox="1"/>
          <p:nvPr/>
        </p:nvSpPr>
        <p:spPr>
          <a:xfrm>
            <a:off x="6713337" y="3077975"/>
            <a:ext cx="1406957" cy="4610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solidFill>
                  <a:srgbClr val="FF2600"/>
                </a:solidFill>
              </a:rPr>
              <a:t>Hot</a:t>
            </a:r>
            <a:r>
              <a:t> case</a:t>
            </a:r>
          </a:p>
        </p:txBody>
      </p:sp>
      <p:sp>
        <p:nvSpPr>
          <p:cNvPr id="290" name="Cold ion simulation: perpendicular ion beam at separatrices"/>
          <p:cNvSpPr txBox="1"/>
          <p:nvPr/>
        </p:nvSpPr>
        <p:spPr>
          <a:xfrm>
            <a:off x="654682" y="1208503"/>
            <a:ext cx="9923436" cy="853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320" tIns="20320" rIns="20320" bIns="20320" anchor="ctr">
            <a:spAutoFit/>
          </a:bodyPr>
          <a:lstStyle>
            <a:lvl1pPr algn="l">
              <a:defRPr sz="2700" b="1">
                <a:solidFill>
                  <a:srgbClr val="004D8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Cold ion simulation: perpendicular ion beam at separatrices</a:t>
            </a:r>
          </a:p>
        </p:txBody>
      </p:sp>
      <p:sp>
        <p:nvSpPr>
          <p:cNvPr id="291" name="Perpendicular temperature dominates over parallel in a thin separatrix layer.…"/>
          <p:cNvSpPr/>
          <p:nvPr/>
        </p:nvSpPr>
        <p:spPr>
          <a:xfrm>
            <a:off x="620382" y="1993712"/>
            <a:ext cx="12330551" cy="11067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320" tIns="20320" rIns="20320" bIns="20320"/>
          <a:lstStyle/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t>Perpendicular temperature dominates over parallel in a thin separatrix layer.</a:t>
            </a:r>
          </a:p>
          <a:p>
            <a:pPr marL="228600" lvl="1" indent="-228600" algn="l">
              <a:buSzPct val="100000"/>
              <a:buChar char="•"/>
              <a:defRPr sz="2500">
                <a:solidFill>
                  <a:srgbClr val="000000"/>
                </a:solidFill>
              </a:defRPr>
            </a:pPr>
            <a:r>
              <a:t>The accelerated beam persists inside the exhaust and mixes with warm (originally cold) outflow plasma moving from the diffusion region. </a:t>
            </a:r>
          </a:p>
          <a:p>
            <a:pPr algn="l">
              <a:defRPr sz="250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292" name="cc_by_logo_png.png" descr="cc_by_logo_pn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220" y="9133269"/>
            <a:ext cx="1312557" cy="45923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0320" tIns="20320" rIns="20320" bIns="20320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0320" tIns="20320" rIns="20320" bIns="20320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0320" tIns="20320" rIns="20320" bIns="20320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0320" tIns="20320" rIns="20320" bIns="20320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855</Words>
  <Application>Microsoft Macintosh PowerPoint</Application>
  <PresentationFormat>Custom</PresentationFormat>
  <Paragraphs>157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Showroom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Andrey D</cp:lastModifiedBy>
  <cp:revision>9</cp:revision>
  <dcterms:modified xsi:type="dcterms:W3CDTF">2020-05-05T01:05:43Z</dcterms:modified>
</cp:coreProperties>
</file>