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8" r:id="rId9"/>
    <p:sldId id="266" r:id="rId10"/>
    <p:sldId id="260" r:id="rId1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7A7FB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955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2131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818F5-D4D4-4125-8629-9DA8E79D42D6}" type="datetimeFigureOut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24226-E909-4FC4-B8C9-753F1D94DA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572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6A8A9-C5C6-43EE-805B-7E82462C6382}" type="datetimeFigureOut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5C56C-AF44-480A-A4CE-8DD28C0B847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页眉占位符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zh-CN" dirty="0" smtClean="0"/>
              <a:t>Online Display, EGU2020</a:t>
            </a:r>
            <a:endParaRPr lang="zh-CN" altLang="en-US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9907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5C56C-AF44-480A-A4CE-8DD28C0B847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090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5C56C-AF44-480A-A4CE-8DD28C0B847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716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5C56C-AF44-480A-A4CE-8DD28C0B847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012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5C56C-AF44-480A-A4CE-8DD28C0B847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95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5C56C-AF44-480A-A4CE-8DD28C0B847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0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2B24D-D367-4742-8206-00B9BF171CE7}" type="datetime1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92875"/>
            <a:ext cx="3086100" cy="365125"/>
          </a:xfrm>
        </p:spPr>
        <p:txBody>
          <a:bodyPr/>
          <a:lstStyle/>
          <a:p>
            <a:r>
              <a:rPr lang="en-US" altLang="zh-CN" dirty="0" smtClean="0"/>
              <a:t>Online Display, EGU2020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92874"/>
            <a:ext cx="2057400" cy="365125"/>
          </a:xfrm>
        </p:spPr>
        <p:txBody>
          <a:bodyPr/>
          <a:lstStyle>
            <a:lvl1pPr>
              <a:defRPr b="1" i="0"/>
            </a:lvl1pPr>
          </a:lstStyle>
          <a:p>
            <a:fld id="{C4A72974-71B1-4D9E-824C-EE0432D5A96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9656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8303-8F74-40BC-9A7E-8D9AAD4B6646}" type="datetime1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Online Display, EGU2020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72974-71B1-4D9E-824C-EE0432D5A9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255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9D13C-CD9F-4FCD-8B16-6B3D47116480}" type="datetime1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Online Display, EGU2020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72974-71B1-4D9E-824C-EE0432D5A9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280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F843-9AAD-4EE2-9733-61CF3C21AA41}" type="datetime1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0510"/>
            <a:ext cx="3086100" cy="365125"/>
          </a:xfrm>
        </p:spPr>
        <p:txBody>
          <a:bodyPr/>
          <a:lstStyle/>
          <a:p>
            <a:r>
              <a:rPr lang="en-US" altLang="zh-CN" smtClean="0"/>
              <a:t>Online Display, EGU2020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80509"/>
            <a:ext cx="2057400" cy="365125"/>
          </a:xfrm>
        </p:spPr>
        <p:txBody>
          <a:bodyPr/>
          <a:lstStyle/>
          <a:p>
            <a:fld id="{C4A72974-71B1-4D9E-824C-EE0432D5A9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057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8ABA-794F-47B3-93C8-567633D012B2}" type="datetime1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4188" y="6488531"/>
            <a:ext cx="3086100" cy="365125"/>
          </a:xfrm>
        </p:spPr>
        <p:txBody>
          <a:bodyPr/>
          <a:lstStyle/>
          <a:p>
            <a:r>
              <a:rPr lang="en-US" altLang="zh-CN" smtClean="0"/>
              <a:t>Online Display, EGU2020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8426" y="6484187"/>
            <a:ext cx="2057400" cy="365125"/>
          </a:xfrm>
        </p:spPr>
        <p:txBody>
          <a:bodyPr/>
          <a:lstStyle/>
          <a:p>
            <a:fld id="{C4A72974-71B1-4D9E-824C-EE0432D5A9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958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F9D5B-F475-468B-B26B-B1F4B6383459}" type="datetime1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492875"/>
            <a:ext cx="3086100" cy="365125"/>
          </a:xfrm>
        </p:spPr>
        <p:txBody>
          <a:bodyPr/>
          <a:lstStyle/>
          <a:p>
            <a:r>
              <a:rPr lang="en-US" altLang="zh-CN" smtClean="0"/>
              <a:t>Online Display, EGU2020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488531"/>
            <a:ext cx="2057400" cy="365125"/>
          </a:xfrm>
        </p:spPr>
        <p:txBody>
          <a:bodyPr/>
          <a:lstStyle/>
          <a:p>
            <a:fld id="{C4A72974-71B1-4D9E-824C-EE0432D5A9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964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6F7CC-7CE3-487B-A977-99022A1E9C69}" type="datetime1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Online Display, EGU2020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72974-71B1-4D9E-824C-EE0432D5A9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272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9D297-9C1F-43D6-B1F7-B405DA91480C}" type="datetime1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Online Display, EGU2020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72974-71B1-4D9E-824C-EE0432D5A9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10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9D690-2219-4CC0-9526-35990DCB7D5A}" type="datetime1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Online Display, EGU2020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72974-71B1-4D9E-824C-EE0432D5A9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84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6930-0D85-4A53-A545-5FCFBD7B0B07}" type="datetime1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Online Display, EGU2020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72974-71B1-4D9E-824C-EE0432D5A9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98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FEA1-EB22-4B03-8F68-83F62AD198AB}" type="datetime1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Online Display, EGU2020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72974-71B1-4D9E-824C-EE0432D5A9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953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0C3E8-6BAF-4AED-868D-4F87110FCD46}" type="datetime1">
              <a:rPr lang="zh-CN" altLang="en-US" smtClean="0"/>
              <a:t>2020/5/3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rgbClr val="0070C0"/>
                </a:solidFill>
              </a:defRPr>
            </a:lvl1pPr>
          </a:lstStyle>
          <a:p>
            <a:r>
              <a:rPr lang="en-US" altLang="zh-CN" dirty="0" smtClean="0"/>
              <a:t>Online Display, EGU2020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724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70C0"/>
                </a:solidFill>
              </a:defRPr>
            </a:lvl1pPr>
          </a:lstStyle>
          <a:p>
            <a:fld id="{C4A72974-71B1-4D9E-824C-EE0432D5A96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303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qq@sdu.edu.cn" TargetMode="External"/><Relationship Id="rId5" Type="http://schemas.openxmlformats.org/officeDocument/2006/relationships/hyperlink" Target="mailto:vencent_s@163.com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" y="2505312"/>
            <a:ext cx="9144000" cy="1208555"/>
          </a:xfrm>
        </p:spPr>
        <p:txBody>
          <a:bodyPr>
            <a:normAutofit fontScale="92500"/>
          </a:bodyPr>
          <a:lstStyle/>
          <a:p>
            <a:pPr>
              <a:lnSpc>
                <a:spcPct val="130000"/>
              </a:lnSpc>
            </a:pPr>
            <a:r>
              <a:rPr lang="en-US" altLang="zh-CN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Wensai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Shang</a:t>
            </a:r>
            <a:r>
              <a:rPr lang="en-US" altLang="zh-CN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1,2,3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Binbin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Tang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Quanqi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Shi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Anmin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Tian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Xiaoyan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Zhou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Zhonghua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Yao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Alex W.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Degeling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Iain Jonathan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Rae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Suiyan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Jianyong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Zuyin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Andrew N.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Fazakerley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Malcolm M.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Dunlop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Gabor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Facskó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Jiang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Liu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Ming Wang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"/>
            <a:ext cx="3028950" cy="98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019710" cy="96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" y="927110"/>
            <a:ext cx="9144000" cy="1569660"/>
          </a:xfrm>
          <a:prstGeom prst="rect">
            <a:avLst/>
          </a:prstGeom>
          <a:gradFill flip="none" rotWithShape="1">
            <a:gsLst>
              <a:gs pos="0">
                <a:srgbClr val="0066FF">
                  <a:tint val="66000"/>
                  <a:satMod val="160000"/>
                </a:srgbClr>
              </a:gs>
              <a:gs pos="50000">
                <a:srgbClr val="0066FF">
                  <a:tint val="44500"/>
                  <a:satMod val="160000"/>
                </a:srgbClr>
              </a:gs>
              <a:gs pos="100000">
                <a:srgbClr val="0066FF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Unusual Location of the </a:t>
            </a:r>
            <a:r>
              <a:rPr lang="en-US" altLang="zh-CN" sz="3200" b="1" dirty="0" err="1" smtClean="0">
                <a:latin typeface="Arial Black" panose="020B0A04020102020204" pitchFamily="34" charset="0"/>
                <a:cs typeface="Arial" panose="020B0604020202020204" pitchFamily="34" charset="0"/>
              </a:rPr>
              <a:t>Geotail</a:t>
            </a:r>
            <a:r>
              <a:rPr lang="en-US" altLang="zh-CN" sz="3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 Magnetopause Near Lunar Orbit: </a:t>
            </a:r>
          </a:p>
          <a:p>
            <a:pPr algn="ctr"/>
            <a:r>
              <a:rPr lang="en-US" altLang="zh-CN" sz="3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A Case Study</a:t>
            </a:r>
            <a:endParaRPr lang="zh-CN" altLang="en-US" sz="3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54232" y="3537972"/>
            <a:ext cx="736383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1. Institute of Space Sciences, Shandong University, </a:t>
            </a:r>
            <a:r>
              <a:rPr lang="en-US" altLang="zh-CN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Weihai</a:t>
            </a:r>
            <a:r>
              <a:rPr lang="en-US" altLang="zh-CN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China, </a:t>
            </a:r>
          </a:p>
          <a:p>
            <a:r>
              <a:rPr lang="en-US" altLang="zh-CN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2. State Key Laboratory of Space Weather, CSSAR, CAS, Beijing, China, </a:t>
            </a:r>
          </a:p>
          <a:p>
            <a:r>
              <a:rPr lang="en-US" altLang="zh-CN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3. Institute of Space Weather, NUIST, Nanjing, China, </a:t>
            </a:r>
          </a:p>
          <a:p>
            <a:r>
              <a:rPr lang="en-US" altLang="zh-CN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4. Earth, Planetary, and Space Sciences, UCLA, Los Angeles, CA, USA, </a:t>
            </a:r>
          </a:p>
          <a:p>
            <a:r>
              <a:rPr lang="en-US" altLang="zh-CN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altLang="zh-CN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Laboratoire</a:t>
            </a:r>
            <a:r>
              <a:rPr lang="en-US" altLang="zh-CN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de Physique </a:t>
            </a:r>
            <a:r>
              <a:rPr lang="en-US" altLang="zh-CN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Atmosphérique</a:t>
            </a:r>
            <a:r>
              <a:rPr lang="en-US" altLang="zh-CN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altLang="zh-CN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Planétaire</a:t>
            </a:r>
            <a:r>
              <a:rPr lang="en-US" altLang="zh-CN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STAR institute, </a:t>
            </a:r>
          </a:p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CN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Université</a:t>
            </a:r>
            <a:r>
              <a:rPr lang="en-US" altLang="zh-CN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de Liège, Liège, Belgium, </a:t>
            </a:r>
          </a:p>
          <a:p>
            <a:r>
              <a:rPr lang="en-US" altLang="zh-CN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6. UCL MSSL, Dorking, RH5 6NT, UK, </a:t>
            </a:r>
          </a:p>
          <a:p>
            <a:r>
              <a:rPr lang="en-US" altLang="zh-CN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7. School of Earth and Space Sciences, Peking University, Beijing, China, </a:t>
            </a:r>
          </a:p>
          <a:p>
            <a:r>
              <a:rPr lang="en-US" altLang="zh-CN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8. Space Sciences Division, SSTD, RAL, </a:t>
            </a:r>
            <a:r>
              <a:rPr lang="en-US" altLang="zh-CN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Oxfordshire</a:t>
            </a:r>
            <a:r>
              <a:rPr lang="en-US" altLang="zh-CN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UK, </a:t>
            </a:r>
          </a:p>
          <a:p>
            <a:r>
              <a:rPr lang="en-US" altLang="zh-CN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9. Rhea System GmbH, Darmstadt, Germany.</a:t>
            </a:r>
            <a:endParaRPr lang="zh-CN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6478621"/>
            <a:ext cx="9144000" cy="0"/>
          </a:xfrm>
          <a:prstGeom prst="line">
            <a:avLst/>
          </a:prstGeom>
          <a:ln w="25400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354232" y="5938629"/>
            <a:ext cx="5633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zh-CN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vencent_s@163.com</a:t>
            </a:r>
            <a:r>
              <a:rPr lang="en-US" altLang="zh-CN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r>
              <a:rPr lang="en-US" altLang="zh-CN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sqq@sdu.edu.cn</a:t>
            </a:r>
            <a:endParaRPr lang="en-US" altLang="zh-CN" sz="20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76" y="5945701"/>
            <a:ext cx="1476375" cy="542925"/>
          </a:xfrm>
          <a:prstGeom prst="rect">
            <a:avLst/>
          </a:prstGeom>
        </p:spPr>
      </p:pic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Online Display, EGU2020</a:t>
            </a:r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72974-71B1-4D9E-824C-EE0432D5A965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168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>
            <a:spLocks noChangeArrowheads="1"/>
          </p:cNvSpPr>
          <p:nvPr/>
        </p:nvSpPr>
        <p:spPr bwMode="auto">
          <a:xfrm>
            <a:off x="1963737" y="2370287"/>
            <a:ext cx="52165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96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Thanks !</a:t>
            </a:r>
            <a:endParaRPr lang="zh-CN" altLang="en-US" sz="1800" dirty="0">
              <a:latin typeface="Arial Rounded MT Bold" panose="020F070403050403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Online Display, EGU2020</a:t>
            </a:r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72974-71B1-4D9E-824C-EE0432D5A96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91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9144000" cy="846306"/>
            <a:chOff x="0" y="0"/>
            <a:chExt cx="9144000" cy="84630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9144000" cy="846306"/>
            </a:xfrm>
            <a:prstGeom prst="rect">
              <a:avLst/>
            </a:prstGeom>
            <a:gradFill>
              <a:gsLst>
                <a:gs pos="0">
                  <a:scrgbClr r="0" g="0" b="0"/>
                </a:gs>
                <a:gs pos="95000">
                  <a:srgbClr val="00B0F0"/>
                </a:gs>
                <a:gs pos="0">
                  <a:srgbClr val="0000FF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7728" y="0"/>
              <a:ext cx="2276272" cy="846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直接连接符 7"/>
          <p:cNvCxnSpPr/>
          <p:nvPr/>
        </p:nvCxnSpPr>
        <p:spPr>
          <a:xfrm>
            <a:off x="0" y="6478621"/>
            <a:ext cx="9144000" cy="0"/>
          </a:xfrm>
          <a:prstGeom prst="line">
            <a:avLst/>
          </a:prstGeom>
          <a:ln w="25400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Online Display, EGU2020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72974-71B1-4D9E-824C-EE0432D5A965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50166" y="138021"/>
            <a:ext cx="5253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672" y="5767712"/>
            <a:ext cx="9108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0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During </a:t>
            </a:r>
            <a:r>
              <a:rPr lang="en-US" altLang="zh-CN" kern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full moon </a:t>
            </a:r>
            <a:r>
              <a:rPr lang="en-US" altLang="zh-CN" kern="0" dirty="0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time</a:t>
            </a:r>
            <a:r>
              <a:rPr lang="en-US" altLang="zh-CN" kern="0" dirty="0" smtClean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,</a:t>
            </a:r>
            <a:r>
              <a:rPr lang="en-US" altLang="zh-CN" kern="0" dirty="0" smtClean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</a:t>
            </a:r>
            <a:r>
              <a:rPr lang="en-US" altLang="zh-CN" kern="0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Moon </a:t>
            </a: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is in the </a:t>
            </a:r>
            <a:r>
              <a:rPr lang="en-US" altLang="zh-CN" kern="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midnight region </a:t>
            </a: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of the magnetosphere and will be </a:t>
            </a:r>
            <a:r>
              <a:rPr lang="en-US" altLang="zh-CN" kern="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shielded</a:t>
            </a: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by the Earth's stretched magnetic field.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15050" y="921513"/>
            <a:ext cx="309152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magnetopause is a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that separates the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magnetospheric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plasma from the solar wind.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15050" y="2372153"/>
            <a:ext cx="3010473" cy="327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Both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IMF By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IMF </a:t>
            </a:r>
            <a:r>
              <a:rPr lang="en-US" altLang="zh-C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Bz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have important effects on the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and shape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magnetotail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at lunar distance </a:t>
            </a:r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[e.g. </a:t>
            </a:r>
            <a:r>
              <a:rPr lang="da-DK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Akay </a:t>
            </a:r>
            <a:r>
              <a:rPr lang="da-DK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et al., 2019; Liu et al., 2016, Sibeck &amp; Lin, 2014; Vörös et al., 2014;Wang et al., 2014]</a:t>
            </a:r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How about the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effect of solar wind </a:t>
            </a:r>
            <a:r>
              <a:rPr lang="en-US" altLang="zh-CN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</a:t>
            </a:r>
            <a:r>
              <a:rPr lang="en-US" altLang="zh-CN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altLang="zh-CN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04862"/>
              </p:ext>
            </p:extLst>
          </p:nvPr>
        </p:nvGraphicFramePr>
        <p:xfrm>
          <a:off x="0" y="860817"/>
          <a:ext cx="7648575" cy="591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Acrobat Document" r:id="rId4" imgW="7648489" imgH="5915025" progId="AcroExch.Document.7">
                  <p:embed/>
                </p:oleObj>
              </mc:Choice>
              <mc:Fallback>
                <p:oleObj name="Acrobat Document" r:id="rId4" imgW="7648489" imgH="591502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860817"/>
                        <a:ext cx="7648575" cy="5915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808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9144000" cy="846306"/>
            <a:chOff x="0" y="0"/>
            <a:chExt cx="9144000" cy="84630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9144000" cy="846306"/>
            </a:xfrm>
            <a:prstGeom prst="rect">
              <a:avLst/>
            </a:prstGeom>
            <a:gradFill>
              <a:gsLst>
                <a:gs pos="0">
                  <a:scrgbClr r="0" g="0" b="0"/>
                </a:gs>
                <a:gs pos="95000">
                  <a:srgbClr val="00B0F0"/>
                </a:gs>
                <a:gs pos="0">
                  <a:srgbClr val="0000FF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7728" y="0"/>
              <a:ext cx="2276272" cy="846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直接连接符 7"/>
          <p:cNvCxnSpPr/>
          <p:nvPr/>
        </p:nvCxnSpPr>
        <p:spPr>
          <a:xfrm>
            <a:off x="0" y="6478621"/>
            <a:ext cx="9144000" cy="0"/>
          </a:xfrm>
          <a:prstGeom prst="line">
            <a:avLst/>
          </a:prstGeom>
          <a:ln w="25400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Online Display, EGU2020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72974-71B1-4D9E-824C-EE0432D5A965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136324" y="957506"/>
            <a:ext cx="400767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Howe et al.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[1972]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first recognized that the </a:t>
            </a:r>
            <a:r>
              <a:rPr lang="en-US" altLang="zh-C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magnetotail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axis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lies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aligned with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wind 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0745"/>
            <a:ext cx="5136325" cy="515234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136324" y="3911747"/>
            <a:ext cx="40076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211D1E"/>
                </a:solidFill>
                <a:latin typeface="Arial" panose="020B0604020202020204" pitchFamily="34" charset="0"/>
              </a:rPr>
              <a:t>However, the 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</a:rPr>
              <a:t>flapping</a:t>
            </a:r>
            <a:r>
              <a:rPr lang="en-US" altLang="zh-CN" dirty="0" smtClean="0">
                <a:solidFill>
                  <a:srgbClr val="211D1E"/>
                </a:solidFill>
                <a:latin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</a:rPr>
              <a:t>amplitude</a:t>
            </a:r>
            <a:r>
              <a:rPr lang="en-US" altLang="zh-CN" dirty="0" smtClean="0">
                <a:solidFill>
                  <a:srgbClr val="211D1E"/>
                </a:solidFill>
                <a:latin typeface="Arial" panose="020B0604020202020204" pitchFamily="34" charset="0"/>
              </a:rPr>
              <a:t> of the </a:t>
            </a:r>
            <a:r>
              <a:rPr lang="en-US" altLang="zh-CN" dirty="0" err="1" smtClean="0">
                <a:solidFill>
                  <a:srgbClr val="211D1E"/>
                </a:solidFill>
                <a:latin typeface="Arial" panose="020B0604020202020204" pitchFamily="34" charset="0"/>
              </a:rPr>
              <a:t>magnetotail</a:t>
            </a:r>
            <a:r>
              <a:rPr lang="en-US" altLang="zh-CN" dirty="0" smtClean="0">
                <a:solidFill>
                  <a:srgbClr val="211D1E"/>
                </a:solidFill>
                <a:latin typeface="Arial" panose="020B0604020202020204" pitchFamily="34" charset="0"/>
              </a:rPr>
              <a:t> becomes 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</a:rPr>
              <a:t>large</a:t>
            </a:r>
            <a:r>
              <a:rPr lang="en-US" altLang="zh-CN" dirty="0" smtClean="0">
                <a:solidFill>
                  <a:srgbClr val="211D1E"/>
                </a:solidFill>
                <a:latin typeface="Arial" panose="020B0604020202020204" pitchFamily="34" charset="0"/>
              </a:rPr>
              <a:t> as the 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</a:rPr>
              <a:t>distance</a:t>
            </a:r>
            <a:r>
              <a:rPr lang="en-US" altLang="zh-CN" dirty="0" smtClean="0">
                <a:solidFill>
                  <a:srgbClr val="211D1E"/>
                </a:solidFill>
                <a:latin typeface="Arial" panose="020B0604020202020204" pitchFamily="34" charset="0"/>
              </a:rPr>
              <a:t> from the Earth 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</a:rPr>
              <a:t>increases</a:t>
            </a:r>
            <a:r>
              <a:rPr lang="en-US" altLang="zh-CN" dirty="0" smtClean="0">
                <a:solidFill>
                  <a:srgbClr val="211D1E"/>
                </a:solidFill>
                <a:latin typeface="Arial" panose="020B0604020202020204" pitchFamily="34" charset="0"/>
              </a:rPr>
              <a:t>. </a:t>
            </a:r>
            <a:r>
              <a:rPr lang="en-US" altLang="zh-CN" sz="1400" dirty="0" smtClean="0">
                <a:solidFill>
                  <a:srgbClr val="211D1E"/>
                </a:solidFill>
                <a:latin typeface="Arial" panose="020B0604020202020204" pitchFamily="34" charset="0"/>
              </a:rPr>
              <a:t>[Howe and </a:t>
            </a:r>
            <a:r>
              <a:rPr lang="en-US" altLang="zh-CN" sz="1400" dirty="0" err="1" smtClean="0">
                <a:solidFill>
                  <a:srgbClr val="211D1E"/>
                </a:solidFill>
                <a:latin typeface="Arial" panose="020B0604020202020204" pitchFamily="34" charset="0"/>
              </a:rPr>
              <a:t>Binsack</a:t>
            </a:r>
            <a:r>
              <a:rPr lang="en-US" altLang="zh-CN" sz="1400" dirty="0" smtClean="0">
                <a:solidFill>
                  <a:srgbClr val="211D1E"/>
                </a:solidFill>
                <a:latin typeface="Arial" panose="020B0604020202020204" pitchFamily="34" charset="0"/>
              </a:rPr>
              <a:t>, 1972]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683006" y="5997325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211D1E"/>
                </a:solidFill>
                <a:latin typeface="Arial" panose="020B0604020202020204" pitchFamily="34" charset="0"/>
              </a:rPr>
              <a:t>Grygorov</a:t>
            </a:r>
            <a:r>
              <a:rPr lang="en-US" altLang="zh-CN" dirty="0">
                <a:solidFill>
                  <a:srgbClr val="211D1E"/>
                </a:solidFill>
                <a:latin typeface="Arial" panose="020B0604020202020204" pitchFamily="34" charset="0"/>
              </a:rPr>
              <a:t> et al., </a:t>
            </a:r>
            <a:r>
              <a:rPr lang="en-US" altLang="zh-CN" dirty="0" smtClean="0">
                <a:solidFill>
                  <a:srgbClr val="211D1E"/>
                </a:solidFill>
                <a:latin typeface="Arial" panose="020B0604020202020204" pitchFamily="34" charset="0"/>
              </a:rPr>
              <a:t>2014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5136323" y="2471259"/>
            <a:ext cx="4007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211D1E"/>
                </a:solidFill>
                <a:latin typeface="Arial" panose="020B0604020202020204" pitchFamily="34" charset="0"/>
              </a:rPr>
              <a:t>The </a:t>
            </a:r>
            <a:r>
              <a:rPr lang="en-US" altLang="zh-CN" dirty="0" smtClean="0">
                <a:solidFill>
                  <a:srgbClr val="211D1E"/>
                </a:solidFill>
                <a:latin typeface="Arial" panose="020B0604020202020204" pitchFamily="34" charset="0"/>
              </a:rPr>
              <a:t>magnetosphere crossing from 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</a:rPr>
              <a:t>north MSH </a:t>
            </a:r>
            <a:r>
              <a:rPr lang="en-US" altLang="zh-CN" dirty="0" smtClean="0">
                <a:solidFill>
                  <a:srgbClr val="211D1E"/>
                </a:solidFill>
                <a:latin typeface="Arial" panose="020B0604020202020204" pitchFamily="34" charset="0"/>
              </a:rPr>
              <a:t>to 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</a:rPr>
              <a:t>south MSH </a:t>
            </a:r>
            <a:r>
              <a:rPr lang="en-US" altLang="zh-CN" dirty="0">
                <a:solidFill>
                  <a:srgbClr val="211D1E"/>
                </a:solidFill>
                <a:latin typeface="Arial" panose="020B0604020202020204" pitchFamily="34" charset="0"/>
              </a:rPr>
              <a:t>was observed by </a:t>
            </a:r>
            <a:r>
              <a:rPr lang="en-US" altLang="zh-CN" dirty="0" smtClean="0">
                <a:solidFill>
                  <a:srgbClr val="211D1E"/>
                </a:solidFill>
                <a:latin typeface="Arial" panose="020B0604020202020204" pitchFamily="34" charset="0"/>
              </a:rPr>
              <a:t>Wind at -230Re  </a:t>
            </a:r>
            <a:r>
              <a:rPr lang="en-US" altLang="zh-CN" dirty="0">
                <a:solidFill>
                  <a:srgbClr val="211D1E"/>
                </a:solidFill>
                <a:latin typeface="Arial" panose="020B0604020202020204" pitchFamily="34" charset="0"/>
              </a:rPr>
              <a:t>after the shock </a:t>
            </a:r>
            <a:r>
              <a:rPr lang="en-US" altLang="zh-CN" dirty="0" smtClean="0">
                <a:solidFill>
                  <a:srgbClr val="211D1E"/>
                </a:solidFill>
                <a:latin typeface="Arial" panose="020B0604020202020204" pitchFamily="34" charset="0"/>
              </a:rPr>
              <a:t>arrival. </a:t>
            </a:r>
            <a:r>
              <a:rPr lang="en-US" altLang="zh-CN" sz="1400" dirty="0" smtClean="0">
                <a:solidFill>
                  <a:srgbClr val="211D1E"/>
                </a:solidFill>
                <a:latin typeface="Arial" panose="020B0604020202020204" pitchFamily="34" charset="0"/>
              </a:rPr>
              <a:t>[</a:t>
            </a:r>
            <a:r>
              <a:rPr lang="en-US" altLang="zh-CN" sz="1400" dirty="0" err="1">
                <a:solidFill>
                  <a:srgbClr val="211D1E"/>
                </a:solidFill>
                <a:latin typeface="Arial" panose="020B0604020202020204" pitchFamily="34" charset="0"/>
              </a:rPr>
              <a:t>Grygorov</a:t>
            </a:r>
            <a:r>
              <a:rPr lang="en-US" altLang="zh-CN" sz="1400" dirty="0">
                <a:solidFill>
                  <a:srgbClr val="211D1E"/>
                </a:solidFill>
                <a:latin typeface="Arial" panose="020B0604020202020204" pitchFamily="34" charset="0"/>
              </a:rPr>
              <a:t> et al., </a:t>
            </a:r>
            <a:r>
              <a:rPr lang="en-US" altLang="zh-CN" sz="1400" dirty="0" smtClean="0">
                <a:solidFill>
                  <a:srgbClr val="211D1E"/>
                </a:solidFill>
                <a:latin typeface="Arial" panose="020B0604020202020204" pitchFamily="34" charset="0"/>
              </a:rPr>
              <a:t>2014]</a:t>
            </a:r>
            <a:endParaRPr lang="zh-CN" altLang="en-US" sz="1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5230100" y="5579904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about at lunar distance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？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8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9144000" cy="846306"/>
            <a:chOff x="0" y="0"/>
            <a:chExt cx="9144000" cy="84630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9144000" cy="846306"/>
            </a:xfrm>
            <a:prstGeom prst="rect">
              <a:avLst/>
            </a:prstGeom>
            <a:gradFill>
              <a:gsLst>
                <a:gs pos="0">
                  <a:scrgbClr r="0" g="0" b="0"/>
                </a:gs>
                <a:gs pos="95000">
                  <a:srgbClr val="00B0F0"/>
                </a:gs>
                <a:gs pos="0">
                  <a:srgbClr val="0000FF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7728" y="0"/>
              <a:ext cx="2276272" cy="846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直接连接符 7"/>
          <p:cNvCxnSpPr/>
          <p:nvPr/>
        </p:nvCxnSpPr>
        <p:spPr>
          <a:xfrm>
            <a:off x="0" y="6478621"/>
            <a:ext cx="9144000" cy="0"/>
          </a:xfrm>
          <a:prstGeom prst="line">
            <a:avLst/>
          </a:prstGeom>
          <a:ln w="25400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Online Display, EGU2020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72974-71B1-4D9E-824C-EE0432D5A965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50166" y="138021"/>
            <a:ext cx="6617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altLang="zh-CN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8" y="860817"/>
            <a:ext cx="8697885" cy="537718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763387" y="860817"/>
            <a:ext cx="4380614" cy="551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763388" y="981273"/>
            <a:ext cx="43806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IMF </a:t>
            </a:r>
            <a:r>
              <a:rPr lang="en-US" altLang="zh-CN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Bz</a:t>
            </a:r>
            <a:r>
              <a:rPr lang="en-US" altLang="zh-CN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turned to further </a:t>
            </a:r>
            <a:r>
              <a:rPr lang="en-US" altLang="zh-CN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north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 after the shock arrival.</a:t>
            </a:r>
          </a:p>
          <a:p>
            <a:endParaRPr lang="en-US" altLang="zh-CN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zh-CN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IMF By 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close 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to 0 </a:t>
            </a:r>
            <a:r>
              <a:rPr lang="en-US" altLang="zh-CN" dirty="0" err="1" smtClean="0">
                <a:latin typeface="Arial" pitchFamily="34" charset="0"/>
                <a:cs typeface="Arial" pitchFamily="34" charset="0"/>
              </a:rPr>
              <a:t>nT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 before 10:40UT.</a:t>
            </a:r>
          </a:p>
          <a:p>
            <a:endParaRPr lang="en-US" altLang="zh-CN" dirty="0">
              <a:latin typeface="Arial" pitchFamily="34" charset="0"/>
              <a:cs typeface="Arial" pitchFamily="34" charset="0"/>
            </a:endParaRPr>
          </a:p>
          <a:p>
            <a:endParaRPr lang="en-US" altLang="zh-CN" dirty="0" smtClean="0">
              <a:latin typeface="Arial" pitchFamily="34" charset="0"/>
              <a:cs typeface="Arial" pitchFamily="34" charset="0"/>
            </a:endParaRPr>
          </a:p>
          <a:p>
            <a:endParaRPr lang="en-US" altLang="zh-CN" dirty="0">
              <a:latin typeface="Arial" pitchFamily="34" charset="0"/>
              <a:cs typeface="Arial" pitchFamily="34" charset="0"/>
            </a:endParaRPr>
          </a:p>
          <a:p>
            <a:r>
              <a:rPr lang="en-US" altLang="zh-CN" dirty="0" smtClean="0">
                <a:latin typeface="Arial" pitchFamily="34" charset="0"/>
                <a:cs typeface="Arial" pitchFamily="34" charset="0"/>
              </a:rPr>
              <a:t>At 10:30UT, solar 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wind </a:t>
            </a:r>
            <a:r>
              <a:rPr lang="en-US" altLang="zh-CN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Vx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 jumped 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from ~500 to 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750 km/s;</a:t>
            </a:r>
            <a:endParaRPr lang="en-US" altLang="zh-CN" dirty="0">
              <a:latin typeface="Arial" pitchFamily="34" charset="0"/>
              <a:cs typeface="Arial" pitchFamily="34" charset="0"/>
            </a:endParaRPr>
          </a:p>
          <a:p>
            <a:endParaRPr lang="en-US" altLang="zh-CN" dirty="0">
              <a:latin typeface="Arial" pitchFamily="34" charset="0"/>
              <a:cs typeface="Arial" pitchFamily="34" charset="0"/>
            </a:endParaRPr>
          </a:p>
          <a:p>
            <a:r>
              <a:rPr lang="en-US" altLang="zh-CN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Vy</a:t>
            </a:r>
            <a:r>
              <a:rPr lang="en-US" altLang="zh-CN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turned to further </a:t>
            </a:r>
            <a:r>
              <a:rPr lang="en-US" altLang="zh-CN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dawnward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 from -50 to -200 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km/s;</a:t>
            </a:r>
            <a:endParaRPr lang="en-US" altLang="zh-CN" dirty="0">
              <a:latin typeface="Arial" pitchFamily="34" charset="0"/>
              <a:cs typeface="Arial" pitchFamily="34" charset="0"/>
            </a:endParaRPr>
          </a:p>
          <a:p>
            <a:endParaRPr lang="en-US" altLang="zh-CN" dirty="0">
              <a:latin typeface="Arial" pitchFamily="34" charset="0"/>
              <a:cs typeface="Arial" pitchFamily="34" charset="0"/>
            </a:endParaRPr>
          </a:p>
          <a:p>
            <a:r>
              <a:rPr lang="en-US" altLang="zh-CN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altLang="zh-CN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dynamic </a:t>
            </a:r>
            <a:r>
              <a:rPr lang="en-US" altLang="zh-CN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pressure 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increased from 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~3 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to 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15 </a:t>
            </a:r>
            <a:r>
              <a:rPr lang="en-US" altLang="zh-CN" dirty="0" err="1">
                <a:latin typeface="Arial" pitchFamily="34" charset="0"/>
                <a:cs typeface="Arial" pitchFamily="34" charset="0"/>
              </a:rPr>
              <a:t>nPa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altLang="zh-CN" dirty="0">
              <a:latin typeface="Arial" pitchFamily="34" charset="0"/>
              <a:cs typeface="Arial" pitchFamily="34" charset="0"/>
            </a:endParaRPr>
          </a:p>
          <a:p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Oblique Shock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: V=653 km/s, N=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(-0.75, -0.47, -0.46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Cluster FGM data and 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158648" y="489597"/>
            <a:ext cx="2145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 ∼(209, 93, 6) Re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554971" y="612410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Interplanetary shock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0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9144000" cy="846306"/>
            <a:chOff x="0" y="0"/>
            <a:chExt cx="9144000" cy="84630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9144000" cy="846306"/>
            </a:xfrm>
            <a:prstGeom prst="rect">
              <a:avLst/>
            </a:prstGeom>
            <a:gradFill>
              <a:gsLst>
                <a:gs pos="0">
                  <a:scrgbClr r="0" g="0" b="0"/>
                </a:gs>
                <a:gs pos="95000">
                  <a:srgbClr val="00B0F0"/>
                </a:gs>
                <a:gs pos="0">
                  <a:srgbClr val="0000FF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7728" y="0"/>
              <a:ext cx="2276272" cy="846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直接连接符 7"/>
          <p:cNvCxnSpPr/>
          <p:nvPr/>
        </p:nvCxnSpPr>
        <p:spPr>
          <a:xfrm>
            <a:off x="0" y="6478621"/>
            <a:ext cx="9144000" cy="0"/>
          </a:xfrm>
          <a:prstGeom prst="line">
            <a:avLst/>
          </a:prstGeom>
          <a:ln w="25400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Online Display, EGU2020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72974-71B1-4D9E-824C-EE0432D5A965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50166" y="138021"/>
            <a:ext cx="6617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ARTEMIS Observations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t="7450" r="3767" b="6050"/>
          <a:stretch/>
        </p:blipFill>
        <p:spPr>
          <a:xfrm>
            <a:off x="-1" y="860816"/>
            <a:ext cx="6867729" cy="558224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860816"/>
            <a:ext cx="6457950" cy="298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30188" y="858928"/>
            <a:ext cx="44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59955" y="862163"/>
            <a:ext cx="44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109711" y="862163"/>
            <a:ext cx="44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t3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4594" y="5954234"/>
            <a:ext cx="3014029" cy="1169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743622" y="1009882"/>
            <a:ext cx="2506704" cy="4542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Inside the </a:t>
            </a:r>
            <a:r>
              <a:rPr lang="en-US" altLang="zh-CN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Msphere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Bx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=4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i="1" dirty="0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zh-CN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Bz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=0 </a:t>
            </a:r>
            <a:r>
              <a:rPr lang="en-US" altLang="zh-C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nT.</a:t>
            </a:r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dirty="0">
                <a:latin typeface="Arial" pitchFamily="34" charset="0"/>
                <a:cs typeface="Arial" pitchFamily="34" charset="0"/>
              </a:rPr>
              <a:t>The external </a:t>
            </a:r>
            <a:r>
              <a:rPr lang="en-US" altLang="zh-CN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shock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 arrived at 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t1, when 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altLang="zh-CN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magnetic field 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started  abruptly </a:t>
            </a:r>
            <a:r>
              <a:rPr lang="en-US" altLang="zh-CN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increasing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dirty="0">
                <a:latin typeface="Arial" pitchFamily="34" charset="0"/>
                <a:cs typeface="Arial" pitchFamily="34" charset="0"/>
              </a:rPr>
              <a:t>t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2: the </a:t>
            </a:r>
            <a:r>
              <a:rPr lang="en-US" altLang="zh-CN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end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 of the </a:t>
            </a:r>
            <a:r>
              <a:rPr lang="en-US" altLang="zh-CN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compression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. </a:t>
            </a:r>
            <a:endParaRPr lang="en-US" altLang="zh-CN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t3: the </a:t>
            </a:r>
            <a:r>
              <a:rPr lang="en-US" altLang="zh-CN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magnetopause crossing 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from </a:t>
            </a:r>
            <a:r>
              <a:rPr lang="en-US" altLang="zh-CN" dirty="0" err="1" smtClean="0">
                <a:latin typeface="Arial" pitchFamily="34" charset="0"/>
                <a:cs typeface="Arial" pitchFamily="34" charset="0"/>
              </a:rPr>
              <a:t>Msphere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 into MSH.</a:t>
            </a:r>
            <a:endParaRPr lang="en-US" altLang="zh-CN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en-US" altLang="zh-C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407895" y="2672370"/>
            <a:ext cx="1557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1400" dirty="0">
                <a:latin typeface="Arial" pitchFamily="34" charset="0"/>
                <a:cs typeface="Arial" pitchFamily="34" charset="0"/>
              </a:rPr>
              <a:t>a </a:t>
            </a:r>
            <a:r>
              <a:rPr lang="en-US" altLang="zh-CN" sz="1400" dirty="0" err="1">
                <a:latin typeface="Arial" pitchFamily="34" charset="0"/>
                <a:cs typeface="Arial" pitchFamily="34" charset="0"/>
              </a:rPr>
              <a:t>dawnward</a:t>
            </a:r>
            <a:r>
              <a:rPr lang="en-US" altLang="zh-CN" sz="1400" dirty="0">
                <a:latin typeface="Arial" pitchFamily="34" charset="0"/>
                <a:cs typeface="Arial" pitchFamily="34" charset="0"/>
              </a:rPr>
              <a:t> plasma flow</a:t>
            </a:r>
          </a:p>
        </p:txBody>
      </p:sp>
      <p:sp>
        <p:nvSpPr>
          <p:cNvPr id="18" name="矩形 17"/>
          <p:cNvSpPr/>
          <p:nvPr/>
        </p:nvSpPr>
        <p:spPr>
          <a:xfrm>
            <a:off x="3891516" y="880194"/>
            <a:ext cx="1139089" cy="278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Neutral Sheet</a:t>
            </a:r>
            <a:endParaRPr lang="zh-CN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030605" y="880194"/>
            <a:ext cx="552658" cy="2787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Lobe</a:t>
            </a:r>
            <a:endParaRPr lang="zh-CN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583264" y="880194"/>
            <a:ext cx="456029" cy="27875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MSH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039294" y="880194"/>
            <a:ext cx="369256" cy="278755"/>
          </a:xfrm>
          <a:prstGeom prst="rect">
            <a:avLst/>
          </a:prstGeom>
          <a:solidFill>
            <a:srgbClr val="B7A7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</a:t>
            </a:r>
            <a:endParaRPr lang="zh-CN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-15660" y="6478839"/>
            <a:ext cx="3283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Y=0 Re means the </a:t>
            </a:r>
            <a:r>
              <a:rPr lang="en-US" altLang="zh-CN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moon 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time.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190" y="5208878"/>
            <a:ext cx="3364810" cy="1258744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5965414" y="5279574"/>
            <a:ext cx="66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MVA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 rot="5400000">
            <a:off x="959024" y="2007708"/>
            <a:ext cx="1537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compressed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62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5545450" y="4412373"/>
            <a:ext cx="3263387" cy="2440685"/>
            <a:chOff x="5545450" y="4064025"/>
            <a:chExt cx="3263387" cy="2440685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8" t="8463" r="6327" b="9939"/>
            <a:stretch/>
          </p:blipFill>
          <p:spPr>
            <a:xfrm>
              <a:off x="5545450" y="4064025"/>
              <a:ext cx="3263387" cy="2440685"/>
            </a:xfrm>
            <a:prstGeom prst="rect">
              <a:avLst/>
            </a:prstGeom>
          </p:spPr>
        </p:pic>
        <p:cxnSp>
          <p:nvCxnSpPr>
            <p:cNvPr id="30" name="直接箭头连接符 29"/>
            <p:cNvCxnSpPr/>
            <p:nvPr/>
          </p:nvCxnSpPr>
          <p:spPr>
            <a:xfrm flipV="1">
              <a:off x="6582206" y="4738487"/>
              <a:ext cx="87086" cy="2721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7023993" y="4648063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</a:rPr>
                <a:t>MSH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821082" y="5378676"/>
              <a:ext cx="1034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err="1" smtClean="0">
                  <a:solidFill>
                    <a:srgbClr val="FF0000"/>
                  </a:solidFill>
                </a:rPr>
                <a:t>Msphere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946"/>
            <a:ext cx="2880000" cy="216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636" y="810946"/>
            <a:ext cx="2880000" cy="216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8" y="2694890"/>
            <a:ext cx="2880000" cy="216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8" y="4591115"/>
            <a:ext cx="2880000" cy="216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29" y="2696526"/>
            <a:ext cx="2880000" cy="216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288" y="4590857"/>
            <a:ext cx="2880000" cy="216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0" y="0"/>
            <a:ext cx="9144000" cy="846306"/>
            <a:chOff x="0" y="0"/>
            <a:chExt cx="9144000" cy="84630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9144000" cy="846306"/>
            </a:xfrm>
            <a:prstGeom prst="rect">
              <a:avLst/>
            </a:prstGeom>
            <a:gradFill>
              <a:gsLst>
                <a:gs pos="0">
                  <a:scrgbClr r="0" g="0" b="0"/>
                </a:gs>
                <a:gs pos="95000">
                  <a:srgbClr val="00B0F0"/>
                </a:gs>
                <a:gs pos="0">
                  <a:srgbClr val="0000FF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7728" y="0"/>
              <a:ext cx="2276272" cy="846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直接连接符 7"/>
          <p:cNvCxnSpPr/>
          <p:nvPr/>
        </p:nvCxnSpPr>
        <p:spPr>
          <a:xfrm>
            <a:off x="0" y="6478621"/>
            <a:ext cx="9144000" cy="0"/>
          </a:xfrm>
          <a:prstGeom prst="line">
            <a:avLst/>
          </a:prstGeom>
          <a:ln w="25400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72974-71B1-4D9E-824C-EE0432D5A965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50166" y="138021"/>
            <a:ext cx="6617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PPM MHD simulation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Online Display, EGU2020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1034143" y="809058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t=0s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330779" y="783683"/>
            <a:ext cx="86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t=112s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14462" y="2685456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t=420s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322219" y="2685456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t=560s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14462" y="4568150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t=700s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294848" y="4557264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t=840s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 flipV="1">
            <a:off x="642256" y="5284368"/>
            <a:ext cx="87086" cy="2721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6582206" y="4481847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t=700s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15"/>
          <p:cNvSpPr txBox="1"/>
          <p:nvPr/>
        </p:nvSpPr>
        <p:spPr>
          <a:xfrm>
            <a:off x="366446" y="538130"/>
            <a:ext cx="420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Ion density in X-Y plane at Z=-5.4 Re</a:t>
            </a:r>
            <a:endParaRPr lang="en-US" sz="2000" b="1" dirty="0"/>
          </a:p>
        </p:txBody>
      </p:sp>
      <p:sp>
        <p:nvSpPr>
          <p:cNvPr id="35" name="矩形 34"/>
          <p:cNvSpPr/>
          <p:nvPr/>
        </p:nvSpPr>
        <p:spPr>
          <a:xfrm>
            <a:off x="5031909" y="917300"/>
            <a:ext cx="4112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PPM global MHD model </a:t>
            </a:r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[Hu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2007]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120224" y="1240446"/>
            <a:ext cx="4023776" cy="302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lnSpc>
                <a:spcPct val="12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Input </a:t>
            </a:r>
            <a:r>
              <a:rPr lang="en-US" altLang="zh-CN" sz="2000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settings:</a:t>
            </a:r>
            <a:endParaRPr lang="en-US" altLang="zh-CN" sz="2000" dirty="0">
              <a:latin typeface="Arial" panose="020B0604020202020204" pitchFamily="34" charset="0"/>
              <a:ea typeface="宋体" charset="-122"/>
              <a:cs typeface="Arial" panose="020B0604020202020204" pitchFamily="34" charset="0"/>
            </a:endParaRPr>
          </a:p>
          <a:p>
            <a:pPr marL="0" lvl="1">
              <a:lnSpc>
                <a:spcPct val="120000"/>
              </a:lnSpc>
            </a:pPr>
            <a:r>
              <a:rPr lang="en-US" altLang="zh-CN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Upstream: V=(-550,0,0)km/s</a:t>
            </a:r>
            <a:r>
              <a:rPr lang="en-US" altLang="zh-CN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; </a:t>
            </a:r>
            <a:r>
              <a:rPr lang="en-US" altLang="zh-CN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Np=20 </a:t>
            </a:r>
            <a:r>
              <a:rPr lang="en-US" altLang="zh-CN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cm</a:t>
            </a:r>
            <a:r>
              <a:rPr lang="en-US" altLang="zh-CN" baseline="30000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-3</a:t>
            </a:r>
            <a:r>
              <a:rPr lang="en-US" altLang="zh-CN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, </a:t>
            </a:r>
            <a:r>
              <a:rPr lang="en-US" altLang="zh-CN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B=(-10.9, </a:t>
            </a:r>
            <a:r>
              <a:rPr lang="en-US" altLang="zh-CN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-1.7, </a:t>
            </a:r>
            <a:r>
              <a:rPr lang="en-US" altLang="zh-CN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8.1)</a:t>
            </a:r>
            <a:r>
              <a:rPr lang="en-US" altLang="zh-CN" dirty="0" err="1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nT</a:t>
            </a:r>
            <a:endParaRPr lang="en-US" altLang="zh-CN" dirty="0">
              <a:latin typeface="Arial" panose="020B0604020202020204" pitchFamily="34" charset="0"/>
              <a:ea typeface="宋体" charset="-122"/>
              <a:cs typeface="Arial" panose="020B0604020202020204" pitchFamily="34" charset="0"/>
            </a:endParaRPr>
          </a:p>
          <a:p>
            <a:pPr marL="0" lvl="1"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Downstream: </a:t>
            </a:r>
            <a:r>
              <a:rPr lang="en-US" altLang="zh-CN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V=(-</a:t>
            </a:r>
            <a:r>
              <a:rPr lang="en-US" altLang="zh-CN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700</a:t>
            </a:r>
            <a:r>
              <a:rPr lang="en-US" altLang="zh-CN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,-150,-50)km/s</a:t>
            </a:r>
            <a:r>
              <a:rPr lang="en-US" altLang="zh-CN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; </a:t>
            </a:r>
            <a:r>
              <a:rPr lang="en-US" altLang="zh-CN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Np=40 </a:t>
            </a:r>
            <a:r>
              <a:rPr lang="en-US" altLang="zh-CN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cm</a:t>
            </a:r>
            <a:r>
              <a:rPr lang="en-US" altLang="zh-CN" baseline="30000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-3</a:t>
            </a:r>
            <a:r>
              <a:rPr lang="en-US" altLang="zh-CN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, </a:t>
            </a:r>
            <a:r>
              <a:rPr lang="en-US" altLang="zh-CN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B=(-</a:t>
            </a:r>
            <a:r>
              <a:rPr lang="en-US" altLang="zh-CN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26.8, </a:t>
            </a:r>
            <a:r>
              <a:rPr lang="en-US" altLang="zh-CN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-0.4, 32.1)</a:t>
            </a:r>
            <a:r>
              <a:rPr lang="en-US" altLang="zh-CN" dirty="0" err="1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nT</a:t>
            </a:r>
            <a:endParaRPr lang="en-US" altLang="zh-CN" dirty="0">
              <a:latin typeface="Arial" panose="020B0604020202020204" pitchFamily="34" charset="0"/>
              <a:ea typeface="宋体" charset="-122"/>
              <a:cs typeface="Arial" panose="020B0604020202020204" pitchFamily="34" charset="0"/>
            </a:endParaRPr>
          </a:p>
          <a:p>
            <a:pPr marL="0" lvl="1">
              <a:lnSpc>
                <a:spcPct val="150000"/>
              </a:lnSpc>
            </a:pPr>
            <a:r>
              <a:rPr lang="en-US" altLang="zh-CN" dirty="0" err="1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Nshock</a:t>
            </a:r>
            <a:r>
              <a:rPr lang="en-US" altLang="zh-CN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=</a:t>
            </a:r>
            <a:r>
              <a:rPr lang="pt-BR" altLang="zh-CN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(-0.75,-0.47, -0.46)</a:t>
            </a:r>
            <a:endParaRPr lang="en-US" altLang="zh-CN" dirty="0">
              <a:latin typeface="Arial" panose="020B0604020202020204" pitchFamily="34" charset="0"/>
              <a:ea typeface="宋体" charset="-122"/>
              <a:cs typeface="Arial" panose="020B0604020202020204" pitchFamily="34" charset="0"/>
            </a:endParaRPr>
          </a:p>
          <a:p>
            <a:pPr marL="0" lvl="1">
              <a:lnSpc>
                <a:spcPct val="120000"/>
              </a:lnSpc>
              <a:spcBef>
                <a:spcPts val="1200"/>
              </a:spcBef>
            </a:pP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Simulations 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showed a </a:t>
            </a:r>
            <a:r>
              <a:rPr lang="en-US" altLang="zh-CN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qualitative consistence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 with 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observations.</a:t>
            </a:r>
          </a:p>
        </p:txBody>
      </p:sp>
    </p:spTree>
    <p:extLst>
      <p:ext uri="{BB962C8B-B14F-4D97-AF65-F5344CB8AC3E}">
        <p14:creationId xmlns:p14="http://schemas.microsoft.com/office/powerpoint/2010/main" val="122038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 time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67" b="10503"/>
          <a:stretch>
            <a:fillRect/>
          </a:stretch>
        </p:blipFill>
        <p:spPr bwMode="auto">
          <a:xfrm>
            <a:off x="26535" y="598299"/>
            <a:ext cx="5449232" cy="625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0" y="0"/>
            <a:ext cx="9144000" cy="846306"/>
            <a:chOff x="0" y="0"/>
            <a:chExt cx="9144000" cy="84630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9144000" cy="846306"/>
            </a:xfrm>
            <a:prstGeom prst="rect">
              <a:avLst/>
            </a:prstGeom>
            <a:gradFill>
              <a:gsLst>
                <a:gs pos="0">
                  <a:scrgbClr r="0" g="0" b="0"/>
                </a:gs>
                <a:gs pos="95000">
                  <a:srgbClr val="00B0F0"/>
                </a:gs>
                <a:gs pos="0">
                  <a:srgbClr val="0000FF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7728" y="0"/>
              <a:ext cx="2276272" cy="846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直接连接符 7"/>
          <p:cNvCxnSpPr/>
          <p:nvPr/>
        </p:nvCxnSpPr>
        <p:spPr>
          <a:xfrm>
            <a:off x="0" y="6478621"/>
            <a:ext cx="9144000" cy="0"/>
          </a:xfrm>
          <a:prstGeom prst="line">
            <a:avLst/>
          </a:prstGeom>
          <a:ln w="25400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Online Display, EGU2020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72974-71B1-4D9E-824C-EE0432D5A965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5369442" y="841117"/>
            <a:ext cx="377455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 smtClean="0">
                <a:solidFill>
                  <a:srgbClr val="31353B"/>
                </a:solidFill>
                <a:latin typeface="Arial" panose="020B0604020202020204" pitchFamily="34" charset="0"/>
              </a:rPr>
              <a:t>Is </a:t>
            </a:r>
            <a:r>
              <a:rPr lang="en-US" altLang="zh-CN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Vy</a:t>
            </a:r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31353B"/>
                </a:solidFill>
                <a:latin typeface="Arial" panose="020B0604020202020204" pitchFamily="34" charset="0"/>
              </a:rPr>
              <a:t>or 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</a:rPr>
              <a:t>shock normal </a:t>
            </a:r>
            <a:r>
              <a:rPr lang="en-US" altLang="zh-CN" dirty="0" smtClean="0">
                <a:solidFill>
                  <a:srgbClr val="31353B"/>
                </a:solidFill>
                <a:latin typeface="Arial" panose="020B0604020202020204" pitchFamily="34" charset="0"/>
              </a:rPr>
              <a:t>dominate?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dirty="0" smtClean="0">
                <a:solidFill>
                  <a:srgbClr val="31353B"/>
                </a:solidFill>
                <a:latin typeface="Arial" panose="020B0604020202020204" pitchFamily="34" charset="0"/>
              </a:rPr>
              <a:t>Same input </a:t>
            </a:r>
            <a:r>
              <a:rPr lang="en-US" altLang="zh-CN" dirty="0">
                <a:solidFill>
                  <a:srgbClr val="31353B"/>
                </a:solidFill>
                <a:latin typeface="Arial" panose="020B0604020202020204" pitchFamily="34" charset="0"/>
              </a:rPr>
              <a:t>parameters </a:t>
            </a:r>
            <a:r>
              <a:rPr lang="en-US" altLang="zh-CN" dirty="0" smtClean="0">
                <a:solidFill>
                  <a:srgbClr val="31353B"/>
                </a:solidFill>
                <a:latin typeface="Arial" panose="020B0604020202020204" pitchFamily="34" charset="0"/>
              </a:rPr>
              <a:t>in </a:t>
            </a:r>
            <a:r>
              <a:rPr lang="en-US" altLang="zh-CN" dirty="0" err="1" smtClean="0">
                <a:solidFill>
                  <a:srgbClr val="31353B"/>
                </a:solidFill>
                <a:latin typeface="Arial" panose="020B0604020202020204" pitchFamily="34" charset="0"/>
              </a:rPr>
              <a:t>OpenGGCM</a:t>
            </a:r>
            <a:r>
              <a:rPr lang="en-US" altLang="zh-CN" dirty="0" smtClean="0">
                <a:solidFill>
                  <a:srgbClr val="31353B"/>
                </a:solidFill>
                <a:latin typeface="Arial" panose="020B0604020202020204" pitchFamily="34" charset="0"/>
              </a:rPr>
              <a:t> simulation, except </a:t>
            </a:r>
            <a:r>
              <a:rPr lang="en-US" altLang="zh-CN" dirty="0">
                <a:solidFill>
                  <a:srgbClr val="31353B"/>
                </a:solidFill>
                <a:latin typeface="Arial" panose="020B0604020202020204" pitchFamily="34" charset="0"/>
              </a:rPr>
              <a:t>that the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</a:rPr>
              <a:t>shock normal </a:t>
            </a:r>
            <a:r>
              <a:rPr lang="en-US" altLang="zh-CN" dirty="0">
                <a:solidFill>
                  <a:srgbClr val="313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(-1,0,0</a:t>
            </a:r>
            <a:r>
              <a:rPr lang="en-US" altLang="zh-CN" dirty="0" smtClean="0">
                <a:solidFill>
                  <a:srgbClr val="3135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OpenGGCM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simulation shows that the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magnetotail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deflected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and the </a:t>
            </a:r>
            <a:r>
              <a:rPr lang="en-US" altLang="zh-CN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Msphere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is considerably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compressed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at the lunar orbit, as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before.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shocked tail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at lunar distance is mainly controlled by the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wind </a:t>
            </a:r>
            <a:r>
              <a:rPr lang="en-US" altLang="zh-CN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</a:t>
            </a:r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(Windsock)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rather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than the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 normal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the 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flapping time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is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about 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quarter 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hour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50166" y="138021"/>
            <a:ext cx="6617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OpenGGCM</a:t>
            </a:r>
            <a:r>
              <a:rPr lang="en-US" altLang="zh-CN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simulation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6033" y="860817"/>
            <a:ext cx="1665514" cy="195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01:04:00 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44724" y="860817"/>
            <a:ext cx="1665514" cy="195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01:12:00 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91884" y="2809360"/>
            <a:ext cx="1665514" cy="195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01:14:00 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144724" y="2809360"/>
            <a:ext cx="1665514" cy="195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01:20:00 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1884" y="4772414"/>
            <a:ext cx="1665514" cy="195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01:28:00 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165248" y="4772414"/>
            <a:ext cx="1665514" cy="195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01:36:00 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7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113546"/>
              </p:ext>
            </p:extLst>
          </p:nvPr>
        </p:nvGraphicFramePr>
        <p:xfrm>
          <a:off x="-31860" y="871763"/>
          <a:ext cx="7321398" cy="6230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Acrobat Document" r:id="rId3" imgW="7800919" imgH="6638789" progId="AcroExch.Document.7">
                  <p:embed/>
                </p:oleObj>
              </mc:Choice>
              <mc:Fallback>
                <p:oleObj name="Acrobat Document" r:id="rId3" imgW="7800919" imgH="6638789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1860" y="871763"/>
                        <a:ext cx="7321398" cy="62307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组合 8"/>
          <p:cNvGrpSpPr/>
          <p:nvPr/>
        </p:nvGrpSpPr>
        <p:grpSpPr>
          <a:xfrm>
            <a:off x="0" y="0"/>
            <a:ext cx="9144000" cy="846306"/>
            <a:chOff x="0" y="0"/>
            <a:chExt cx="9144000" cy="84630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9144000" cy="846306"/>
            </a:xfrm>
            <a:prstGeom prst="rect">
              <a:avLst/>
            </a:prstGeom>
            <a:gradFill>
              <a:gsLst>
                <a:gs pos="0">
                  <a:scrgbClr r="0" g="0" b="0"/>
                </a:gs>
                <a:gs pos="95000">
                  <a:srgbClr val="00B0F0"/>
                </a:gs>
                <a:gs pos="0">
                  <a:srgbClr val="0000FF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7728" y="0"/>
              <a:ext cx="2276272" cy="846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直接连接符 7"/>
          <p:cNvCxnSpPr/>
          <p:nvPr/>
        </p:nvCxnSpPr>
        <p:spPr>
          <a:xfrm>
            <a:off x="0" y="6478621"/>
            <a:ext cx="9144000" cy="0"/>
          </a:xfrm>
          <a:prstGeom prst="line">
            <a:avLst/>
          </a:prstGeom>
          <a:ln w="25400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Online Display, EGU2020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72974-71B1-4D9E-824C-EE0432D5A965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762844" y="860817"/>
            <a:ext cx="353001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compressed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deflected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magnetopause in response to the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 arrival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wind </a:t>
            </a:r>
            <a:r>
              <a:rPr lang="en-US" altLang="zh-CN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</a:t>
            </a:r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changes.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The s/c &amp; 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Moon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were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enveloped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by the 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wind/MSH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at lunar distance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 midnight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Normally during </a:t>
            </a:r>
            <a:r>
              <a:rPr lang="en-US" altLang="zh-CN" kern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full </a:t>
            </a:r>
            <a:r>
              <a:rPr lang="en-US" altLang="zh-CN" kern="0" dirty="0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moon time </a:t>
            </a: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we traditionally thought the </a:t>
            </a:r>
            <a:r>
              <a:rPr lang="en-US" altLang="zh-CN" kern="0" dirty="0" smtClean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Moon</a:t>
            </a:r>
            <a:r>
              <a:rPr lang="en-US" altLang="zh-CN" kern="0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is </a:t>
            </a:r>
            <a:r>
              <a:rPr lang="en-US" altLang="zh-CN" kern="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'safe'</a:t>
            </a: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by the </a:t>
            </a:r>
            <a:r>
              <a:rPr lang="en-US" altLang="zh-CN" kern="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protection of the </a:t>
            </a:r>
            <a:r>
              <a:rPr lang="en-US" altLang="zh-CN" kern="0" dirty="0" smtClean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Earth's </a:t>
            </a:r>
            <a:r>
              <a:rPr lang="en-US" altLang="zh-CN" kern="0" dirty="0" err="1" smtClean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Msphere</a:t>
            </a:r>
            <a:r>
              <a:rPr lang="en-US" altLang="zh-CN" kern="0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. Hence, the prediction for </a:t>
            </a:r>
            <a:r>
              <a:rPr lang="en-US" altLang="zh-CN" kern="0" dirty="0" smtClean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manned activity </a:t>
            </a:r>
            <a:r>
              <a:rPr lang="en-US" altLang="zh-CN" kern="0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on the Moon will </a:t>
            </a: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be very </a:t>
            </a:r>
            <a:r>
              <a:rPr lang="en-US" altLang="zh-CN" kern="0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important.</a:t>
            </a:r>
            <a:endParaRPr lang="zh-CN" altLang="en-US" kern="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0166" y="138021"/>
            <a:ext cx="6617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and conclusion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4665460" y="935768"/>
                <a:ext cx="988829" cy="658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𝑅𝑥</m:t>
                        </m:r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𝑅𝑦</m:t>
                        </m:r>
                      </m:den>
                    </m:f>
                  </m:oMath>
                </a14:m>
                <a:r>
                  <a:rPr lang="en-US" altLang="zh-CN" sz="2400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𝑉𝑥</m:t>
                        </m:r>
                      </m:num>
                      <m:den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𝑉𝑦</m:t>
                        </m:r>
                      </m:den>
                    </m:f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460" y="935768"/>
                <a:ext cx="988829" cy="658065"/>
              </a:xfrm>
              <a:prstGeom prst="rect">
                <a:avLst/>
              </a:prstGeom>
              <a:blipFill>
                <a:blip r:embed="rId6"/>
                <a:stretch>
                  <a:fillRect b="-37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接箭头连接符 17"/>
          <p:cNvCxnSpPr/>
          <p:nvPr/>
        </p:nvCxnSpPr>
        <p:spPr>
          <a:xfrm flipV="1">
            <a:off x="2190964" y="2889272"/>
            <a:ext cx="816526" cy="21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stCxn id="23" idx="1"/>
          </p:cNvCxnSpPr>
          <p:nvPr/>
        </p:nvCxnSpPr>
        <p:spPr>
          <a:xfrm flipH="1">
            <a:off x="849082" y="2899904"/>
            <a:ext cx="906987" cy="10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1756069" y="271523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Rx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>
            <a:off x="85059" y="2994681"/>
            <a:ext cx="0" cy="343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V="1">
            <a:off x="85059" y="2434856"/>
            <a:ext cx="0" cy="350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-132608" y="272408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Ry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-31861" y="5833749"/>
            <a:ext cx="917586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During this interval, the case provides 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for investigating the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between solar </a:t>
            </a:r>
            <a:r>
              <a:rPr lang="en-US" altLang="zh-CN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and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lunar nearside surface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full moon time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-31861" y="2434856"/>
            <a:ext cx="7229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-31861" y="3338622"/>
            <a:ext cx="7229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32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0" y="6478621"/>
            <a:ext cx="9144000" cy="0"/>
          </a:xfrm>
          <a:prstGeom prst="line">
            <a:avLst/>
          </a:prstGeom>
          <a:ln w="25400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Online Display, EGU2020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622095"/>
            <a:ext cx="9144001" cy="3223539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0" y="0"/>
            <a:ext cx="9144000" cy="846306"/>
            <a:chOff x="0" y="0"/>
            <a:chExt cx="9144000" cy="84630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9144000" cy="846306"/>
            </a:xfrm>
            <a:prstGeom prst="rect">
              <a:avLst/>
            </a:prstGeom>
            <a:gradFill>
              <a:gsLst>
                <a:gs pos="0">
                  <a:scrgbClr r="0" g="0" b="0"/>
                </a:gs>
                <a:gs pos="95000">
                  <a:srgbClr val="00B0F0"/>
                </a:gs>
                <a:gs pos="0">
                  <a:srgbClr val="0000FF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7728" y="0"/>
              <a:ext cx="2276272" cy="846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文本框 9"/>
          <p:cNvSpPr txBox="1"/>
          <p:nvPr/>
        </p:nvSpPr>
        <p:spPr>
          <a:xfrm>
            <a:off x="250166" y="138021"/>
            <a:ext cx="6617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and conclusion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324" y="860817"/>
            <a:ext cx="89313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kern="0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1.The </a:t>
            </a:r>
            <a:r>
              <a:rPr lang="en-US" altLang="zh-CN" kern="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large-scale deflection </a:t>
            </a: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of the </a:t>
            </a:r>
            <a:r>
              <a:rPr lang="en-US" altLang="zh-CN" kern="0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magnetopause was </a:t>
            </a: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observed by ARTMIES probes </a:t>
            </a:r>
            <a:r>
              <a:rPr lang="en-US" altLang="zh-CN" kern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at the full moon time</a:t>
            </a: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. </a:t>
            </a:r>
            <a:endParaRPr lang="en-US" altLang="zh-CN" kern="0" dirty="0" smtClean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kern="0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2. The </a:t>
            </a:r>
            <a:r>
              <a:rPr lang="en-US" altLang="zh-CN" kern="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first time </a:t>
            </a: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to observe </a:t>
            </a:r>
            <a:r>
              <a:rPr lang="en-US" altLang="zh-CN" kern="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this kind of crossing </a:t>
            </a:r>
            <a:r>
              <a:rPr lang="en-US" altLang="zh-CN" kern="0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at lunar distance.</a:t>
            </a:r>
            <a:endParaRPr lang="en-US" altLang="zh-CN" kern="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kern="0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3. The </a:t>
            </a:r>
            <a:r>
              <a:rPr lang="en-US" altLang="zh-CN" kern="0" dirty="0" smtClean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Moon</a:t>
            </a:r>
            <a:r>
              <a:rPr lang="en-US" altLang="zh-CN" kern="0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was suddenly </a:t>
            </a:r>
            <a:r>
              <a:rPr lang="en-US" altLang="zh-CN" kern="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exposed in the solar wind </a:t>
            </a: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when there was a large </a:t>
            </a:r>
            <a:r>
              <a:rPr lang="en-US" altLang="zh-CN" kern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solar wind blowing in the dawn-dusk direction</a:t>
            </a: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. </a:t>
            </a:r>
            <a:r>
              <a:rPr lang="en-US" altLang="zh-CN" kern="0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The </a:t>
            </a:r>
            <a:r>
              <a:rPr lang="en-US" altLang="zh-CN" kern="0" dirty="0" smtClean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deviation</a:t>
            </a:r>
            <a:r>
              <a:rPr lang="en-US" altLang="zh-CN" kern="0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of the </a:t>
            </a:r>
            <a:r>
              <a:rPr lang="en-US" altLang="zh-CN" kern="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magnetotail</a:t>
            </a: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from its normal position, like the </a:t>
            </a:r>
            <a:r>
              <a:rPr lang="en-US" altLang="zh-CN" kern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wind blowing a windsock</a:t>
            </a:r>
            <a:r>
              <a:rPr lang="en-US" altLang="zh-CN" kern="0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.</a:t>
            </a:r>
          </a:p>
          <a:p>
            <a:r>
              <a:rPr lang="en-US" altLang="zh-CN" kern="0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. </a:t>
            </a:r>
            <a:r>
              <a:rPr lang="en-US" altLang="zh-CN" kern="0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This </a:t>
            </a: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can be potentially very important to </a:t>
            </a:r>
            <a:r>
              <a:rPr lang="en-US" altLang="zh-CN" kern="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space weather </a:t>
            </a: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and applying to </a:t>
            </a:r>
            <a:r>
              <a:rPr lang="en-US" altLang="zh-CN" kern="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future lunar exploration </a:t>
            </a:r>
            <a:r>
              <a:rPr lang="en-US" altLang="zh-CN" kern="0" dirty="0" smtClean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planning</a:t>
            </a:r>
            <a:r>
              <a:rPr lang="en-US" altLang="zh-CN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. </a:t>
            </a:r>
            <a:endParaRPr lang="zh-CN" altLang="en-US" kern="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72974-71B1-4D9E-824C-EE0432D5A965}" type="slidenum">
              <a:rPr lang="zh-CN" altLang="en-US" smtClean="0"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349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765</TotalTime>
  <Words>999</Words>
  <Application>Microsoft Office PowerPoint</Application>
  <PresentationFormat>全屏显示(4:3)</PresentationFormat>
  <Paragraphs>125</Paragraphs>
  <Slides>10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等线</vt:lpstr>
      <vt:lpstr>等线 Light</vt:lpstr>
      <vt:lpstr>黑体</vt:lpstr>
      <vt:lpstr>宋体</vt:lpstr>
      <vt:lpstr>微软雅黑</vt:lpstr>
      <vt:lpstr>Arial</vt:lpstr>
      <vt:lpstr>Arial Black</vt:lpstr>
      <vt:lpstr>Arial Rounded MT Bold</vt:lpstr>
      <vt:lpstr>Calibri</vt:lpstr>
      <vt:lpstr>Calibri Light</vt:lpstr>
      <vt:lpstr>Cambria Math</vt:lpstr>
      <vt:lpstr>Wingdings</vt:lpstr>
      <vt:lpstr>Office 主题​​</vt:lpstr>
      <vt:lpstr>Acrobat Document</vt:lpstr>
      <vt:lpstr>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vencent_s@163.com</dc:creator>
  <cp:lastModifiedBy>vencent_s@163.com</cp:lastModifiedBy>
  <cp:revision>98</cp:revision>
  <dcterms:created xsi:type="dcterms:W3CDTF">2020-04-28T11:24:40Z</dcterms:created>
  <dcterms:modified xsi:type="dcterms:W3CDTF">2020-05-03T15:05:30Z</dcterms:modified>
</cp:coreProperties>
</file>