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43" r:id="rId2"/>
  </p:sldMasterIdLst>
  <p:notesMasterIdLst>
    <p:notesMasterId r:id="rId18"/>
  </p:notesMasterIdLst>
  <p:sldIdLst>
    <p:sldId id="256" r:id="rId3"/>
    <p:sldId id="271" r:id="rId4"/>
    <p:sldId id="274" r:id="rId5"/>
    <p:sldId id="275" r:id="rId6"/>
    <p:sldId id="269" r:id="rId7"/>
    <p:sldId id="277" r:id="rId8"/>
    <p:sldId id="280" r:id="rId9"/>
    <p:sldId id="257" r:id="rId10"/>
    <p:sldId id="260" r:id="rId11"/>
    <p:sldId id="259" r:id="rId12"/>
    <p:sldId id="262" r:id="rId13"/>
    <p:sldId id="298" r:id="rId14"/>
    <p:sldId id="299" r:id="rId15"/>
    <p:sldId id="297" r:id="rId16"/>
    <p:sldId id="281"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6EDC0-6DE3-44BB-8F3E-B8CC680EADBE}" type="datetimeFigureOut">
              <a:rPr lang="fi-FI" smtClean="0"/>
              <a:t>6.5.2020</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C9CEA-09AA-4FEE-8D81-597B62E000EA}" type="slidenum">
              <a:rPr lang="fi-FI" smtClean="0"/>
              <a:t>‹#›</a:t>
            </a:fld>
            <a:endParaRPr lang="fi-FI"/>
          </a:p>
        </p:txBody>
      </p:sp>
    </p:spTree>
    <p:extLst>
      <p:ext uri="{BB962C8B-B14F-4D97-AF65-F5344CB8AC3E}">
        <p14:creationId xmlns:p14="http://schemas.microsoft.com/office/powerpoint/2010/main" val="78121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en-GB" noProof="0" dirty="0" err="1" smtClean="0"/>
              <a:t>Helholtz</a:t>
            </a:r>
            <a:r>
              <a:rPr lang="en-GB" baseline="0" noProof="0" dirty="0" smtClean="0"/>
              <a:t> </a:t>
            </a:r>
            <a:r>
              <a:rPr lang="en-GB" baseline="0" noProof="0" dirty="0" err="1" smtClean="0"/>
              <a:t>zentrumn</a:t>
            </a:r>
            <a:r>
              <a:rPr lang="en-GB" baseline="0" noProof="0" dirty="0" smtClean="0"/>
              <a:t> Dresden  Rossendorf (HIF )</a:t>
            </a:r>
            <a:r>
              <a:rPr lang="en-US" baseline="0" noProof="0" dirty="0" smtClean="0"/>
              <a:t> Helmholtz Institute Freiberg for Resource Technology</a:t>
            </a:r>
            <a:r>
              <a:rPr lang="en-GB" baseline="0" noProof="0" dirty="0" smtClean="0"/>
              <a:t> </a:t>
            </a:r>
            <a:endParaRPr lang="en-GB" noProof="0" dirty="0"/>
          </a:p>
        </p:txBody>
      </p:sp>
      <p:sp>
        <p:nvSpPr>
          <p:cNvPr id="4" name="Ograd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02C2B-389E-473D-BFF9-6F0194A790C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4830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Too trivial.</a:t>
            </a:r>
            <a:r>
              <a:rPr lang="fi-FI" baseline="0" dirty="0" smtClean="0"/>
              <a:t> No need for presentation in the end.</a:t>
            </a:r>
            <a:endParaRPr lang="fi-FI" dirty="0"/>
          </a:p>
        </p:txBody>
      </p:sp>
      <p:sp>
        <p:nvSpPr>
          <p:cNvPr id="4" name="Slide Number Placeholder 3"/>
          <p:cNvSpPr>
            <a:spLocks noGrp="1"/>
          </p:cNvSpPr>
          <p:nvPr>
            <p:ph type="sldNum" sz="quarter" idx="10"/>
          </p:nvPr>
        </p:nvSpPr>
        <p:spPr/>
        <p:txBody>
          <a:bodyPr/>
          <a:lstStyle/>
          <a:p>
            <a:fld id="{3AFC9CEA-09AA-4FEE-8D81-597B62E000EA}" type="slidenum">
              <a:rPr lang="fi-FI" smtClean="0"/>
              <a:t>5</a:t>
            </a:fld>
            <a:endParaRPr lang="fi-FI"/>
          </a:p>
        </p:txBody>
      </p:sp>
    </p:spTree>
    <p:extLst>
      <p:ext uri="{BB962C8B-B14F-4D97-AF65-F5344CB8AC3E}">
        <p14:creationId xmlns:p14="http://schemas.microsoft.com/office/powerpoint/2010/main" val="10829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sz="2000"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gradiometers are less sensitive to rotations in homogeneous magnetic field and thus reduce dramatically, </a:t>
            </a:r>
          </a:p>
          <a:p>
            <a:r>
              <a:rPr lang="en-US" dirty="0" smtClean="0">
                <a:solidFill>
                  <a:srgbClr val="000000"/>
                </a:solidFill>
                <a:latin typeface="Times New Roman" panose="02020603050405020304" pitchFamily="18" charset="0"/>
              </a:rPr>
              <a:t> gradiometers suppress the homogeneous magnetic field and do not suffer from geomagnetic noise, </a:t>
            </a:r>
          </a:p>
          <a:p>
            <a:r>
              <a:rPr lang="en-US" dirty="0" smtClean="0">
                <a:solidFill>
                  <a:srgbClr val="000000"/>
                </a:solidFill>
                <a:latin typeface="Times New Roman" panose="02020603050405020304" pitchFamily="18" charset="0"/>
              </a:rPr>
              <a:t> long wavelength regional trends in the gradient signals are removed, </a:t>
            </a:r>
          </a:p>
          <a:p>
            <a:r>
              <a:rPr lang="en-US" dirty="0" smtClean="0">
                <a:solidFill>
                  <a:srgbClr val="000000"/>
                </a:solidFill>
                <a:latin typeface="Times New Roman" panose="02020603050405020304" pitchFamily="18" charset="0"/>
              </a:rPr>
              <a:t> spatial resolution of gradient tensor data is in theory higher by a factor of two [24], </a:t>
            </a:r>
          </a:p>
          <a:p>
            <a:r>
              <a:rPr lang="en-US" dirty="0" smtClean="0">
                <a:solidFill>
                  <a:srgbClr val="000000"/>
                </a:solidFill>
                <a:latin typeface="Times New Roman" panose="02020603050405020304" pitchFamily="18" charset="0"/>
              </a:rPr>
              <a:t> the data provides additional information for the identification of magnetic remanence indicators, </a:t>
            </a:r>
          </a:p>
          <a:p>
            <a:r>
              <a:rPr lang="en-US" dirty="0" smtClean="0">
                <a:solidFill>
                  <a:srgbClr val="000000"/>
                </a:solidFill>
                <a:latin typeface="Times New Roman" panose="02020603050405020304" pitchFamily="18" charset="0"/>
              </a:rPr>
              <a:t> improved interpretation of gradient tensor data on irregular grids [25], </a:t>
            </a:r>
          </a:p>
          <a:p>
            <a:r>
              <a:rPr lang="en-US" dirty="0" smtClean="0">
                <a:solidFill>
                  <a:srgbClr val="000000"/>
                </a:solidFill>
                <a:latin typeface="Times New Roman" panose="02020603050405020304" pitchFamily="18" charset="0"/>
              </a:rPr>
              <a:t> gradient tensor data provide significant constraints to the solution of the inverse problem, e.g., the dipole-tracking algorithm [26] and have been successfully applied to estimate the location of block-shaped bodies. </a:t>
            </a:r>
          </a:p>
          <a:p>
            <a:endParaRPr lang="fi-FI" dirty="0"/>
          </a:p>
        </p:txBody>
      </p:sp>
      <p:sp>
        <p:nvSpPr>
          <p:cNvPr id="4" name="Slide Number Placeholder 3"/>
          <p:cNvSpPr>
            <a:spLocks noGrp="1"/>
          </p:cNvSpPr>
          <p:nvPr>
            <p:ph type="sldNum" sz="quarter" idx="10"/>
          </p:nvPr>
        </p:nvSpPr>
        <p:spPr/>
        <p:txBody>
          <a:bodyPr/>
          <a:lstStyle/>
          <a:p>
            <a:fld id="{3AFC9CEA-09AA-4FEE-8D81-597B62E000EA}" type="slidenum">
              <a:rPr lang="fi-FI" smtClean="0"/>
              <a:t>6</a:t>
            </a:fld>
            <a:endParaRPr lang="fi-FI"/>
          </a:p>
        </p:txBody>
      </p:sp>
    </p:spTree>
    <p:extLst>
      <p:ext uri="{BB962C8B-B14F-4D97-AF65-F5344CB8AC3E}">
        <p14:creationId xmlns:p14="http://schemas.microsoft.com/office/powerpoint/2010/main" val="339487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Dipoles are</a:t>
            </a:r>
            <a:r>
              <a:rPr lang="fi-FI" baseline="0" dirty="0" smtClean="0"/>
              <a:t> used now for simplisity in coding.</a:t>
            </a:r>
            <a:endParaRPr lang="fi-FI" dirty="0"/>
          </a:p>
        </p:txBody>
      </p:sp>
      <p:sp>
        <p:nvSpPr>
          <p:cNvPr id="4" name="Slide Number Placeholder 3"/>
          <p:cNvSpPr>
            <a:spLocks noGrp="1"/>
          </p:cNvSpPr>
          <p:nvPr>
            <p:ph type="sldNum" sz="quarter" idx="10"/>
          </p:nvPr>
        </p:nvSpPr>
        <p:spPr/>
        <p:txBody>
          <a:bodyPr/>
          <a:lstStyle/>
          <a:p>
            <a:fld id="{3AFC9CEA-09AA-4FEE-8D81-597B62E000EA}" type="slidenum">
              <a:rPr lang="fi-FI" smtClean="0"/>
              <a:t>10</a:t>
            </a:fld>
            <a:endParaRPr lang="fi-FI"/>
          </a:p>
        </p:txBody>
      </p:sp>
    </p:spTree>
    <p:extLst>
      <p:ext uri="{BB962C8B-B14F-4D97-AF65-F5344CB8AC3E}">
        <p14:creationId xmlns:p14="http://schemas.microsoft.com/office/powerpoint/2010/main" val="274970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NSS many special characteristics, because it is semi independent of the source </a:t>
            </a:r>
            <a:r>
              <a:rPr lang="en-US" sz="1200" b="0" i="0" u="none" strike="noStrike" kern="1200" baseline="0" dirty="0" err="1" smtClean="0">
                <a:solidFill>
                  <a:schemeClr val="tx1"/>
                </a:solidFill>
                <a:latin typeface="+mn-lt"/>
                <a:ea typeface="+mn-ea"/>
                <a:cs typeface="+mn-cs"/>
              </a:rPr>
              <a:t>magnetisation</a:t>
            </a:r>
            <a:r>
              <a:rPr lang="en-US" sz="1200" b="0" i="0" u="none" strike="noStrike" kern="1200" baseline="0" dirty="0" smtClean="0">
                <a:solidFill>
                  <a:schemeClr val="tx1"/>
                </a:solidFill>
                <a:latin typeface="+mn-lt"/>
                <a:ea typeface="+mn-ea"/>
                <a:cs typeface="+mn-cs"/>
              </a:rPr>
              <a:t> direction. The NSS</a:t>
            </a:r>
          </a:p>
          <a:p>
            <a:r>
              <a:rPr lang="en-US" sz="1200" b="0" i="0" u="none" strike="noStrike" kern="1200" baseline="0" dirty="0" smtClean="0">
                <a:solidFill>
                  <a:schemeClr val="tx1"/>
                </a:solidFill>
                <a:latin typeface="+mn-lt"/>
                <a:ea typeface="+mn-ea"/>
                <a:cs typeface="+mn-cs"/>
              </a:rPr>
              <a:t>parameter peaks over the </a:t>
            </a:r>
            <a:r>
              <a:rPr lang="en-US" sz="1200" b="0" i="0" u="none" strike="noStrike" kern="1200" baseline="0" dirty="0" err="1" smtClean="0">
                <a:solidFill>
                  <a:schemeClr val="tx1"/>
                </a:solidFill>
                <a:latin typeface="+mn-lt"/>
                <a:ea typeface="+mn-ea"/>
                <a:cs typeface="+mn-cs"/>
              </a:rPr>
              <a:t>centre</a:t>
            </a:r>
            <a:r>
              <a:rPr lang="en-US" sz="1200" b="0" i="0" u="none" strike="noStrike" kern="1200" baseline="0" dirty="0" smtClean="0">
                <a:solidFill>
                  <a:schemeClr val="tx1"/>
                </a:solidFill>
                <a:latin typeface="+mn-lt"/>
                <a:ea typeface="+mn-ea"/>
                <a:cs typeface="+mn-cs"/>
              </a:rPr>
              <a:t> of </a:t>
            </a:r>
            <a:r>
              <a:rPr lang="en-US" sz="1200" b="0" i="0" u="none" strike="noStrike" kern="1200" baseline="0" dirty="0" err="1" smtClean="0">
                <a:solidFill>
                  <a:schemeClr val="tx1"/>
                </a:solidFill>
                <a:latin typeface="+mn-lt"/>
                <a:ea typeface="+mn-ea"/>
                <a:cs typeface="+mn-cs"/>
              </a:rPr>
              <a:t>magnetisation</a:t>
            </a:r>
            <a:r>
              <a:rPr lang="en-US" sz="1200" b="0" i="0" u="none" strike="noStrike" kern="1200" baseline="0" dirty="0" smtClean="0">
                <a:solidFill>
                  <a:schemeClr val="tx1"/>
                </a:solidFill>
                <a:latin typeface="+mn-lt"/>
                <a:ea typeface="+mn-ea"/>
                <a:cs typeface="+mn-cs"/>
              </a:rPr>
              <a:t> for discrete bodies and along the central axis of elongate sources</a:t>
            </a:r>
          </a:p>
          <a:p>
            <a:r>
              <a:rPr lang="en-US" sz="1200" b="0" i="0" u="none" strike="noStrike" kern="1200" baseline="0" dirty="0" smtClean="0">
                <a:solidFill>
                  <a:schemeClr val="tx1"/>
                </a:solidFill>
                <a:latin typeface="+mn-lt"/>
                <a:ea typeface="+mn-ea"/>
                <a:cs typeface="+mn-cs"/>
              </a:rPr>
              <a:t>A signal is good locating edges of magnetics objects.</a:t>
            </a:r>
            <a:endParaRPr lang="fi-FI" dirty="0" smtClean="0"/>
          </a:p>
          <a:p>
            <a:endParaRPr lang="fi-FI" dirty="0"/>
          </a:p>
        </p:txBody>
      </p:sp>
      <p:sp>
        <p:nvSpPr>
          <p:cNvPr id="4" name="Slide Number Placeholder 3"/>
          <p:cNvSpPr>
            <a:spLocks noGrp="1"/>
          </p:cNvSpPr>
          <p:nvPr>
            <p:ph type="sldNum" sz="quarter" idx="10"/>
          </p:nvPr>
        </p:nvSpPr>
        <p:spPr/>
        <p:txBody>
          <a:bodyPr/>
          <a:lstStyle/>
          <a:p>
            <a:fld id="{3AFC9CEA-09AA-4FEE-8D81-597B62E000EA}" type="slidenum">
              <a:rPr lang="fi-FI" smtClean="0"/>
              <a:t>11</a:t>
            </a:fld>
            <a:endParaRPr lang="fi-FI"/>
          </a:p>
        </p:txBody>
      </p:sp>
    </p:spTree>
    <p:extLst>
      <p:ext uri="{BB962C8B-B14F-4D97-AF65-F5344CB8AC3E}">
        <p14:creationId xmlns:p14="http://schemas.microsoft.com/office/powerpoint/2010/main" val="331574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AFC9CEA-09AA-4FEE-8D81-597B62E000EA}" type="slidenum">
              <a:rPr lang="fi-FI" smtClean="0"/>
              <a:t>12</a:t>
            </a:fld>
            <a:endParaRPr lang="fi-FI"/>
          </a:p>
        </p:txBody>
      </p:sp>
    </p:spTree>
    <p:extLst>
      <p:ext uri="{BB962C8B-B14F-4D97-AF65-F5344CB8AC3E}">
        <p14:creationId xmlns:p14="http://schemas.microsoft.com/office/powerpoint/2010/main" val="3326990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Same than in slide 12 but with magnetic contact below the magnetic</a:t>
            </a:r>
            <a:r>
              <a:rPr lang="fi-FI" baseline="0" dirty="0" smtClean="0"/>
              <a:t> objects</a:t>
            </a:r>
            <a:endParaRPr lang="fi-FI" dirty="0"/>
          </a:p>
        </p:txBody>
      </p:sp>
      <p:sp>
        <p:nvSpPr>
          <p:cNvPr id="4" name="Slide Number Placeholder 3"/>
          <p:cNvSpPr>
            <a:spLocks noGrp="1"/>
          </p:cNvSpPr>
          <p:nvPr>
            <p:ph type="sldNum" sz="quarter" idx="10"/>
          </p:nvPr>
        </p:nvSpPr>
        <p:spPr/>
        <p:txBody>
          <a:bodyPr/>
          <a:lstStyle/>
          <a:p>
            <a:fld id="{3AFC9CEA-09AA-4FEE-8D81-597B62E000EA}" type="slidenum">
              <a:rPr lang="fi-FI" smtClean="0"/>
              <a:t>13</a:t>
            </a:fld>
            <a:endParaRPr lang="fi-FI"/>
          </a:p>
        </p:txBody>
      </p:sp>
    </p:spTree>
    <p:extLst>
      <p:ext uri="{BB962C8B-B14F-4D97-AF65-F5344CB8AC3E}">
        <p14:creationId xmlns:p14="http://schemas.microsoft.com/office/powerpoint/2010/main" val="233851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ääotsikko 1">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tx2"/>
                </a:solidFill>
              </a:defRPr>
            </a:lvl1pPr>
          </a:lstStyle>
          <a:p>
            <a:r>
              <a:rPr lang="en-GB" noProof="0" dirty="0" smtClean="0"/>
              <a:t>Click to add title</a:t>
            </a:r>
            <a:endParaRPr lang="en-GB" noProof="0" dirty="0"/>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Date &amp; </a:t>
            </a:r>
            <a:r>
              <a:rPr lang="en-GB" noProof="0" dirty="0" err="1" smtClean="0"/>
              <a:t>Firstname</a:t>
            </a:r>
            <a:r>
              <a:rPr lang="en-GB" noProof="0" dirty="0" smtClean="0"/>
              <a:t> </a:t>
            </a:r>
            <a:r>
              <a:rPr lang="en-GB" noProof="0" dirty="0" err="1" smtClean="0"/>
              <a:t>Lastname</a:t>
            </a:r>
            <a:endParaRPr lang="en-GB" noProof="0" dirty="0"/>
          </a:p>
        </p:txBody>
      </p:sp>
      <p:grpSp>
        <p:nvGrpSpPr>
          <p:cNvPr id="5" name="Ryhmä 3"/>
          <p:cNvGrpSpPr/>
          <p:nvPr/>
        </p:nvGrpSpPr>
        <p:grpSpPr>
          <a:xfrm>
            <a:off x="4187555" y="730515"/>
            <a:ext cx="3795061" cy="1656183"/>
            <a:chOff x="2187936" y="908720"/>
            <a:chExt cx="2146016" cy="936532"/>
          </a:xfrm>
          <a:solidFill>
            <a:schemeClr val="tx2"/>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357026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6">
    <p:bg>
      <p:bgPr>
        <a:solidFill>
          <a:srgbClr val="662D9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095999" y="579600"/>
            <a:ext cx="5756275" cy="3564000"/>
          </a:xfrm>
        </p:spPr>
        <p:txBody>
          <a:bodyPr anchor="t" anchorCtr="0">
            <a:noAutofit/>
          </a:bodyPr>
          <a:lstStyle>
            <a:lvl1pPr algn="l">
              <a:defRPr sz="4400">
                <a:solidFill>
                  <a:schemeClr val="bg1"/>
                </a:solidFill>
              </a:defRPr>
            </a:lvl1pPr>
          </a:lstStyle>
          <a:p>
            <a:r>
              <a:rPr lang="en-US" noProof="0" smtClean="0"/>
              <a:t>Click to edit Master title style</a:t>
            </a:r>
            <a:endParaRPr lang="en-GB" noProof="0" dirty="0"/>
          </a:p>
        </p:txBody>
      </p:sp>
      <p:cxnSp>
        <p:nvCxnSpPr>
          <p:cNvPr id="25" name="Suora yhdysviiva 24"/>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6" name="Suora yhdysviiva 25"/>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7" name="Suora yhdysviiva 26"/>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grpSp>
        <p:nvGrpSpPr>
          <p:cNvPr id="48" name="Ryhmä 3"/>
          <p:cNvGrpSpPr/>
          <p:nvPr/>
        </p:nvGrpSpPr>
        <p:grpSpPr bwMode="black">
          <a:xfrm>
            <a:off x="1559496" y="908720"/>
            <a:ext cx="3404531" cy="4784812"/>
            <a:chOff x="4053823" y="805616"/>
            <a:chExt cx="3746764" cy="5265795"/>
          </a:xfrm>
          <a:solidFill>
            <a:schemeClr val="bg1"/>
          </a:solidFill>
        </p:grpSpPr>
        <p:sp>
          <p:nvSpPr>
            <p:cNvPr id="49" name="Freeform 6"/>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0" name="Freeform 7"/>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1" name="Freeform 8"/>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2" name="Freeform 9"/>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3" name="Freeform 10"/>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4" name="Freeform 11"/>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5" name="Freeform 12"/>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6" name="Freeform 13"/>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7" name="Freeform 14"/>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8" name="Freeform 15"/>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9" name="Freeform 16"/>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0" name="Rectangle 17"/>
            <p:cNvSpPr>
              <a:spLocks noChangeArrowheads="1"/>
            </p:cNvSpPr>
            <p:nvPr userDrawn="1"/>
          </p:nvSpPr>
          <p:spPr bwMode="black">
            <a:xfrm>
              <a:off x="4954089" y="4993969"/>
              <a:ext cx="112421" cy="473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1" name="Freeform 18"/>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2" name="Freeform 19"/>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3" name="Freeform 20"/>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4" name="Freeform 21"/>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5" name="Rectangle 22"/>
            <p:cNvSpPr>
              <a:spLocks noChangeArrowheads="1"/>
            </p:cNvSpPr>
            <p:nvPr userDrawn="1"/>
          </p:nvSpPr>
          <p:spPr bwMode="black">
            <a:xfrm>
              <a:off x="6794195" y="4993969"/>
              <a:ext cx="110622" cy="473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6" name="Freeform 23"/>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7" name="Freeform 24"/>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8" name="Freeform 25"/>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644255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äliotsikko A1">
    <p:bg>
      <p:bgPr>
        <a:solidFill>
          <a:srgbClr val="67686A"/>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501008"/>
            <a:ext cx="11510962" cy="2656510"/>
          </a:xfrm>
        </p:spPr>
        <p:txBody>
          <a:bodyPr anchor="t" anchorCtr="0">
            <a:noAutofit/>
          </a:bodyPr>
          <a:lstStyle>
            <a:lvl1pPr algn="ctr">
              <a:defRPr sz="9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FF89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27" name="Päivämäärän paikkamerkki 26"/>
          <p:cNvSpPr>
            <a:spLocks noGrp="1"/>
          </p:cNvSpPr>
          <p:nvPr>
            <p:ph type="dt" sz="half" idx="10"/>
          </p:nvPr>
        </p:nvSpPr>
        <p:spPr/>
        <p:txBody>
          <a:bodyPr/>
          <a:lstStyle>
            <a:lvl1pPr>
              <a:defRPr>
                <a:solidFill>
                  <a:srgbClr val="FF8900"/>
                </a:solidFill>
              </a:defRPr>
            </a:lvl1pPr>
          </a:lstStyle>
          <a:p>
            <a:fld id="{E8422AB1-8883-4731-88F8-A6381387075A}" type="datetimeFigureOut">
              <a:rPr lang="fi-FI" smtClean="0"/>
              <a:t>6.5.2020</a:t>
            </a:fld>
            <a:endParaRPr lang="fi-FI"/>
          </a:p>
        </p:txBody>
      </p:sp>
      <p:sp>
        <p:nvSpPr>
          <p:cNvPr id="28" name="Alatunnisteen paikkamerkki 27"/>
          <p:cNvSpPr>
            <a:spLocks noGrp="1"/>
          </p:cNvSpPr>
          <p:nvPr>
            <p:ph type="ftr" sz="quarter" idx="11"/>
          </p:nvPr>
        </p:nvSpPr>
        <p:spPr/>
        <p:txBody>
          <a:bodyPr/>
          <a:lstStyle>
            <a:lvl1pPr>
              <a:defRPr>
                <a:solidFill>
                  <a:srgbClr val="FF8900"/>
                </a:solidFill>
              </a:defRPr>
            </a:lvl1pPr>
          </a:lstStyle>
          <a:p>
            <a:endParaRPr lang="fi-FI"/>
          </a:p>
        </p:txBody>
      </p:sp>
      <p:sp>
        <p:nvSpPr>
          <p:cNvPr id="29" name="Dian numeron paikkamerkki 28"/>
          <p:cNvSpPr>
            <a:spLocks noGrp="1"/>
          </p:cNvSpPr>
          <p:nvPr>
            <p:ph type="sldNum" sz="quarter" idx="12"/>
          </p:nvPr>
        </p:nvSpPr>
        <p:spPr/>
        <p:txBody>
          <a:bodyPr/>
          <a:lstStyle>
            <a:lvl1pPr>
              <a:defRPr>
                <a:solidFill>
                  <a:srgbClr val="FF8900"/>
                </a:solidFill>
              </a:defRPr>
            </a:lvl1pPr>
          </a:lstStyle>
          <a:p>
            <a:fld id="{1406C065-6343-4F89-AB3D-6489E23D5B0F}" type="slidenum">
              <a:rPr lang="fi-FI" smtClean="0"/>
              <a:t>‹#›</a:t>
            </a:fld>
            <a:endParaRPr lang="fi-FI"/>
          </a:p>
        </p:txBody>
      </p:sp>
      <p:cxnSp>
        <p:nvCxnSpPr>
          <p:cNvPr id="30" name="Suora yhdysviiva 29"/>
          <p:cNvCxnSpPr/>
          <p:nvPr/>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31" name="Suora yhdysviiva 30"/>
          <p:cNvCxnSpPr/>
          <p:nvPr/>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32" name="Suora yhdysviiva 31"/>
          <p:cNvCxnSpPr/>
          <p:nvPr/>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900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äliotsikko A2">
    <p:bg>
      <p:bgPr>
        <a:solidFill>
          <a:srgbClr val="23408F"/>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501008"/>
            <a:ext cx="11510962" cy="2656510"/>
          </a:xfrm>
        </p:spPr>
        <p:txBody>
          <a:bodyPr anchor="t" anchorCtr="0">
            <a:noAutofit/>
          </a:bodyPr>
          <a:lstStyle>
            <a:lvl1pPr algn="ctr">
              <a:defRPr sz="9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FF89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3" name="Päivämäärän paikkamerkki 2"/>
          <p:cNvSpPr>
            <a:spLocks noGrp="1"/>
          </p:cNvSpPr>
          <p:nvPr>
            <p:ph type="dt" sz="half" idx="10"/>
          </p:nvPr>
        </p:nvSpPr>
        <p:spPr/>
        <p:txBody>
          <a:bodyPr/>
          <a:lstStyle>
            <a:lvl1pPr>
              <a:defRPr>
                <a:solidFill>
                  <a:srgbClr val="FF89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1406C065-6343-4F89-AB3D-6489E23D5B0F}" type="slidenum">
              <a:rPr lang="fi-FI" smtClean="0"/>
              <a:t>‹#›</a:t>
            </a:fld>
            <a:endParaRPr lang="fi-FI"/>
          </a:p>
        </p:txBody>
      </p:sp>
      <p:cxnSp>
        <p:nvCxnSpPr>
          <p:cNvPr id="11" name="Suora yhdysviiva 10"/>
          <p:cNvCxnSpPr/>
          <p:nvPr/>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513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äliotsikko A3">
    <p:bg>
      <p:bgPr>
        <a:solidFill>
          <a:srgbClr val="01AEEF"/>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501008"/>
            <a:ext cx="11510962" cy="2656510"/>
          </a:xfrm>
        </p:spPr>
        <p:txBody>
          <a:bodyPr anchor="t" anchorCtr="0">
            <a:noAutofit/>
          </a:bodyPr>
          <a:lstStyle>
            <a:lvl1pPr algn="ctr">
              <a:defRPr sz="9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3" name="Päivämäärän paikkamerkki 2"/>
          <p:cNvSpPr>
            <a:spLocks noGrp="1"/>
          </p:cNvSpPr>
          <p:nvPr>
            <p:ph type="dt" sz="half" idx="10"/>
          </p:nvPr>
        </p:nvSpPr>
        <p:spPr/>
        <p:txBody>
          <a:bodyPr/>
          <a:lstStyle>
            <a:lvl1pPr>
              <a:defRPr>
                <a:solidFill>
                  <a:srgbClr val="FFF2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1406C065-6343-4F89-AB3D-6489E23D5B0F}" type="slidenum">
              <a:rPr lang="fi-FI" smtClean="0"/>
              <a:t>‹#›</a:t>
            </a:fld>
            <a:endParaRPr lang="fi-FI"/>
          </a:p>
        </p:txBody>
      </p:sp>
      <p:cxnSp>
        <p:nvCxnSpPr>
          <p:cNvPr id="11" name="Suora yhdysviiva 10"/>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979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äliotsikko A4">
    <p:bg>
      <p:bgPr>
        <a:solidFill>
          <a:srgbClr val="4BBCA9"/>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501008"/>
            <a:ext cx="11510962" cy="2656510"/>
          </a:xfrm>
        </p:spPr>
        <p:txBody>
          <a:bodyPr anchor="t" anchorCtr="0">
            <a:noAutofit/>
          </a:bodyPr>
          <a:lstStyle>
            <a:lvl1pPr algn="ctr">
              <a:defRPr sz="9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3" name="Päivämäärän paikkamerkki 2"/>
          <p:cNvSpPr>
            <a:spLocks noGrp="1"/>
          </p:cNvSpPr>
          <p:nvPr>
            <p:ph type="dt" sz="half" idx="10"/>
          </p:nvPr>
        </p:nvSpPr>
        <p:spPr/>
        <p:txBody>
          <a:bodyPr/>
          <a:lstStyle>
            <a:lvl1pPr>
              <a:defRPr>
                <a:solidFill>
                  <a:srgbClr val="FFF2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1406C065-6343-4F89-AB3D-6489E23D5B0F}" type="slidenum">
              <a:rPr lang="fi-FI" smtClean="0"/>
              <a:t>‹#›</a:t>
            </a:fld>
            <a:endParaRPr lang="fi-FI"/>
          </a:p>
        </p:txBody>
      </p:sp>
      <p:cxnSp>
        <p:nvCxnSpPr>
          <p:cNvPr id="11" name="Suora yhdysviiva 10"/>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132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äliotsikko A5">
    <p:bg>
      <p:bgPr>
        <a:solidFill>
          <a:srgbClr val="662D91"/>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501008"/>
            <a:ext cx="11510962" cy="2656510"/>
          </a:xfrm>
        </p:spPr>
        <p:txBody>
          <a:bodyPr anchor="t" anchorCtr="0">
            <a:noAutofit/>
          </a:bodyPr>
          <a:lstStyle>
            <a:lvl1pPr algn="ctr">
              <a:defRPr sz="9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9" name="Suora yhdysviiva 8"/>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1" name="Suora yhdysviiva 10"/>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
        <p:nvSpPr>
          <p:cNvPr id="3" name="Päivämäärän paikkamerkki 2"/>
          <p:cNvSpPr>
            <a:spLocks noGrp="1"/>
          </p:cNvSpPr>
          <p:nvPr>
            <p:ph type="dt" sz="half" idx="10"/>
          </p:nvPr>
        </p:nvSpPr>
        <p:spPr/>
        <p:txBody>
          <a:bodyPr/>
          <a:lstStyle>
            <a:lvl1pPr>
              <a:defRPr>
                <a:solidFill>
                  <a:srgbClr val="FFF2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1406C065-6343-4F89-AB3D-6489E23D5B0F}" type="slidenum">
              <a:rPr lang="fi-FI" smtClean="0"/>
              <a:t>‹#›</a:t>
            </a:fld>
            <a:endParaRPr lang="fi-FI"/>
          </a:p>
        </p:txBody>
      </p:sp>
    </p:spTree>
    <p:extLst>
      <p:ext uri="{BB962C8B-B14F-4D97-AF65-F5344CB8AC3E}">
        <p14:creationId xmlns:p14="http://schemas.microsoft.com/office/powerpoint/2010/main" val="1535860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Väliotsikko B1">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tx2"/>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01AEEF"/>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smtClean="0"/>
              <a:t>Click to add subtitle</a:t>
            </a:r>
            <a:endParaRPr lang="en-GB" noProof="0" dirty="0"/>
          </a:p>
        </p:txBody>
      </p:sp>
      <p:sp>
        <p:nvSpPr>
          <p:cNvPr id="5" name="Päivämäärän paikkamerkki 4"/>
          <p:cNvSpPr>
            <a:spLocks noGrp="1"/>
          </p:cNvSpPr>
          <p:nvPr>
            <p:ph type="dt" sz="half" idx="10"/>
          </p:nvPr>
        </p:nvSpPr>
        <p:spPr/>
        <p:txBody>
          <a:bodyPr/>
          <a:lstStyle>
            <a:lvl1pPr>
              <a:defRPr>
                <a:solidFill>
                  <a:srgbClr val="01AEEF"/>
                </a:solidFill>
              </a:defRPr>
            </a:lvl1pPr>
          </a:lstStyle>
          <a:p>
            <a:fld id="{E8422AB1-8883-4731-88F8-A6381387075A}" type="datetimeFigureOut">
              <a:rPr lang="fi-FI" smtClean="0"/>
              <a:t>6.5.2020</a:t>
            </a:fld>
            <a:endParaRPr lang="fi-FI"/>
          </a:p>
        </p:txBody>
      </p:sp>
      <p:sp>
        <p:nvSpPr>
          <p:cNvPr id="6" name="Alatunnisteen paikkamerkki 5"/>
          <p:cNvSpPr>
            <a:spLocks noGrp="1"/>
          </p:cNvSpPr>
          <p:nvPr>
            <p:ph type="ftr" sz="quarter" idx="11"/>
          </p:nvPr>
        </p:nvSpPr>
        <p:spPr/>
        <p:txBody>
          <a:bodyPr/>
          <a:lstStyle>
            <a:lvl1pPr>
              <a:defRPr>
                <a:solidFill>
                  <a:srgbClr val="01AEEF"/>
                </a:solidFill>
              </a:defRPr>
            </a:lvl1pPr>
          </a:lstStyle>
          <a:p>
            <a:endParaRPr lang="fi-FI"/>
          </a:p>
        </p:txBody>
      </p:sp>
      <p:sp>
        <p:nvSpPr>
          <p:cNvPr id="12" name="Dian numeron paikkamerkki 11"/>
          <p:cNvSpPr>
            <a:spLocks noGrp="1"/>
          </p:cNvSpPr>
          <p:nvPr>
            <p:ph type="sldNum" sz="quarter" idx="12"/>
          </p:nvPr>
        </p:nvSpPr>
        <p:spPr/>
        <p:txBody>
          <a:bodyPr/>
          <a:lstStyle>
            <a:lvl1pPr>
              <a:defRPr>
                <a:solidFill>
                  <a:srgbClr val="01AEEF"/>
                </a:solidFill>
              </a:defRPr>
            </a:lvl1pPr>
          </a:lstStyle>
          <a:p>
            <a:fld id="{1406C065-6343-4F89-AB3D-6489E23D5B0F}" type="slidenum">
              <a:rPr lang="fi-FI" smtClean="0"/>
              <a:t>‹#›</a:t>
            </a:fld>
            <a:endParaRPr lang="fi-FI"/>
          </a:p>
        </p:txBody>
      </p:sp>
      <p:cxnSp>
        <p:nvCxnSpPr>
          <p:cNvPr id="13" name="Suora yhdysviiva 12"/>
          <p:cNvCxnSpPr/>
          <p:nvPr/>
        </p:nvCxnSpPr>
        <p:spPr>
          <a:xfrm>
            <a:off x="341313" y="332656"/>
            <a:ext cx="1016000"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1566863" y="332656"/>
            <a:ext cx="4421187"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5" name="Suora yhdysviiva 14"/>
          <p:cNvCxnSpPr/>
          <p:nvPr/>
        </p:nvCxnSpPr>
        <p:spPr>
          <a:xfrm>
            <a:off x="6205538" y="332656"/>
            <a:ext cx="5641974"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sp>
        <p:nvSpPr>
          <p:cNvPr id="16" name="Tekstiruutu 15"/>
          <p:cNvSpPr txBox="1"/>
          <p:nvPr/>
        </p:nvSpPr>
        <p:spPr>
          <a:xfrm>
            <a:off x="9707213" y="6436800"/>
            <a:ext cx="2140299" cy="216000"/>
          </a:xfrm>
          <a:prstGeom prst="rect">
            <a:avLst/>
          </a:prstGeom>
          <a:noFill/>
        </p:spPr>
        <p:txBody>
          <a:bodyPr wrap="square" lIns="0" tIns="0" rIns="0" bIns="0" rtlCol="0" anchor="ctr" anchorCtr="0">
            <a:noAutofit/>
          </a:bodyPr>
          <a:lstStyle/>
          <a:p>
            <a:pPr algn="r"/>
            <a:r>
              <a:rPr lang="en-GB" sz="600" b="1" noProof="0" dirty="0" smtClean="0">
                <a:solidFill>
                  <a:schemeClr val="tx2"/>
                </a:solidFill>
              </a:rPr>
              <a:t>University of Oulu</a:t>
            </a:r>
            <a:endParaRPr lang="en-GB" sz="600" b="1" noProof="0" dirty="0">
              <a:solidFill>
                <a:schemeClr val="tx2"/>
              </a:solidFill>
            </a:endParaRPr>
          </a:p>
        </p:txBody>
      </p:sp>
    </p:spTree>
    <p:extLst>
      <p:ext uri="{BB962C8B-B14F-4D97-AF65-F5344CB8AC3E}">
        <p14:creationId xmlns:p14="http://schemas.microsoft.com/office/powerpoint/2010/main" val="4193484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Väliotsikko kuvall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smtClean="0"/>
              <a:t>Click to add subtitle</a:t>
            </a:r>
            <a:endParaRPr lang="en-GB" noProof="0" dirty="0"/>
          </a:p>
        </p:txBody>
      </p:sp>
    </p:spTree>
    <p:extLst>
      <p:ext uri="{BB962C8B-B14F-4D97-AF65-F5344CB8AC3E}">
        <p14:creationId xmlns:p14="http://schemas.microsoft.com/office/powerpoint/2010/main" val="2081164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Väliotsikko kuvall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smtClean="0"/>
              <a:t>Click to add subtitle</a:t>
            </a:r>
            <a:endParaRPr lang="en-GB" noProof="0" dirty="0"/>
          </a:p>
        </p:txBody>
      </p:sp>
    </p:spTree>
    <p:extLst>
      <p:ext uri="{BB962C8B-B14F-4D97-AF65-F5344CB8AC3E}">
        <p14:creationId xmlns:p14="http://schemas.microsoft.com/office/powerpoint/2010/main" val="803814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Väliotsikko kuvall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smtClean="0"/>
              <a:t>Click to add subtitle</a:t>
            </a:r>
            <a:endParaRPr lang="en-GB" noProof="0" dirty="0"/>
          </a:p>
        </p:txBody>
      </p:sp>
    </p:spTree>
    <p:extLst>
      <p:ext uri="{BB962C8B-B14F-4D97-AF65-F5344CB8AC3E}">
        <p14:creationId xmlns:p14="http://schemas.microsoft.com/office/powerpoint/2010/main" val="119361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ääotsikko 2">
    <p:bg>
      <p:bgPr>
        <a:solidFill>
          <a:srgbClr val="23408F"/>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bg1"/>
                </a:solidFill>
              </a:defRPr>
            </a:lvl1pPr>
          </a:lstStyle>
          <a:p>
            <a:r>
              <a:rPr lang="en-GB" noProof="0" dirty="0" smtClean="0"/>
              <a:t>Click to add title</a:t>
            </a:r>
            <a:endParaRPr lang="en-GB" noProof="0" dirty="0"/>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Date &amp; </a:t>
            </a:r>
            <a:r>
              <a:rPr lang="en-GB" noProof="0" dirty="0" err="1" smtClean="0"/>
              <a:t>Firstname</a:t>
            </a:r>
            <a:r>
              <a:rPr lang="en-GB" noProof="0" dirty="0" smtClean="0"/>
              <a:t> </a:t>
            </a:r>
            <a:r>
              <a:rPr lang="en-GB" noProof="0" dirty="0" err="1" smtClean="0"/>
              <a:t>Lastname</a:t>
            </a:r>
            <a:endParaRPr lang="en-GB" noProof="0" dirty="0"/>
          </a:p>
        </p:txBody>
      </p:sp>
      <p:grpSp>
        <p:nvGrpSpPr>
          <p:cNvPr id="5" name="Ryhmä 3"/>
          <p:cNvGrpSpPr/>
          <p:nvPr/>
        </p:nvGrpSpPr>
        <p:grpSpPr>
          <a:xfrm>
            <a:off x="4187555" y="730515"/>
            <a:ext cx="3795061" cy="1656183"/>
            <a:chOff x="2187936" y="908720"/>
            <a:chExt cx="2146016" cy="936532"/>
          </a:xfrm>
          <a:solidFill>
            <a:srgbClr val="FF8900"/>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22874795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Väliotsikko kuvall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tx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EB008C"/>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smtClean="0"/>
              <a:t>Click to add subtitle</a:t>
            </a:r>
            <a:endParaRPr lang="en-GB" noProof="0" dirty="0"/>
          </a:p>
        </p:txBody>
      </p:sp>
    </p:spTree>
    <p:extLst>
      <p:ext uri="{BB962C8B-B14F-4D97-AF65-F5344CB8AC3E}">
        <p14:creationId xmlns:p14="http://schemas.microsoft.com/office/powerpoint/2010/main" val="1132042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Väliotsikko kuvall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EB008C"/>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smtClean="0"/>
              <a:t>Click to add subtitle</a:t>
            </a:r>
            <a:endParaRPr lang="en-GB" noProof="0" dirty="0"/>
          </a:p>
        </p:txBody>
      </p:sp>
    </p:spTree>
    <p:extLst>
      <p:ext uri="{BB962C8B-B14F-4D97-AF65-F5344CB8AC3E}">
        <p14:creationId xmlns:p14="http://schemas.microsoft.com/office/powerpoint/2010/main" val="318402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Väliotsikko kuvall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tx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23408E"/>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smtClean="0"/>
              <a:t>Click to add subtitle</a:t>
            </a:r>
            <a:endParaRPr lang="en-GB" noProof="0" dirty="0"/>
          </a:p>
        </p:txBody>
      </p:sp>
    </p:spTree>
    <p:extLst>
      <p:ext uri="{BB962C8B-B14F-4D97-AF65-F5344CB8AC3E}">
        <p14:creationId xmlns:p14="http://schemas.microsoft.com/office/powerpoint/2010/main" val="982074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Väliotsikko kuvall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01AEF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smtClean="0"/>
              <a:t>Click to add subtitle</a:t>
            </a:r>
            <a:endParaRPr lang="en-GB" noProof="0" dirty="0"/>
          </a:p>
        </p:txBody>
      </p:sp>
    </p:spTree>
    <p:extLst>
      <p:ext uri="{BB962C8B-B14F-4D97-AF65-F5344CB8AC3E}">
        <p14:creationId xmlns:p14="http://schemas.microsoft.com/office/powerpoint/2010/main" val="1940451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Väliotsikko kuvall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FE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smtClean="0"/>
              <a:t>Click to add subtitle</a:t>
            </a:r>
            <a:endParaRPr lang="en-GB" noProof="0" dirty="0"/>
          </a:p>
        </p:txBody>
      </p:sp>
    </p:spTree>
    <p:extLst>
      <p:ext uri="{BB962C8B-B14F-4D97-AF65-F5344CB8AC3E}">
        <p14:creationId xmlns:p14="http://schemas.microsoft.com/office/powerpoint/2010/main" val="1760682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Väliotsikko kuvall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FE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smtClean="0"/>
              <a:t>Click to add subtitle</a:t>
            </a:r>
            <a:endParaRPr lang="en-GB" noProof="0" dirty="0"/>
          </a:p>
        </p:txBody>
      </p:sp>
    </p:spTree>
    <p:extLst>
      <p:ext uri="{BB962C8B-B14F-4D97-AF65-F5344CB8AC3E}">
        <p14:creationId xmlns:p14="http://schemas.microsoft.com/office/powerpoint/2010/main" val="3509347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Väliotsikko kuvall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FE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smtClean="0"/>
              <a:t>Click to add subtitle</a:t>
            </a:r>
            <a:endParaRPr lang="en-GB" noProof="0" dirty="0"/>
          </a:p>
        </p:txBody>
      </p:sp>
    </p:spTree>
    <p:extLst>
      <p:ext uri="{BB962C8B-B14F-4D97-AF65-F5344CB8AC3E}">
        <p14:creationId xmlns:p14="http://schemas.microsoft.com/office/powerpoint/2010/main" val="2286285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Väliotsikko kuvall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23408E"/>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smtClean="0"/>
              <a:t>Click to add subtitle</a:t>
            </a:r>
            <a:endParaRPr lang="en-GB" noProof="0" dirty="0"/>
          </a:p>
        </p:txBody>
      </p:sp>
    </p:spTree>
    <p:extLst>
      <p:ext uri="{BB962C8B-B14F-4D97-AF65-F5344CB8AC3E}">
        <p14:creationId xmlns:p14="http://schemas.microsoft.com/office/powerpoint/2010/main" val="2994763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8_Väliotsikko kuvall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FFFF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smtClean="0"/>
              <a:t>Click to add subtitle</a:t>
            </a:r>
            <a:endParaRPr lang="en-GB" noProof="0" dirty="0"/>
          </a:p>
        </p:txBody>
      </p:sp>
    </p:spTree>
    <p:extLst>
      <p:ext uri="{BB962C8B-B14F-4D97-AF65-F5344CB8AC3E}">
        <p14:creationId xmlns:p14="http://schemas.microsoft.com/office/powerpoint/2010/main" val="378194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9_Väliotsikko kuvall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FFFF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smtClean="0"/>
              <a:t>Click to add subtitle</a:t>
            </a:r>
            <a:endParaRPr lang="en-GB" noProof="0" dirty="0"/>
          </a:p>
        </p:txBody>
      </p:sp>
    </p:spTree>
    <p:extLst>
      <p:ext uri="{BB962C8B-B14F-4D97-AF65-F5344CB8AC3E}">
        <p14:creationId xmlns:p14="http://schemas.microsoft.com/office/powerpoint/2010/main" val="37467990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ääotsikko 3">
    <p:bg>
      <p:bgPr>
        <a:solidFill>
          <a:srgbClr val="01AEF0"/>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bg1"/>
                </a:solidFill>
              </a:defRPr>
            </a:lvl1pPr>
          </a:lstStyle>
          <a:p>
            <a:r>
              <a:rPr lang="en-GB" noProof="0" dirty="0" smtClean="0"/>
              <a:t>Click to add title</a:t>
            </a:r>
            <a:endParaRPr lang="en-GB" noProof="0" dirty="0"/>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Date &amp; </a:t>
            </a:r>
            <a:r>
              <a:rPr lang="en-GB" noProof="0" dirty="0" err="1" smtClean="0"/>
              <a:t>Firstname</a:t>
            </a:r>
            <a:r>
              <a:rPr lang="en-GB" noProof="0" dirty="0" smtClean="0"/>
              <a:t> </a:t>
            </a:r>
            <a:r>
              <a:rPr lang="en-GB" noProof="0" dirty="0" err="1" smtClean="0"/>
              <a:t>Lastname</a:t>
            </a:r>
            <a:endParaRPr lang="en-GB" noProof="0" dirty="0"/>
          </a:p>
        </p:txBody>
      </p:sp>
      <p:grpSp>
        <p:nvGrpSpPr>
          <p:cNvPr id="5" name="Ryhmä 3"/>
          <p:cNvGrpSpPr/>
          <p:nvPr/>
        </p:nvGrpSpPr>
        <p:grpSpPr>
          <a:xfrm>
            <a:off x="4187555" y="730515"/>
            <a:ext cx="3795061" cy="1656183"/>
            <a:chOff x="2187936" y="908720"/>
            <a:chExt cx="2146016" cy="936532"/>
          </a:xfrm>
          <a:solidFill>
            <a:schemeClr val="accent2"/>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2641784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0_Väliotsikko kuvall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00B0F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smtClean="0"/>
              <a:t>Click to add subtitle</a:t>
            </a:r>
            <a:endParaRPr lang="en-GB" noProof="0" dirty="0"/>
          </a:p>
        </p:txBody>
      </p:sp>
    </p:spTree>
    <p:extLst>
      <p:ext uri="{BB962C8B-B14F-4D97-AF65-F5344CB8AC3E}">
        <p14:creationId xmlns:p14="http://schemas.microsoft.com/office/powerpoint/2010/main" val="3778924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1_Väliotsikko kuvall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bg1"/>
                </a:solidFill>
              </a:defRPr>
            </a:lvl1pPr>
          </a:lstStyle>
          <a:p>
            <a:r>
              <a:rPr lang="en-GB" noProof="0" dirty="0" smtClean="0"/>
              <a:t>Click to add title</a:t>
            </a:r>
            <a:endParaRPr lang="en-GB" noProof="0" dirty="0"/>
          </a:p>
        </p:txBody>
      </p:sp>
      <p:grpSp>
        <p:nvGrpSpPr>
          <p:cNvPr id="4" name="Ryhmä 3"/>
          <p:cNvGrpSpPr/>
          <p:nvPr/>
        </p:nvGrpSpPr>
        <p:grpSpPr>
          <a:xfrm>
            <a:off x="3791744" y="1268760"/>
            <a:ext cx="4621057" cy="2016652"/>
            <a:chOff x="2187936" y="908720"/>
            <a:chExt cx="2146016" cy="936532"/>
          </a:xfrm>
          <a:solidFill>
            <a:srgbClr val="FFFF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smtClean="0"/>
              <a:t>Click to add subtitle</a:t>
            </a:r>
            <a:endParaRPr lang="en-GB" noProof="0" dirty="0"/>
          </a:p>
        </p:txBody>
      </p:sp>
    </p:spTree>
    <p:extLst>
      <p:ext uri="{BB962C8B-B14F-4D97-AF65-F5344CB8AC3E}">
        <p14:creationId xmlns:p14="http://schemas.microsoft.com/office/powerpoint/2010/main" val="195457313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Otsikko ja sisältö 1">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rgbClr val="23408F"/>
                </a:solidFill>
              </a:defRPr>
            </a:lvl1pPr>
          </a:lstStyle>
          <a:p>
            <a:r>
              <a:rPr lang="en-US" noProof="0" smtClean="0"/>
              <a:t>Click to edit Master title style</a:t>
            </a:r>
            <a:endParaRPr lang="en-GB" noProof="0" dirty="0"/>
          </a:p>
        </p:txBody>
      </p:sp>
      <p:sp>
        <p:nvSpPr>
          <p:cNvPr id="3" name="Sisällön paikkamerkki 2"/>
          <p:cNvSpPr>
            <a:spLocks noGrp="1"/>
          </p:cNvSpPr>
          <p:nvPr>
            <p:ph idx="1"/>
          </p:nvPr>
        </p:nvSpPr>
        <p:spPr/>
        <p:txBody>
          <a:bodyPr/>
          <a:lstStyle>
            <a:lvl1pPr>
              <a:defRPr>
                <a:solidFill>
                  <a:srgbClr val="23408F"/>
                </a:solidFill>
              </a:defRPr>
            </a:lvl1pPr>
            <a:lvl2pPr marL="360363" indent="-360363">
              <a:buFont typeface="Verdana" panose="020B0604030504040204" pitchFamily="34" charset="0"/>
              <a:buChar char="-"/>
              <a:defRPr>
                <a:solidFill>
                  <a:srgbClr val="23408F"/>
                </a:solidFill>
              </a:defRPr>
            </a:lvl2pPr>
            <a:lvl3pPr marL="720725" indent="-360363">
              <a:buFont typeface="Verdana" panose="020B0604030504040204" pitchFamily="34" charset="0"/>
              <a:buChar char="-"/>
              <a:defRPr>
                <a:solidFill>
                  <a:srgbClr val="23408F"/>
                </a:solidFill>
              </a:defRPr>
            </a:lvl3pPr>
            <a:lvl4pPr marL="1073150" indent="-352425">
              <a:buFont typeface="Verdana" panose="020B0604030504040204" pitchFamily="34" charset="0"/>
              <a:buChar char="-"/>
              <a:defRPr>
                <a:solidFill>
                  <a:srgbClr val="23408F"/>
                </a:solidFill>
              </a:defRPr>
            </a:lvl4pPr>
            <a:lvl5pPr marL="1435100" indent="-361950">
              <a:buFont typeface="Verdana" panose="020B0604030504040204" pitchFamily="34" charset="0"/>
              <a:buChar char="-"/>
              <a:defRPr>
                <a:solidFill>
                  <a:srgbClr val="23408F"/>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äivämäärän paikkamerkki 3"/>
          <p:cNvSpPr>
            <a:spLocks noGrp="1"/>
          </p:cNvSpPr>
          <p:nvPr>
            <p:ph type="dt" sz="half" idx="10"/>
          </p:nvPr>
        </p:nvSpPr>
        <p:spPr/>
        <p:txBody>
          <a:bodyPr/>
          <a:lstStyle>
            <a:lvl1pPr>
              <a:defRPr>
                <a:solidFill>
                  <a:srgbClr val="01AEEF"/>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01AEE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01AEEF"/>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sp>
        <p:nvSpPr>
          <p:cNvPr id="17" name="Tekstiruutu 15"/>
          <p:cNvSpPr txBox="1"/>
          <p:nvPr/>
        </p:nvSpPr>
        <p:spPr>
          <a:xfrm>
            <a:off x="9707213" y="6436800"/>
            <a:ext cx="2140299" cy="216000"/>
          </a:xfrm>
          <a:prstGeom prst="rect">
            <a:avLst/>
          </a:prstGeom>
          <a:noFill/>
        </p:spPr>
        <p:txBody>
          <a:bodyPr wrap="square" lIns="0" tIns="0" rIns="0" bIns="0" rtlCol="0" anchor="ctr" anchorCtr="0">
            <a:noAutofit/>
          </a:bodyPr>
          <a:lstStyle/>
          <a:p>
            <a:pPr algn="r"/>
            <a:r>
              <a:rPr lang="en-GB" sz="600" b="1" noProof="0" dirty="0" smtClean="0">
                <a:solidFill>
                  <a:schemeClr val="tx2"/>
                </a:solidFill>
              </a:rPr>
              <a:t>University of Oulu</a:t>
            </a:r>
            <a:endParaRPr lang="en-GB" sz="600" b="1" noProof="0" dirty="0">
              <a:solidFill>
                <a:schemeClr val="tx2"/>
              </a:solidFill>
            </a:endParaRPr>
          </a:p>
        </p:txBody>
      </p:sp>
    </p:spTree>
    <p:extLst>
      <p:ext uri="{BB962C8B-B14F-4D97-AF65-F5344CB8AC3E}">
        <p14:creationId xmlns:p14="http://schemas.microsoft.com/office/powerpoint/2010/main" val="410820519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67686A"/>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GB" noProof="0" dirty="0"/>
          </a:p>
        </p:txBody>
      </p:sp>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595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23408F"/>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GB" noProof="0" dirty="0"/>
          </a:p>
        </p:txBody>
      </p:sp>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229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01AEEF"/>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GB" noProof="0" dirty="0"/>
          </a:p>
        </p:txBody>
      </p:sp>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äivämäärän paikkamerkki 3"/>
          <p:cNvSpPr>
            <a:spLocks noGrp="1"/>
          </p:cNvSpPr>
          <p:nvPr>
            <p:ph type="dt" sz="half" idx="10"/>
          </p:nvPr>
        </p:nvSpPr>
        <p:spPr/>
        <p:txBody>
          <a:bodyPr/>
          <a:lstStyle>
            <a:lvl1pPr>
              <a:defRPr>
                <a:solidFill>
                  <a:srgbClr val="FFF2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746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Otsikko ja sisältö 5">
    <p:bg>
      <p:bgPr>
        <a:solidFill>
          <a:srgbClr val="4BBCA9"/>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GB" noProof="0" dirty="0"/>
          </a:p>
        </p:txBody>
      </p:sp>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äivämäärän paikkamerkki 3"/>
          <p:cNvSpPr>
            <a:spLocks noGrp="1"/>
          </p:cNvSpPr>
          <p:nvPr>
            <p:ph type="dt" sz="half" idx="10"/>
          </p:nvPr>
        </p:nvSpPr>
        <p:spPr/>
        <p:txBody>
          <a:bodyPr/>
          <a:lstStyle>
            <a:lvl1pPr>
              <a:defRPr>
                <a:solidFill>
                  <a:srgbClr val="FFF2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947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Otsikko ja sisältö 6">
    <p:bg>
      <p:bgPr>
        <a:solidFill>
          <a:srgbClr val="662D9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GB" noProof="0" dirty="0"/>
          </a:p>
        </p:txBody>
      </p:sp>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äivämäärän paikkamerkki 3"/>
          <p:cNvSpPr>
            <a:spLocks noGrp="1"/>
          </p:cNvSpPr>
          <p:nvPr>
            <p:ph type="dt" sz="half" idx="10"/>
          </p:nvPr>
        </p:nvSpPr>
        <p:spPr/>
        <p:txBody>
          <a:bodyPr/>
          <a:lstStyle>
            <a:lvl1pPr>
              <a:defRPr>
                <a:solidFill>
                  <a:srgbClr val="FFF2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694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Otsikko ja graafi 1">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tx2"/>
                </a:solidFill>
              </a:defRPr>
            </a:lvl1pPr>
            <a:lvl2pPr marL="360363" indent="-360363">
              <a:buFont typeface="Verdana" panose="020B0604030504040204" pitchFamily="34" charset="0"/>
              <a:buChar char="-"/>
              <a:defRPr>
                <a:solidFill>
                  <a:schemeClr val="tx2"/>
                </a:solidFill>
              </a:defRPr>
            </a:lvl2pPr>
            <a:lvl3pPr marL="720725" indent="-360363">
              <a:buFont typeface="Verdana" panose="020B0604030504040204" pitchFamily="34" charset="0"/>
              <a:buChar char="-"/>
              <a:defRPr>
                <a:solidFill>
                  <a:schemeClr val="tx2"/>
                </a:solidFill>
              </a:defRPr>
            </a:lvl3pPr>
            <a:lvl4pPr marL="1073150" indent="-352425">
              <a:buFont typeface="Verdana" panose="020B0604030504040204" pitchFamily="34" charset="0"/>
              <a:buChar char="-"/>
              <a:defRPr>
                <a:solidFill>
                  <a:schemeClr val="tx2"/>
                </a:solidFill>
              </a:defRPr>
            </a:lvl4pPr>
            <a:lvl5pPr marL="1435100" indent="-361950">
              <a:buFont typeface="Verdana" panose="020B0604030504040204" pitchFamily="34" charset="0"/>
              <a:buChar char="-"/>
              <a:defRPr>
                <a:solidFill>
                  <a:schemeClr val="tx2"/>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äivämäärän paikkamerkki 3"/>
          <p:cNvSpPr>
            <a:spLocks noGrp="1"/>
          </p:cNvSpPr>
          <p:nvPr>
            <p:ph type="dt" sz="half" idx="10"/>
          </p:nvPr>
        </p:nvSpPr>
        <p:spPr/>
        <p:txBody>
          <a:bodyPr/>
          <a:lstStyle>
            <a:lvl1pPr>
              <a:defRPr>
                <a:solidFill>
                  <a:schemeClr val="accent4"/>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chemeClr val="accent4"/>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chemeClr val="accent4"/>
                </a:solidFill>
              </a:defRPr>
            </a:lvl1pPr>
          </a:lstStyle>
          <a:p>
            <a:fld id="{1406C065-6343-4F89-AB3D-6489E23D5B0F}" type="slidenum">
              <a:rPr lang="fi-FI" smtClean="0"/>
              <a:t>‹#›</a:t>
            </a:fld>
            <a:endParaRPr lang="fi-FI"/>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tx2"/>
                </a:solidFill>
              </a:defRPr>
            </a:lvl1pPr>
          </a:lstStyle>
          <a:p>
            <a:r>
              <a:rPr lang="en-GB" noProof="0" dirty="0" smtClean="0"/>
              <a:t>Insert chart</a:t>
            </a:r>
            <a:endParaRPr lang="en-GB" noProof="0" dirty="0"/>
          </a:p>
        </p:txBody>
      </p:sp>
      <p:grpSp>
        <p:nvGrpSpPr>
          <p:cNvPr id="16" name="Ryhmä 6"/>
          <p:cNvGrpSpPr/>
          <p:nvPr/>
        </p:nvGrpSpPr>
        <p:grpSpPr bwMode="black">
          <a:xfrm>
            <a:off x="575052" y="529409"/>
            <a:ext cx="446731" cy="634281"/>
            <a:chOff x="575052" y="529409"/>
            <a:chExt cx="446731" cy="634281"/>
          </a:xfrm>
          <a:solidFill>
            <a:schemeClr val="accent4"/>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22" name="Suora yhdysviiva 11"/>
          <p:cNvCxnSpPr/>
          <p:nvPr/>
        </p:nvCxnSpPr>
        <p:spPr>
          <a:xfrm>
            <a:off x="341313" y="332656"/>
            <a:ext cx="1016000"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23" name="Suora yhdysviiva 12"/>
          <p:cNvCxnSpPr/>
          <p:nvPr/>
        </p:nvCxnSpPr>
        <p:spPr>
          <a:xfrm>
            <a:off x="1566863" y="332656"/>
            <a:ext cx="4421187"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24" name="Suora yhdysviiva 13"/>
          <p:cNvCxnSpPr/>
          <p:nvPr/>
        </p:nvCxnSpPr>
        <p:spPr>
          <a:xfrm>
            <a:off x="6205538" y="332656"/>
            <a:ext cx="5641974"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sp>
        <p:nvSpPr>
          <p:cNvPr id="26" name="Tekstiruutu 15"/>
          <p:cNvSpPr txBox="1"/>
          <p:nvPr/>
        </p:nvSpPr>
        <p:spPr>
          <a:xfrm>
            <a:off x="9707213" y="6436800"/>
            <a:ext cx="2140299" cy="216000"/>
          </a:xfrm>
          <a:prstGeom prst="rect">
            <a:avLst/>
          </a:prstGeom>
          <a:noFill/>
        </p:spPr>
        <p:txBody>
          <a:bodyPr wrap="square" lIns="0" tIns="0" rIns="0" bIns="0" rtlCol="0" anchor="ctr" anchorCtr="0">
            <a:noAutofit/>
          </a:bodyPr>
          <a:lstStyle/>
          <a:p>
            <a:pPr algn="r"/>
            <a:r>
              <a:rPr lang="en-GB" sz="600" b="1" noProof="0" dirty="0" smtClean="0">
                <a:solidFill>
                  <a:schemeClr val="tx2"/>
                </a:solidFill>
              </a:rPr>
              <a:t>University of Oulu</a:t>
            </a:r>
            <a:endParaRPr lang="en-GB" sz="600" b="1" noProof="0" dirty="0">
              <a:solidFill>
                <a:schemeClr val="tx2"/>
              </a:solidFill>
            </a:endParaRPr>
          </a:p>
        </p:txBody>
      </p:sp>
    </p:spTree>
    <p:extLst>
      <p:ext uri="{BB962C8B-B14F-4D97-AF65-F5344CB8AC3E}">
        <p14:creationId xmlns:p14="http://schemas.microsoft.com/office/powerpoint/2010/main" val="1670027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Otsikko ja graafi 2">
    <p:bg>
      <p:bgPr>
        <a:solidFill>
          <a:srgbClr val="67686A"/>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en-GB" noProof="0" dirty="0" smtClean="0"/>
              <a:t>Insert chart</a:t>
            </a:r>
            <a:endParaRPr lang="en-GB" noProof="0" dirty="0"/>
          </a:p>
        </p:txBody>
      </p:sp>
    </p:spTree>
    <p:extLst>
      <p:ext uri="{BB962C8B-B14F-4D97-AF65-F5344CB8AC3E}">
        <p14:creationId xmlns:p14="http://schemas.microsoft.com/office/powerpoint/2010/main" val="87456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Pääotsikko 4">
    <p:bg>
      <p:bgPr>
        <a:solidFill>
          <a:srgbClr val="4BBCAA"/>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bg1"/>
                </a:solidFill>
              </a:defRPr>
            </a:lvl1pPr>
          </a:lstStyle>
          <a:p>
            <a:r>
              <a:rPr lang="en-GB" noProof="0" dirty="0" smtClean="0"/>
              <a:t>Click to add title</a:t>
            </a:r>
            <a:endParaRPr lang="en-GB" noProof="0" dirty="0"/>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Date &amp; </a:t>
            </a:r>
            <a:r>
              <a:rPr lang="en-GB" noProof="0" dirty="0" err="1" smtClean="0"/>
              <a:t>Firstname</a:t>
            </a:r>
            <a:r>
              <a:rPr lang="en-GB" noProof="0" dirty="0" smtClean="0"/>
              <a:t> </a:t>
            </a:r>
            <a:r>
              <a:rPr lang="en-GB" noProof="0" dirty="0" err="1" smtClean="0"/>
              <a:t>Lastname</a:t>
            </a:r>
            <a:endParaRPr lang="en-GB" noProof="0" dirty="0"/>
          </a:p>
        </p:txBody>
      </p:sp>
      <p:grpSp>
        <p:nvGrpSpPr>
          <p:cNvPr id="5" name="Ryhmä 3"/>
          <p:cNvGrpSpPr/>
          <p:nvPr/>
        </p:nvGrpSpPr>
        <p:grpSpPr>
          <a:xfrm>
            <a:off x="4187555" y="730515"/>
            <a:ext cx="3795061" cy="1656183"/>
            <a:chOff x="2187936" y="908720"/>
            <a:chExt cx="2146016" cy="936532"/>
          </a:xfrm>
          <a:solidFill>
            <a:schemeClr val="accent2"/>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2867329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tsikko ja graafi 3">
    <p:bg>
      <p:bgPr>
        <a:solidFill>
          <a:srgbClr val="23408E"/>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en-GB" noProof="0" dirty="0" smtClean="0"/>
              <a:t>Insert chart</a:t>
            </a:r>
            <a:endParaRPr lang="en-GB" noProof="0" dirty="0"/>
          </a:p>
        </p:txBody>
      </p:sp>
    </p:spTree>
    <p:extLst>
      <p:ext uri="{BB962C8B-B14F-4D97-AF65-F5344CB8AC3E}">
        <p14:creationId xmlns:p14="http://schemas.microsoft.com/office/powerpoint/2010/main" val="955906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tsikko ja graafi 4">
    <p:bg>
      <p:bgPr>
        <a:solidFill>
          <a:srgbClr val="01AEF0"/>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äivämäärän paikkamerkki 3"/>
          <p:cNvSpPr>
            <a:spLocks noGrp="1"/>
          </p:cNvSpPr>
          <p:nvPr>
            <p:ph type="dt" sz="half" idx="10"/>
          </p:nvPr>
        </p:nvSpPr>
        <p:spPr/>
        <p:txBody>
          <a:bodyPr/>
          <a:lstStyle>
            <a:lvl1pPr>
              <a:defRPr>
                <a:solidFill>
                  <a:srgbClr val="FEF2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EF2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EF200"/>
                </a:solidFill>
              </a:defRPr>
            </a:lvl1pPr>
          </a:lstStyle>
          <a:p>
            <a:fld id="{1406C065-6343-4F89-AB3D-6489E23D5B0F}" type="slidenum">
              <a:rPr lang="fi-FI" smtClean="0"/>
              <a:t>‹#›</a:t>
            </a:fld>
            <a:endParaRPr lang="fi-FI"/>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en-GB" noProof="0" dirty="0" err="1" smtClean="0"/>
              <a:t>Lisää</a:t>
            </a:r>
            <a:r>
              <a:rPr lang="en-GB" noProof="0" dirty="0" smtClean="0"/>
              <a:t> </a:t>
            </a:r>
            <a:r>
              <a:rPr lang="en-GB" noProof="0" dirty="0" err="1" smtClean="0"/>
              <a:t>kaavio</a:t>
            </a:r>
            <a:endParaRPr lang="en-GB" noProof="0" dirty="0"/>
          </a:p>
        </p:txBody>
      </p:sp>
      <p:grpSp>
        <p:nvGrpSpPr>
          <p:cNvPr id="15" name="Ryhmä 6"/>
          <p:cNvGrpSpPr/>
          <p:nvPr/>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21" name="Suora yhdysviiva 11"/>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2" name="Suora yhdysviiva 12"/>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3" name="Suora yhdysviiva 13"/>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3786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Otsikko ja graafi 5">
    <p:bg>
      <p:bgPr>
        <a:solidFill>
          <a:srgbClr val="4BBCAA"/>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äivämäärän paikkamerkki 3"/>
          <p:cNvSpPr>
            <a:spLocks noGrp="1"/>
          </p:cNvSpPr>
          <p:nvPr>
            <p:ph type="dt" sz="half" idx="10"/>
          </p:nvPr>
        </p:nvSpPr>
        <p:spPr/>
        <p:txBody>
          <a:bodyPr/>
          <a:lstStyle>
            <a:lvl1pPr>
              <a:defRPr>
                <a:solidFill>
                  <a:srgbClr val="FEF2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EF2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EF200"/>
                </a:solidFill>
              </a:defRPr>
            </a:lvl1pPr>
          </a:lstStyle>
          <a:p>
            <a:fld id="{1406C065-6343-4F89-AB3D-6489E23D5B0F}" type="slidenum">
              <a:rPr lang="fi-FI" smtClean="0"/>
              <a:t>‹#›</a:t>
            </a:fld>
            <a:endParaRPr lang="fi-FI"/>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en-GB" noProof="0" dirty="0" smtClean="0"/>
              <a:t>Insert chart</a:t>
            </a:r>
            <a:endParaRPr lang="en-GB" noProof="0" dirty="0"/>
          </a:p>
        </p:txBody>
      </p:sp>
      <p:grpSp>
        <p:nvGrpSpPr>
          <p:cNvPr id="15" name="Ryhmä 6"/>
          <p:cNvGrpSpPr/>
          <p:nvPr/>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21" name="Suora yhdysviiva 11"/>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2" name="Suora yhdysviiva 12"/>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3" name="Suora yhdysviiva 13"/>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396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Otsikko ja graafi 6">
    <p:bg>
      <p:bgPr>
        <a:solidFill>
          <a:srgbClr val="652D92"/>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äivämäärän paikkamerkki 3"/>
          <p:cNvSpPr>
            <a:spLocks noGrp="1"/>
          </p:cNvSpPr>
          <p:nvPr>
            <p:ph type="dt" sz="half" idx="10"/>
          </p:nvPr>
        </p:nvSpPr>
        <p:spPr/>
        <p:txBody>
          <a:bodyPr/>
          <a:lstStyle>
            <a:lvl1pPr>
              <a:defRPr>
                <a:solidFill>
                  <a:srgbClr val="FEF2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EF2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EF200"/>
                </a:solidFill>
              </a:defRPr>
            </a:lvl1pPr>
          </a:lstStyle>
          <a:p>
            <a:fld id="{1406C065-6343-4F89-AB3D-6489E23D5B0F}" type="slidenum">
              <a:rPr lang="fi-FI" smtClean="0"/>
              <a:t>‹#›</a:t>
            </a:fld>
            <a:endParaRPr lang="fi-FI"/>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en-GB" noProof="0" dirty="0" smtClean="0"/>
              <a:t>Insert chart</a:t>
            </a:r>
            <a:endParaRPr lang="en-GB" noProof="0" dirty="0"/>
          </a:p>
        </p:txBody>
      </p:sp>
      <p:grpSp>
        <p:nvGrpSpPr>
          <p:cNvPr id="15" name="Ryhmä 6"/>
          <p:cNvGrpSpPr/>
          <p:nvPr/>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21" name="Suora yhdysviiva 11"/>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2" name="Suora yhdysviiva 12"/>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3" name="Suora yhdysviiva 13"/>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813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uva ja sisältö 1">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rgbClr val="23408F"/>
                </a:solidFill>
              </a:defRPr>
            </a:lvl1pPr>
            <a:lvl2pPr marL="360363" indent="-360363">
              <a:buFont typeface="Verdana" panose="020B0604030504040204" pitchFamily="34" charset="0"/>
              <a:buChar char="-"/>
              <a:defRPr>
                <a:solidFill>
                  <a:srgbClr val="23408F"/>
                </a:solidFill>
              </a:defRPr>
            </a:lvl2pPr>
            <a:lvl3pPr marL="720725" indent="-360363">
              <a:buFont typeface="Verdana" panose="020B0604030504040204" pitchFamily="34" charset="0"/>
              <a:buChar char="-"/>
              <a:defRPr>
                <a:solidFill>
                  <a:srgbClr val="23408F"/>
                </a:solidFill>
              </a:defRPr>
            </a:lvl3pPr>
            <a:lvl4pPr marL="1073150" indent="-352425">
              <a:buFont typeface="Verdana" panose="020B0604030504040204" pitchFamily="34" charset="0"/>
              <a:buChar char="-"/>
              <a:defRPr>
                <a:solidFill>
                  <a:srgbClr val="23408F"/>
                </a:solidFill>
              </a:defRPr>
            </a:lvl4pPr>
            <a:lvl5pPr marL="1435100" indent="-361950">
              <a:buFont typeface="Verdana" panose="020B0604030504040204" pitchFamily="34" charset="0"/>
              <a:buChar char="-"/>
              <a:defRPr>
                <a:solidFill>
                  <a:srgbClr val="23408F"/>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äivämäärän paikkamerkki 3"/>
          <p:cNvSpPr>
            <a:spLocks noGrp="1"/>
          </p:cNvSpPr>
          <p:nvPr>
            <p:ph type="dt" sz="half" idx="10"/>
          </p:nvPr>
        </p:nvSpPr>
        <p:spPr/>
        <p:txBody>
          <a:bodyPr/>
          <a:lstStyle>
            <a:lvl1pPr>
              <a:defRPr>
                <a:solidFill>
                  <a:srgbClr val="01AEEF"/>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01AEE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01AEEF"/>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sp>
        <p:nvSpPr>
          <p:cNvPr id="17" name="Kuvan paikkamerkki 16"/>
          <p:cNvSpPr>
            <a:spLocks noGrp="1"/>
          </p:cNvSpPr>
          <p:nvPr>
            <p:ph type="pic" sz="quarter" idx="13"/>
          </p:nvPr>
        </p:nvSpPr>
        <p:spPr>
          <a:xfrm>
            <a:off x="1566863" y="708025"/>
            <a:ext cx="3860800" cy="4937125"/>
          </a:xfrm>
          <a:solidFill>
            <a:schemeClr val="bg1">
              <a:lumMod val="95000"/>
            </a:schemeClr>
          </a:solidFill>
        </p:spPr>
        <p:txBody>
          <a:bodyPr/>
          <a:lstStyle>
            <a:lvl1pPr marL="0" indent="0">
              <a:buNone/>
              <a:defRPr/>
            </a:lvl1pPr>
          </a:lstStyle>
          <a:p>
            <a:r>
              <a:rPr lang="en-US" noProof="0" smtClean="0"/>
              <a:t>Click icon to add picture</a:t>
            </a:r>
            <a:endParaRPr lang="en-GB" noProof="0" dirty="0"/>
          </a:p>
        </p:txBody>
      </p:sp>
      <p:sp>
        <p:nvSpPr>
          <p:cNvPr id="18" name="Tekstiruutu 15"/>
          <p:cNvSpPr txBox="1"/>
          <p:nvPr/>
        </p:nvSpPr>
        <p:spPr>
          <a:xfrm>
            <a:off x="9707213" y="6436800"/>
            <a:ext cx="2140299" cy="216000"/>
          </a:xfrm>
          <a:prstGeom prst="rect">
            <a:avLst/>
          </a:prstGeom>
          <a:noFill/>
        </p:spPr>
        <p:txBody>
          <a:bodyPr wrap="square" lIns="0" tIns="0" rIns="0" bIns="0" rtlCol="0" anchor="ctr" anchorCtr="0">
            <a:noAutofit/>
          </a:bodyPr>
          <a:lstStyle/>
          <a:p>
            <a:pPr algn="r"/>
            <a:r>
              <a:rPr lang="en-GB" sz="600" b="1" noProof="0" dirty="0" smtClean="0">
                <a:solidFill>
                  <a:schemeClr val="tx2"/>
                </a:solidFill>
              </a:rPr>
              <a:t>University of Oulu</a:t>
            </a:r>
            <a:endParaRPr lang="en-GB" sz="600" b="1" noProof="0" dirty="0">
              <a:solidFill>
                <a:schemeClr val="tx2"/>
              </a:solidFill>
            </a:endParaRPr>
          </a:p>
        </p:txBody>
      </p:sp>
    </p:spTree>
    <p:extLst>
      <p:ext uri="{BB962C8B-B14F-4D97-AF65-F5344CB8AC3E}">
        <p14:creationId xmlns:p14="http://schemas.microsoft.com/office/powerpoint/2010/main" val="15168070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Kuva ja sisältö 2">
    <p:bg>
      <p:bgPr>
        <a:solidFill>
          <a:srgbClr val="67686A"/>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chemeClr val="bg1"/>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Kuvan paikkamerkki 16"/>
          <p:cNvSpPr>
            <a:spLocks noGrp="1"/>
          </p:cNvSpPr>
          <p:nvPr>
            <p:ph type="pic" sz="quarter" idx="13"/>
          </p:nvPr>
        </p:nvSpPr>
        <p:spPr>
          <a:xfrm>
            <a:off x="1566863" y="708025"/>
            <a:ext cx="3860800" cy="4937125"/>
          </a:xfrm>
          <a:solidFill>
            <a:schemeClr val="bg1">
              <a:lumMod val="95000"/>
            </a:schemeClr>
          </a:solidFill>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985344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uva ja sisältö 3">
    <p:bg>
      <p:bgPr>
        <a:solidFill>
          <a:srgbClr val="23408F"/>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chemeClr val="bg1"/>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p:nvCxnSpPr>
        <p:spPr>
          <a:xfrm>
            <a:off x="341313" y="332656"/>
            <a:ext cx="1016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Kuvan paikkamerkki 16"/>
          <p:cNvSpPr>
            <a:spLocks noGrp="1"/>
          </p:cNvSpPr>
          <p:nvPr>
            <p:ph type="pic" sz="quarter" idx="13"/>
          </p:nvPr>
        </p:nvSpPr>
        <p:spPr>
          <a:xfrm>
            <a:off x="1566863" y="708025"/>
            <a:ext cx="3860800" cy="4937125"/>
          </a:xfrm>
          <a:solidFill>
            <a:schemeClr val="bg1">
              <a:lumMod val="95000"/>
            </a:schemeClr>
          </a:solidFill>
        </p:spPr>
        <p:txBody>
          <a:bodyPr/>
          <a:lstStyle>
            <a:lvl1pPr marL="0" indent="0">
              <a:buNone/>
              <a:defRPr/>
            </a:lvl1pPr>
          </a:lstStyle>
          <a:p>
            <a:r>
              <a:rPr lang="en-US" smtClean="0"/>
              <a:t>Click icon to add picture</a:t>
            </a:r>
            <a:endParaRPr lang="fi-FI"/>
          </a:p>
        </p:txBody>
      </p:sp>
    </p:spTree>
    <p:extLst>
      <p:ext uri="{BB962C8B-B14F-4D97-AF65-F5344CB8AC3E}">
        <p14:creationId xmlns:p14="http://schemas.microsoft.com/office/powerpoint/2010/main" val="2320380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uva ja sisältö 4">
    <p:bg>
      <p:bgPr>
        <a:solidFill>
          <a:srgbClr val="01AEEF"/>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äivämäärän paikkamerkki 3"/>
          <p:cNvSpPr>
            <a:spLocks noGrp="1"/>
          </p:cNvSpPr>
          <p:nvPr>
            <p:ph type="dt" sz="half" idx="10"/>
          </p:nvPr>
        </p:nvSpPr>
        <p:spPr/>
        <p:txBody>
          <a:bodyPr/>
          <a:lstStyle>
            <a:lvl1pPr>
              <a:defRPr>
                <a:solidFill>
                  <a:srgbClr val="FFF2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
        <p:nvSpPr>
          <p:cNvPr id="17" name="Kuvan paikkamerkki 16"/>
          <p:cNvSpPr>
            <a:spLocks noGrp="1"/>
          </p:cNvSpPr>
          <p:nvPr>
            <p:ph type="pic" sz="quarter" idx="13"/>
          </p:nvPr>
        </p:nvSpPr>
        <p:spPr>
          <a:xfrm>
            <a:off x="1566863" y="708025"/>
            <a:ext cx="3860800" cy="4937125"/>
          </a:xfrm>
          <a:solidFill>
            <a:schemeClr val="bg1">
              <a:lumMod val="95000"/>
            </a:schemeClr>
          </a:solidFill>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2736139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Kuva ja sisältö 5">
    <p:bg>
      <p:bgPr>
        <a:solidFill>
          <a:srgbClr val="4BBCA9"/>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äivämäärän paikkamerkki 3"/>
          <p:cNvSpPr>
            <a:spLocks noGrp="1"/>
          </p:cNvSpPr>
          <p:nvPr>
            <p:ph type="dt" sz="half" idx="10"/>
          </p:nvPr>
        </p:nvSpPr>
        <p:spPr/>
        <p:txBody>
          <a:bodyPr/>
          <a:lstStyle>
            <a:lvl1pPr>
              <a:defRPr>
                <a:solidFill>
                  <a:srgbClr val="FFF2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
        <p:nvSpPr>
          <p:cNvPr id="17" name="Kuvan paikkamerkki 16"/>
          <p:cNvSpPr>
            <a:spLocks noGrp="1"/>
          </p:cNvSpPr>
          <p:nvPr>
            <p:ph type="pic" sz="quarter" idx="13"/>
          </p:nvPr>
        </p:nvSpPr>
        <p:spPr>
          <a:xfrm>
            <a:off x="1566863" y="708025"/>
            <a:ext cx="3860800" cy="4937125"/>
          </a:xfrm>
          <a:solidFill>
            <a:schemeClr val="bg1">
              <a:lumMod val="95000"/>
            </a:schemeClr>
          </a:solidFill>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20673759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Kuva ja sisältö 6">
    <p:bg>
      <p:bgPr>
        <a:solidFill>
          <a:srgbClr val="662D91"/>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äivämäärän paikkamerkki 3"/>
          <p:cNvSpPr>
            <a:spLocks noGrp="1"/>
          </p:cNvSpPr>
          <p:nvPr>
            <p:ph type="dt" sz="half" idx="10"/>
          </p:nvPr>
        </p:nvSpPr>
        <p:spPr/>
        <p:txBody>
          <a:bodyPr/>
          <a:lstStyle>
            <a:lvl1pPr>
              <a:defRPr>
                <a:solidFill>
                  <a:srgbClr val="FFF2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
        <p:nvSpPr>
          <p:cNvPr id="17" name="Kuvan paikkamerkki 16"/>
          <p:cNvSpPr>
            <a:spLocks noGrp="1"/>
          </p:cNvSpPr>
          <p:nvPr>
            <p:ph type="pic" sz="quarter" idx="13"/>
          </p:nvPr>
        </p:nvSpPr>
        <p:spPr>
          <a:xfrm>
            <a:off x="1566863" y="708025"/>
            <a:ext cx="3860800" cy="4937125"/>
          </a:xfrm>
          <a:solidFill>
            <a:schemeClr val="bg1">
              <a:lumMod val="95000"/>
            </a:schemeClr>
          </a:solidFill>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273061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tsikko 1">
    <p:spTree>
      <p:nvGrpSpPr>
        <p:cNvPr id="1" name=""/>
        <p:cNvGrpSpPr/>
        <p:nvPr/>
      </p:nvGrpSpPr>
      <p:grpSpPr>
        <a:xfrm>
          <a:off x="0" y="0"/>
          <a:ext cx="0" cy="0"/>
          <a:chOff x="0" y="0"/>
          <a:chExt cx="0" cy="0"/>
        </a:xfrm>
      </p:grpSpPr>
      <p:sp>
        <p:nvSpPr>
          <p:cNvPr id="2" name="Otsikko 1"/>
          <p:cNvSpPr>
            <a:spLocks noGrp="1"/>
          </p:cNvSpPr>
          <p:nvPr>
            <p:ph type="ctrTitle"/>
          </p:nvPr>
        </p:nvSpPr>
        <p:spPr>
          <a:xfrm>
            <a:off x="6095999" y="579600"/>
            <a:ext cx="5756275" cy="3564000"/>
          </a:xfrm>
        </p:spPr>
        <p:txBody>
          <a:bodyPr anchor="t" anchorCtr="0">
            <a:noAutofit/>
          </a:bodyPr>
          <a:lstStyle>
            <a:lvl1pPr algn="l">
              <a:defRPr sz="4400">
                <a:solidFill>
                  <a:srgbClr val="23408F"/>
                </a:solidFill>
              </a:defRPr>
            </a:lvl1pPr>
          </a:lstStyle>
          <a:p>
            <a:r>
              <a:rPr lang="en-US" noProof="0" smtClean="0"/>
              <a:t>Click to edit Master title style</a:t>
            </a:r>
            <a:endParaRPr lang="en-GB" noProof="0" dirty="0"/>
          </a:p>
        </p:txBody>
      </p:sp>
      <p:cxnSp>
        <p:nvCxnSpPr>
          <p:cNvPr id="25" name="Suora yhdysviiva 24"/>
          <p:cNvCxnSpPr/>
          <p:nvPr/>
        </p:nvCxnSpPr>
        <p:spPr>
          <a:xfrm>
            <a:off x="341313" y="332656"/>
            <a:ext cx="1016000"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26" name="Suora yhdysviiva 25"/>
          <p:cNvCxnSpPr/>
          <p:nvPr/>
        </p:nvCxnSpPr>
        <p:spPr>
          <a:xfrm>
            <a:off x="1566863" y="332656"/>
            <a:ext cx="4421187"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27" name="Suora yhdysviiva 26"/>
          <p:cNvCxnSpPr/>
          <p:nvPr/>
        </p:nvCxnSpPr>
        <p:spPr>
          <a:xfrm>
            <a:off x="6205538" y="332656"/>
            <a:ext cx="5641974"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grpSp>
        <p:nvGrpSpPr>
          <p:cNvPr id="48" name="Ryhmä 3"/>
          <p:cNvGrpSpPr/>
          <p:nvPr/>
        </p:nvGrpSpPr>
        <p:grpSpPr bwMode="black">
          <a:xfrm>
            <a:off x="1559496" y="908720"/>
            <a:ext cx="3404531" cy="4784812"/>
            <a:chOff x="4053823" y="805616"/>
            <a:chExt cx="3746764" cy="5265795"/>
          </a:xfrm>
          <a:solidFill>
            <a:srgbClr val="01AEEF"/>
          </a:solidFill>
        </p:grpSpPr>
        <p:sp>
          <p:nvSpPr>
            <p:cNvPr id="49" name="Freeform 6"/>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0" name="Freeform 7"/>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1" name="Freeform 8"/>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2" name="Freeform 9"/>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3" name="Freeform 10"/>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4" name="Freeform 11"/>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5" name="Freeform 12"/>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6" name="Freeform 13"/>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7" name="Freeform 14"/>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8" name="Freeform 15"/>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9" name="Freeform 16"/>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0" name="Rectangle 17"/>
            <p:cNvSpPr>
              <a:spLocks noChangeArrowheads="1"/>
            </p:cNvSpPr>
            <p:nvPr userDrawn="1"/>
          </p:nvSpPr>
          <p:spPr bwMode="black">
            <a:xfrm>
              <a:off x="4954089" y="4993969"/>
              <a:ext cx="112421" cy="473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1" name="Freeform 18"/>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2" name="Freeform 19"/>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3" name="Freeform 20"/>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4" name="Freeform 21"/>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5" name="Rectangle 22"/>
            <p:cNvSpPr>
              <a:spLocks noChangeArrowheads="1"/>
            </p:cNvSpPr>
            <p:nvPr userDrawn="1"/>
          </p:nvSpPr>
          <p:spPr bwMode="black">
            <a:xfrm>
              <a:off x="6794195" y="4993969"/>
              <a:ext cx="110622" cy="473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6" name="Freeform 23"/>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7" name="Freeform 24"/>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8" name="Freeform 25"/>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
        <p:nvSpPr>
          <p:cNvPr id="69" name="Tekstiruutu 15"/>
          <p:cNvSpPr txBox="1"/>
          <p:nvPr/>
        </p:nvSpPr>
        <p:spPr>
          <a:xfrm>
            <a:off x="9707213" y="6436800"/>
            <a:ext cx="2140299" cy="216000"/>
          </a:xfrm>
          <a:prstGeom prst="rect">
            <a:avLst/>
          </a:prstGeom>
          <a:noFill/>
        </p:spPr>
        <p:txBody>
          <a:bodyPr wrap="square" lIns="0" tIns="0" rIns="0" bIns="0" rtlCol="0" anchor="ctr" anchorCtr="0">
            <a:noAutofit/>
          </a:bodyPr>
          <a:lstStyle/>
          <a:p>
            <a:pPr algn="r"/>
            <a:r>
              <a:rPr lang="en-GB" sz="600" b="1" noProof="0" dirty="0" smtClean="0">
                <a:solidFill>
                  <a:schemeClr val="tx2"/>
                </a:solidFill>
              </a:rPr>
              <a:t>University of Oulu</a:t>
            </a:r>
            <a:endParaRPr lang="en-GB" sz="600" b="1" noProof="0" dirty="0">
              <a:solidFill>
                <a:schemeClr val="tx2"/>
              </a:solidFill>
            </a:endParaRPr>
          </a:p>
        </p:txBody>
      </p:sp>
    </p:spTree>
    <p:extLst>
      <p:ext uri="{BB962C8B-B14F-4D97-AF65-F5344CB8AC3E}">
        <p14:creationId xmlns:p14="http://schemas.microsoft.com/office/powerpoint/2010/main" val="8041257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Leveä 1">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rgbClr val="23408F"/>
                </a:solidFill>
              </a:defRPr>
            </a:lvl1pPr>
          </a:lstStyle>
          <a:p>
            <a:r>
              <a:rPr lang="en-US" noProof="0" smtClean="0"/>
              <a:t>Click to edit Master title style</a:t>
            </a:r>
            <a:endParaRPr lang="en-GB" noProof="0" dirty="0"/>
          </a:p>
        </p:txBody>
      </p:sp>
      <p:sp>
        <p:nvSpPr>
          <p:cNvPr id="4" name="Päivämäärän paikkamerkki 3"/>
          <p:cNvSpPr>
            <a:spLocks noGrp="1"/>
          </p:cNvSpPr>
          <p:nvPr>
            <p:ph type="dt" sz="half" idx="10"/>
          </p:nvPr>
        </p:nvSpPr>
        <p:spPr/>
        <p:txBody>
          <a:bodyPr/>
          <a:lstStyle>
            <a:lvl1pPr>
              <a:defRPr>
                <a:solidFill>
                  <a:srgbClr val="01AEEF"/>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01AEE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01AEEF"/>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sp>
        <p:nvSpPr>
          <p:cNvPr id="17" name="Tekstiruutu 15"/>
          <p:cNvSpPr txBox="1"/>
          <p:nvPr/>
        </p:nvSpPr>
        <p:spPr>
          <a:xfrm>
            <a:off x="9707213" y="6436800"/>
            <a:ext cx="2140299" cy="216000"/>
          </a:xfrm>
          <a:prstGeom prst="rect">
            <a:avLst/>
          </a:prstGeom>
          <a:noFill/>
        </p:spPr>
        <p:txBody>
          <a:bodyPr wrap="square" lIns="0" tIns="0" rIns="0" bIns="0" rtlCol="0" anchor="ctr" anchorCtr="0">
            <a:noAutofit/>
          </a:bodyPr>
          <a:lstStyle/>
          <a:p>
            <a:pPr algn="r"/>
            <a:r>
              <a:rPr lang="en-GB" sz="600" b="1" noProof="0" dirty="0" smtClean="0">
                <a:solidFill>
                  <a:schemeClr val="tx2"/>
                </a:solidFill>
              </a:rPr>
              <a:t>University of Oulu</a:t>
            </a:r>
            <a:endParaRPr lang="en-GB" sz="600" b="1" noProof="0" dirty="0">
              <a:solidFill>
                <a:schemeClr val="tx2"/>
              </a:solidFill>
            </a:endParaRPr>
          </a:p>
        </p:txBody>
      </p:sp>
      <p:sp>
        <p:nvSpPr>
          <p:cNvPr id="16" name="Kuvan paikkamerkki 16"/>
          <p:cNvSpPr>
            <a:spLocks noGrp="1"/>
          </p:cNvSpPr>
          <p:nvPr>
            <p:ph type="pic" sz="quarter" idx="13"/>
          </p:nvPr>
        </p:nvSpPr>
        <p:spPr>
          <a:xfrm>
            <a:off x="1566863" y="1619076"/>
            <a:ext cx="10285412" cy="4269996"/>
          </a:xfrm>
          <a:solidFill>
            <a:schemeClr val="bg1">
              <a:lumMod val="95000"/>
            </a:schemeClr>
          </a:solidFill>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3798248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eveä 2">
    <p:bg>
      <p:bgPr>
        <a:solidFill>
          <a:srgbClr val="67686A"/>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bg1"/>
                </a:solidFill>
              </a:defRPr>
            </a:lvl1pPr>
          </a:lstStyle>
          <a:p>
            <a:r>
              <a:rPr lang="en-US" noProof="0" smtClean="0"/>
              <a:t>Click to edit Master title style</a:t>
            </a:r>
            <a:endParaRPr lang="en-GB" noProof="0" dirty="0"/>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1406C065-6343-4F89-AB3D-6489E23D5B0F}" type="slidenum">
              <a:rPr lang="fi-FI" smtClean="0"/>
              <a:t>‹#›</a:t>
            </a:fld>
            <a:endParaRPr lang="fi-FI"/>
          </a:p>
        </p:txBody>
      </p:sp>
      <p:grpSp>
        <p:nvGrpSpPr>
          <p:cNvPr id="17" name="Ryhmä 6"/>
          <p:cNvGrpSpPr/>
          <p:nvPr/>
        </p:nvGrpSpPr>
        <p:grpSpPr bwMode="black">
          <a:xfrm>
            <a:off x="575052" y="529409"/>
            <a:ext cx="446731" cy="634281"/>
            <a:chOff x="575052" y="529409"/>
            <a:chExt cx="446731" cy="634281"/>
          </a:xfrm>
          <a:solidFill>
            <a:schemeClr val="bg1"/>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22" name="Suora yhdysviiva 11"/>
          <p:cNvCxnSpPr/>
          <p:nvPr/>
        </p:nvCxnSpPr>
        <p:spPr>
          <a:xfrm>
            <a:off x="341313" y="332656"/>
            <a:ext cx="1016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uora yhdysviiva 12"/>
          <p:cNvCxnSpPr/>
          <p:nvPr/>
        </p:nvCxnSpPr>
        <p:spPr>
          <a:xfrm>
            <a:off x="1566863" y="332656"/>
            <a:ext cx="442118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uora yhdysviiva 13"/>
          <p:cNvCxnSpPr/>
          <p:nvPr/>
        </p:nvCxnSpPr>
        <p:spPr>
          <a:xfrm>
            <a:off x="6205538" y="332656"/>
            <a:ext cx="564197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Kuvan paikkamerkki 16"/>
          <p:cNvSpPr>
            <a:spLocks noGrp="1"/>
          </p:cNvSpPr>
          <p:nvPr>
            <p:ph type="pic" sz="quarter" idx="13"/>
          </p:nvPr>
        </p:nvSpPr>
        <p:spPr>
          <a:xfrm>
            <a:off x="1566863" y="1619076"/>
            <a:ext cx="10285412" cy="4269996"/>
          </a:xfrm>
          <a:solidFill>
            <a:schemeClr val="bg1">
              <a:lumMod val="95000"/>
            </a:schemeClr>
          </a:solidFill>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3287328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Leveä 3">
    <p:bg>
      <p:bgPr>
        <a:solidFill>
          <a:srgbClr val="23408E"/>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bg1"/>
                </a:solidFill>
              </a:defRPr>
            </a:lvl1pPr>
          </a:lstStyle>
          <a:p>
            <a:r>
              <a:rPr lang="en-US" noProof="0" smtClean="0"/>
              <a:t>Click to edit Master title style</a:t>
            </a:r>
            <a:endParaRPr lang="en-GB" noProof="0" dirty="0"/>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1406C065-6343-4F89-AB3D-6489E23D5B0F}" type="slidenum">
              <a:rPr lang="fi-FI" smtClean="0"/>
              <a:t>‹#›</a:t>
            </a:fld>
            <a:endParaRPr lang="fi-FI"/>
          </a:p>
        </p:txBody>
      </p:sp>
      <p:grpSp>
        <p:nvGrpSpPr>
          <p:cNvPr id="17" name="Ryhmä 6"/>
          <p:cNvGrpSpPr/>
          <p:nvPr/>
        </p:nvGrpSpPr>
        <p:grpSpPr bwMode="black">
          <a:xfrm>
            <a:off x="575052" y="529409"/>
            <a:ext cx="446731" cy="634281"/>
            <a:chOff x="575052" y="529409"/>
            <a:chExt cx="446731" cy="634281"/>
          </a:xfrm>
          <a:solidFill>
            <a:schemeClr val="bg1"/>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22" name="Suora yhdysviiva 11"/>
          <p:cNvCxnSpPr/>
          <p:nvPr/>
        </p:nvCxnSpPr>
        <p:spPr>
          <a:xfrm>
            <a:off x="341313" y="332656"/>
            <a:ext cx="1016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uora yhdysviiva 12"/>
          <p:cNvCxnSpPr/>
          <p:nvPr/>
        </p:nvCxnSpPr>
        <p:spPr>
          <a:xfrm>
            <a:off x="1566863" y="332656"/>
            <a:ext cx="442118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uora yhdysviiva 13"/>
          <p:cNvCxnSpPr/>
          <p:nvPr/>
        </p:nvCxnSpPr>
        <p:spPr>
          <a:xfrm>
            <a:off x="6205538" y="332656"/>
            <a:ext cx="564197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Kuvan paikkamerkki 16"/>
          <p:cNvSpPr>
            <a:spLocks noGrp="1"/>
          </p:cNvSpPr>
          <p:nvPr>
            <p:ph type="pic" sz="quarter" idx="13"/>
          </p:nvPr>
        </p:nvSpPr>
        <p:spPr>
          <a:xfrm>
            <a:off x="1566863" y="1619076"/>
            <a:ext cx="10285412" cy="4269996"/>
          </a:xfrm>
          <a:solidFill>
            <a:schemeClr val="bg1">
              <a:lumMod val="95000"/>
            </a:schemeClr>
          </a:solidFill>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37985068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Leveä 4">
    <p:bg>
      <p:bgPr>
        <a:solidFill>
          <a:srgbClr val="01AEF0"/>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bg1"/>
                </a:solidFill>
              </a:defRPr>
            </a:lvl1pPr>
          </a:lstStyle>
          <a:p>
            <a:r>
              <a:rPr lang="en-US" noProof="0" smtClean="0"/>
              <a:t>Click to edit Master title style</a:t>
            </a:r>
            <a:endParaRPr lang="en-GB" noProof="0" dirty="0"/>
          </a:p>
        </p:txBody>
      </p:sp>
      <p:sp>
        <p:nvSpPr>
          <p:cNvPr id="4" name="Päivämäärän paikkamerkki 3"/>
          <p:cNvSpPr>
            <a:spLocks noGrp="1"/>
          </p:cNvSpPr>
          <p:nvPr>
            <p:ph type="dt" sz="half" idx="10"/>
          </p:nvPr>
        </p:nvSpPr>
        <p:spPr/>
        <p:txBody>
          <a:bodyPr/>
          <a:lstStyle>
            <a:lvl1pPr>
              <a:defRPr>
                <a:solidFill>
                  <a:schemeClr val="accent2"/>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chemeClr val="accent2"/>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chemeClr val="accent2"/>
                </a:solidFill>
              </a:defRPr>
            </a:lvl1pPr>
          </a:lstStyle>
          <a:p>
            <a:fld id="{1406C065-6343-4F89-AB3D-6489E23D5B0F}" type="slidenum">
              <a:rPr lang="fi-FI" smtClean="0"/>
              <a:t>‹#›</a:t>
            </a:fld>
            <a:endParaRPr lang="fi-FI"/>
          </a:p>
        </p:txBody>
      </p:sp>
      <p:grpSp>
        <p:nvGrpSpPr>
          <p:cNvPr id="15" name="Ryhmä 6"/>
          <p:cNvGrpSpPr/>
          <p:nvPr/>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28" name="Suora yhdysviiva 11"/>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9" name="Suora yhdysviiva 12"/>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30" name="Suora yhdysviiva 13"/>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
        <p:nvSpPr>
          <p:cNvPr id="17" name="Kuvan paikkamerkki 16"/>
          <p:cNvSpPr>
            <a:spLocks noGrp="1"/>
          </p:cNvSpPr>
          <p:nvPr>
            <p:ph type="pic" sz="quarter" idx="13"/>
          </p:nvPr>
        </p:nvSpPr>
        <p:spPr>
          <a:xfrm>
            <a:off x="1566863" y="1619076"/>
            <a:ext cx="10285412" cy="4269996"/>
          </a:xfrm>
          <a:solidFill>
            <a:schemeClr val="bg1">
              <a:lumMod val="95000"/>
            </a:schemeClr>
          </a:solidFill>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1959564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Leveä 5">
    <p:bg>
      <p:bgPr>
        <a:solidFill>
          <a:srgbClr val="4BBCAA"/>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bg1"/>
                </a:solidFill>
              </a:defRPr>
            </a:lvl1pPr>
          </a:lstStyle>
          <a:p>
            <a:r>
              <a:rPr lang="en-US" noProof="0" smtClean="0"/>
              <a:t>Click to edit Master title style</a:t>
            </a:r>
            <a:endParaRPr lang="en-GB" noProof="0" dirty="0"/>
          </a:p>
        </p:txBody>
      </p:sp>
      <p:sp>
        <p:nvSpPr>
          <p:cNvPr id="4" name="Päivämäärän paikkamerkki 3"/>
          <p:cNvSpPr>
            <a:spLocks noGrp="1"/>
          </p:cNvSpPr>
          <p:nvPr>
            <p:ph type="dt" sz="half" idx="10"/>
          </p:nvPr>
        </p:nvSpPr>
        <p:spPr/>
        <p:txBody>
          <a:bodyPr/>
          <a:lstStyle>
            <a:lvl1pPr>
              <a:defRPr>
                <a:solidFill>
                  <a:schemeClr val="accent2"/>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chemeClr val="accent2"/>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chemeClr val="accent2"/>
                </a:solidFill>
              </a:defRPr>
            </a:lvl1pPr>
          </a:lstStyle>
          <a:p>
            <a:fld id="{1406C065-6343-4F89-AB3D-6489E23D5B0F}" type="slidenum">
              <a:rPr lang="fi-FI" smtClean="0"/>
              <a:t>‹#›</a:t>
            </a:fld>
            <a:endParaRPr lang="fi-FI"/>
          </a:p>
        </p:txBody>
      </p:sp>
      <p:grpSp>
        <p:nvGrpSpPr>
          <p:cNvPr id="15" name="Ryhmä 6"/>
          <p:cNvGrpSpPr/>
          <p:nvPr/>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28" name="Suora yhdysviiva 11"/>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9" name="Suora yhdysviiva 12"/>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30" name="Suora yhdysviiva 13"/>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
        <p:nvSpPr>
          <p:cNvPr id="17" name="Kuvan paikkamerkki 16"/>
          <p:cNvSpPr>
            <a:spLocks noGrp="1"/>
          </p:cNvSpPr>
          <p:nvPr>
            <p:ph type="pic" sz="quarter" idx="13"/>
          </p:nvPr>
        </p:nvSpPr>
        <p:spPr>
          <a:xfrm>
            <a:off x="1566863" y="1619076"/>
            <a:ext cx="10285412" cy="4269996"/>
          </a:xfrm>
          <a:solidFill>
            <a:schemeClr val="bg1">
              <a:lumMod val="95000"/>
            </a:schemeClr>
          </a:solidFill>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42417222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eveä 6">
    <p:bg>
      <p:bgPr>
        <a:solidFill>
          <a:srgbClr val="652D9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bg1"/>
                </a:solidFill>
              </a:defRPr>
            </a:lvl1pPr>
          </a:lstStyle>
          <a:p>
            <a:r>
              <a:rPr lang="en-US" noProof="0" smtClean="0"/>
              <a:t>Click to edit Master title style</a:t>
            </a:r>
            <a:endParaRPr lang="en-GB" noProof="0" dirty="0"/>
          </a:p>
        </p:txBody>
      </p:sp>
      <p:sp>
        <p:nvSpPr>
          <p:cNvPr id="4" name="Päivämäärän paikkamerkki 3"/>
          <p:cNvSpPr>
            <a:spLocks noGrp="1"/>
          </p:cNvSpPr>
          <p:nvPr>
            <p:ph type="dt" sz="half" idx="10"/>
          </p:nvPr>
        </p:nvSpPr>
        <p:spPr/>
        <p:txBody>
          <a:bodyPr/>
          <a:lstStyle>
            <a:lvl1pPr>
              <a:defRPr>
                <a:solidFill>
                  <a:schemeClr val="accent2"/>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chemeClr val="accent2"/>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chemeClr val="accent2"/>
                </a:solidFill>
              </a:defRPr>
            </a:lvl1pPr>
          </a:lstStyle>
          <a:p>
            <a:fld id="{1406C065-6343-4F89-AB3D-6489E23D5B0F}" type="slidenum">
              <a:rPr lang="fi-FI" smtClean="0"/>
              <a:t>‹#›</a:t>
            </a:fld>
            <a:endParaRPr lang="fi-FI"/>
          </a:p>
        </p:txBody>
      </p:sp>
      <p:grpSp>
        <p:nvGrpSpPr>
          <p:cNvPr id="15" name="Ryhmä 6"/>
          <p:cNvGrpSpPr/>
          <p:nvPr/>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28" name="Suora yhdysviiva 11"/>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9" name="Suora yhdysviiva 12"/>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30" name="Suora yhdysviiva 13"/>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
        <p:nvSpPr>
          <p:cNvPr id="17" name="Kuvan paikkamerkki 16"/>
          <p:cNvSpPr>
            <a:spLocks noGrp="1"/>
          </p:cNvSpPr>
          <p:nvPr>
            <p:ph type="pic" sz="quarter" idx="13"/>
          </p:nvPr>
        </p:nvSpPr>
        <p:spPr>
          <a:xfrm>
            <a:off x="1566863" y="1619076"/>
            <a:ext cx="10285412" cy="4269996"/>
          </a:xfrm>
          <a:solidFill>
            <a:schemeClr val="bg1">
              <a:lumMod val="95000"/>
            </a:schemeClr>
          </a:solidFill>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1710844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yhjä 1">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lvl1pPr>
              <a:defRPr>
                <a:solidFill>
                  <a:srgbClr val="01AEEF"/>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01AEE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01AEEF"/>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sp>
        <p:nvSpPr>
          <p:cNvPr id="15" name="Tekstiruutu 15"/>
          <p:cNvSpPr txBox="1"/>
          <p:nvPr/>
        </p:nvSpPr>
        <p:spPr>
          <a:xfrm>
            <a:off x="9707213" y="6436800"/>
            <a:ext cx="2140299" cy="216000"/>
          </a:xfrm>
          <a:prstGeom prst="rect">
            <a:avLst/>
          </a:prstGeom>
          <a:noFill/>
        </p:spPr>
        <p:txBody>
          <a:bodyPr wrap="square" lIns="0" tIns="0" rIns="0" bIns="0" rtlCol="0" anchor="ctr" anchorCtr="0">
            <a:noAutofit/>
          </a:bodyPr>
          <a:lstStyle/>
          <a:p>
            <a:pPr algn="r"/>
            <a:r>
              <a:rPr lang="en-GB" sz="600" b="1" noProof="0" dirty="0" smtClean="0">
                <a:solidFill>
                  <a:schemeClr val="tx2"/>
                </a:solidFill>
              </a:rPr>
              <a:t>University of Oulu</a:t>
            </a:r>
            <a:endParaRPr lang="en-GB" sz="600" b="1" noProof="0" dirty="0">
              <a:solidFill>
                <a:schemeClr val="tx2"/>
              </a:solidFill>
            </a:endParaRPr>
          </a:p>
        </p:txBody>
      </p:sp>
    </p:spTree>
    <p:extLst>
      <p:ext uri="{BB962C8B-B14F-4D97-AF65-F5344CB8AC3E}">
        <p14:creationId xmlns:p14="http://schemas.microsoft.com/office/powerpoint/2010/main" val="27574841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yhjä 2">
    <p:bg>
      <p:bgPr>
        <a:solidFill>
          <a:srgbClr val="67686A"/>
        </a:solid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lvl1pPr>
              <a:defRPr>
                <a:solidFill>
                  <a:srgbClr val="FF89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chemeClr val="bg1"/>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2046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yhjä 3">
    <p:bg>
      <p:bgPr>
        <a:solidFill>
          <a:srgbClr val="23408F"/>
        </a:solid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lvl1pPr>
              <a:defRPr>
                <a:solidFill>
                  <a:srgbClr val="FF89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chemeClr val="bg1"/>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759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yhjä 4">
    <p:bg>
      <p:bgPr>
        <a:solidFill>
          <a:srgbClr val="01AEEF"/>
        </a:solid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lvl1pPr>
              <a:defRPr>
                <a:solidFill>
                  <a:srgbClr val="FFF2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09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2">
    <p:bg>
      <p:bgPr>
        <a:solidFill>
          <a:srgbClr val="67686A"/>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095999" y="579600"/>
            <a:ext cx="5756275" cy="3564000"/>
          </a:xfrm>
        </p:spPr>
        <p:txBody>
          <a:bodyPr anchor="t" anchorCtr="0">
            <a:noAutofit/>
          </a:bodyPr>
          <a:lstStyle>
            <a:lvl1pPr algn="l">
              <a:defRPr sz="4400">
                <a:solidFill>
                  <a:schemeClr val="bg1"/>
                </a:solidFill>
              </a:defRPr>
            </a:lvl1pPr>
          </a:lstStyle>
          <a:p>
            <a:r>
              <a:rPr lang="en-US" noProof="0" smtClean="0"/>
              <a:t>Click to edit Master title style</a:t>
            </a:r>
            <a:endParaRPr lang="en-GB" noProof="0" dirty="0"/>
          </a:p>
        </p:txBody>
      </p:sp>
      <p:cxnSp>
        <p:nvCxnSpPr>
          <p:cNvPr id="25" name="Suora yhdysviiva 24"/>
          <p:cNvCxnSpPr/>
          <p:nvPr/>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26" name="Suora yhdysviiva 25"/>
          <p:cNvCxnSpPr/>
          <p:nvPr/>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27" name="Suora yhdysviiva 26"/>
          <p:cNvCxnSpPr/>
          <p:nvPr/>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grpSp>
        <p:nvGrpSpPr>
          <p:cNvPr id="48" name="Ryhmä 3"/>
          <p:cNvGrpSpPr/>
          <p:nvPr/>
        </p:nvGrpSpPr>
        <p:grpSpPr bwMode="black">
          <a:xfrm>
            <a:off x="1559496" y="908720"/>
            <a:ext cx="3404531" cy="4784812"/>
            <a:chOff x="4053823" y="805616"/>
            <a:chExt cx="3746764" cy="5265795"/>
          </a:xfrm>
          <a:solidFill>
            <a:schemeClr val="bg1"/>
          </a:solidFill>
        </p:grpSpPr>
        <p:sp>
          <p:nvSpPr>
            <p:cNvPr id="49" name="Freeform 6"/>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0" name="Freeform 7"/>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1" name="Freeform 8"/>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2" name="Freeform 9"/>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3" name="Freeform 10"/>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4" name="Freeform 11"/>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5" name="Freeform 12"/>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6" name="Freeform 13"/>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7" name="Freeform 14"/>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8" name="Freeform 15"/>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9" name="Freeform 16"/>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0" name="Rectangle 17"/>
            <p:cNvSpPr>
              <a:spLocks noChangeArrowheads="1"/>
            </p:cNvSpPr>
            <p:nvPr userDrawn="1"/>
          </p:nvSpPr>
          <p:spPr bwMode="black">
            <a:xfrm>
              <a:off x="4954089" y="4993969"/>
              <a:ext cx="112421" cy="473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1" name="Freeform 18"/>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2" name="Freeform 19"/>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3" name="Freeform 20"/>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4" name="Freeform 21"/>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5" name="Rectangle 22"/>
            <p:cNvSpPr>
              <a:spLocks noChangeArrowheads="1"/>
            </p:cNvSpPr>
            <p:nvPr userDrawn="1"/>
          </p:nvSpPr>
          <p:spPr bwMode="black">
            <a:xfrm>
              <a:off x="6794195" y="4993969"/>
              <a:ext cx="110622" cy="473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6" name="Freeform 23"/>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7" name="Freeform 24"/>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8" name="Freeform 25"/>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23551111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yhjä 5">
    <p:bg>
      <p:bgPr>
        <a:solidFill>
          <a:srgbClr val="4BBCA9"/>
        </a:solid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lvl1pPr>
              <a:defRPr>
                <a:solidFill>
                  <a:srgbClr val="FFF2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8856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yhjä 6">
    <p:bg>
      <p:bgPr>
        <a:solidFill>
          <a:srgbClr val="652D92"/>
        </a:solid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lvl1pPr>
              <a:defRPr>
                <a:solidFill>
                  <a:srgbClr val="FFF2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6364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Sisällysluettelo 1">
    <p:bg>
      <p:bgPr>
        <a:solidFill>
          <a:srgbClr val="67686A"/>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GB" noProof="0" dirty="0"/>
          </a:p>
        </p:txBody>
      </p:sp>
      <p:sp>
        <p:nvSpPr>
          <p:cNvPr id="3" name="Sisällön paikkamerkki 2"/>
          <p:cNvSpPr>
            <a:spLocks noGrp="1"/>
          </p:cNvSpPr>
          <p:nvPr>
            <p:ph idx="1"/>
          </p:nvPr>
        </p:nvSpPr>
        <p:spPr/>
        <p:txBody>
          <a:bodyPr/>
          <a:lstStyle>
            <a:lvl1pPr marL="0" indent="0">
              <a:spcAft>
                <a:spcPts val="500"/>
              </a:spcAft>
              <a:buFontTx/>
              <a:buNone/>
              <a:defRPr b="1">
                <a:solidFill>
                  <a:srgbClr val="FFF200"/>
                </a:solidFill>
              </a:defRPr>
            </a:lvl1pPr>
            <a:lvl2pPr marL="896938" indent="-176213">
              <a:buFont typeface="Verdana" panose="020B0604030504040204" pitchFamily="34" charset="0"/>
              <a:buChar char="-"/>
              <a:defRPr b="1">
                <a:solidFill>
                  <a:srgbClr val="FFF200"/>
                </a:solidFill>
              </a:defRPr>
            </a:lvl2pPr>
            <a:lvl3pPr marL="1073150" indent="-176213">
              <a:buFont typeface="Verdana" panose="020B0604030504040204" pitchFamily="34" charset="0"/>
              <a:buChar char="-"/>
              <a:defRPr b="1">
                <a:solidFill>
                  <a:srgbClr val="FFF200"/>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3913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Sisällysluettelo 2">
    <p:bg>
      <p:bgPr>
        <a:solidFill>
          <a:srgbClr val="4BBCA9"/>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GB" noProof="0" dirty="0"/>
          </a:p>
        </p:txBody>
      </p:sp>
      <p:sp>
        <p:nvSpPr>
          <p:cNvPr id="3" name="Sisällön paikkamerkki 2"/>
          <p:cNvSpPr>
            <a:spLocks noGrp="1"/>
          </p:cNvSpPr>
          <p:nvPr>
            <p:ph idx="1"/>
          </p:nvPr>
        </p:nvSpPr>
        <p:spPr/>
        <p:txBody>
          <a:bodyPr/>
          <a:lstStyle>
            <a:lvl1pPr marL="0" indent="0">
              <a:spcAft>
                <a:spcPts val="500"/>
              </a:spcAft>
              <a:buFontTx/>
              <a:buNone/>
              <a:defRPr b="1">
                <a:solidFill>
                  <a:srgbClr val="FFF200"/>
                </a:solidFill>
              </a:defRPr>
            </a:lvl1pPr>
            <a:lvl2pPr marL="896938" indent="-176213">
              <a:buFont typeface="Verdana" panose="020B0604030504040204" pitchFamily="34" charset="0"/>
              <a:buChar char="-"/>
              <a:defRPr b="1">
                <a:solidFill>
                  <a:srgbClr val="FFF200"/>
                </a:solidFill>
              </a:defRPr>
            </a:lvl2pPr>
            <a:lvl3pPr marL="1073150" indent="-176213">
              <a:buFont typeface="Verdana" panose="020B0604030504040204" pitchFamily="34" charset="0"/>
              <a:buChar char="-"/>
              <a:defRPr b="1">
                <a:solidFill>
                  <a:srgbClr val="FFF200"/>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p:txBody>
      </p:sp>
      <p:sp>
        <p:nvSpPr>
          <p:cNvPr id="4" name="Päivämäärän paikkamerkki 3"/>
          <p:cNvSpPr>
            <a:spLocks noGrp="1"/>
          </p:cNvSpPr>
          <p:nvPr>
            <p:ph type="dt" sz="half" idx="10"/>
          </p:nvPr>
        </p:nvSpPr>
        <p:spPr/>
        <p:txBody>
          <a:bodyPr/>
          <a:lstStyle>
            <a:lvl1pPr>
              <a:defRPr>
                <a:solidFill>
                  <a:srgbClr val="FFF200"/>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1406C065-6343-4F89-AB3D-6489E23D5B0F}" type="slidenum">
              <a:rPr lang="fi-FI" smtClean="0"/>
              <a:t>‹#›</a:t>
            </a:fld>
            <a:endParaRPr lang="fi-FI"/>
          </a:p>
        </p:txBody>
      </p:sp>
      <p:grpSp>
        <p:nvGrpSpPr>
          <p:cNvPr id="7" name="Ryhmä 6"/>
          <p:cNvGrpSpPr/>
          <p:nvPr/>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cxnSp>
        <p:nvCxnSpPr>
          <p:cNvPr id="12" name="Suora yhdysviiva 11"/>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6837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Logo 1">
    <p:spTree>
      <p:nvGrpSpPr>
        <p:cNvPr id="1" name=""/>
        <p:cNvGrpSpPr/>
        <p:nvPr/>
      </p:nvGrpSpPr>
      <p:grpSpPr>
        <a:xfrm>
          <a:off x="0" y="0"/>
          <a:ext cx="0" cy="0"/>
          <a:chOff x="0" y="0"/>
          <a:chExt cx="0" cy="0"/>
        </a:xfrm>
      </p:grpSpPr>
      <p:grpSp>
        <p:nvGrpSpPr>
          <p:cNvPr id="22" name="Ryhmä 26"/>
          <p:cNvGrpSpPr/>
          <p:nvPr/>
        </p:nvGrpSpPr>
        <p:grpSpPr bwMode="black">
          <a:xfrm>
            <a:off x="4218896" y="734641"/>
            <a:ext cx="3744416" cy="5262495"/>
            <a:chOff x="4053823" y="805616"/>
            <a:chExt cx="3746764" cy="5265795"/>
          </a:xfrm>
          <a:solidFill>
            <a:srgbClr val="23408F"/>
          </a:solidFill>
        </p:grpSpPr>
        <p:sp>
          <p:nvSpPr>
            <p:cNvPr id="23" name="Freeform 22"/>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4" name="Freeform 23"/>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5" name="Freeform 24"/>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6" name="Freeform 25"/>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7" name="Freeform 26"/>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8" name="Freeform 27"/>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9" name="Freeform 28"/>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0" name="Freeform 29"/>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1" name="Freeform 30"/>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2" name="Freeform 31"/>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3" name="Freeform 32"/>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4" name="Rectangle 33"/>
            <p:cNvSpPr>
              <a:spLocks noChangeArrowheads="1"/>
            </p:cNvSpPr>
            <p:nvPr userDrawn="1"/>
          </p:nvSpPr>
          <p:spPr bwMode="black">
            <a:xfrm>
              <a:off x="4954089" y="4993969"/>
              <a:ext cx="112421" cy="473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5" name="Freeform 34"/>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6" name="Freeform 35"/>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7" name="Freeform 36"/>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8" name="Freeform 37"/>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9" name="Rectangle 38"/>
            <p:cNvSpPr>
              <a:spLocks noChangeArrowheads="1"/>
            </p:cNvSpPr>
            <p:nvPr userDrawn="1"/>
          </p:nvSpPr>
          <p:spPr bwMode="black">
            <a:xfrm>
              <a:off x="6794195" y="4993969"/>
              <a:ext cx="110622" cy="473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0" name="Freeform 39"/>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1" name="Freeform 40"/>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2" name="Freeform 41"/>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1941771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Logo 2">
    <p:bg>
      <p:bgPr>
        <a:solidFill>
          <a:srgbClr val="67686A"/>
        </a:solidFill>
        <a:effectLst/>
      </p:bgPr>
    </p:bg>
    <p:spTree>
      <p:nvGrpSpPr>
        <p:cNvPr id="1" name=""/>
        <p:cNvGrpSpPr/>
        <p:nvPr/>
      </p:nvGrpSpPr>
      <p:grpSpPr>
        <a:xfrm>
          <a:off x="0" y="0"/>
          <a:ext cx="0" cy="0"/>
          <a:chOff x="0" y="0"/>
          <a:chExt cx="0" cy="0"/>
        </a:xfrm>
      </p:grpSpPr>
      <p:grpSp>
        <p:nvGrpSpPr>
          <p:cNvPr id="22" name="Ryhmä 26"/>
          <p:cNvGrpSpPr/>
          <p:nvPr/>
        </p:nvGrpSpPr>
        <p:grpSpPr bwMode="black">
          <a:xfrm>
            <a:off x="4218896" y="734641"/>
            <a:ext cx="3744416" cy="5262495"/>
            <a:chOff x="4053823" y="805616"/>
            <a:chExt cx="3746764" cy="5265795"/>
          </a:xfrm>
        </p:grpSpPr>
        <p:sp>
          <p:nvSpPr>
            <p:cNvPr id="23" name="Freeform 22"/>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4" name="Freeform 23"/>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5" name="Freeform 24"/>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6" name="Freeform 25"/>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7" name="Freeform 26"/>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2" name="Freeform 31"/>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3" name="Freeform 32"/>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4" name="Freeform 33"/>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5" name="Freeform 34"/>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6" name="Freeform 35"/>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7" name="Freeform 36"/>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8" name="Rectangle 37"/>
            <p:cNvSpPr>
              <a:spLocks noChangeArrowheads="1"/>
            </p:cNvSpPr>
            <p:nvPr userDrawn="1"/>
          </p:nvSpPr>
          <p:spPr bwMode="black">
            <a:xfrm>
              <a:off x="4954089" y="4993969"/>
              <a:ext cx="112421"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9" name="Freeform 38"/>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0" name="Freeform 39"/>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1" name="Freeform 40"/>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2" name="Freeform 41"/>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3" name="Rectangle 42"/>
            <p:cNvSpPr>
              <a:spLocks noChangeArrowheads="1"/>
            </p:cNvSpPr>
            <p:nvPr userDrawn="1"/>
          </p:nvSpPr>
          <p:spPr bwMode="black">
            <a:xfrm>
              <a:off x="6794195" y="4993969"/>
              <a:ext cx="110622"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4" name="Freeform 43"/>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5" name="Freeform 44"/>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6" name="Freeform 45"/>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12233420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Logo 3">
    <p:bg>
      <p:bgPr>
        <a:solidFill>
          <a:srgbClr val="23408F"/>
        </a:solidFill>
        <a:effectLst/>
      </p:bgPr>
    </p:bg>
    <p:spTree>
      <p:nvGrpSpPr>
        <p:cNvPr id="1" name=""/>
        <p:cNvGrpSpPr/>
        <p:nvPr/>
      </p:nvGrpSpPr>
      <p:grpSpPr>
        <a:xfrm>
          <a:off x="0" y="0"/>
          <a:ext cx="0" cy="0"/>
          <a:chOff x="0" y="0"/>
          <a:chExt cx="0" cy="0"/>
        </a:xfrm>
      </p:grpSpPr>
      <p:grpSp>
        <p:nvGrpSpPr>
          <p:cNvPr id="22" name="Ryhmä 26"/>
          <p:cNvGrpSpPr/>
          <p:nvPr/>
        </p:nvGrpSpPr>
        <p:grpSpPr bwMode="black">
          <a:xfrm>
            <a:off x="4218896" y="734641"/>
            <a:ext cx="3744416" cy="5262495"/>
            <a:chOff x="4053823" y="805616"/>
            <a:chExt cx="3746764" cy="5265795"/>
          </a:xfrm>
        </p:grpSpPr>
        <p:sp>
          <p:nvSpPr>
            <p:cNvPr id="23" name="Freeform 22"/>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4" name="Freeform 23"/>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5" name="Freeform 24"/>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6" name="Freeform 25"/>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7" name="Freeform 26"/>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8" name="Freeform 47"/>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9" name="Freeform 48"/>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0" name="Freeform 49"/>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1" name="Freeform 50"/>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2" name="Freeform 51"/>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3" name="Freeform 52"/>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4" name="Rectangle 53"/>
            <p:cNvSpPr>
              <a:spLocks noChangeArrowheads="1"/>
            </p:cNvSpPr>
            <p:nvPr userDrawn="1"/>
          </p:nvSpPr>
          <p:spPr bwMode="black">
            <a:xfrm>
              <a:off x="4954089" y="4993969"/>
              <a:ext cx="112421"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5" name="Freeform 54"/>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6" name="Freeform 55"/>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7" name="Freeform 56"/>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8" name="Freeform 57"/>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9" name="Rectangle 58"/>
            <p:cNvSpPr>
              <a:spLocks noChangeArrowheads="1"/>
            </p:cNvSpPr>
            <p:nvPr userDrawn="1"/>
          </p:nvSpPr>
          <p:spPr bwMode="black">
            <a:xfrm>
              <a:off x="6794195" y="4993969"/>
              <a:ext cx="110622"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0" name="Freeform 59"/>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1" name="Freeform 60"/>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2" name="Freeform 61"/>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17445252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Logo 4">
    <p:bg>
      <p:bgPr>
        <a:solidFill>
          <a:srgbClr val="01AEEF"/>
        </a:solidFill>
        <a:effectLst/>
      </p:bgPr>
    </p:bg>
    <p:spTree>
      <p:nvGrpSpPr>
        <p:cNvPr id="1" name=""/>
        <p:cNvGrpSpPr/>
        <p:nvPr/>
      </p:nvGrpSpPr>
      <p:grpSpPr>
        <a:xfrm>
          <a:off x="0" y="0"/>
          <a:ext cx="0" cy="0"/>
          <a:chOff x="0" y="0"/>
          <a:chExt cx="0" cy="0"/>
        </a:xfrm>
      </p:grpSpPr>
      <p:grpSp>
        <p:nvGrpSpPr>
          <p:cNvPr id="22" name="Ryhmä 26"/>
          <p:cNvGrpSpPr/>
          <p:nvPr/>
        </p:nvGrpSpPr>
        <p:grpSpPr bwMode="black">
          <a:xfrm>
            <a:off x="4218896" y="734641"/>
            <a:ext cx="3744416" cy="5262495"/>
            <a:chOff x="4053823" y="805616"/>
            <a:chExt cx="3746764" cy="5265795"/>
          </a:xfrm>
        </p:grpSpPr>
        <p:sp>
          <p:nvSpPr>
            <p:cNvPr id="23" name="Freeform 22"/>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4" name="Freeform 23"/>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5" name="Freeform 24"/>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6" name="Freeform 25"/>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7" name="Freeform 26"/>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8" name="Freeform 47"/>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9" name="Freeform 48"/>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0" name="Freeform 49"/>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1" name="Freeform 50"/>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2" name="Freeform 51"/>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3" name="Freeform 52"/>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4" name="Rectangle 53"/>
            <p:cNvSpPr>
              <a:spLocks noChangeArrowheads="1"/>
            </p:cNvSpPr>
            <p:nvPr userDrawn="1"/>
          </p:nvSpPr>
          <p:spPr bwMode="black">
            <a:xfrm>
              <a:off x="4954089" y="4993969"/>
              <a:ext cx="112421"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5" name="Freeform 54"/>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6" name="Freeform 55"/>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7" name="Freeform 56"/>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8" name="Freeform 57"/>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9" name="Rectangle 58"/>
            <p:cNvSpPr>
              <a:spLocks noChangeArrowheads="1"/>
            </p:cNvSpPr>
            <p:nvPr userDrawn="1"/>
          </p:nvSpPr>
          <p:spPr bwMode="black">
            <a:xfrm>
              <a:off x="6794195" y="4993969"/>
              <a:ext cx="110622"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0" name="Freeform 59"/>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1" name="Freeform 60"/>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2" name="Freeform 61"/>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28403479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Logo 5">
    <p:bg>
      <p:bgPr>
        <a:solidFill>
          <a:srgbClr val="4BBCA9"/>
        </a:solidFill>
        <a:effectLst/>
      </p:bgPr>
    </p:bg>
    <p:spTree>
      <p:nvGrpSpPr>
        <p:cNvPr id="1" name=""/>
        <p:cNvGrpSpPr/>
        <p:nvPr/>
      </p:nvGrpSpPr>
      <p:grpSpPr>
        <a:xfrm>
          <a:off x="0" y="0"/>
          <a:ext cx="0" cy="0"/>
          <a:chOff x="0" y="0"/>
          <a:chExt cx="0" cy="0"/>
        </a:xfrm>
      </p:grpSpPr>
      <p:grpSp>
        <p:nvGrpSpPr>
          <p:cNvPr id="22" name="Ryhmä 26"/>
          <p:cNvGrpSpPr/>
          <p:nvPr/>
        </p:nvGrpSpPr>
        <p:grpSpPr bwMode="black">
          <a:xfrm>
            <a:off x="4218896" y="734641"/>
            <a:ext cx="3744416" cy="5262495"/>
            <a:chOff x="4053823" y="805616"/>
            <a:chExt cx="3746764" cy="5265795"/>
          </a:xfrm>
        </p:grpSpPr>
        <p:sp>
          <p:nvSpPr>
            <p:cNvPr id="23" name="Freeform 22"/>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4" name="Freeform 23"/>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5" name="Freeform 24"/>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6" name="Freeform 25"/>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7" name="Freeform 26"/>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8" name="Freeform 47"/>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9" name="Freeform 48"/>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0" name="Freeform 49"/>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1" name="Freeform 50"/>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2" name="Freeform 51"/>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3" name="Freeform 52"/>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4" name="Rectangle 53"/>
            <p:cNvSpPr>
              <a:spLocks noChangeArrowheads="1"/>
            </p:cNvSpPr>
            <p:nvPr userDrawn="1"/>
          </p:nvSpPr>
          <p:spPr bwMode="black">
            <a:xfrm>
              <a:off x="4954089" y="4993969"/>
              <a:ext cx="112421"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5" name="Freeform 54"/>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6" name="Freeform 55"/>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7" name="Freeform 56"/>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8" name="Freeform 57"/>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9" name="Rectangle 58"/>
            <p:cNvSpPr>
              <a:spLocks noChangeArrowheads="1"/>
            </p:cNvSpPr>
            <p:nvPr userDrawn="1"/>
          </p:nvSpPr>
          <p:spPr bwMode="black">
            <a:xfrm>
              <a:off x="6794195" y="4993969"/>
              <a:ext cx="110622"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0" name="Freeform 59"/>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1" name="Freeform 60"/>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2" name="Freeform 61"/>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30248471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Logo 6">
    <p:bg>
      <p:bgPr>
        <a:solidFill>
          <a:srgbClr val="662D91"/>
        </a:solidFill>
        <a:effectLst/>
      </p:bgPr>
    </p:bg>
    <p:spTree>
      <p:nvGrpSpPr>
        <p:cNvPr id="1" name=""/>
        <p:cNvGrpSpPr/>
        <p:nvPr/>
      </p:nvGrpSpPr>
      <p:grpSpPr>
        <a:xfrm>
          <a:off x="0" y="0"/>
          <a:ext cx="0" cy="0"/>
          <a:chOff x="0" y="0"/>
          <a:chExt cx="0" cy="0"/>
        </a:xfrm>
      </p:grpSpPr>
      <p:grpSp>
        <p:nvGrpSpPr>
          <p:cNvPr id="22" name="Ryhmä 26"/>
          <p:cNvGrpSpPr/>
          <p:nvPr/>
        </p:nvGrpSpPr>
        <p:grpSpPr bwMode="black">
          <a:xfrm>
            <a:off x="4218896" y="734641"/>
            <a:ext cx="3744416" cy="5262495"/>
            <a:chOff x="4053823" y="805616"/>
            <a:chExt cx="3746764" cy="5265795"/>
          </a:xfrm>
        </p:grpSpPr>
        <p:sp>
          <p:nvSpPr>
            <p:cNvPr id="23" name="Freeform 22"/>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4" name="Freeform 23"/>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5" name="Freeform 24"/>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6" name="Freeform 25"/>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7" name="Freeform 26"/>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8" name="Freeform 47"/>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9" name="Freeform 48"/>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0" name="Freeform 49"/>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1" name="Freeform 50"/>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2" name="Freeform 51"/>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3" name="Freeform 52"/>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4" name="Rectangle 53"/>
            <p:cNvSpPr>
              <a:spLocks noChangeArrowheads="1"/>
            </p:cNvSpPr>
            <p:nvPr userDrawn="1"/>
          </p:nvSpPr>
          <p:spPr bwMode="black">
            <a:xfrm>
              <a:off x="4954089" y="4993969"/>
              <a:ext cx="112421"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5" name="Freeform 54"/>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6" name="Freeform 55"/>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7" name="Freeform 56"/>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8" name="Freeform 57"/>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9" name="Rectangle 58"/>
            <p:cNvSpPr>
              <a:spLocks noChangeArrowheads="1"/>
            </p:cNvSpPr>
            <p:nvPr userDrawn="1"/>
          </p:nvSpPr>
          <p:spPr bwMode="black">
            <a:xfrm>
              <a:off x="6794195" y="4993969"/>
              <a:ext cx="110622"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0" name="Freeform 59"/>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1" name="Freeform 60"/>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2" name="Freeform 61"/>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425635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 3">
    <p:bg>
      <p:bgPr>
        <a:solidFill>
          <a:srgbClr val="23408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095999" y="579600"/>
            <a:ext cx="5756275" cy="3564000"/>
          </a:xfrm>
        </p:spPr>
        <p:txBody>
          <a:bodyPr anchor="t" anchorCtr="0">
            <a:noAutofit/>
          </a:bodyPr>
          <a:lstStyle>
            <a:lvl1pPr algn="l">
              <a:defRPr sz="4400">
                <a:solidFill>
                  <a:schemeClr val="bg1"/>
                </a:solidFill>
              </a:defRPr>
            </a:lvl1pPr>
          </a:lstStyle>
          <a:p>
            <a:r>
              <a:rPr lang="en-US" noProof="0" smtClean="0"/>
              <a:t>Click to edit Master title style</a:t>
            </a:r>
            <a:endParaRPr lang="en-GB" noProof="0" dirty="0"/>
          </a:p>
        </p:txBody>
      </p:sp>
      <p:cxnSp>
        <p:nvCxnSpPr>
          <p:cNvPr id="25" name="Suora yhdysviiva 24"/>
          <p:cNvCxnSpPr/>
          <p:nvPr/>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26" name="Suora yhdysviiva 25"/>
          <p:cNvCxnSpPr/>
          <p:nvPr/>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27" name="Suora yhdysviiva 26"/>
          <p:cNvCxnSpPr/>
          <p:nvPr/>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grpSp>
        <p:nvGrpSpPr>
          <p:cNvPr id="48" name="Ryhmä 3"/>
          <p:cNvGrpSpPr/>
          <p:nvPr/>
        </p:nvGrpSpPr>
        <p:grpSpPr bwMode="black">
          <a:xfrm>
            <a:off x="1559496" y="908720"/>
            <a:ext cx="3404531" cy="4784812"/>
            <a:chOff x="4053823" y="805616"/>
            <a:chExt cx="3746764" cy="5265795"/>
          </a:xfrm>
          <a:solidFill>
            <a:schemeClr val="bg1"/>
          </a:solidFill>
        </p:grpSpPr>
        <p:sp>
          <p:nvSpPr>
            <p:cNvPr id="49" name="Freeform 6"/>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0" name="Freeform 7"/>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1" name="Freeform 8"/>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2" name="Freeform 9"/>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3" name="Freeform 10"/>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4" name="Freeform 11"/>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5" name="Freeform 12"/>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6" name="Freeform 13"/>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7" name="Freeform 14"/>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8" name="Freeform 15"/>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9" name="Freeform 16"/>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0" name="Rectangle 17"/>
            <p:cNvSpPr>
              <a:spLocks noChangeArrowheads="1"/>
            </p:cNvSpPr>
            <p:nvPr userDrawn="1"/>
          </p:nvSpPr>
          <p:spPr bwMode="black">
            <a:xfrm>
              <a:off x="4954089" y="4993969"/>
              <a:ext cx="112421" cy="473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1" name="Freeform 18"/>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2" name="Freeform 19"/>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3" name="Freeform 20"/>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4" name="Freeform 21"/>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5" name="Rectangle 22"/>
            <p:cNvSpPr>
              <a:spLocks noChangeArrowheads="1"/>
            </p:cNvSpPr>
            <p:nvPr userDrawn="1"/>
          </p:nvSpPr>
          <p:spPr bwMode="black">
            <a:xfrm>
              <a:off x="6794195" y="4993969"/>
              <a:ext cx="110622" cy="473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6" name="Freeform 23"/>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7" name="Freeform 24"/>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8" name="Freeform 25"/>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37863768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E8422AB1-8883-4731-88F8-A6381387075A}" type="datetimeFigureOut">
              <a:rPr lang="fi-FI" smtClean="0"/>
              <a:t>6.5.2020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06C065-6343-4F89-AB3D-6489E23D5B0F}" type="slidenum">
              <a:rPr lang="fi-FI" smtClean="0"/>
              <a:t>‹#›</a:t>
            </a:fld>
            <a:endParaRPr lang="fi-FI"/>
          </a:p>
        </p:txBody>
      </p:sp>
    </p:spTree>
    <p:extLst>
      <p:ext uri="{BB962C8B-B14F-4D97-AF65-F5344CB8AC3E}">
        <p14:creationId xmlns:p14="http://schemas.microsoft.com/office/powerpoint/2010/main" val="7402767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Naslov in vsebina">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82575770"/>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914400" y="2130426"/>
            <a:ext cx="10363200" cy="1470025"/>
          </a:xfrm>
        </p:spPr>
        <p:txBody>
          <a:bodyPr/>
          <a:lstStyle/>
          <a:p>
            <a:r>
              <a:rPr lang="sl-SI"/>
              <a:t>Kliknite, če želite urediti slog naslova matrice</a:t>
            </a:r>
          </a:p>
        </p:txBody>
      </p:sp>
      <p:sp>
        <p:nvSpPr>
          <p:cNvPr id="3" name="Podnaslov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5" name="Ograda noge 4"/>
          <p:cNvSpPr>
            <a:spLocks noGrp="1"/>
          </p:cNvSpPr>
          <p:nvPr>
            <p:ph type="ftr" sz="quarter" idx="11"/>
          </p:nvPr>
        </p:nvSpPr>
        <p:spPr/>
        <p:txBody>
          <a:bodyPr/>
          <a:lstStyle/>
          <a:p>
            <a:endParaRPr lang="sl-SI"/>
          </a:p>
        </p:txBody>
      </p:sp>
    </p:spTree>
    <p:extLst>
      <p:ext uri="{BB962C8B-B14F-4D97-AF65-F5344CB8AC3E}">
        <p14:creationId xmlns:p14="http://schemas.microsoft.com/office/powerpoint/2010/main" val="3479163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a:xfrm>
            <a:off x="8257547" y="6356351"/>
            <a:ext cx="910795" cy="365125"/>
          </a:xfrm>
        </p:spPr>
        <p:txBody>
          <a:bodyPr/>
          <a:lstStyle/>
          <a:p>
            <a:fld id="{310E4FF0-FB62-447E-B38E-C828BC14EB03}" type="slidenum">
              <a:rPr lang="sl-SI" smtClean="0"/>
              <a:pPr/>
              <a:t>‹#›</a:t>
            </a:fld>
            <a:endParaRPr lang="sl-SI"/>
          </a:p>
        </p:txBody>
      </p:sp>
    </p:spTree>
    <p:extLst>
      <p:ext uri="{BB962C8B-B14F-4D97-AF65-F5344CB8AC3E}">
        <p14:creationId xmlns:p14="http://schemas.microsoft.com/office/powerpoint/2010/main" val="14565132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963084" y="4406901"/>
            <a:ext cx="103632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5" name="Ograda noge 4"/>
          <p:cNvSpPr>
            <a:spLocks noGrp="1"/>
          </p:cNvSpPr>
          <p:nvPr>
            <p:ph type="ftr" sz="quarter" idx="11"/>
          </p:nvPr>
        </p:nvSpPr>
        <p:spPr/>
        <p:txBody>
          <a:bodyPr/>
          <a:lstStyle/>
          <a:p>
            <a:endParaRPr lang="sl-SI"/>
          </a:p>
        </p:txBody>
      </p:sp>
    </p:spTree>
    <p:extLst>
      <p:ext uri="{BB962C8B-B14F-4D97-AF65-F5344CB8AC3E}">
        <p14:creationId xmlns:p14="http://schemas.microsoft.com/office/powerpoint/2010/main" val="6722027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10E4FF0-FB62-447E-B38E-C828BC14EB03}" type="slidenum">
              <a:rPr lang="sl-SI" smtClean="0"/>
              <a:pPr/>
              <a:t>‹#›</a:t>
            </a:fld>
            <a:endParaRPr lang="sl-SI"/>
          </a:p>
        </p:txBody>
      </p:sp>
    </p:spTree>
    <p:extLst>
      <p:ext uri="{BB962C8B-B14F-4D97-AF65-F5344CB8AC3E}">
        <p14:creationId xmlns:p14="http://schemas.microsoft.com/office/powerpoint/2010/main" val="18611773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310E4FF0-FB62-447E-B38E-C828BC14EB03}" type="slidenum">
              <a:rPr lang="sl-SI" smtClean="0"/>
              <a:pPr/>
              <a:t>‹#›</a:t>
            </a:fld>
            <a:endParaRPr lang="sl-SI"/>
          </a:p>
        </p:txBody>
      </p:sp>
    </p:spTree>
    <p:extLst>
      <p:ext uri="{BB962C8B-B14F-4D97-AF65-F5344CB8AC3E}">
        <p14:creationId xmlns:p14="http://schemas.microsoft.com/office/powerpoint/2010/main" val="8095632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310E4FF0-FB62-447E-B38E-C828BC14EB03}" type="slidenum">
              <a:rPr lang="sl-SI" smtClean="0"/>
              <a:pPr/>
              <a:t>‹#›</a:t>
            </a:fld>
            <a:endParaRPr lang="sl-SI"/>
          </a:p>
        </p:txBody>
      </p:sp>
    </p:spTree>
    <p:extLst>
      <p:ext uri="{BB962C8B-B14F-4D97-AF65-F5344CB8AC3E}">
        <p14:creationId xmlns:p14="http://schemas.microsoft.com/office/powerpoint/2010/main" val="18964647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3" name="Ograda noge 2"/>
          <p:cNvSpPr>
            <a:spLocks noGrp="1"/>
          </p:cNvSpPr>
          <p:nvPr>
            <p:ph type="ftr" sz="quarter" idx="11"/>
          </p:nvPr>
        </p:nvSpPr>
        <p:spPr/>
        <p:txBody>
          <a:bodyPr/>
          <a:lstStyle/>
          <a:p>
            <a:endParaRPr lang="sl-SI" dirty="0"/>
          </a:p>
        </p:txBody>
      </p:sp>
      <p:sp>
        <p:nvSpPr>
          <p:cNvPr id="4" name="Ograda številke diapozitiva 3"/>
          <p:cNvSpPr>
            <a:spLocks noGrp="1"/>
          </p:cNvSpPr>
          <p:nvPr>
            <p:ph type="sldNum" sz="quarter" idx="12"/>
          </p:nvPr>
        </p:nvSpPr>
        <p:spPr/>
        <p:txBody>
          <a:bodyPr/>
          <a:lstStyle/>
          <a:p>
            <a:fld id="{310E4FF0-FB62-447E-B38E-C828BC14EB03}" type="slidenum">
              <a:rPr lang="sl-SI" smtClean="0"/>
              <a:pPr/>
              <a:t>‹#›</a:t>
            </a:fld>
            <a:endParaRPr lang="sl-SI"/>
          </a:p>
        </p:txBody>
      </p:sp>
    </p:spTree>
    <p:extLst>
      <p:ext uri="{BB962C8B-B14F-4D97-AF65-F5344CB8AC3E}">
        <p14:creationId xmlns:p14="http://schemas.microsoft.com/office/powerpoint/2010/main" val="38190986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LAST SLIDE">
    <p:spTree>
      <p:nvGrpSpPr>
        <p:cNvPr id="1" name=""/>
        <p:cNvGrpSpPr/>
        <p:nvPr/>
      </p:nvGrpSpPr>
      <p:grpSpPr>
        <a:xfrm>
          <a:off x="0" y="0"/>
          <a:ext cx="0" cy="0"/>
          <a:chOff x="0" y="0"/>
          <a:chExt cx="0" cy="0"/>
        </a:xfrm>
      </p:grpSpPr>
      <p:sp>
        <p:nvSpPr>
          <p:cNvPr id="5" name="Pravokotnik 7">
            <a:extLst>
              <a:ext uri="{FF2B5EF4-FFF2-40B4-BE49-F238E27FC236}">
                <a16:creationId xmlns:a16="http://schemas.microsoft.com/office/drawing/2014/main" id="{387E148B-D4C6-48FC-8CC0-6A8B2C356CFA}"/>
              </a:ext>
            </a:extLst>
          </p:cNvPr>
          <p:cNvSpPr/>
          <p:nvPr userDrawn="1"/>
        </p:nvSpPr>
        <p:spPr>
          <a:xfrm>
            <a:off x="0" y="6034980"/>
            <a:ext cx="12192000" cy="850404"/>
          </a:xfrm>
          <a:prstGeom prst="rect">
            <a:avLst/>
          </a:prstGeom>
          <a:solidFill>
            <a:srgbClr val="68B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6" name="Picture 2">
            <a:extLst>
              <a:ext uri="{FF2B5EF4-FFF2-40B4-BE49-F238E27FC236}">
                <a16:creationId xmlns:a16="http://schemas.microsoft.com/office/drawing/2014/main" id="{0C7D4C95-B746-40D9-B342-962ABC9D5DE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896534" y="6195228"/>
            <a:ext cx="1073151" cy="53657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4 Rectángulo">
            <a:extLst>
              <a:ext uri="{FF2B5EF4-FFF2-40B4-BE49-F238E27FC236}">
                <a16:creationId xmlns:a16="http://schemas.microsoft.com/office/drawing/2014/main" id="{3FEA4D99-9C41-401F-B55D-CF3EB52BF043}"/>
              </a:ext>
            </a:extLst>
          </p:cNvPr>
          <p:cNvSpPr/>
          <p:nvPr userDrawn="1"/>
        </p:nvSpPr>
        <p:spPr>
          <a:xfrm>
            <a:off x="4939565" y="6137017"/>
            <a:ext cx="5807968" cy="461665"/>
          </a:xfrm>
          <a:prstGeom prst="rect">
            <a:avLst/>
          </a:prstGeom>
        </p:spPr>
        <p:txBody>
          <a:bodyPr wrap="square">
            <a:spAutoFit/>
          </a:bodyPr>
          <a:lstStyle/>
          <a:p>
            <a:pPr algn="r">
              <a:spcBef>
                <a:spcPct val="50000"/>
              </a:spcBef>
            </a:pPr>
            <a:r>
              <a:rPr lang="de-DE" sz="1200" i="1" dirty="0">
                <a:solidFill>
                  <a:schemeClr val="bg1"/>
                </a:solidFill>
              </a:rPr>
              <a:t>This </a:t>
            </a:r>
            <a:r>
              <a:rPr lang="de-DE" sz="1200" i="1" dirty="0" err="1">
                <a:solidFill>
                  <a:schemeClr val="bg1"/>
                </a:solidFill>
              </a:rPr>
              <a:t>project</a:t>
            </a:r>
            <a:r>
              <a:rPr lang="de-DE" sz="1200" i="1" dirty="0">
                <a:solidFill>
                  <a:schemeClr val="bg1"/>
                </a:solidFill>
              </a:rPr>
              <a:t> </a:t>
            </a:r>
            <a:r>
              <a:rPr lang="de-DE" sz="1200" i="1" dirty="0" err="1">
                <a:solidFill>
                  <a:schemeClr val="bg1"/>
                </a:solidFill>
              </a:rPr>
              <a:t>has</a:t>
            </a:r>
            <a:r>
              <a:rPr lang="de-DE" sz="1200" i="1" dirty="0">
                <a:solidFill>
                  <a:schemeClr val="bg1"/>
                </a:solidFill>
              </a:rPr>
              <a:t> </a:t>
            </a:r>
            <a:r>
              <a:rPr lang="de-DE" sz="1200" i="1" dirty="0" err="1">
                <a:solidFill>
                  <a:schemeClr val="bg1"/>
                </a:solidFill>
              </a:rPr>
              <a:t>received</a:t>
            </a:r>
            <a:r>
              <a:rPr lang="de-DE" sz="1200" i="1" dirty="0">
                <a:solidFill>
                  <a:schemeClr val="bg1"/>
                </a:solidFill>
              </a:rPr>
              <a:t> </a:t>
            </a:r>
            <a:r>
              <a:rPr lang="de-DE" sz="1200" i="1" dirty="0" err="1">
                <a:solidFill>
                  <a:schemeClr val="bg1"/>
                </a:solidFill>
              </a:rPr>
              <a:t>funding</a:t>
            </a:r>
            <a:r>
              <a:rPr lang="de-DE" sz="1200" i="1" dirty="0">
                <a:solidFill>
                  <a:schemeClr val="bg1"/>
                </a:solidFill>
              </a:rPr>
              <a:t> </a:t>
            </a:r>
            <a:r>
              <a:rPr lang="de-DE" sz="1200" i="1" dirty="0" err="1">
                <a:solidFill>
                  <a:schemeClr val="bg1"/>
                </a:solidFill>
              </a:rPr>
              <a:t>from</a:t>
            </a:r>
            <a:r>
              <a:rPr lang="de-DE" sz="1200" i="1" dirty="0">
                <a:solidFill>
                  <a:schemeClr val="bg1"/>
                </a:solidFill>
              </a:rPr>
              <a:t> </a:t>
            </a:r>
            <a:r>
              <a:rPr lang="de-DE" sz="1200" i="1" dirty="0" err="1">
                <a:solidFill>
                  <a:schemeClr val="bg1"/>
                </a:solidFill>
              </a:rPr>
              <a:t>the</a:t>
            </a:r>
            <a:r>
              <a:rPr lang="de-DE" sz="1200" i="1" dirty="0">
                <a:solidFill>
                  <a:schemeClr val="bg1"/>
                </a:solidFill>
              </a:rPr>
              <a:t> European </a:t>
            </a:r>
            <a:r>
              <a:rPr lang="de-DE" sz="1200" i="1" dirty="0" err="1">
                <a:solidFill>
                  <a:schemeClr val="bg1"/>
                </a:solidFill>
              </a:rPr>
              <a:t>Union‘s</a:t>
            </a:r>
            <a:r>
              <a:rPr lang="de-DE" sz="1200" i="1" dirty="0">
                <a:solidFill>
                  <a:schemeClr val="bg1"/>
                </a:solidFill>
              </a:rPr>
              <a:t> Horizon 2020 </a:t>
            </a:r>
            <a:r>
              <a:rPr lang="de-DE" sz="1200" i="1" dirty="0" err="1">
                <a:solidFill>
                  <a:schemeClr val="bg1"/>
                </a:solidFill>
              </a:rPr>
              <a:t>research</a:t>
            </a:r>
            <a:r>
              <a:rPr lang="de-DE" sz="1200" i="1" dirty="0">
                <a:solidFill>
                  <a:schemeClr val="bg1"/>
                </a:solidFill>
              </a:rPr>
              <a:t> and </a:t>
            </a:r>
            <a:r>
              <a:rPr lang="de-DE" sz="1200" i="1" dirty="0" err="1">
                <a:solidFill>
                  <a:schemeClr val="bg1"/>
                </a:solidFill>
              </a:rPr>
              <a:t>innovation</a:t>
            </a:r>
            <a:r>
              <a:rPr lang="de-DE" sz="1200" i="1" dirty="0">
                <a:solidFill>
                  <a:schemeClr val="bg1"/>
                </a:solidFill>
              </a:rPr>
              <a:t> </a:t>
            </a:r>
            <a:r>
              <a:rPr lang="de-DE" sz="1200" i="1" dirty="0" err="1">
                <a:solidFill>
                  <a:schemeClr val="bg1"/>
                </a:solidFill>
              </a:rPr>
              <a:t>programme</a:t>
            </a:r>
            <a:r>
              <a:rPr lang="de-DE" sz="1200" i="1" dirty="0">
                <a:solidFill>
                  <a:schemeClr val="bg1"/>
                </a:solidFill>
              </a:rPr>
              <a:t> </a:t>
            </a:r>
            <a:r>
              <a:rPr lang="de-DE" sz="1200" i="1" dirty="0" err="1">
                <a:solidFill>
                  <a:schemeClr val="bg1"/>
                </a:solidFill>
              </a:rPr>
              <a:t>under</a:t>
            </a:r>
            <a:r>
              <a:rPr lang="de-DE" sz="1200" i="1" dirty="0">
                <a:solidFill>
                  <a:schemeClr val="bg1"/>
                </a:solidFill>
              </a:rPr>
              <a:t> </a:t>
            </a:r>
            <a:r>
              <a:rPr lang="de-DE" sz="1200" i="1" dirty="0" err="1">
                <a:solidFill>
                  <a:schemeClr val="bg1"/>
                </a:solidFill>
              </a:rPr>
              <a:t>grant</a:t>
            </a:r>
            <a:r>
              <a:rPr lang="de-DE" sz="1200" i="1" dirty="0">
                <a:solidFill>
                  <a:schemeClr val="bg1"/>
                </a:solidFill>
              </a:rPr>
              <a:t> </a:t>
            </a:r>
            <a:r>
              <a:rPr lang="de-DE" sz="1200" i="1" dirty="0" err="1">
                <a:solidFill>
                  <a:schemeClr val="bg1"/>
                </a:solidFill>
              </a:rPr>
              <a:t>agreement</a:t>
            </a:r>
            <a:r>
              <a:rPr lang="de-DE" sz="1200" i="1" dirty="0">
                <a:solidFill>
                  <a:schemeClr val="bg1"/>
                </a:solidFill>
              </a:rPr>
              <a:t> </a:t>
            </a:r>
            <a:r>
              <a:rPr lang="de-DE" sz="1200" i="1" dirty="0" err="1">
                <a:solidFill>
                  <a:schemeClr val="bg1"/>
                </a:solidFill>
              </a:rPr>
              <a:t>No</a:t>
            </a:r>
            <a:r>
              <a:rPr lang="de-DE" sz="1200" i="1" dirty="0">
                <a:solidFill>
                  <a:schemeClr val="bg1"/>
                </a:solidFill>
              </a:rPr>
              <a:t> 776487.</a:t>
            </a:r>
            <a:endParaRPr lang="en-GB" sz="1200" i="1" dirty="0">
              <a:solidFill>
                <a:schemeClr val="bg1"/>
              </a:solidFill>
            </a:endParaRPr>
          </a:p>
        </p:txBody>
      </p:sp>
      <p:sp>
        <p:nvSpPr>
          <p:cNvPr id="8" name="Rectangle 1">
            <a:extLst>
              <a:ext uri="{FF2B5EF4-FFF2-40B4-BE49-F238E27FC236}">
                <a16:creationId xmlns:a16="http://schemas.microsoft.com/office/drawing/2014/main" id="{6017374C-A19E-4A81-B1EB-F4730C011168}"/>
              </a:ext>
            </a:extLst>
          </p:cNvPr>
          <p:cNvSpPr/>
          <p:nvPr userDrawn="1"/>
        </p:nvSpPr>
        <p:spPr>
          <a:xfrm>
            <a:off x="850139" y="6174691"/>
            <a:ext cx="2512611" cy="584775"/>
          </a:xfrm>
          <a:prstGeom prst="rect">
            <a:avLst/>
          </a:prstGeom>
        </p:spPr>
        <p:txBody>
          <a:bodyPr wrap="none">
            <a:spAutoFit/>
          </a:bodyPr>
          <a:lstStyle/>
          <a:p>
            <a:pPr algn="just"/>
            <a:r>
              <a:rPr lang="en-GB" sz="1600" dirty="0">
                <a:solidFill>
                  <a:schemeClr val="bg1"/>
                </a:solidFill>
                <a:latin typeface="+mj-lt"/>
              </a:rPr>
              <a:t>Web: http://infactproject.eu</a:t>
            </a:r>
          </a:p>
          <a:p>
            <a:pPr algn="just"/>
            <a:r>
              <a:rPr lang="en-GB" sz="1600" dirty="0">
                <a:solidFill>
                  <a:schemeClr val="bg1"/>
                </a:solidFill>
                <a:latin typeface="+mj-lt"/>
              </a:rPr>
              <a:t>Follow us @infactproject</a:t>
            </a:r>
            <a:endParaRPr lang="de-DE" sz="1600" dirty="0">
              <a:solidFill>
                <a:schemeClr val="bg1"/>
              </a:solidFill>
              <a:latin typeface="+mj-lt"/>
            </a:endParaRPr>
          </a:p>
        </p:txBody>
      </p:sp>
      <p:pic>
        <p:nvPicPr>
          <p:cNvPr id="9" name="Image 10">
            <a:extLst>
              <a:ext uri="{FF2B5EF4-FFF2-40B4-BE49-F238E27FC236}">
                <a16:creationId xmlns:a16="http://schemas.microsoft.com/office/drawing/2014/main" id="{6FE128C6-8027-4107-91BC-16C8C45B41C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35727" y="116633"/>
            <a:ext cx="4920547" cy="588025"/>
          </a:xfrm>
          <a:prstGeom prst="rect">
            <a:avLst/>
          </a:prstGeom>
        </p:spPr>
      </p:pic>
    </p:spTree>
    <p:extLst>
      <p:ext uri="{BB962C8B-B14F-4D97-AF65-F5344CB8AC3E}">
        <p14:creationId xmlns:p14="http://schemas.microsoft.com/office/powerpoint/2010/main" val="31206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ko 4">
    <p:bg>
      <p:bgPr>
        <a:solidFill>
          <a:srgbClr val="01AEE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095999" y="579600"/>
            <a:ext cx="5756275" cy="3564000"/>
          </a:xfrm>
        </p:spPr>
        <p:txBody>
          <a:bodyPr anchor="t" anchorCtr="0">
            <a:noAutofit/>
          </a:bodyPr>
          <a:lstStyle>
            <a:lvl1pPr algn="l">
              <a:defRPr sz="4400">
                <a:solidFill>
                  <a:schemeClr val="bg1"/>
                </a:solidFill>
              </a:defRPr>
            </a:lvl1pPr>
          </a:lstStyle>
          <a:p>
            <a:r>
              <a:rPr lang="en-US" noProof="0" smtClean="0"/>
              <a:t>Click to edit Master title style</a:t>
            </a:r>
            <a:endParaRPr lang="en-GB" noProof="0" dirty="0"/>
          </a:p>
        </p:txBody>
      </p:sp>
      <p:cxnSp>
        <p:nvCxnSpPr>
          <p:cNvPr id="25" name="Suora yhdysviiva 24"/>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6" name="Suora yhdysviiva 25"/>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7" name="Suora yhdysviiva 26"/>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grpSp>
        <p:nvGrpSpPr>
          <p:cNvPr id="48" name="Ryhmä 3"/>
          <p:cNvGrpSpPr/>
          <p:nvPr/>
        </p:nvGrpSpPr>
        <p:grpSpPr bwMode="black">
          <a:xfrm>
            <a:off x="1559496" y="908720"/>
            <a:ext cx="3404531" cy="4784812"/>
            <a:chOff x="4053823" y="805616"/>
            <a:chExt cx="3746764" cy="5265795"/>
          </a:xfrm>
          <a:solidFill>
            <a:schemeClr val="bg1"/>
          </a:solidFill>
        </p:grpSpPr>
        <p:sp>
          <p:nvSpPr>
            <p:cNvPr id="49" name="Freeform 6"/>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0" name="Freeform 7"/>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1" name="Freeform 8"/>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2" name="Freeform 9"/>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3" name="Freeform 10"/>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4" name="Freeform 11"/>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5" name="Freeform 12"/>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6" name="Freeform 13"/>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7" name="Freeform 14"/>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8" name="Freeform 15"/>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9" name="Freeform 16"/>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0" name="Rectangle 17"/>
            <p:cNvSpPr>
              <a:spLocks noChangeArrowheads="1"/>
            </p:cNvSpPr>
            <p:nvPr userDrawn="1"/>
          </p:nvSpPr>
          <p:spPr bwMode="black">
            <a:xfrm>
              <a:off x="4954089" y="4993969"/>
              <a:ext cx="112421" cy="473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1" name="Freeform 18"/>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2" name="Freeform 19"/>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3" name="Freeform 20"/>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4" name="Freeform 21"/>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5" name="Rectangle 22"/>
            <p:cNvSpPr>
              <a:spLocks noChangeArrowheads="1"/>
            </p:cNvSpPr>
            <p:nvPr userDrawn="1"/>
          </p:nvSpPr>
          <p:spPr bwMode="black">
            <a:xfrm>
              <a:off x="6794195" y="4993969"/>
              <a:ext cx="110622" cy="473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6" name="Freeform 23"/>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7" name="Freeform 24"/>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8" name="Freeform 25"/>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20670066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09601" y="273050"/>
            <a:ext cx="4011084"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10E4FF0-FB62-447E-B38E-C828BC14EB03}" type="slidenum">
              <a:rPr lang="sl-SI" smtClean="0"/>
              <a:pPr/>
              <a:t>‹#›</a:t>
            </a:fld>
            <a:endParaRPr lang="sl-SI"/>
          </a:p>
        </p:txBody>
      </p:sp>
    </p:spTree>
    <p:extLst>
      <p:ext uri="{BB962C8B-B14F-4D97-AF65-F5344CB8AC3E}">
        <p14:creationId xmlns:p14="http://schemas.microsoft.com/office/powerpoint/2010/main" val="29853415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2389717" y="4800600"/>
            <a:ext cx="73152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10E4FF0-FB62-447E-B38E-C828BC14EB03}" type="slidenum">
              <a:rPr lang="sl-SI" smtClean="0"/>
              <a:pPr/>
              <a:t>‹#›</a:t>
            </a:fld>
            <a:endParaRPr lang="sl-SI"/>
          </a:p>
        </p:txBody>
      </p:sp>
    </p:spTree>
    <p:extLst>
      <p:ext uri="{BB962C8B-B14F-4D97-AF65-F5344CB8AC3E}">
        <p14:creationId xmlns:p14="http://schemas.microsoft.com/office/powerpoint/2010/main" val="21707170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pPr/>
              <a:t>‹#›</a:t>
            </a:fld>
            <a:endParaRPr lang="sl-SI"/>
          </a:p>
        </p:txBody>
      </p:sp>
    </p:spTree>
    <p:extLst>
      <p:ext uri="{BB962C8B-B14F-4D97-AF65-F5344CB8AC3E}">
        <p14:creationId xmlns:p14="http://schemas.microsoft.com/office/powerpoint/2010/main" val="7359870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839200" y="274639"/>
            <a:ext cx="27432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609600" y="274639"/>
            <a:ext cx="80264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pPr/>
              <a:t>‹#›</a:t>
            </a:fld>
            <a:endParaRPr lang="sl-SI"/>
          </a:p>
        </p:txBody>
      </p:sp>
    </p:spTree>
    <p:extLst>
      <p:ext uri="{BB962C8B-B14F-4D97-AF65-F5344CB8AC3E}">
        <p14:creationId xmlns:p14="http://schemas.microsoft.com/office/powerpoint/2010/main" val="154499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ko 5">
    <p:bg>
      <p:bgPr>
        <a:solidFill>
          <a:srgbClr val="4BBCA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095999" y="579600"/>
            <a:ext cx="5756275" cy="3564000"/>
          </a:xfrm>
        </p:spPr>
        <p:txBody>
          <a:bodyPr anchor="t" anchorCtr="0">
            <a:noAutofit/>
          </a:bodyPr>
          <a:lstStyle>
            <a:lvl1pPr algn="l">
              <a:defRPr sz="4400">
                <a:solidFill>
                  <a:schemeClr val="bg1"/>
                </a:solidFill>
              </a:defRPr>
            </a:lvl1pPr>
          </a:lstStyle>
          <a:p>
            <a:r>
              <a:rPr lang="en-US" noProof="0" smtClean="0"/>
              <a:t>Click to edit Master title style</a:t>
            </a:r>
            <a:endParaRPr lang="en-GB" noProof="0" dirty="0"/>
          </a:p>
        </p:txBody>
      </p:sp>
      <p:cxnSp>
        <p:nvCxnSpPr>
          <p:cNvPr id="25" name="Suora yhdysviiva 24"/>
          <p:cNvCxnSpPr/>
          <p:nvPr/>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6" name="Suora yhdysviiva 25"/>
          <p:cNvCxnSpPr/>
          <p:nvPr/>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7" name="Suora yhdysviiva 26"/>
          <p:cNvCxnSpPr/>
          <p:nvPr/>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grpSp>
        <p:nvGrpSpPr>
          <p:cNvPr id="48" name="Ryhmä 3"/>
          <p:cNvGrpSpPr/>
          <p:nvPr/>
        </p:nvGrpSpPr>
        <p:grpSpPr bwMode="black">
          <a:xfrm>
            <a:off x="1559496" y="908720"/>
            <a:ext cx="3404531" cy="4784812"/>
            <a:chOff x="4053823" y="805616"/>
            <a:chExt cx="3746764" cy="5265795"/>
          </a:xfrm>
          <a:solidFill>
            <a:schemeClr val="bg1"/>
          </a:solidFill>
        </p:grpSpPr>
        <p:sp>
          <p:nvSpPr>
            <p:cNvPr id="49" name="Freeform 6"/>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0" name="Freeform 7"/>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1" name="Freeform 8"/>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2" name="Freeform 9"/>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3" name="Freeform 10"/>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4" name="Freeform 11"/>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5" name="Freeform 12"/>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6" name="Freeform 13"/>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7" name="Freeform 14"/>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8" name="Freeform 15"/>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59" name="Freeform 16"/>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0" name="Rectangle 17"/>
            <p:cNvSpPr>
              <a:spLocks noChangeArrowheads="1"/>
            </p:cNvSpPr>
            <p:nvPr userDrawn="1"/>
          </p:nvSpPr>
          <p:spPr bwMode="black">
            <a:xfrm>
              <a:off x="4954089" y="4993969"/>
              <a:ext cx="112421" cy="473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1" name="Freeform 18"/>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2" name="Freeform 19"/>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3" name="Freeform 20"/>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4" name="Freeform 21"/>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5" name="Rectangle 22"/>
            <p:cNvSpPr>
              <a:spLocks noChangeArrowheads="1"/>
            </p:cNvSpPr>
            <p:nvPr userDrawn="1"/>
          </p:nvSpPr>
          <p:spPr bwMode="black">
            <a:xfrm>
              <a:off x="6794195" y="4993969"/>
              <a:ext cx="110622" cy="473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6" name="Freeform 23"/>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7" name="Freeform 24"/>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8" name="Freeform 25"/>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31556819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2.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451151" y="578840"/>
            <a:ext cx="4536900" cy="3565321"/>
          </a:xfrm>
          <a:prstGeom prst="rect">
            <a:avLst/>
          </a:prstGeom>
        </p:spPr>
        <p:txBody>
          <a:bodyPr vert="horz" lIns="91440" tIns="45720" rIns="91440" bIns="45720" rtlCol="0" anchor="t" anchorCtr="0">
            <a:normAutofit/>
          </a:bodyPr>
          <a:lstStyle/>
          <a:p>
            <a:r>
              <a:rPr lang="en-GB" noProof="0" dirty="0" smtClean="0"/>
              <a:t>Click to add title</a:t>
            </a:r>
            <a:endParaRPr lang="en-GB" noProof="0" dirty="0"/>
          </a:p>
        </p:txBody>
      </p:sp>
      <p:sp>
        <p:nvSpPr>
          <p:cNvPr id="3" name="Tekstin paikkamerkki 2"/>
          <p:cNvSpPr>
            <a:spLocks noGrp="1"/>
          </p:cNvSpPr>
          <p:nvPr>
            <p:ph type="body" idx="1"/>
          </p:nvPr>
        </p:nvSpPr>
        <p:spPr>
          <a:xfrm>
            <a:off x="6095999" y="579600"/>
            <a:ext cx="5751513" cy="5736792"/>
          </a:xfrm>
          <a:prstGeom prst="rect">
            <a:avLst/>
          </a:prstGeom>
        </p:spPr>
        <p:txBody>
          <a:bodyPr vert="horz" lIns="91440" tIns="45720" rIns="91440" bIns="45720" rtlCol="0">
            <a:normAutofit/>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Päivämäärän paikkamerkki 3"/>
          <p:cNvSpPr>
            <a:spLocks noGrp="1"/>
          </p:cNvSpPr>
          <p:nvPr>
            <p:ph type="dt" sz="half" idx="2"/>
          </p:nvPr>
        </p:nvSpPr>
        <p:spPr>
          <a:xfrm>
            <a:off x="1566863" y="6436800"/>
            <a:ext cx="661027" cy="216000"/>
          </a:xfrm>
          <a:prstGeom prst="rect">
            <a:avLst/>
          </a:prstGeom>
        </p:spPr>
        <p:txBody>
          <a:bodyPr vert="horz" lIns="0" tIns="0" rIns="0" bIns="0" rtlCol="0" anchor="ctr"/>
          <a:lstStyle>
            <a:lvl1pPr algn="l">
              <a:defRPr sz="700">
                <a:solidFill>
                  <a:srgbClr val="01AEEF"/>
                </a:solidFill>
              </a:defRPr>
            </a:lvl1pPr>
          </a:lstStyle>
          <a:p>
            <a:fld id="{E8422AB1-8883-4731-88F8-A6381387075A}" type="datetimeFigureOut">
              <a:rPr lang="fi-FI" smtClean="0"/>
              <a:t>6.5.2020</a:t>
            </a:fld>
            <a:endParaRPr lang="fi-FI"/>
          </a:p>
        </p:txBody>
      </p:sp>
      <p:sp>
        <p:nvSpPr>
          <p:cNvPr id="5" name="Alatunnisteen paikkamerkki 4"/>
          <p:cNvSpPr>
            <a:spLocks noGrp="1"/>
          </p:cNvSpPr>
          <p:nvPr>
            <p:ph type="ftr" sz="quarter" idx="3"/>
          </p:nvPr>
        </p:nvSpPr>
        <p:spPr>
          <a:xfrm>
            <a:off x="2239861" y="6436800"/>
            <a:ext cx="4618765" cy="216000"/>
          </a:xfrm>
          <a:prstGeom prst="rect">
            <a:avLst/>
          </a:prstGeom>
        </p:spPr>
        <p:txBody>
          <a:bodyPr vert="horz" lIns="0" tIns="0" rIns="0" bIns="0" rtlCol="0" anchor="ctr"/>
          <a:lstStyle>
            <a:lvl1pPr algn="l">
              <a:defRPr sz="700">
                <a:solidFill>
                  <a:srgbClr val="01AEEF"/>
                </a:solidFill>
              </a:defRPr>
            </a:lvl1pPr>
          </a:lstStyle>
          <a:p>
            <a:endParaRPr lang="fi-FI"/>
          </a:p>
        </p:txBody>
      </p:sp>
      <p:sp>
        <p:nvSpPr>
          <p:cNvPr id="6" name="Dian numeron paikkamerkki 5"/>
          <p:cNvSpPr>
            <a:spLocks noGrp="1"/>
          </p:cNvSpPr>
          <p:nvPr>
            <p:ph type="sldNum" sz="quarter" idx="4"/>
          </p:nvPr>
        </p:nvSpPr>
        <p:spPr>
          <a:xfrm>
            <a:off x="341313" y="6436800"/>
            <a:ext cx="388529" cy="216000"/>
          </a:xfrm>
          <a:prstGeom prst="rect">
            <a:avLst/>
          </a:prstGeom>
        </p:spPr>
        <p:txBody>
          <a:bodyPr vert="horz" lIns="0" tIns="0" rIns="0" bIns="0" rtlCol="0" anchor="ctr"/>
          <a:lstStyle>
            <a:lvl1pPr algn="l">
              <a:defRPr sz="700">
                <a:solidFill>
                  <a:srgbClr val="01AEEF"/>
                </a:solidFill>
              </a:defRPr>
            </a:lvl1pPr>
          </a:lstStyle>
          <a:p>
            <a:fld id="{1406C065-6343-4F89-AB3D-6489E23D5B0F}" type="slidenum">
              <a:rPr lang="fi-FI" smtClean="0"/>
              <a:t>‹#›</a:t>
            </a:fld>
            <a:endParaRPr lang="fi-FI"/>
          </a:p>
        </p:txBody>
      </p:sp>
      <p:sp>
        <p:nvSpPr>
          <p:cNvPr id="8" name="Tekstiruutu 25"/>
          <p:cNvSpPr txBox="1"/>
          <p:nvPr/>
        </p:nvSpPr>
        <p:spPr>
          <a:xfrm>
            <a:off x="9707213" y="6436800"/>
            <a:ext cx="2140299" cy="216000"/>
          </a:xfrm>
          <a:prstGeom prst="rect">
            <a:avLst/>
          </a:prstGeom>
          <a:noFill/>
        </p:spPr>
        <p:txBody>
          <a:bodyPr wrap="square" lIns="0" tIns="0" rIns="0" bIns="0" rtlCol="0" anchor="ctr" anchorCtr="0">
            <a:noAutofit/>
          </a:bodyPr>
          <a:lstStyle/>
          <a:p>
            <a:pPr algn="r"/>
            <a:r>
              <a:rPr lang="en-GB" sz="600" b="1" noProof="0" dirty="0" smtClean="0">
                <a:solidFill>
                  <a:schemeClr val="bg1"/>
                </a:solidFill>
              </a:rPr>
              <a:t>University of Oulu</a:t>
            </a:r>
            <a:endParaRPr lang="en-GB" sz="600" b="1" noProof="0" dirty="0">
              <a:solidFill>
                <a:schemeClr val="bg1"/>
              </a:solidFill>
            </a:endParaRPr>
          </a:p>
        </p:txBody>
      </p:sp>
    </p:spTree>
    <p:extLst>
      <p:ext uri="{BB962C8B-B14F-4D97-AF65-F5344CB8AC3E}">
        <p14:creationId xmlns:p14="http://schemas.microsoft.com/office/powerpoint/2010/main" val="2009980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 id="2147483739" r:id="rId67"/>
    <p:sldLayoutId id="2147483740" r:id="rId68"/>
    <p:sldLayoutId id="2147483741" r:id="rId69"/>
    <p:sldLayoutId id="2147483742" r:id="rId70"/>
    <p:sldLayoutId id="2147483781" r:id="rId71"/>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050" b="1" kern="1200">
          <a:solidFill>
            <a:schemeClr val="tx2"/>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1600" b="0" kern="1200">
          <a:solidFill>
            <a:schemeClr val="tx2"/>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982">
          <p15:clr>
            <a:srgbClr val="F26B43"/>
          </p15:clr>
        </p15:guide>
        <p15:guide id="4" pos="855">
          <p15:clr>
            <a:srgbClr val="F26B43"/>
          </p15:clr>
        </p15:guide>
        <p15:guide id="5" pos="209">
          <p15:clr>
            <a:srgbClr val="F26B43"/>
          </p15:clr>
        </p15:guide>
        <p15:guide id="6" pos="3779">
          <p15:clr>
            <a:srgbClr val="F26B43"/>
          </p15:clr>
        </p15:guide>
        <p15:guide id="7" pos="3912">
          <p15:clr>
            <a:srgbClr val="F26B43"/>
          </p15:clr>
        </p15:guide>
        <p15:guide id="8" pos="74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Pravokotnik 7"/>
          <p:cNvSpPr/>
          <p:nvPr userDrawn="1"/>
        </p:nvSpPr>
        <p:spPr>
          <a:xfrm>
            <a:off x="0" y="0"/>
            <a:ext cx="12192000" cy="850404"/>
          </a:xfrm>
          <a:prstGeom prst="rect">
            <a:avLst/>
          </a:prstGeom>
          <a:solidFill>
            <a:srgbClr val="68B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Ograda naslova 1"/>
          <p:cNvSpPr>
            <a:spLocks noGrp="1"/>
          </p:cNvSpPr>
          <p:nvPr>
            <p:ph type="title"/>
          </p:nvPr>
        </p:nvSpPr>
        <p:spPr>
          <a:xfrm>
            <a:off x="609600" y="116930"/>
            <a:ext cx="10972800" cy="575766"/>
          </a:xfrm>
          <a:prstGeom prst="rect">
            <a:avLst/>
          </a:prstGeom>
        </p:spPr>
        <p:txBody>
          <a:bodyPr vert="horz" lIns="91440" tIns="45720" rIns="91440" bIns="45720" rtlCol="0" anchor="ctr">
            <a:noAutofit/>
          </a:bodyPr>
          <a:lstStyle/>
          <a:p>
            <a:r>
              <a:rPr lang="sl-SI" dirty="0"/>
              <a:t>KLIKNITE, ČE ŽELITE UREDITI SLOG NASLOVA MATRICE</a:t>
            </a:r>
          </a:p>
        </p:txBody>
      </p:sp>
      <p:sp>
        <p:nvSpPr>
          <p:cNvPr id="3" name="Ograda besedila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sl-SI" dirty="0"/>
              <a:t>Kliknite, če želite urediti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5" name="Ograda no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10706080" y="6356350"/>
            <a:ext cx="8640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E4FF0-FB62-447E-B38E-C828BC14EB03}" type="slidenum">
              <a:rPr lang="sl-SI" smtClean="0"/>
              <a:pPr/>
              <a:t>‹#›</a:t>
            </a:fld>
            <a:endParaRPr lang="sl-SI"/>
          </a:p>
        </p:txBody>
      </p:sp>
      <p:pic>
        <p:nvPicPr>
          <p:cNvPr id="11" name="Image 10">
            <a:extLst>
              <a:ext uri="{FF2B5EF4-FFF2-40B4-BE49-F238E27FC236}">
                <a16:creationId xmlns:a16="http://schemas.microsoft.com/office/drawing/2014/main" id="{6FE128C6-8027-4107-91BC-16C8C45B41CD}"/>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3635727" y="6237313"/>
            <a:ext cx="4920547" cy="588025"/>
          </a:xfrm>
          <a:prstGeom prst="rect">
            <a:avLst/>
          </a:prstGeom>
        </p:spPr>
      </p:pic>
    </p:spTree>
    <p:extLst>
      <p:ext uri="{BB962C8B-B14F-4D97-AF65-F5344CB8AC3E}">
        <p14:creationId xmlns:p14="http://schemas.microsoft.com/office/powerpoint/2010/main" val="424148125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29.jp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8.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2.xml"/><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Modelling of airborne Full Tensor Magnetic Gradiometry using data from the INFACT project</a:t>
            </a:r>
            <a:br>
              <a:rPr lang="en-US" sz="3600" dirty="0" smtClean="0"/>
            </a:br>
            <a:r>
              <a:rPr lang="en-US" sz="3600" dirty="0" smtClean="0"/>
              <a:t/>
            </a:r>
            <a:br>
              <a:rPr lang="en-US" sz="3600" dirty="0" smtClean="0"/>
            </a:br>
            <a:r>
              <a:rPr lang="en-US" sz="3600" dirty="0" smtClean="0"/>
              <a:t>- </a:t>
            </a:r>
            <a:r>
              <a:rPr lang="fi-FI" sz="2000" dirty="0" smtClean="0"/>
              <a:t>Synthetic Modelling</a:t>
            </a:r>
            <a:r>
              <a:rPr lang="fi-FI" sz="2000" dirty="0"/>
              <a:t/>
            </a:r>
            <a:br>
              <a:rPr lang="fi-FI" sz="2000" dirty="0"/>
            </a:br>
            <a:r>
              <a:rPr lang="en-US" sz="3600" dirty="0" smtClean="0"/>
              <a:t> </a:t>
            </a:r>
            <a:endParaRPr lang="fi-FI" sz="3600" dirty="0"/>
          </a:p>
        </p:txBody>
      </p:sp>
      <p:sp>
        <p:nvSpPr>
          <p:cNvPr id="3" name="Subtitle 2"/>
          <p:cNvSpPr>
            <a:spLocks noGrp="1"/>
          </p:cNvSpPr>
          <p:nvPr>
            <p:ph type="subTitle" idx="1"/>
          </p:nvPr>
        </p:nvSpPr>
        <p:spPr/>
        <p:txBody>
          <a:bodyPr>
            <a:noAutofit/>
          </a:bodyPr>
          <a:lstStyle/>
          <a:p>
            <a:r>
              <a:rPr lang="fi-FI" sz="1050" dirty="0" smtClean="0"/>
              <a:t>Jouni Nevalainen</a:t>
            </a:r>
            <a:r>
              <a:rPr lang="fi-FI" sz="1050" baseline="30000" dirty="0" smtClean="0"/>
              <a:t>1</a:t>
            </a:r>
            <a:r>
              <a:rPr lang="fi-FI" sz="1050" dirty="0" smtClean="0"/>
              <a:t>, Elena Kozlovskaya</a:t>
            </a:r>
            <a:r>
              <a:rPr lang="fi-FI" sz="1050" baseline="30000" dirty="0" smtClean="0"/>
              <a:t>1</a:t>
            </a:r>
            <a:r>
              <a:rPr lang="fi-FI" sz="1050" dirty="0" smtClean="0"/>
              <a:t>, Jukka-Pekka Ranta</a:t>
            </a:r>
            <a:r>
              <a:rPr lang="fi-FI" sz="1050" baseline="30000" dirty="0" smtClean="0"/>
              <a:t>1</a:t>
            </a:r>
            <a:r>
              <a:rPr lang="fi-FI" sz="1050" dirty="0" smtClean="0"/>
              <a:t>, Joan Marie Blanco</a:t>
            </a:r>
            <a:r>
              <a:rPr lang="fi-FI" sz="1050" baseline="30000" dirty="0" smtClean="0"/>
              <a:t>2</a:t>
            </a:r>
            <a:r>
              <a:rPr lang="fi-FI" sz="1050" dirty="0" smtClean="0"/>
              <a:t>, Moritz Kirsch</a:t>
            </a:r>
            <a:r>
              <a:rPr lang="fi-FI" sz="1050" baseline="30000" dirty="0" smtClean="0"/>
              <a:t>2</a:t>
            </a:r>
            <a:r>
              <a:rPr lang="fi-FI" sz="1050" dirty="0" smtClean="0"/>
              <a:t>, Richard Gloaguen</a:t>
            </a:r>
            <a:r>
              <a:rPr lang="fi-FI" sz="1050" baseline="30000" dirty="0" smtClean="0"/>
              <a:t>2</a:t>
            </a:r>
            <a:r>
              <a:rPr lang="fi-FI" sz="1050" dirty="0" smtClean="0"/>
              <a:t>, Michael Schneider</a:t>
            </a:r>
            <a:r>
              <a:rPr lang="fi-FI" sz="1050" baseline="30000" dirty="0" smtClean="0"/>
              <a:t>3</a:t>
            </a:r>
            <a:r>
              <a:rPr lang="fi-FI" sz="1050" dirty="0" smtClean="0"/>
              <a:t> &amp; </a:t>
            </a:r>
            <a:r>
              <a:rPr lang="en-GB" sz="1050" dirty="0" smtClean="0"/>
              <a:t>Jens Kobow</a:t>
            </a:r>
            <a:r>
              <a:rPr lang="fi-FI" sz="1050" baseline="30000" dirty="0" smtClean="0"/>
              <a:t>3</a:t>
            </a:r>
          </a:p>
          <a:p>
            <a:endParaRPr lang="fi-FI" sz="1050" dirty="0"/>
          </a:p>
          <a:p>
            <a:pPr algn="l"/>
            <a:r>
              <a:rPr lang="en-US" sz="1050" dirty="0" smtClean="0"/>
              <a:t>1 </a:t>
            </a:r>
            <a:r>
              <a:rPr lang="en-US" sz="1050" dirty="0"/>
              <a:t>Oulu Mining School, Faculty of Technology, University of Oulu, Oulu, Finland.</a:t>
            </a:r>
            <a:endParaRPr lang="fi-FI" sz="1050" dirty="0"/>
          </a:p>
          <a:p>
            <a:pPr algn="l"/>
            <a:r>
              <a:rPr lang="en-US" sz="1050" dirty="0" smtClean="0"/>
              <a:t>2 </a:t>
            </a:r>
            <a:r>
              <a:rPr lang="fi-FI" sz="1050" dirty="0"/>
              <a:t>Helmholtz-Zentrum Dresden-Rossendorf, Helmholtz Institute Freiberg for Resource Technology, Freiberg, Germany.</a:t>
            </a:r>
          </a:p>
          <a:p>
            <a:pPr algn="l"/>
            <a:r>
              <a:rPr lang="en-US" sz="1050" dirty="0" smtClean="0"/>
              <a:t>3 </a:t>
            </a:r>
            <a:r>
              <a:rPr lang="en-US" sz="1050" dirty="0" err="1"/>
              <a:t>Supracon</a:t>
            </a:r>
            <a:r>
              <a:rPr lang="en-US" sz="1050" dirty="0"/>
              <a:t> AG, An der </a:t>
            </a:r>
            <a:r>
              <a:rPr lang="en-US" sz="1050" dirty="0" err="1"/>
              <a:t>Lehmgrube</a:t>
            </a:r>
            <a:r>
              <a:rPr lang="en-US" sz="1050" dirty="0"/>
              <a:t> 11, 07751 Jena, Germany.</a:t>
            </a:r>
            <a:endParaRPr lang="fi-FI" sz="1050" dirty="0"/>
          </a:p>
          <a:p>
            <a:endParaRPr lang="fi-FI" sz="1050" dirty="0" smtClean="0"/>
          </a:p>
          <a:p>
            <a:endParaRPr lang="fi-FI" sz="1050" dirty="0" smtClean="0"/>
          </a:p>
        </p:txBody>
      </p:sp>
      <p:sp>
        <p:nvSpPr>
          <p:cNvPr id="4" name="Rectangle 3"/>
          <p:cNvSpPr/>
          <p:nvPr/>
        </p:nvSpPr>
        <p:spPr>
          <a:xfrm>
            <a:off x="9468072" y="5669183"/>
            <a:ext cx="2520242" cy="707886"/>
          </a:xfrm>
          <a:prstGeom prst="rect">
            <a:avLst/>
          </a:prstGeom>
        </p:spPr>
        <p:txBody>
          <a:bodyPr wrap="none">
            <a:spAutoFit/>
          </a:bodyPr>
          <a:lstStyle/>
          <a:p>
            <a:r>
              <a:rPr lang="fi-FI" sz="2000" dirty="0" smtClean="0">
                <a:solidFill>
                  <a:schemeClr val="tx2"/>
                </a:solidFill>
              </a:rPr>
              <a:t>EGU2020, 7.5.2020.</a:t>
            </a:r>
            <a:br>
              <a:rPr lang="fi-FI" sz="2000" dirty="0" smtClean="0">
                <a:solidFill>
                  <a:schemeClr val="tx2"/>
                </a:solidFill>
              </a:rPr>
            </a:br>
            <a:r>
              <a:rPr lang="fi-FI" sz="2000" dirty="0" smtClean="0">
                <a:solidFill>
                  <a:schemeClr val="tx2"/>
                </a:solidFill>
              </a:rPr>
              <a:t>Online presentation</a:t>
            </a:r>
            <a:endParaRPr lang="fi-FI" sz="2000" dirty="0">
              <a:solidFill>
                <a:schemeClr val="tx2"/>
              </a:solidFill>
            </a:endParaRPr>
          </a:p>
        </p:txBody>
      </p:sp>
    </p:spTree>
    <p:extLst>
      <p:ext uri="{BB962C8B-B14F-4D97-AF65-F5344CB8AC3E}">
        <p14:creationId xmlns:p14="http://schemas.microsoft.com/office/powerpoint/2010/main" val="2739931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151" y="743940"/>
            <a:ext cx="8967734" cy="3565321"/>
          </a:xfrm>
        </p:spPr>
        <p:txBody>
          <a:bodyPr>
            <a:normAutofit/>
          </a:bodyPr>
          <a:lstStyle/>
          <a:p>
            <a:r>
              <a:rPr lang="fi-FI" sz="3600" dirty="0" smtClean="0"/>
              <a:t>Modeling with dipoles</a:t>
            </a:r>
            <a:endParaRPr lang="fi-FI" sz="3600" dirty="0"/>
          </a:p>
        </p:txBody>
      </p:sp>
      <p:sp>
        <p:nvSpPr>
          <p:cNvPr id="7" name="Oval 6"/>
          <p:cNvSpPr/>
          <p:nvPr/>
        </p:nvSpPr>
        <p:spPr>
          <a:xfrm>
            <a:off x="3435928" y="4069771"/>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val 7"/>
          <p:cNvSpPr/>
          <p:nvPr/>
        </p:nvSpPr>
        <p:spPr>
          <a:xfrm>
            <a:off x="3888509" y="4069770"/>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Oval 8"/>
          <p:cNvSpPr/>
          <p:nvPr/>
        </p:nvSpPr>
        <p:spPr>
          <a:xfrm>
            <a:off x="4341090" y="4069771"/>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Oval 9"/>
          <p:cNvSpPr/>
          <p:nvPr/>
        </p:nvSpPr>
        <p:spPr>
          <a:xfrm>
            <a:off x="4793671" y="4069770"/>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val 10"/>
          <p:cNvSpPr/>
          <p:nvPr/>
        </p:nvSpPr>
        <p:spPr>
          <a:xfrm>
            <a:off x="5246252" y="4069771"/>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Oval 11"/>
          <p:cNvSpPr/>
          <p:nvPr/>
        </p:nvSpPr>
        <p:spPr>
          <a:xfrm>
            <a:off x="5698833" y="4069770"/>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Oval 12"/>
          <p:cNvSpPr/>
          <p:nvPr/>
        </p:nvSpPr>
        <p:spPr>
          <a:xfrm>
            <a:off x="6151414" y="4069771"/>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Oval 13"/>
          <p:cNvSpPr/>
          <p:nvPr/>
        </p:nvSpPr>
        <p:spPr>
          <a:xfrm>
            <a:off x="6603995" y="4069770"/>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Oval 14"/>
          <p:cNvSpPr/>
          <p:nvPr/>
        </p:nvSpPr>
        <p:spPr>
          <a:xfrm>
            <a:off x="7056576" y="4069769"/>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Oval 15"/>
          <p:cNvSpPr/>
          <p:nvPr/>
        </p:nvSpPr>
        <p:spPr>
          <a:xfrm>
            <a:off x="7509157" y="4069768"/>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Oval 16"/>
          <p:cNvSpPr/>
          <p:nvPr/>
        </p:nvSpPr>
        <p:spPr>
          <a:xfrm>
            <a:off x="3435927" y="4494643"/>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Oval 17"/>
          <p:cNvSpPr/>
          <p:nvPr/>
        </p:nvSpPr>
        <p:spPr>
          <a:xfrm>
            <a:off x="3888508" y="4494642"/>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Oval 18"/>
          <p:cNvSpPr/>
          <p:nvPr/>
        </p:nvSpPr>
        <p:spPr>
          <a:xfrm>
            <a:off x="4341089" y="4494643"/>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Oval 19"/>
          <p:cNvSpPr/>
          <p:nvPr/>
        </p:nvSpPr>
        <p:spPr>
          <a:xfrm>
            <a:off x="4793670" y="4494642"/>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0"/>
          <p:cNvSpPr/>
          <p:nvPr/>
        </p:nvSpPr>
        <p:spPr>
          <a:xfrm>
            <a:off x="5246251" y="4494643"/>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1"/>
          <p:cNvSpPr/>
          <p:nvPr/>
        </p:nvSpPr>
        <p:spPr>
          <a:xfrm>
            <a:off x="5698832" y="4494642"/>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2"/>
          <p:cNvSpPr/>
          <p:nvPr/>
        </p:nvSpPr>
        <p:spPr>
          <a:xfrm>
            <a:off x="6151413" y="4494643"/>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Oval 23"/>
          <p:cNvSpPr/>
          <p:nvPr/>
        </p:nvSpPr>
        <p:spPr>
          <a:xfrm>
            <a:off x="6603994" y="4494642"/>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Oval 24"/>
          <p:cNvSpPr/>
          <p:nvPr/>
        </p:nvSpPr>
        <p:spPr>
          <a:xfrm>
            <a:off x="7056575" y="4494641"/>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Oval 25"/>
          <p:cNvSpPr/>
          <p:nvPr/>
        </p:nvSpPr>
        <p:spPr>
          <a:xfrm>
            <a:off x="7509156" y="4494640"/>
            <a:ext cx="452581" cy="424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Rectangle 5"/>
          <p:cNvSpPr/>
          <p:nvPr/>
        </p:nvSpPr>
        <p:spPr>
          <a:xfrm>
            <a:off x="3435929" y="4069773"/>
            <a:ext cx="4525810" cy="858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tx1"/>
                </a:solidFill>
              </a:rPr>
              <a:t>Magnetic Object</a:t>
            </a:r>
            <a:endParaRPr lang="fi-FI" dirty="0">
              <a:solidFill>
                <a:schemeClr val="tx1"/>
              </a:solidFill>
            </a:endParaRPr>
          </a:p>
        </p:txBody>
      </p:sp>
      <p:cxnSp>
        <p:nvCxnSpPr>
          <p:cNvPr id="38" name="Straight Arrow Connector 37"/>
          <p:cNvCxnSpPr/>
          <p:nvPr/>
        </p:nvCxnSpPr>
        <p:spPr>
          <a:xfrm flipV="1">
            <a:off x="3671615" y="2940867"/>
            <a:ext cx="1239849" cy="1338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76923" y="2940872"/>
            <a:ext cx="59489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435927" y="2416690"/>
            <a:ext cx="2677656" cy="369332"/>
          </a:xfrm>
          <a:prstGeom prst="rect">
            <a:avLst/>
          </a:prstGeom>
          <a:noFill/>
        </p:spPr>
        <p:txBody>
          <a:bodyPr wrap="none" rtlCol="0">
            <a:spAutoFit/>
          </a:bodyPr>
          <a:lstStyle/>
          <a:p>
            <a:r>
              <a:rPr lang="fi-FI" dirty="0" smtClean="0"/>
              <a:t>Calculation heigth + points</a:t>
            </a:r>
            <a:endParaRPr lang="fi-FI" dirty="0"/>
          </a:p>
        </p:txBody>
      </p:sp>
      <p:cxnSp>
        <p:nvCxnSpPr>
          <p:cNvPr id="44" name="Straight Arrow Connector 43"/>
          <p:cNvCxnSpPr/>
          <p:nvPr/>
        </p:nvCxnSpPr>
        <p:spPr>
          <a:xfrm flipH="1" flipV="1">
            <a:off x="3664900" y="2938414"/>
            <a:ext cx="3462" cy="13404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671616" y="2938415"/>
            <a:ext cx="517074" cy="13437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132612" y="3501881"/>
            <a:ext cx="6037599" cy="27768"/>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282865" y="3426868"/>
            <a:ext cx="1628779" cy="369332"/>
          </a:xfrm>
          <a:prstGeom prst="rect">
            <a:avLst/>
          </a:prstGeom>
          <a:noFill/>
        </p:spPr>
        <p:txBody>
          <a:bodyPr wrap="none" rtlCol="0">
            <a:spAutoFit/>
          </a:bodyPr>
          <a:lstStyle/>
          <a:p>
            <a:r>
              <a:rPr lang="fi-FI" dirty="0" smtClean="0"/>
              <a:t>Ground surface</a:t>
            </a:r>
            <a:endParaRPr lang="fi-FI" dirty="0"/>
          </a:p>
        </p:txBody>
      </p:sp>
      <p:cxnSp>
        <p:nvCxnSpPr>
          <p:cNvPr id="58" name="Straight Arrow Connector 57"/>
          <p:cNvCxnSpPr/>
          <p:nvPr/>
        </p:nvCxnSpPr>
        <p:spPr>
          <a:xfrm flipV="1">
            <a:off x="4105402" y="2981309"/>
            <a:ext cx="806062" cy="1297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3671615" y="2940866"/>
            <a:ext cx="433788" cy="1348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4105894" y="2938415"/>
            <a:ext cx="47385" cy="1354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463131" y="5057744"/>
            <a:ext cx="371562" cy="0"/>
          </a:xfrm>
          <a:prstGeom prst="straightConnector1">
            <a:avLst/>
          </a:prstGeom>
          <a:ln w="28575">
            <a:solidFill>
              <a:schemeClr val="accent2">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320929" y="5117783"/>
            <a:ext cx="655949" cy="369332"/>
          </a:xfrm>
          <a:prstGeom prst="rect">
            <a:avLst/>
          </a:prstGeom>
          <a:noFill/>
        </p:spPr>
        <p:txBody>
          <a:bodyPr wrap="none" rtlCol="0">
            <a:spAutoFit/>
          </a:bodyPr>
          <a:lstStyle/>
          <a:p>
            <a:r>
              <a:rPr lang="fi-FI" dirty="0" smtClean="0"/>
              <a:t>10 m</a:t>
            </a:r>
            <a:endParaRPr lang="fi-FI" dirty="0"/>
          </a:p>
        </p:txBody>
      </p:sp>
      <p:sp>
        <p:nvSpPr>
          <p:cNvPr id="36" name="Rectangle 35"/>
          <p:cNvSpPr/>
          <p:nvPr/>
        </p:nvSpPr>
        <p:spPr>
          <a:xfrm>
            <a:off x="3435927" y="4074107"/>
            <a:ext cx="4525810" cy="8583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tx1"/>
                </a:solidFill>
              </a:rPr>
              <a:t>Magnetic Object</a:t>
            </a:r>
            <a:endParaRPr lang="fi-FI" dirty="0">
              <a:solidFill>
                <a:schemeClr val="tx1"/>
              </a:solidFill>
            </a:endParaRPr>
          </a:p>
        </p:txBody>
      </p:sp>
      <p:sp>
        <p:nvSpPr>
          <p:cNvPr id="3" name="TextBox 2"/>
          <p:cNvSpPr txBox="1"/>
          <p:nvPr/>
        </p:nvSpPr>
        <p:spPr>
          <a:xfrm rot="20880934">
            <a:off x="8193099" y="5283315"/>
            <a:ext cx="3711272" cy="830997"/>
          </a:xfrm>
          <a:prstGeom prst="rect">
            <a:avLst/>
          </a:prstGeom>
          <a:noFill/>
        </p:spPr>
        <p:txBody>
          <a:bodyPr wrap="none" rtlCol="0">
            <a:spAutoFit/>
          </a:bodyPr>
          <a:lstStyle/>
          <a:p>
            <a:r>
              <a:rPr lang="en-US" sz="2400" dirty="0" smtClean="0"/>
              <a:t>To do: adding cuboid</a:t>
            </a:r>
            <a:br>
              <a:rPr lang="en-US" sz="2400" dirty="0" smtClean="0"/>
            </a:br>
            <a:r>
              <a:rPr lang="en-US" sz="2400" dirty="0" smtClean="0"/>
              <a:t> elements in the algorithm</a:t>
            </a:r>
            <a:endParaRPr lang="en-US" sz="2400" dirty="0"/>
          </a:p>
        </p:txBody>
      </p:sp>
    </p:spTree>
    <p:extLst>
      <p:ext uri="{BB962C8B-B14F-4D97-AF65-F5344CB8AC3E}">
        <p14:creationId xmlns:p14="http://schemas.microsoft.com/office/powerpoint/2010/main" val="382158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500"/>
                                        <p:tgtEl>
                                          <p:spTgt spid="72"/>
                                        </p:tgtEl>
                                      </p:cBhvr>
                                    </p:animEffect>
                                  </p:childTnLst>
                                </p:cTn>
                              </p:par>
                              <p:par>
                                <p:cTn id="22" presetID="1" presetClass="entr" presetSubtype="0" fill="hold" nodeType="withEffect">
                                  <p:stCondLst>
                                    <p:cond delay="0"/>
                                  </p:stCondLst>
                                  <p:childTnLst>
                                    <p:set>
                                      <p:cBhvr>
                                        <p:cTn id="23" dur="1" fill="hold">
                                          <p:stCondLst>
                                            <p:cond delay="0"/>
                                          </p:stCondLst>
                                        </p:cTn>
                                        <p:tgtEl>
                                          <p:spTgt spid="5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childTnLst>
                                </p:cTn>
                              </p:par>
                              <p:par>
                                <p:cTn id="66" presetID="10" presetClass="entr" presetSubtype="0"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939" y="565368"/>
            <a:ext cx="10515600" cy="1325563"/>
          </a:xfrm>
        </p:spPr>
        <p:txBody>
          <a:bodyPr>
            <a:normAutofit/>
          </a:bodyPr>
          <a:lstStyle/>
          <a:p>
            <a:r>
              <a:rPr lang="fi-FI" sz="2800" dirty="0" smtClean="0"/>
              <a:t>Remanent magnetization</a:t>
            </a:r>
            <a:endParaRPr lang="fi-FI" sz="2800" dirty="0"/>
          </a:p>
        </p:txBody>
      </p:sp>
      <p:sp>
        <p:nvSpPr>
          <p:cNvPr id="9" name="Rectangle 8"/>
          <p:cNvSpPr/>
          <p:nvPr/>
        </p:nvSpPr>
        <p:spPr>
          <a:xfrm>
            <a:off x="10810875" y="4937125"/>
            <a:ext cx="230953" cy="2149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ectangle 9"/>
          <p:cNvSpPr/>
          <p:nvPr/>
        </p:nvSpPr>
        <p:spPr>
          <a:xfrm>
            <a:off x="10274936" y="4595895"/>
            <a:ext cx="767714" cy="34123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val 10"/>
          <p:cNvSpPr/>
          <p:nvPr/>
        </p:nvSpPr>
        <p:spPr>
          <a:xfrm>
            <a:off x="11603629" y="5826548"/>
            <a:ext cx="221821" cy="2246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Rectangle 12"/>
          <p:cNvSpPr/>
          <p:nvPr/>
        </p:nvSpPr>
        <p:spPr>
          <a:xfrm>
            <a:off x="10274936" y="4399602"/>
            <a:ext cx="766892" cy="189768"/>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Box 13"/>
          <p:cNvSpPr txBox="1"/>
          <p:nvPr/>
        </p:nvSpPr>
        <p:spPr>
          <a:xfrm>
            <a:off x="10548202" y="3789293"/>
            <a:ext cx="1290738" cy="646331"/>
          </a:xfrm>
          <a:prstGeom prst="rect">
            <a:avLst/>
          </a:prstGeom>
          <a:noFill/>
        </p:spPr>
        <p:txBody>
          <a:bodyPr wrap="none" rtlCol="0">
            <a:spAutoFit/>
          </a:bodyPr>
          <a:lstStyle/>
          <a:p>
            <a:r>
              <a:rPr lang="fi-FI" dirty="0" smtClean="0"/>
              <a:t>Z = -40 ..-80</a:t>
            </a:r>
          </a:p>
          <a:p>
            <a:r>
              <a:rPr lang="el-GR" dirty="0" smtClean="0"/>
              <a:t> χ</a:t>
            </a:r>
            <a:r>
              <a:rPr lang="fi-FI" dirty="0" smtClean="0"/>
              <a:t>_rel = 3  </a:t>
            </a:r>
            <a:endParaRPr lang="fi-FI" dirty="0"/>
          </a:p>
        </p:txBody>
      </p:sp>
      <p:sp>
        <p:nvSpPr>
          <p:cNvPr id="15" name="TextBox 14"/>
          <p:cNvSpPr txBox="1"/>
          <p:nvPr/>
        </p:nvSpPr>
        <p:spPr>
          <a:xfrm>
            <a:off x="9968940" y="6015376"/>
            <a:ext cx="2140522" cy="646331"/>
          </a:xfrm>
          <a:prstGeom prst="rect">
            <a:avLst/>
          </a:prstGeom>
          <a:noFill/>
        </p:spPr>
        <p:txBody>
          <a:bodyPr wrap="none" rtlCol="0">
            <a:spAutoFit/>
          </a:bodyPr>
          <a:lstStyle/>
          <a:p>
            <a:r>
              <a:rPr lang="fi-FI" dirty="0" smtClean="0"/>
              <a:t>Z_center = -100</a:t>
            </a:r>
            <a:br>
              <a:rPr lang="fi-FI" dirty="0" smtClean="0"/>
            </a:br>
            <a:r>
              <a:rPr lang="el-GR" dirty="0" smtClean="0"/>
              <a:t> χ</a:t>
            </a:r>
            <a:r>
              <a:rPr lang="fi-FI" dirty="0" smtClean="0"/>
              <a:t>_rel = 10, r =15 m   </a:t>
            </a:r>
            <a:endParaRPr lang="fi-FI" dirty="0"/>
          </a:p>
        </p:txBody>
      </p:sp>
      <p:cxnSp>
        <p:nvCxnSpPr>
          <p:cNvPr id="18" name="Straight Connector 17"/>
          <p:cNvCxnSpPr/>
          <p:nvPr/>
        </p:nvCxnSpPr>
        <p:spPr>
          <a:xfrm>
            <a:off x="10282210" y="3632673"/>
            <a:ext cx="767714" cy="9525"/>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282210" y="3254334"/>
            <a:ext cx="772969" cy="369332"/>
          </a:xfrm>
          <a:prstGeom prst="rect">
            <a:avLst/>
          </a:prstGeom>
          <a:noFill/>
        </p:spPr>
        <p:txBody>
          <a:bodyPr wrap="none" rtlCol="0">
            <a:spAutoFit/>
          </a:bodyPr>
          <a:lstStyle/>
          <a:p>
            <a:r>
              <a:rPr lang="fi-FI" dirty="0" smtClean="0"/>
              <a:t>200 m</a:t>
            </a:r>
            <a:endParaRPr lang="fi-FI" dirty="0"/>
          </a:p>
        </p:txBody>
      </p:sp>
      <p:sp>
        <p:nvSpPr>
          <p:cNvPr id="20" name="Rectangle 19"/>
          <p:cNvSpPr/>
          <p:nvPr/>
        </p:nvSpPr>
        <p:spPr>
          <a:xfrm>
            <a:off x="10380347" y="1204406"/>
            <a:ext cx="551540" cy="22571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ectangle 21"/>
          <p:cNvSpPr/>
          <p:nvPr/>
        </p:nvSpPr>
        <p:spPr>
          <a:xfrm>
            <a:off x="10943453" y="1317264"/>
            <a:ext cx="271781" cy="23665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TextBox 22"/>
          <p:cNvSpPr txBox="1"/>
          <p:nvPr/>
        </p:nvSpPr>
        <p:spPr>
          <a:xfrm>
            <a:off x="10001444" y="800110"/>
            <a:ext cx="1597489" cy="369332"/>
          </a:xfrm>
          <a:prstGeom prst="rect">
            <a:avLst/>
          </a:prstGeom>
          <a:noFill/>
        </p:spPr>
        <p:txBody>
          <a:bodyPr wrap="none" rtlCol="0">
            <a:spAutoFit/>
          </a:bodyPr>
          <a:lstStyle/>
          <a:p>
            <a:r>
              <a:rPr lang="fi-FI" dirty="0" smtClean="0"/>
              <a:t>View from east</a:t>
            </a:r>
            <a:endParaRPr lang="fi-FI" dirty="0"/>
          </a:p>
        </p:txBody>
      </p:sp>
      <p:sp>
        <p:nvSpPr>
          <p:cNvPr id="25" name="Rectangle 24"/>
          <p:cNvSpPr/>
          <p:nvPr/>
        </p:nvSpPr>
        <p:spPr>
          <a:xfrm>
            <a:off x="10145652" y="1197694"/>
            <a:ext cx="230953" cy="15575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TextBox 25"/>
          <p:cNvSpPr txBox="1"/>
          <p:nvPr/>
        </p:nvSpPr>
        <p:spPr>
          <a:xfrm>
            <a:off x="11079343" y="4705740"/>
            <a:ext cx="1050609" cy="369332"/>
          </a:xfrm>
          <a:prstGeom prst="rect">
            <a:avLst/>
          </a:prstGeom>
          <a:noFill/>
        </p:spPr>
        <p:txBody>
          <a:bodyPr wrap="none" rtlCol="0">
            <a:spAutoFit/>
          </a:bodyPr>
          <a:lstStyle/>
          <a:p>
            <a:r>
              <a:rPr lang="fi-FI" dirty="0" smtClean="0"/>
              <a:t>TOP view</a:t>
            </a:r>
            <a:endParaRPr lang="fi-FI" dirty="0"/>
          </a:p>
        </p:txBody>
      </p:sp>
      <p:cxnSp>
        <p:nvCxnSpPr>
          <p:cNvPr id="35" name="Straight Arrow Connector 34"/>
          <p:cNvCxnSpPr/>
          <p:nvPr/>
        </p:nvCxnSpPr>
        <p:spPr>
          <a:xfrm flipV="1">
            <a:off x="11143129" y="1640541"/>
            <a:ext cx="1" cy="4629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883552" y="2103484"/>
            <a:ext cx="2159566" cy="923330"/>
          </a:xfrm>
          <a:prstGeom prst="rect">
            <a:avLst/>
          </a:prstGeom>
          <a:noFill/>
          <a:ln>
            <a:solidFill>
              <a:schemeClr val="tx1"/>
            </a:solidFill>
          </a:ln>
        </p:spPr>
        <p:txBody>
          <a:bodyPr wrap="none" rtlCol="0">
            <a:spAutoFit/>
          </a:bodyPr>
          <a:lstStyle/>
          <a:p>
            <a:r>
              <a:rPr lang="fi-FI" dirty="0" smtClean="0"/>
              <a:t>Adding Remanent </a:t>
            </a:r>
          </a:p>
          <a:p>
            <a:r>
              <a:rPr lang="fi-FI" dirty="0" smtClean="0"/>
              <a:t>Q = 1, I =-102.5</a:t>
            </a:r>
          </a:p>
          <a:p>
            <a:r>
              <a:rPr lang="fi-FI" dirty="0" smtClean="0"/>
              <a:t>D = 45</a:t>
            </a:r>
            <a:endParaRPr lang="fi-FI" dirty="0"/>
          </a:p>
        </p:txBody>
      </p:sp>
      <p:sp>
        <p:nvSpPr>
          <p:cNvPr id="41" name="TextBox 40"/>
          <p:cNvSpPr txBox="1"/>
          <p:nvPr/>
        </p:nvSpPr>
        <p:spPr>
          <a:xfrm>
            <a:off x="7651418" y="430115"/>
            <a:ext cx="2024184" cy="923330"/>
          </a:xfrm>
          <a:prstGeom prst="rect">
            <a:avLst/>
          </a:prstGeom>
          <a:noFill/>
        </p:spPr>
        <p:txBody>
          <a:bodyPr wrap="square" rtlCol="0">
            <a:spAutoFit/>
          </a:bodyPr>
          <a:lstStyle/>
          <a:p>
            <a:r>
              <a:rPr lang="fi-FI" dirty="0" smtClean="0"/>
              <a:t>I=77.5 	</a:t>
            </a:r>
          </a:p>
          <a:p>
            <a:r>
              <a:rPr lang="fi-FI" dirty="0" smtClean="0"/>
              <a:t>D = 12.1  </a:t>
            </a:r>
          </a:p>
          <a:p>
            <a:r>
              <a:rPr lang="fi-FI" dirty="0" smtClean="0"/>
              <a:t>B0 = 53557.5 nT</a:t>
            </a:r>
            <a:endParaRPr lang="fi-FI"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833"/>
          <a:stretch/>
        </p:blipFill>
        <p:spPr>
          <a:xfrm>
            <a:off x="-8792" y="1317263"/>
            <a:ext cx="9871408" cy="553507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8460"/>
          <a:stretch/>
        </p:blipFill>
        <p:spPr>
          <a:xfrm>
            <a:off x="57150" y="1317263"/>
            <a:ext cx="9816476" cy="5542003"/>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6855"/>
          <a:stretch/>
        </p:blipFill>
        <p:spPr>
          <a:xfrm>
            <a:off x="-114300" y="1317262"/>
            <a:ext cx="9986394" cy="5540737"/>
          </a:xfrm>
          <a:prstGeom prst="rect">
            <a:avLst/>
          </a:prstGeom>
        </p:spPr>
      </p:pic>
      <p:sp>
        <p:nvSpPr>
          <p:cNvPr id="16" name="TextBox 15"/>
          <p:cNvSpPr txBox="1"/>
          <p:nvPr/>
        </p:nvSpPr>
        <p:spPr>
          <a:xfrm>
            <a:off x="9422030" y="4890406"/>
            <a:ext cx="1290738" cy="646331"/>
          </a:xfrm>
          <a:prstGeom prst="rect">
            <a:avLst/>
          </a:prstGeom>
          <a:noFill/>
        </p:spPr>
        <p:txBody>
          <a:bodyPr wrap="none" rtlCol="0">
            <a:spAutoFit/>
          </a:bodyPr>
          <a:lstStyle/>
          <a:p>
            <a:r>
              <a:rPr lang="fi-FI" dirty="0" smtClean="0"/>
              <a:t>Z = -20 ..-60</a:t>
            </a:r>
          </a:p>
          <a:p>
            <a:r>
              <a:rPr lang="el-GR" dirty="0" smtClean="0"/>
              <a:t> χ</a:t>
            </a:r>
            <a:r>
              <a:rPr lang="fi-FI" dirty="0" smtClean="0"/>
              <a:t>_rel = 1  </a:t>
            </a:r>
            <a:endParaRPr lang="fi-FI" dirty="0"/>
          </a:p>
        </p:txBody>
      </p:sp>
    </p:spTree>
    <p:extLst>
      <p:ext uri="{BB962C8B-B14F-4D97-AF65-F5344CB8AC3E}">
        <p14:creationId xmlns:p14="http://schemas.microsoft.com/office/powerpoint/2010/main" val="291120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p:bldP spid="15" grpId="0"/>
      <p:bldP spid="19" grpId="0"/>
      <p:bldP spid="20" grpId="0" animBg="1"/>
      <p:bldP spid="22" grpId="0" animBg="1"/>
      <p:bldP spid="23" grpId="0"/>
      <p:bldP spid="25" grpId="0" animBg="1"/>
      <p:bldP spid="26" grpId="0"/>
      <p:bldP spid="38"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dirty="0" smtClean="0"/>
              <a:t>Anomaly shapes for Grid Search</a:t>
            </a:r>
            <a:endParaRPr lang="fi-FI"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866" y="1162975"/>
            <a:ext cx="11372269" cy="5703903"/>
          </a:xfrm>
          <a:prstGeom prst="rect">
            <a:avLst/>
          </a:prstGeom>
        </p:spPr>
      </p:pic>
    </p:spTree>
    <p:extLst>
      <p:ext uri="{BB962C8B-B14F-4D97-AF65-F5344CB8AC3E}">
        <p14:creationId xmlns:p14="http://schemas.microsoft.com/office/powerpoint/2010/main" val="1285939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600" dirty="0"/>
              <a:t>Anomaly shapes for Grid </a:t>
            </a:r>
            <a:r>
              <a:rPr lang="fi-FI" sz="3600" dirty="0" smtClean="0"/>
              <a:t>Search with contact</a:t>
            </a:r>
            <a:endParaRPr lang="fi-FI"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08" y="1155531"/>
            <a:ext cx="11336784" cy="5686106"/>
          </a:xfrm>
          <a:prstGeom prst="rect">
            <a:avLst/>
          </a:prstGeom>
        </p:spPr>
      </p:pic>
    </p:spTree>
    <p:extLst>
      <p:ext uri="{BB962C8B-B14F-4D97-AF65-F5344CB8AC3E}">
        <p14:creationId xmlns:p14="http://schemas.microsoft.com/office/powerpoint/2010/main" val="2715555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Conclusions &amp; future development</a:t>
            </a:r>
            <a:endParaRPr lang="fi-FI" dirty="0"/>
          </a:p>
        </p:txBody>
      </p:sp>
      <p:sp>
        <p:nvSpPr>
          <p:cNvPr id="5" name="Content Placeholder 2"/>
          <p:cNvSpPr txBox="1">
            <a:spLocks/>
          </p:cNvSpPr>
          <p:nvPr/>
        </p:nvSpPr>
        <p:spPr>
          <a:xfrm>
            <a:off x="577098" y="1715708"/>
            <a:ext cx="10800148" cy="4816977"/>
          </a:xfrm>
          <a:prstGeom prst="rect">
            <a:avLst/>
          </a:prstGeom>
        </p:spPr>
        <p:txBody>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050" b="1" kern="1200">
                <a:solidFill>
                  <a:schemeClr val="tx2"/>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1600" b="0" kern="1200">
                <a:solidFill>
                  <a:schemeClr val="tx2"/>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Modeling FTMG data gives clear advance versus TMI magnetic modeling due the stronger constrain from the data itself. </a:t>
            </a:r>
          </a:p>
          <a:p>
            <a:r>
              <a:rPr lang="en-US" sz="2000" dirty="0" smtClean="0"/>
              <a:t>FTMG data has </a:t>
            </a:r>
            <a:r>
              <a:rPr lang="en-US" sz="2000" dirty="0" smtClean="0"/>
              <a:t>advantage </a:t>
            </a:r>
            <a:r>
              <a:rPr lang="en-US" sz="2000" dirty="0" smtClean="0"/>
              <a:t>in deriving information </a:t>
            </a:r>
            <a:r>
              <a:rPr lang="en-US" sz="2000" dirty="0"/>
              <a:t>f</a:t>
            </a:r>
            <a:r>
              <a:rPr lang="en-US" sz="2000" dirty="0" smtClean="0"/>
              <a:t>rom space between flight lines.</a:t>
            </a:r>
          </a:p>
          <a:p>
            <a:r>
              <a:rPr lang="en-US" sz="2000" dirty="0" smtClean="0"/>
              <a:t>Estimation of remanence magnetization component using the information derived from different magnetic gradient components.</a:t>
            </a:r>
          </a:p>
          <a:p>
            <a:r>
              <a:rPr lang="en-US" sz="2000" dirty="0" smtClean="0"/>
              <a:t>Grid Search is used to find suitable model parameters to match the magnetic anomalies in the data. However, Grid Search is computationally very time consuming so we recommend constraining search parameters based on the data.</a:t>
            </a:r>
          </a:p>
          <a:p>
            <a:pPr marL="0" indent="0">
              <a:buNone/>
            </a:pPr>
            <a:r>
              <a:rPr lang="en-US" sz="2000" dirty="0" smtClean="0"/>
              <a:t>Further development:</a:t>
            </a:r>
          </a:p>
          <a:p>
            <a:r>
              <a:rPr lang="en-US" sz="2000" dirty="0" smtClean="0"/>
              <a:t>Add cuboid elements in the forward modeling algorithm.</a:t>
            </a:r>
          </a:p>
          <a:p>
            <a:r>
              <a:rPr lang="en-US" sz="2000" dirty="0" smtClean="0"/>
              <a:t>Adding optimization tools to adjust simple models and </a:t>
            </a:r>
            <a:r>
              <a:rPr lang="fi-FI" sz="1800" dirty="0" smtClean="0"/>
              <a:t>genetic </a:t>
            </a:r>
            <a:r>
              <a:rPr lang="fi-FI" sz="1800" dirty="0"/>
              <a:t>algoritm </a:t>
            </a:r>
            <a:r>
              <a:rPr lang="fi-FI" sz="2000" dirty="0"/>
              <a:t>multiobjective </a:t>
            </a:r>
            <a:r>
              <a:rPr lang="fi-FI" sz="2000" dirty="0" smtClean="0"/>
              <a:t>optimization for more complex models. </a:t>
            </a:r>
            <a:endParaRPr lang="en-US" sz="2000" dirty="0" smtClean="0"/>
          </a:p>
          <a:p>
            <a:endParaRPr lang="en-US" sz="2000" dirty="0" smtClean="0"/>
          </a:p>
        </p:txBody>
      </p:sp>
    </p:spTree>
    <p:extLst>
      <p:ext uri="{BB962C8B-B14F-4D97-AF65-F5344CB8AC3E}">
        <p14:creationId xmlns:p14="http://schemas.microsoft.com/office/powerpoint/2010/main" val="1806243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151" y="578841"/>
            <a:ext cx="4536900" cy="1144452"/>
          </a:xfrm>
        </p:spPr>
        <p:txBody>
          <a:bodyPr/>
          <a:lstStyle/>
          <a:p>
            <a:r>
              <a:rPr lang="fi-FI" dirty="0" smtClean="0"/>
              <a:t>References</a:t>
            </a:r>
            <a:endParaRPr lang="fi-FI" dirty="0"/>
          </a:p>
        </p:txBody>
      </p:sp>
      <p:sp>
        <p:nvSpPr>
          <p:cNvPr id="3" name="Content Placeholder 2"/>
          <p:cNvSpPr>
            <a:spLocks noGrp="1"/>
          </p:cNvSpPr>
          <p:nvPr>
            <p:ph idx="1"/>
          </p:nvPr>
        </p:nvSpPr>
        <p:spPr>
          <a:xfrm>
            <a:off x="843844" y="1723293"/>
            <a:ext cx="10823548" cy="5736792"/>
          </a:xfrm>
        </p:spPr>
        <p:txBody>
          <a:bodyPr/>
          <a:lstStyle/>
          <a:p>
            <a:pPr marL="0" indent="0">
              <a:buNone/>
            </a:pPr>
            <a:r>
              <a:rPr lang="en-US" sz="2400" dirty="0" err="1" smtClean="0"/>
              <a:t>Geotech</a:t>
            </a:r>
            <a:r>
              <a:rPr lang="en-US" sz="2400" dirty="0" smtClean="0"/>
              <a:t> Ltd., 2019. </a:t>
            </a:r>
            <a:r>
              <a:rPr lang="en-US" sz="2400" b="0" dirty="0" smtClean="0"/>
              <a:t>Equipment photos from brochures + Project content.</a:t>
            </a:r>
            <a:endParaRPr lang="en-US" sz="2400" dirty="0" smtClean="0"/>
          </a:p>
          <a:p>
            <a:pPr marL="0" indent="0">
              <a:buNone/>
            </a:pPr>
            <a:r>
              <a:rPr lang="en-US" sz="2400" dirty="0" err="1" smtClean="0"/>
              <a:t>Hinze</a:t>
            </a:r>
            <a:r>
              <a:rPr lang="en-US" sz="2400" dirty="0"/>
              <a:t>, W.J, von </a:t>
            </a:r>
            <a:r>
              <a:rPr lang="en-US" sz="2400" dirty="0" err="1"/>
              <a:t>Frese</a:t>
            </a:r>
            <a:r>
              <a:rPr lang="en-US" sz="2400" dirty="0"/>
              <a:t>, R.R.B., </a:t>
            </a:r>
            <a:r>
              <a:rPr lang="en-US" sz="2400" dirty="0" err="1"/>
              <a:t>Saad</a:t>
            </a:r>
            <a:r>
              <a:rPr lang="en-US" sz="2400" dirty="0"/>
              <a:t>, A.H., 2013. </a:t>
            </a:r>
            <a:r>
              <a:rPr lang="en-US" sz="2400" b="0" dirty="0"/>
              <a:t>Gravity and Magnetic Exploration, Principles, Practices and Applications. Cambridge University Press. (Chapters 8, 9</a:t>
            </a:r>
            <a:r>
              <a:rPr lang="en-US" sz="2400" b="0" dirty="0" smtClean="0"/>
              <a:t>).</a:t>
            </a:r>
          </a:p>
          <a:p>
            <a:pPr marL="0" indent="0">
              <a:buNone/>
            </a:pPr>
            <a:r>
              <a:rPr lang="en-US" sz="2400" dirty="0" smtClean="0"/>
              <a:t>INFACT, 2019</a:t>
            </a:r>
            <a:r>
              <a:rPr lang="en-US" sz="2400" b="0" dirty="0" smtClean="0"/>
              <a:t>. General information, more on </a:t>
            </a:r>
            <a:r>
              <a:rPr lang="en-GB" sz="2400" b="0" dirty="0"/>
              <a:t>http://</a:t>
            </a:r>
            <a:r>
              <a:rPr lang="en-GB" sz="2400" b="0" dirty="0" smtClean="0"/>
              <a:t>infactproject.eu</a:t>
            </a:r>
            <a:endParaRPr lang="en-US" sz="2400" b="0" dirty="0" smtClean="0"/>
          </a:p>
          <a:p>
            <a:pPr marL="0" indent="0">
              <a:buNone/>
            </a:pPr>
            <a:r>
              <a:rPr lang="en-US" sz="2400" dirty="0" err="1" smtClean="0"/>
              <a:t>Supracon</a:t>
            </a:r>
            <a:r>
              <a:rPr lang="en-US" sz="2400" dirty="0" smtClean="0"/>
              <a:t>, 2019. </a:t>
            </a:r>
            <a:r>
              <a:rPr lang="en-US" sz="2400" b="0" dirty="0" smtClean="0"/>
              <a:t>Equipment photos from personal contact.</a:t>
            </a:r>
            <a:endParaRPr lang="en-US" sz="2400" b="0" dirty="0"/>
          </a:p>
          <a:p>
            <a:endParaRPr lang="fi-FI" dirty="0"/>
          </a:p>
        </p:txBody>
      </p:sp>
    </p:spTree>
    <p:extLst>
      <p:ext uri="{BB962C8B-B14F-4D97-AF65-F5344CB8AC3E}">
        <p14:creationId xmlns:p14="http://schemas.microsoft.com/office/powerpoint/2010/main" val="3817352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9099" y="895363"/>
            <a:ext cx="4536900" cy="3565321"/>
          </a:xfrm>
        </p:spPr>
        <p:txBody>
          <a:bodyPr/>
          <a:lstStyle/>
          <a:p>
            <a:r>
              <a:rPr lang="fi-FI" dirty="0" smtClean="0"/>
              <a:t>Content</a:t>
            </a:r>
            <a:endParaRPr lang="fi-FI" dirty="0"/>
          </a:p>
        </p:txBody>
      </p:sp>
      <p:sp>
        <p:nvSpPr>
          <p:cNvPr id="5" name="Content Placeholder 4"/>
          <p:cNvSpPr>
            <a:spLocks noGrp="1"/>
          </p:cNvSpPr>
          <p:nvPr>
            <p:ph idx="1"/>
          </p:nvPr>
        </p:nvSpPr>
        <p:spPr/>
        <p:txBody>
          <a:bodyPr/>
          <a:lstStyle/>
          <a:p>
            <a:pPr marL="0" indent="0">
              <a:buNone/>
            </a:pPr>
            <a:endParaRPr lang="en-GB" dirty="0" smtClean="0"/>
          </a:p>
          <a:p>
            <a:r>
              <a:rPr lang="en-GB" dirty="0" smtClean="0"/>
              <a:t>INFACT project</a:t>
            </a:r>
          </a:p>
          <a:p>
            <a:r>
              <a:rPr lang="en-GB" dirty="0" smtClean="0"/>
              <a:t>Magnetics in mineral exploration</a:t>
            </a:r>
          </a:p>
          <a:p>
            <a:r>
              <a:rPr lang="en-GB" dirty="0" smtClean="0"/>
              <a:t>Full Tensor Magnetic Gradiometry</a:t>
            </a:r>
          </a:p>
          <a:p>
            <a:r>
              <a:rPr lang="en-GB" smtClean="0"/>
              <a:t>Synthetic modelling</a:t>
            </a:r>
            <a:endParaRPr lang="en-GB" dirty="0" smtClean="0"/>
          </a:p>
          <a:p>
            <a:r>
              <a:rPr lang="en-GB" dirty="0" smtClean="0"/>
              <a:t>Conclusions &amp; future development</a:t>
            </a:r>
          </a:p>
        </p:txBody>
      </p:sp>
    </p:spTree>
    <p:extLst>
      <p:ext uri="{BB962C8B-B14F-4D97-AF65-F5344CB8AC3E}">
        <p14:creationId xmlns:p14="http://schemas.microsoft.com/office/powerpoint/2010/main" val="1232749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19263" y="865188"/>
            <a:ext cx="10396537" cy="712787"/>
          </a:xfrm>
        </p:spPr>
        <p:txBody>
          <a:bodyPr>
            <a:normAutofit/>
          </a:bodyPr>
          <a:lstStyle/>
          <a:p>
            <a:r>
              <a:rPr lang="en-US" dirty="0" smtClean="0">
                <a:solidFill>
                  <a:schemeClr val="accent1"/>
                </a:solidFill>
              </a:rPr>
              <a:t>INFACT project</a:t>
            </a:r>
            <a:endParaRPr lang="fi-FI" dirty="0">
              <a:solidFill>
                <a:schemeClr val="accent1"/>
              </a:solidFill>
            </a:endParaRPr>
          </a:p>
        </p:txBody>
      </p:sp>
      <p:sp>
        <p:nvSpPr>
          <p:cNvPr id="7" name="Content Placeholder 2"/>
          <p:cNvSpPr txBox="1">
            <a:spLocks/>
          </p:cNvSpPr>
          <p:nvPr/>
        </p:nvSpPr>
        <p:spPr>
          <a:xfrm>
            <a:off x="1195753" y="1504258"/>
            <a:ext cx="9747740" cy="5736792"/>
          </a:xfrm>
          <a:prstGeom prst="rect">
            <a:avLst/>
          </a:prstGeom>
        </p:spPr>
        <p:txBody>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050" b="1" kern="1200">
                <a:solidFill>
                  <a:schemeClr val="tx2"/>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1600" b="0" kern="1200">
                <a:solidFill>
                  <a:schemeClr val="tx2"/>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Innovative, Non-invasive and Fully Acceptable Exploration Technologies (INFACT) project unites stakeholders of Europe’s future raw materials security in its consortium and activities. </a:t>
            </a:r>
          </a:p>
          <a:p>
            <a:r>
              <a:rPr lang="en-US" dirty="0"/>
              <a:t>INFACT is comprised of the following main components</a:t>
            </a:r>
            <a:r>
              <a:rPr lang="en-US" dirty="0" smtClean="0"/>
              <a:t>:</a:t>
            </a:r>
          </a:p>
          <a:p>
            <a:r>
              <a:rPr lang="en-US" dirty="0" smtClean="0"/>
              <a:t>Development </a:t>
            </a:r>
            <a:r>
              <a:rPr lang="en-US" dirty="0"/>
              <a:t>and test of innovative, non-invasive exploration technologies; </a:t>
            </a:r>
            <a:endParaRPr lang="en-US" dirty="0" smtClean="0"/>
          </a:p>
          <a:p>
            <a:r>
              <a:rPr lang="en-US" dirty="0" smtClean="0"/>
              <a:t>Foundation of 3 reference sites for exploration technology in the south, center and north of Europe;</a:t>
            </a:r>
          </a:p>
          <a:p>
            <a:r>
              <a:rPr lang="en-US" dirty="0" smtClean="0"/>
              <a:t>Stakeholder </a:t>
            </a:r>
            <a:r>
              <a:rPr lang="en-US" dirty="0"/>
              <a:t>engagement, education and policy reform</a:t>
            </a:r>
            <a:r>
              <a:rPr lang="en-US" dirty="0" smtClean="0"/>
              <a:t>.</a:t>
            </a:r>
          </a:p>
          <a:p>
            <a:r>
              <a:rPr lang="en-US" dirty="0" smtClean="0"/>
              <a:t>These </a:t>
            </a:r>
            <a:r>
              <a:rPr lang="en-US" dirty="0"/>
              <a:t>actions are combined to reach each of the main areas in which the EU has the power to influence changes in its raw materials </a:t>
            </a:r>
            <a:r>
              <a:rPr lang="en-US" dirty="0" smtClean="0"/>
              <a:t>security.</a:t>
            </a:r>
            <a:endParaRPr lang="en-US" dirty="0"/>
          </a:p>
        </p:txBody>
      </p:sp>
    </p:spTree>
    <p:extLst>
      <p:ext uri="{BB962C8B-B14F-4D97-AF65-F5344CB8AC3E}">
        <p14:creationId xmlns:p14="http://schemas.microsoft.com/office/powerpoint/2010/main" val="299337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957578" y="1542945"/>
            <a:ext cx="4510731" cy="4318951"/>
          </a:xfrm>
          <a:prstGeom prst="rect">
            <a:avLst/>
          </a:prstGeom>
        </p:spPr>
      </p:pic>
      <p:grpSp>
        <p:nvGrpSpPr>
          <p:cNvPr id="25" name="Group 24"/>
          <p:cNvGrpSpPr/>
          <p:nvPr/>
        </p:nvGrpSpPr>
        <p:grpSpPr>
          <a:xfrm>
            <a:off x="2140101" y="1160320"/>
            <a:ext cx="502245" cy="514011"/>
            <a:chOff x="605555" y="1095102"/>
            <a:chExt cx="502245" cy="514011"/>
          </a:xfrm>
        </p:grpSpPr>
        <p:sp>
          <p:nvSpPr>
            <p:cNvPr id="6" name="Oval 5"/>
            <p:cNvSpPr/>
            <p:nvPr/>
          </p:nvSpPr>
          <p:spPr>
            <a:xfrm>
              <a:off x="605555" y="1095102"/>
              <a:ext cx="502245" cy="514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p:cNvSpPr txBox="1"/>
            <p:nvPr/>
          </p:nvSpPr>
          <p:spPr>
            <a:xfrm>
              <a:off x="718666" y="1139899"/>
              <a:ext cx="389134" cy="369332"/>
            </a:xfrm>
            <a:prstGeom prst="rect">
              <a:avLst/>
            </a:prstGeom>
            <a:noFill/>
          </p:spPr>
          <p:txBody>
            <a:bodyPr wrap="square" rtlCol="0">
              <a:spAutoFit/>
            </a:bodyPr>
            <a:lstStyle/>
            <a:p>
              <a:r>
                <a:rPr lang="en-US" dirty="0">
                  <a:solidFill>
                    <a:prstClr val="white"/>
                  </a:solidFill>
                  <a:latin typeface="Calibri" panose="020F0502020204030204"/>
                </a:rPr>
                <a:t>1</a:t>
              </a:r>
            </a:p>
          </p:txBody>
        </p:sp>
      </p:grpSp>
      <p:grpSp>
        <p:nvGrpSpPr>
          <p:cNvPr id="23" name="Group 22"/>
          <p:cNvGrpSpPr/>
          <p:nvPr/>
        </p:nvGrpSpPr>
        <p:grpSpPr>
          <a:xfrm>
            <a:off x="2711624" y="1052032"/>
            <a:ext cx="3528392" cy="705413"/>
            <a:chOff x="1187624" y="1052031"/>
            <a:chExt cx="3528392" cy="705413"/>
          </a:xfrm>
        </p:grpSpPr>
        <p:sp>
          <p:nvSpPr>
            <p:cNvPr id="4" name="TextBox 3"/>
            <p:cNvSpPr txBox="1"/>
            <p:nvPr/>
          </p:nvSpPr>
          <p:spPr>
            <a:xfrm>
              <a:off x="1187624" y="1124744"/>
              <a:ext cx="3528392"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prstClr val="white">
                      <a:lumMod val="50000"/>
                    </a:prstClr>
                  </a:solidFill>
                  <a:latin typeface="Calibri" panose="020F0502020204030204"/>
                </a:rPr>
                <a:t>Support development of non-invasive exploration technologies</a:t>
              </a:r>
            </a:p>
          </p:txBody>
        </p:sp>
        <p:sp>
          <p:nvSpPr>
            <p:cNvPr id="12" name="Rounded Rectangle 11"/>
            <p:cNvSpPr/>
            <p:nvPr/>
          </p:nvSpPr>
          <p:spPr>
            <a:xfrm>
              <a:off x="1214810" y="1052031"/>
              <a:ext cx="3233340" cy="7054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grpSp>
        <p:nvGrpSpPr>
          <p:cNvPr id="24" name="Group 23"/>
          <p:cNvGrpSpPr/>
          <p:nvPr/>
        </p:nvGrpSpPr>
        <p:grpSpPr>
          <a:xfrm>
            <a:off x="1585153" y="1957629"/>
            <a:ext cx="502245" cy="514011"/>
            <a:chOff x="6896" y="1929482"/>
            <a:chExt cx="502245" cy="514011"/>
          </a:xfrm>
        </p:grpSpPr>
        <p:sp>
          <p:nvSpPr>
            <p:cNvPr id="7" name="Oval 6"/>
            <p:cNvSpPr/>
            <p:nvPr/>
          </p:nvSpPr>
          <p:spPr>
            <a:xfrm>
              <a:off x="6896" y="1929482"/>
              <a:ext cx="502245" cy="514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TextBox 12"/>
            <p:cNvSpPr txBox="1"/>
            <p:nvPr/>
          </p:nvSpPr>
          <p:spPr>
            <a:xfrm>
              <a:off x="120007" y="1976239"/>
              <a:ext cx="389134" cy="369332"/>
            </a:xfrm>
            <a:prstGeom prst="rect">
              <a:avLst/>
            </a:prstGeom>
            <a:noFill/>
          </p:spPr>
          <p:txBody>
            <a:bodyPr wrap="square" rtlCol="0">
              <a:spAutoFit/>
            </a:bodyPr>
            <a:lstStyle/>
            <a:p>
              <a:r>
                <a:rPr lang="en-US" dirty="0">
                  <a:solidFill>
                    <a:prstClr val="white"/>
                  </a:solidFill>
                  <a:latin typeface="Calibri" panose="020F0502020204030204"/>
                </a:rPr>
                <a:t>2</a:t>
              </a:r>
            </a:p>
          </p:txBody>
        </p:sp>
      </p:grpSp>
      <p:grpSp>
        <p:nvGrpSpPr>
          <p:cNvPr id="26" name="Group 25"/>
          <p:cNvGrpSpPr/>
          <p:nvPr/>
        </p:nvGrpSpPr>
        <p:grpSpPr>
          <a:xfrm>
            <a:off x="1949147" y="2775107"/>
            <a:ext cx="508284" cy="514011"/>
            <a:chOff x="465492" y="2708445"/>
            <a:chExt cx="508284" cy="514011"/>
          </a:xfrm>
        </p:grpSpPr>
        <p:sp>
          <p:nvSpPr>
            <p:cNvPr id="10" name="Oval 9"/>
            <p:cNvSpPr/>
            <p:nvPr/>
          </p:nvSpPr>
          <p:spPr>
            <a:xfrm>
              <a:off x="465492" y="2708445"/>
              <a:ext cx="502245" cy="514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TextBox 13"/>
            <p:cNvSpPr txBox="1"/>
            <p:nvPr/>
          </p:nvSpPr>
          <p:spPr>
            <a:xfrm>
              <a:off x="584642" y="2780784"/>
              <a:ext cx="389134" cy="369332"/>
            </a:xfrm>
            <a:prstGeom prst="rect">
              <a:avLst/>
            </a:prstGeom>
            <a:noFill/>
          </p:spPr>
          <p:txBody>
            <a:bodyPr wrap="square" rtlCol="0">
              <a:spAutoFit/>
            </a:bodyPr>
            <a:lstStyle/>
            <a:p>
              <a:r>
                <a:rPr lang="en-US" dirty="0">
                  <a:solidFill>
                    <a:prstClr val="white"/>
                  </a:solidFill>
                  <a:latin typeface="Calibri" panose="020F0502020204030204"/>
                </a:rPr>
                <a:t>3</a:t>
              </a:r>
            </a:p>
          </p:txBody>
        </p:sp>
      </p:grpSp>
      <p:grpSp>
        <p:nvGrpSpPr>
          <p:cNvPr id="11" name="Group 10"/>
          <p:cNvGrpSpPr/>
          <p:nvPr/>
        </p:nvGrpSpPr>
        <p:grpSpPr>
          <a:xfrm>
            <a:off x="2154879" y="1837864"/>
            <a:ext cx="3229668" cy="705413"/>
            <a:chOff x="584642" y="1886331"/>
            <a:chExt cx="3233340" cy="705413"/>
          </a:xfrm>
        </p:grpSpPr>
        <p:sp>
          <p:nvSpPr>
            <p:cNvPr id="16" name="TextBox 15"/>
            <p:cNvSpPr txBox="1"/>
            <p:nvPr/>
          </p:nvSpPr>
          <p:spPr>
            <a:xfrm>
              <a:off x="622252" y="1946484"/>
              <a:ext cx="3195730"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prstClr val="white">
                      <a:lumMod val="50000"/>
                    </a:prstClr>
                  </a:solidFill>
                  <a:latin typeface="Calibri" panose="020F0502020204030204"/>
                </a:rPr>
                <a:t>Ensure that stakeholders’ voices are </a:t>
              </a:r>
            </a:p>
            <a:p>
              <a:r>
                <a:rPr lang="en-US" sz="1600" dirty="0">
                  <a:solidFill>
                    <a:prstClr val="white">
                      <a:lumMod val="50000"/>
                    </a:prstClr>
                  </a:solidFill>
                  <a:latin typeface="Calibri" panose="020F0502020204030204"/>
                </a:rPr>
                <a:t>heard</a:t>
              </a:r>
            </a:p>
          </p:txBody>
        </p:sp>
        <p:sp>
          <p:nvSpPr>
            <p:cNvPr id="15" name="Rounded Rectangle 14"/>
            <p:cNvSpPr/>
            <p:nvPr/>
          </p:nvSpPr>
          <p:spPr>
            <a:xfrm>
              <a:off x="584642" y="1886331"/>
              <a:ext cx="3233340" cy="7054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grpSp>
        <p:nvGrpSpPr>
          <p:cNvPr id="22" name="Group 21"/>
          <p:cNvGrpSpPr/>
          <p:nvPr/>
        </p:nvGrpSpPr>
        <p:grpSpPr>
          <a:xfrm>
            <a:off x="2516286" y="2651580"/>
            <a:ext cx="3233340" cy="705413"/>
            <a:chOff x="992286" y="2651579"/>
            <a:chExt cx="3233340" cy="705413"/>
          </a:xfrm>
        </p:grpSpPr>
        <p:sp>
          <p:nvSpPr>
            <p:cNvPr id="17" name="TextBox 16"/>
            <p:cNvSpPr txBox="1"/>
            <p:nvPr/>
          </p:nvSpPr>
          <p:spPr>
            <a:xfrm>
              <a:off x="1029896" y="2711732"/>
              <a:ext cx="3195730"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prstClr val="white">
                      <a:lumMod val="50000"/>
                    </a:prstClr>
                  </a:solidFill>
                  <a:latin typeface="Calibri" panose="020F0502020204030204"/>
                </a:rPr>
                <a:t>Look worldwide for best practices to apply in the EU</a:t>
              </a:r>
            </a:p>
          </p:txBody>
        </p:sp>
        <p:sp>
          <p:nvSpPr>
            <p:cNvPr id="18" name="Rounded Rectangle 17"/>
            <p:cNvSpPr/>
            <p:nvPr/>
          </p:nvSpPr>
          <p:spPr>
            <a:xfrm>
              <a:off x="992286" y="2651579"/>
              <a:ext cx="3233340" cy="7054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sp>
        <p:nvSpPr>
          <p:cNvPr id="19" name="TextBox 18"/>
          <p:cNvSpPr txBox="1"/>
          <p:nvPr/>
        </p:nvSpPr>
        <p:spPr>
          <a:xfrm>
            <a:off x="7448748" y="1124745"/>
            <a:ext cx="3528392"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prstClr val="white">
                    <a:lumMod val="50000"/>
                  </a:prstClr>
                </a:solidFill>
                <a:latin typeface="Calibri" panose="020F0502020204030204"/>
              </a:rPr>
              <a:t>PARTNERS</a:t>
            </a:r>
            <a:endParaRPr lang="en-US" dirty="0">
              <a:solidFill>
                <a:prstClr val="white">
                  <a:lumMod val="50000"/>
                </a:prstClr>
              </a:solidFill>
              <a:latin typeface="Calibri" panose="020F0502020204030204"/>
            </a:endParaRPr>
          </a:p>
        </p:txBody>
      </p:sp>
      <p:sp>
        <p:nvSpPr>
          <p:cNvPr id="21" name="3 Rectángulo">
            <a:extLst>
              <a:ext uri="{FF2B5EF4-FFF2-40B4-BE49-F238E27FC236}">
                <a16:creationId xmlns:a16="http://schemas.microsoft.com/office/drawing/2014/main" id="{AA43D77E-D7C3-418C-B5A7-92572BBE6F3C}"/>
              </a:ext>
            </a:extLst>
          </p:cNvPr>
          <p:cNvSpPr/>
          <p:nvPr/>
        </p:nvSpPr>
        <p:spPr>
          <a:xfrm>
            <a:off x="1524000" y="188640"/>
            <a:ext cx="4572000" cy="523220"/>
          </a:xfrm>
          <a:prstGeom prst="rect">
            <a:avLst/>
          </a:prstGeom>
        </p:spPr>
        <p:txBody>
          <a:bodyPr>
            <a:spAutoFit/>
          </a:bodyPr>
          <a:lstStyle/>
          <a:p>
            <a:pPr marL="914400" lvl="1" indent="-457200"/>
            <a:r>
              <a:rPr lang="sl-SI" sz="2800" dirty="0">
                <a:solidFill>
                  <a:prstClr val="white"/>
                </a:solidFill>
                <a:latin typeface="Calibri Light" panose="020F0302020204030204" pitchFamily="34" charset="0"/>
                <a:cs typeface="Calibri Light" panose="020F0302020204030204" pitchFamily="34" charset="0"/>
              </a:rPr>
              <a:t>INFACT – IN A NUT-SHELL</a:t>
            </a:r>
            <a:endParaRPr lang="en-GB" sz="2800" dirty="0">
              <a:solidFill>
                <a:prstClr val="white"/>
              </a:solidFill>
              <a:latin typeface="Calibri Light" panose="020F0302020204030204" pitchFamily="34" charset="0"/>
              <a:cs typeface="Calibri Light" panose="020F0302020204030204" pitchFamily="34" charset="0"/>
            </a:endParaRPr>
          </a:p>
        </p:txBody>
      </p:sp>
      <p:sp>
        <p:nvSpPr>
          <p:cNvPr id="3" name="AutoShape 2" descr="https://files.slack.com/files-pri/T7P4D3S5U-FHFD4HUKU/image_from_ios__6_.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9870" y="2628371"/>
            <a:ext cx="1854200" cy="1803400"/>
          </a:xfrm>
          <a:prstGeom prst="ellipse">
            <a:avLst/>
          </a:prstGeom>
          <a:ln>
            <a:noFill/>
          </a:ln>
          <a:effectLst>
            <a:softEdge rad="112500"/>
          </a:effectLst>
        </p:spPr>
      </p:pic>
      <p:pic>
        <p:nvPicPr>
          <p:cNvPr id="27" name="Picture 2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72834" y="3263637"/>
            <a:ext cx="2061484" cy="2968537"/>
          </a:xfrm>
          <a:prstGeom prst="ellipse">
            <a:avLst/>
          </a:prstGeom>
          <a:ln>
            <a:noFill/>
          </a:ln>
          <a:effectLst>
            <a:softEdge rad="112500"/>
          </a:effectLst>
        </p:spPr>
      </p:pic>
      <p:sp>
        <p:nvSpPr>
          <p:cNvPr id="32" name="TextBox 31"/>
          <p:cNvSpPr txBox="1"/>
          <p:nvPr/>
        </p:nvSpPr>
        <p:spPr>
          <a:xfrm>
            <a:off x="5082508" y="5870062"/>
            <a:ext cx="1397242" cy="369332"/>
          </a:xfrm>
          <a:prstGeom prst="rect">
            <a:avLst/>
          </a:prstGeom>
          <a:noFill/>
        </p:spPr>
        <p:txBody>
          <a:bodyPr wrap="none" rtlCol="0">
            <a:spAutoFit/>
          </a:bodyPr>
          <a:lstStyle/>
          <a:p>
            <a:r>
              <a:rPr lang="fi-FI" dirty="0" smtClean="0"/>
              <a:t>Geotech, EM</a:t>
            </a:r>
            <a:endParaRPr lang="fi-FI" dirty="0"/>
          </a:p>
        </p:txBody>
      </p:sp>
      <p:sp>
        <p:nvSpPr>
          <p:cNvPr id="33" name="TextBox 32"/>
          <p:cNvSpPr txBox="1"/>
          <p:nvPr/>
        </p:nvSpPr>
        <p:spPr>
          <a:xfrm>
            <a:off x="-7467" y="4219170"/>
            <a:ext cx="1064715" cy="369332"/>
          </a:xfrm>
          <a:prstGeom prst="rect">
            <a:avLst/>
          </a:prstGeom>
          <a:noFill/>
        </p:spPr>
        <p:txBody>
          <a:bodyPr wrap="none" rtlCol="0">
            <a:spAutoFit/>
          </a:bodyPr>
          <a:lstStyle/>
          <a:p>
            <a:r>
              <a:rPr lang="fi-FI" dirty="0" smtClean="0"/>
              <a:t>HZDR HIF</a:t>
            </a:r>
            <a:endParaRPr lang="fi-FI" dirty="0"/>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7110" y="3831976"/>
            <a:ext cx="3346869" cy="2510152"/>
          </a:xfrm>
          <a:prstGeom prst="ellipse">
            <a:avLst/>
          </a:prstGeom>
          <a:ln>
            <a:noFill/>
          </a:ln>
          <a:effectLst>
            <a:softEdge rad="112500"/>
          </a:effectLst>
        </p:spPr>
      </p:pic>
      <p:sp>
        <p:nvSpPr>
          <p:cNvPr id="20" name="TextBox 19"/>
          <p:cNvSpPr txBox="1"/>
          <p:nvPr/>
        </p:nvSpPr>
        <p:spPr>
          <a:xfrm>
            <a:off x="0" y="5915294"/>
            <a:ext cx="3367332" cy="923330"/>
          </a:xfrm>
          <a:prstGeom prst="rect">
            <a:avLst/>
          </a:prstGeom>
          <a:noFill/>
        </p:spPr>
        <p:txBody>
          <a:bodyPr wrap="none" rtlCol="0">
            <a:spAutoFit/>
          </a:bodyPr>
          <a:lstStyle/>
          <a:p>
            <a:r>
              <a:rPr lang="fi-FI" dirty="0" smtClean="0"/>
              <a:t>Supracon</a:t>
            </a:r>
            <a:r>
              <a:rPr lang="fi-FI" dirty="0"/>
              <a:t> ®</a:t>
            </a:r>
            <a:endParaRPr lang="fi-FI" dirty="0" smtClean="0"/>
          </a:p>
          <a:p>
            <a:r>
              <a:rPr lang="fi-FI" dirty="0" smtClean="0"/>
              <a:t>Full Tensor Magnetic Gradiometry</a:t>
            </a:r>
          </a:p>
          <a:p>
            <a:r>
              <a:rPr lang="fi-FI" dirty="0" smtClean="0"/>
              <a:t>System: JESSY STAR</a:t>
            </a:r>
            <a:endParaRPr lang="fi-FI" dirty="0"/>
          </a:p>
        </p:txBody>
      </p:sp>
    </p:spTree>
    <p:extLst>
      <p:ext uri="{BB962C8B-B14F-4D97-AF65-F5344CB8AC3E}">
        <p14:creationId xmlns:p14="http://schemas.microsoft.com/office/powerpoint/2010/main" val="615741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150" y="559790"/>
            <a:ext cx="10396361" cy="713065"/>
          </a:xfrm>
        </p:spPr>
        <p:txBody>
          <a:bodyPr>
            <a:normAutofit fontScale="90000"/>
          </a:bodyPr>
          <a:lstStyle/>
          <a:p>
            <a:r>
              <a:rPr lang="en-US" dirty="0" smtClean="0"/>
              <a:t>Magnetic method in mineral exploration</a:t>
            </a:r>
            <a:endParaRPr lang="fi-FI" dirty="0"/>
          </a:p>
        </p:txBody>
      </p:sp>
      <p:sp>
        <p:nvSpPr>
          <p:cNvPr id="7" name="Content Placeholder 2"/>
          <p:cNvSpPr txBox="1">
            <a:spLocks/>
          </p:cNvSpPr>
          <p:nvPr/>
        </p:nvSpPr>
        <p:spPr>
          <a:xfrm>
            <a:off x="1213338" y="1718204"/>
            <a:ext cx="9747740" cy="4749271"/>
          </a:xfrm>
          <a:prstGeom prst="rect">
            <a:avLst/>
          </a:prstGeom>
        </p:spPr>
        <p:txBody>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050" b="1" kern="1200">
                <a:solidFill>
                  <a:schemeClr val="tx2"/>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1600" b="0" kern="1200">
                <a:solidFill>
                  <a:schemeClr val="tx2"/>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Magnetic Method is based on observing the variations in magnetic field due the geological (or other) content. Magnetic </a:t>
            </a:r>
            <a:r>
              <a:rPr lang="en-US" dirty="0"/>
              <a:t>method is a “backbone” method in mineral exploration</a:t>
            </a:r>
            <a:r>
              <a:rPr lang="en-US" dirty="0" smtClean="0"/>
              <a:t>.</a:t>
            </a:r>
          </a:p>
          <a:p>
            <a:endParaRPr lang="en-US" dirty="0" smtClean="0"/>
          </a:p>
          <a:p>
            <a:r>
              <a:rPr lang="en-US" dirty="0" smtClean="0"/>
              <a:t>Although </a:t>
            </a:r>
            <a:r>
              <a:rPr lang="en-US" dirty="0"/>
              <a:t>magnetic signature for any </a:t>
            </a:r>
            <a:r>
              <a:rPr lang="en-US" dirty="0" smtClean="0"/>
              <a:t>volume </a:t>
            </a:r>
            <a:r>
              <a:rPr lang="en-US" dirty="0"/>
              <a:t>containing magnetic material is detectable using </a:t>
            </a:r>
            <a:r>
              <a:rPr lang="en-US" u="sng" dirty="0"/>
              <a:t>total field intensity </a:t>
            </a:r>
            <a:r>
              <a:rPr lang="en-US" dirty="0"/>
              <a:t>instrumentation, its modelling can be difficult due the potential field nature of magnetic </a:t>
            </a:r>
            <a:r>
              <a:rPr lang="en-US" dirty="0" smtClean="0"/>
              <a:t>field (ambiguity).</a:t>
            </a:r>
          </a:p>
          <a:p>
            <a:r>
              <a:rPr lang="en-US" dirty="0" smtClean="0"/>
              <a:t>In </a:t>
            </a:r>
            <a:r>
              <a:rPr lang="en-US" dirty="0"/>
              <a:t>addition, presence of </a:t>
            </a:r>
            <a:r>
              <a:rPr lang="en-US" u="sng" dirty="0"/>
              <a:t>remanence </a:t>
            </a:r>
            <a:r>
              <a:rPr lang="en-US" u="sng" dirty="0" smtClean="0"/>
              <a:t>magnetization </a:t>
            </a:r>
            <a:r>
              <a:rPr lang="en-US" dirty="0"/>
              <a:t>and/or magnetic material in side rock can make accurate modelling </a:t>
            </a:r>
            <a:r>
              <a:rPr lang="en-US" dirty="0" smtClean="0"/>
              <a:t>challenging.</a:t>
            </a:r>
            <a:endParaRPr lang="en-US" dirty="0"/>
          </a:p>
          <a:p>
            <a:endParaRPr lang="en-US" dirty="0"/>
          </a:p>
        </p:txBody>
      </p:sp>
    </p:spTree>
    <p:extLst>
      <p:ext uri="{BB962C8B-B14F-4D97-AF65-F5344CB8AC3E}">
        <p14:creationId xmlns:p14="http://schemas.microsoft.com/office/powerpoint/2010/main" val="3736762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Full Tensor Magnetic Gradiometry, FTMG</a:t>
            </a:r>
            <a:endParaRPr lang="fi-FI" dirty="0"/>
          </a:p>
        </p:txBody>
      </p:sp>
      <p:sp>
        <p:nvSpPr>
          <p:cNvPr id="7" name="Content Placeholder 2"/>
          <p:cNvSpPr txBox="1">
            <a:spLocks/>
          </p:cNvSpPr>
          <p:nvPr/>
        </p:nvSpPr>
        <p:spPr>
          <a:xfrm>
            <a:off x="441813" y="1689629"/>
            <a:ext cx="9778512" cy="5736792"/>
          </a:xfrm>
          <a:prstGeom prst="rect">
            <a:avLst/>
          </a:prstGeom>
        </p:spPr>
        <p:txBody>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050" b="1" kern="1200">
                <a:solidFill>
                  <a:schemeClr val="tx2"/>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1600" b="0" kern="1200">
                <a:solidFill>
                  <a:schemeClr val="tx2"/>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In FTMG measurements the independent gradient components are observed for a single observation point.</a:t>
            </a:r>
          </a:p>
          <a:p>
            <a:r>
              <a:rPr lang="en-US" dirty="0" smtClean="0"/>
              <a:t>This </a:t>
            </a:r>
            <a:r>
              <a:rPr lang="en-US" dirty="0"/>
              <a:t>complete description of the magnetic field </a:t>
            </a:r>
            <a:r>
              <a:rPr lang="en-US" dirty="0" smtClean="0"/>
              <a:t>provide </a:t>
            </a:r>
            <a:r>
              <a:rPr lang="en-US" dirty="0"/>
              <a:t>more information of the size, shape and material property of the magnetic rock mass</a:t>
            </a:r>
            <a:r>
              <a:rPr lang="en-US" dirty="0" smtClean="0"/>
              <a:t>.</a:t>
            </a:r>
          </a:p>
          <a:p>
            <a:r>
              <a:rPr lang="en-US" dirty="0" smtClean="0"/>
              <a:t>This </a:t>
            </a:r>
            <a:r>
              <a:rPr lang="en-US" dirty="0"/>
              <a:t>is due that a specific magnetic objects effect is observed in all magnetic field </a:t>
            </a:r>
            <a:r>
              <a:rPr lang="en-US" dirty="0" smtClean="0"/>
              <a:t>gradients at the observation point </a:t>
            </a:r>
            <a:r>
              <a:rPr lang="en-US" dirty="0"/>
              <a:t>and thus constrain the number of possible magnetic models</a:t>
            </a:r>
            <a:r>
              <a:rPr lang="en-US" dirty="0" smtClean="0"/>
              <a:t>.</a:t>
            </a:r>
          </a:p>
          <a:p>
            <a:r>
              <a:rPr lang="en-US" dirty="0" smtClean="0"/>
              <a:t>Can be measured directly or calculated from total magnetic intensity observations.</a:t>
            </a:r>
          </a:p>
          <a:p>
            <a:r>
              <a:rPr lang="en-US" dirty="0" smtClean="0"/>
              <a:t>During past decade highly sensitive magnetometers based in SQUID (Superconducting </a:t>
            </a:r>
            <a:r>
              <a:rPr lang="en-US" dirty="0" err="1" smtClean="0"/>
              <a:t>QUantum</a:t>
            </a:r>
            <a:r>
              <a:rPr lang="en-US" dirty="0" smtClean="0"/>
              <a:t> Interference Devices) technology has been successfully adopted in Full Tensor Magnetic Gradiometry airborne measurements, which has made magnetic methods a “new coming”. </a:t>
            </a:r>
            <a:endParaRPr lang="en-US" dirty="0"/>
          </a:p>
        </p:txBody>
      </p:sp>
      <p:pic>
        <p:nvPicPr>
          <p:cNvPr id="4" name="Picture 2" descr="Aiheeseen liittyvä kuva"/>
          <p:cNvPicPr>
            <a:picLocks noChangeAspect="1" noChangeArrowheads="1"/>
          </p:cNvPicPr>
          <p:nvPr/>
        </p:nvPicPr>
        <p:blipFill rotWithShape="1">
          <a:blip r:embed="rId3">
            <a:extLst>
              <a:ext uri="{28A0092B-C50C-407E-A947-70E740481C1C}">
                <a14:useLocalDpi xmlns:a14="http://schemas.microsoft.com/office/drawing/2010/main" val="0"/>
              </a:ext>
            </a:extLst>
          </a:blip>
          <a:srcRect r="76105"/>
          <a:stretch/>
        </p:blipFill>
        <p:spPr bwMode="auto">
          <a:xfrm>
            <a:off x="9848850" y="4010026"/>
            <a:ext cx="2124076" cy="19028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rot="19559810">
            <a:off x="10357320" y="4543150"/>
            <a:ext cx="1164858" cy="3858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val 5"/>
          <p:cNvSpPr/>
          <p:nvPr/>
        </p:nvSpPr>
        <p:spPr>
          <a:xfrm rot="20112714">
            <a:off x="10845635" y="4961303"/>
            <a:ext cx="1164858" cy="376785"/>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val 7"/>
          <p:cNvSpPr/>
          <p:nvPr/>
        </p:nvSpPr>
        <p:spPr>
          <a:xfrm>
            <a:off x="11431170" y="4418309"/>
            <a:ext cx="455597" cy="3736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Oval 9"/>
          <p:cNvSpPr/>
          <p:nvPr/>
        </p:nvSpPr>
        <p:spPr>
          <a:xfrm>
            <a:off x="10446528" y="5167662"/>
            <a:ext cx="455597" cy="3736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Box 8"/>
          <p:cNvSpPr txBox="1"/>
          <p:nvPr/>
        </p:nvSpPr>
        <p:spPr>
          <a:xfrm>
            <a:off x="9982461" y="5544195"/>
            <a:ext cx="2031325" cy="646331"/>
          </a:xfrm>
          <a:prstGeom prst="rect">
            <a:avLst/>
          </a:prstGeom>
          <a:noFill/>
        </p:spPr>
        <p:txBody>
          <a:bodyPr wrap="none" rtlCol="0">
            <a:spAutoFit/>
          </a:bodyPr>
          <a:lstStyle/>
          <a:p>
            <a:r>
              <a:rPr lang="fi-FI" dirty="0" smtClean="0"/>
              <a:t>	&amp;</a:t>
            </a:r>
          </a:p>
          <a:p>
            <a:r>
              <a:rPr lang="fi-FI" dirty="0" smtClean="0"/>
              <a:t>Bzz = -(Bxx +Byy)</a:t>
            </a:r>
            <a:endParaRPr lang="fi-FI" dirty="0"/>
          </a:p>
        </p:txBody>
      </p:sp>
    </p:spTree>
    <p:extLst>
      <p:ext uri="{BB962C8B-B14F-4D97-AF65-F5344CB8AC3E}">
        <p14:creationId xmlns:p14="http://schemas.microsoft.com/office/powerpoint/2010/main" val="158964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618224" y="3431932"/>
            <a:ext cx="3015761" cy="1600200"/>
          </a:xfrm>
          <a:custGeom>
            <a:avLst/>
            <a:gdLst>
              <a:gd name="connsiteX0" fmla="*/ 1178169 w 3015761"/>
              <a:gd name="connsiteY0" fmla="*/ 0 h 1600200"/>
              <a:gd name="connsiteX1" fmla="*/ 527538 w 3015761"/>
              <a:gd name="connsiteY1" fmla="*/ 334107 h 1600200"/>
              <a:gd name="connsiteX2" fmla="*/ 0 w 3015761"/>
              <a:gd name="connsiteY2" fmla="*/ 1028700 h 1600200"/>
              <a:gd name="connsiteX3" fmla="*/ 773723 w 3015761"/>
              <a:gd name="connsiteY3" fmla="*/ 1274884 h 1600200"/>
              <a:gd name="connsiteX4" fmla="*/ 1213338 w 3015761"/>
              <a:gd name="connsiteY4" fmla="*/ 1600200 h 1600200"/>
              <a:gd name="connsiteX5" fmla="*/ 1529861 w 3015761"/>
              <a:gd name="connsiteY5" fmla="*/ 1327638 h 1600200"/>
              <a:gd name="connsiteX6" fmla="*/ 2751992 w 3015761"/>
              <a:gd name="connsiteY6" fmla="*/ 1230923 h 1600200"/>
              <a:gd name="connsiteX7" fmla="*/ 3015761 w 3015761"/>
              <a:gd name="connsiteY7" fmla="*/ 879230 h 1600200"/>
              <a:gd name="connsiteX8" fmla="*/ 1670538 w 3015761"/>
              <a:gd name="connsiteY8" fmla="*/ 879230 h 1600200"/>
              <a:gd name="connsiteX9" fmla="*/ 2540977 w 3015761"/>
              <a:gd name="connsiteY9" fmla="*/ 237392 h 1600200"/>
              <a:gd name="connsiteX10" fmla="*/ 1178169 w 3015761"/>
              <a:gd name="connsiteY10"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5761" h="1600200">
                <a:moveTo>
                  <a:pt x="1178169" y="0"/>
                </a:moveTo>
                <a:lnTo>
                  <a:pt x="527538" y="334107"/>
                </a:lnTo>
                <a:lnTo>
                  <a:pt x="0" y="1028700"/>
                </a:lnTo>
                <a:lnTo>
                  <a:pt x="773723" y="1274884"/>
                </a:lnTo>
                <a:lnTo>
                  <a:pt x="1213338" y="1600200"/>
                </a:lnTo>
                <a:lnTo>
                  <a:pt x="1529861" y="1327638"/>
                </a:lnTo>
                <a:lnTo>
                  <a:pt x="2751992" y="1230923"/>
                </a:lnTo>
                <a:lnTo>
                  <a:pt x="3015761" y="879230"/>
                </a:lnTo>
                <a:lnTo>
                  <a:pt x="1670538" y="879230"/>
                </a:lnTo>
                <a:lnTo>
                  <a:pt x="2540977" y="237392"/>
                </a:lnTo>
                <a:lnTo>
                  <a:pt x="1178169"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p:txBody>
          <a:bodyPr>
            <a:normAutofit/>
          </a:bodyPr>
          <a:lstStyle/>
          <a:p>
            <a:r>
              <a:rPr lang="en-US" dirty="0" smtClean="0"/>
              <a:t>Total magnetic intensity vs FTMG</a:t>
            </a:r>
            <a:endParaRPr lang="fi-FI" dirty="0"/>
          </a:p>
        </p:txBody>
      </p:sp>
      <p:sp>
        <p:nvSpPr>
          <p:cNvPr id="3" name="Oval 2"/>
          <p:cNvSpPr/>
          <p:nvPr/>
        </p:nvSpPr>
        <p:spPr>
          <a:xfrm>
            <a:off x="4563208" y="2836985"/>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p:cNvSpPr/>
          <p:nvPr/>
        </p:nvSpPr>
        <p:spPr>
          <a:xfrm>
            <a:off x="4777152" y="2836985"/>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val 5"/>
          <p:cNvSpPr/>
          <p:nvPr/>
        </p:nvSpPr>
        <p:spPr>
          <a:xfrm>
            <a:off x="4964718" y="2836985"/>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val 7"/>
          <p:cNvSpPr/>
          <p:nvPr/>
        </p:nvSpPr>
        <p:spPr>
          <a:xfrm>
            <a:off x="5187454" y="2836985"/>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Oval 8"/>
          <p:cNvSpPr/>
          <p:nvPr/>
        </p:nvSpPr>
        <p:spPr>
          <a:xfrm>
            <a:off x="5418982" y="2836985"/>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Oval 9"/>
          <p:cNvSpPr/>
          <p:nvPr/>
        </p:nvSpPr>
        <p:spPr>
          <a:xfrm>
            <a:off x="5650510" y="2836985"/>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val 10"/>
          <p:cNvSpPr/>
          <p:nvPr/>
        </p:nvSpPr>
        <p:spPr>
          <a:xfrm>
            <a:off x="5890830" y="2836985"/>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Oval 11"/>
          <p:cNvSpPr/>
          <p:nvPr/>
        </p:nvSpPr>
        <p:spPr>
          <a:xfrm>
            <a:off x="6104774" y="2836985"/>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Oval 12"/>
          <p:cNvSpPr/>
          <p:nvPr/>
        </p:nvSpPr>
        <p:spPr>
          <a:xfrm>
            <a:off x="6327510" y="2836985"/>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Oval 13"/>
          <p:cNvSpPr/>
          <p:nvPr/>
        </p:nvSpPr>
        <p:spPr>
          <a:xfrm>
            <a:off x="6550246" y="2836985"/>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Oval 14"/>
          <p:cNvSpPr/>
          <p:nvPr/>
        </p:nvSpPr>
        <p:spPr>
          <a:xfrm>
            <a:off x="6772982" y="2836985"/>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Oval 15"/>
          <p:cNvSpPr/>
          <p:nvPr/>
        </p:nvSpPr>
        <p:spPr>
          <a:xfrm>
            <a:off x="7010359" y="2845777"/>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Oval 17"/>
          <p:cNvSpPr/>
          <p:nvPr/>
        </p:nvSpPr>
        <p:spPr>
          <a:xfrm>
            <a:off x="7457301" y="2854569"/>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Oval 18"/>
          <p:cNvSpPr/>
          <p:nvPr/>
        </p:nvSpPr>
        <p:spPr>
          <a:xfrm>
            <a:off x="7634605" y="2845777"/>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Oval 19"/>
          <p:cNvSpPr/>
          <p:nvPr/>
        </p:nvSpPr>
        <p:spPr>
          <a:xfrm>
            <a:off x="7866133" y="2845777"/>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0"/>
          <p:cNvSpPr/>
          <p:nvPr/>
        </p:nvSpPr>
        <p:spPr>
          <a:xfrm>
            <a:off x="8097661" y="2845777"/>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1"/>
          <p:cNvSpPr/>
          <p:nvPr/>
        </p:nvSpPr>
        <p:spPr>
          <a:xfrm>
            <a:off x="8337981" y="2845777"/>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2"/>
          <p:cNvSpPr/>
          <p:nvPr/>
        </p:nvSpPr>
        <p:spPr>
          <a:xfrm>
            <a:off x="8551925" y="2845777"/>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Oval 23"/>
          <p:cNvSpPr/>
          <p:nvPr/>
        </p:nvSpPr>
        <p:spPr>
          <a:xfrm>
            <a:off x="8774661" y="2845777"/>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Oval 24"/>
          <p:cNvSpPr/>
          <p:nvPr/>
        </p:nvSpPr>
        <p:spPr>
          <a:xfrm>
            <a:off x="8997397" y="2845777"/>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Oval 25"/>
          <p:cNvSpPr/>
          <p:nvPr/>
        </p:nvSpPr>
        <p:spPr>
          <a:xfrm>
            <a:off x="9220133" y="2845777"/>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Oval 26"/>
          <p:cNvSpPr/>
          <p:nvPr/>
        </p:nvSpPr>
        <p:spPr>
          <a:xfrm>
            <a:off x="4560277" y="3956541"/>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Oval 27"/>
          <p:cNvSpPr/>
          <p:nvPr/>
        </p:nvSpPr>
        <p:spPr>
          <a:xfrm>
            <a:off x="4774221" y="3956541"/>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Oval 28"/>
          <p:cNvSpPr/>
          <p:nvPr/>
        </p:nvSpPr>
        <p:spPr>
          <a:xfrm>
            <a:off x="4961787" y="3956541"/>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Oval 29"/>
          <p:cNvSpPr/>
          <p:nvPr/>
        </p:nvSpPr>
        <p:spPr>
          <a:xfrm>
            <a:off x="5184523" y="3956541"/>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Oval 30"/>
          <p:cNvSpPr/>
          <p:nvPr/>
        </p:nvSpPr>
        <p:spPr>
          <a:xfrm>
            <a:off x="5416051" y="3956541"/>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Oval 31"/>
          <p:cNvSpPr/>
          <p:nvPr/>
        </p:nvSpPr>
        <p:spPr>
          <a:xfrm>
            <a:off x="5647579" y="3956541"/>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Oval 32"/>
          <p:cNvSpPr/>
          <p:nvPr/>
        </p:nvSpPr>
        <p:spPr>
          <a:xfrm>
            <a:off x="5887899" y="3956541"/>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Oval 33"/>
          <p:cNvSpPr/>
          <p:nvPr/>
        </p:nvSpPr>
        <p:spPr>
          <a:xfrm>
            <a:off x="6101843" y="3956541"/>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Oval 34"/>
          <p:cNvSpPr/>
          <p:nvPr/>
        </p:nvSpPr>
        <p:spPr>
          <a:xfrm>
            <a:off x="6324579" y="3956541"/>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Oval 35"/>
          <p:cNvSpPr/>
          <p:nvPr/>
        </p:nvSpPr>
        <p:spPr>
          <a:xfrm>
            <a:off x="6547315" y="3956541"/>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Oval 36"/>
          <p:cNvSpPr/>
          <p:nvPr/>
        </p:nvSpPr>
        <p:spPr>
          <a:xfrm>
            <a:off x="6770051" y="3956541"/>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Oval 37"/>
          <p:cNvSpPr/>
          <p:nvPr/>
        </p:nvSpPr>
        <p:spPr>
          <a:xfrm>
            <a:off x="7007428" y="3965333"/>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 name="Oval 38"/>
          <p:cNvSpPr/>
          <p:nvPr/>
        </p:nvSpPr>
        <p:spPr>
          <a:xfrm>
            <a:off x="7221372" y="3965333"/>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Oval 39"/>
          <p:cNvSpPr/>
          <p:nvPr/>
        </p:nvSpPr>
        <p:spPr>
          <a:xfrm>
            <a:off x="7408938" y="3965333"/>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 name="Oval 40"/>
          <p:cNvSpPr/>
          <p:nvPr/>
        </p:nvSpPr>
        <p:spPr>
          <a:xfrm>
            <a:off x="7631674" y="3965333"/>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Oval 41"/>
          <p:cNvSpPr/>
          <p:nvPr/>
        </p:nvSpPr>
        <p:spPr>
          <a:xfrm>
            <a:off x="7863202" y="3965333"/>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Oval 42"/>
          <p:cNvSpPr/>
          <p:nvPr/>
        </p:nvSpPr>
        <p:spPr>
          <a:xfrm>
            <a:off x="8094730" y="3965333"/>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 name="Oval 43"/>
          <p:cNvSpPr/>
          <p:nvPr/>
        </p:nvSpPr>
        <p:spPr>
          <a:xfrm>
            <a:off x="8335050" y="3965333"/>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 name="Oval 44"/>
          <p:cNvSpPr/>
          <p:nvPr/>
        </p:nvSpPr>
        <p:spPr>
          <a:xfrm>
            <a:off x="8548994" y="3965333"/>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Oval 45"/>
          <p:cNvSpPr/>
          <p:nvPr/>
        </p:nvSpPr>
        <p:spPr>
          <a:xfrm>
            <a:off x="8771730" y="3965333"/>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Oval 46"/>
          <p:cNvSpPr/>
          <p:nvPr/>
        </p:nvSpPr>
        <p:spPr>
          <a:xfrm>
            <a:off x="8994466" y="3965333"/>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Oval 47"/>
          <p:cNvSpPr/>
          <p:nvPr/>
        </p:nvSpPr>
        <p:spPr>
          <a:xfrm>
            <a:off x="9217202" y="3965333"/>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Oval 48"/>
          <p:cNvSpPr/>
          <p:nvPr/>
        </p:nvSpPr>
        <p:spPr>
          <a:xfrm>
            <a:off x="4589545" y="5040924"/>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Oval 49"/>
          <p:cNvSpPr/>
          <p:nvPr/>
        </p:nvSpPr>
        <p:spPr>
          <a:xfrm>
            <a:off x="4803489" y="5040924"/>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Oval 50"/>
          <p:cNvSpPr/>
          <p:nvPr/>
        </p:nvSpPr>
        <p:spPr>
          <a:xfrm>
            <a:off x="4991055" y="5040924"/>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Oval 51"/>
          <p:cNvSpPr/>
          <p:nvPr/>
        </p:nvSpPr>
        <p:spPr>
          <a:xfrm>
            <a:off x="5213791" y="5040924"/>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Oval 52"/>
          <p:cNvSpPr/>
          <p:nvPr/>
        </p:nvSpPr>
        <p:spPr>
          <a:xfrm>
            <a:off x="5445319" y="5040924"/>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Oval 53"/>
          <p:cNvSpPr/>
          <p:nvPr/>
        </p:nvSpPr>
        <p:spPr>
          <a:xfrm>
            <a:off x="5676847" y="5040924"/>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Oval 54"/>
          <p:cNvSpPr/>
          <p:nvPr/>
        </p:nvSpPr>
        <p:spPr>
          <a:xfrm>
            <a:off x="5917167" y="5040924"/>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 name="Oval 55"/>
          <p:cNvSpPr/>
          <p:nvPr/>
        </p:nvSpPr>
        <p:spPr>
          <a:xfrm>
            <a:off x="6131111" y="5040924"/>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Oval 56"/>
          <p:cNvSpPr/>
          <p:nvPr/>
        </p:nvSpPr>
        <p:spPr>
          <a:xfrm>
            <a:off x="6353847" y="5040924"/>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Oval 57"/>
          <p:cNvSpPr/>
          <p:nvPr/>
        </p:nvSpPr>
        <p:spPr>
          <a:xfrm>
            <a:off x="6576583" y="5040924"/>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Oval 58"/>
          <p:cNvSpPr/>
          <p:nvPr/>
        </p:nvSpPr>
        <p:spPr>
          <a:xfrm>
            <a:off x="6799319" y="5040924"/>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Oval 59"/>
          <p:cNvSpPr/>
          <p:nvPr/>
        </p:nvSpPr>
        <p:spPr>
          <a:xfrm>
            <a:off x="7036696" y="5049716"/>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Oval 60"/>
          <p:cNvSpPr/>
          <p:nvPr/>
        </p:nvSpPr>
        <p:spPr>
          <a:xfrm>
            <a:off x="7250640" y="5049716"/>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2" name="Oval 61"/>
          <p:cNvSpPr/>
          <p:nvPr/>
        </p:nvSpPr>
        <p:spPr>
          <a:xfrm>
            <a:off x="7438206" y="5049716"/>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Oval 62"/>
          <p:cNvSpPr/>
          <p:nvPr/>
        </p:nvSpPr>
        <p:spPr>
          <a:xfrm>
            <a:off x="7660942" y="5049716"/>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 name="Oval 63"/>
          <p:cNvSpPr/>
          <p:nvPr/>
        </p:nvSpPr>
        <p:spPr>
          <a:xfrm>
            <a:off x="7892470" y="5049716"/>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Oval 64"/>
          <p:cNvSpPr/>
          <p:nvPr/>
        </p:nvSpPr>
        <p:spPr>
          <a:xfrm>
            <a:off x="8123998" y="5049716"/>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 name="Oval 65"/>
          <p:cNvSpPr/>
          <p:nvPr/>
        </p:nvSpPr>
        <p:spPr>
          <a:xfrm>
            <a:off x="8364318" y="5049716"/>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Oval 66"/>
          <p:cNvSpPr/>
          <p:nvPr/>
        </p:nvSpPr>
        <p:spPr>
          <a:xfrm>
            <a:off x="8578262" y="5049716"/>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 name="Oval 67"/>
          <p:cNvSpPr/>
          <p:nvPr/>
        </p:nvSpPr>
        <p:spPr>
          <a:xfrm>
            <a:off x="8800998" y="5049716"/>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Oval 68"/>
          <p:cNvSpPr/>
          <p:nvPr/>
        </p:nvSpPr>
        <p:spPr>
          <a:xfrm>
            <a:off x="9023734" y="5049716"/>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 name="Oval 69"/>
          <p:cNvSpPr/>
          <p:nvPr/>
        </p:nvSpPr>
        <p:spPr>
          <a:xfrm>
            <a:off x="9246470" y="5049716"/>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TextBox 70"/>
          <p:cNvSpPr txBox="1"/>
          <p:nvPr/>
        </p:nvSpPr>
        <p:spPr>
          <a:xfrm>
            <a:off x="10436367" y="3824628"/>
            <a:ext cx="1556340" cy="369332"/>
          </a:xfrm>
          <a:prstGeom prst="rect">
            <a:avLst/>
          </a:prstGeom>
          <a:noFill/>
        </p:spPr>
        <p:txBody>
          <a:bodyPr wrap="square" rtlCol="0">
            <a:spAutoFit/>
          </a:bodyPr>
          <a:lstStyle/>
          <a:p>
            <a:r>
              <a:rPr lang="fi-FI" dirty="0" smtClean="0"/>
              <a:t>Fligth lines </a:t>
            </a:r>
            <a:endParaRPr lang="fi-FI" dirty="0"/>
          </a:p>
        </p:txBody>
      </p:sp>
      <p:cxnSp>
        <p:nvCxnSpPr>
          <p:cNvPr id="73" name="Straight Arrow Connector 72"/>
          <p:cNvCxnSpPr/>
          <p:nvPr/>
        </p:nvCxnSpPr>
        <p:spPr>
          <a:xfrm flipH="1" flipV="1">
            <a:off x="9642002" y="3149116"/>
            <a:ext cx="680058" cy="465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9554215" y="3965333"/>
            <a:ext cx="764999" cy="96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9715377" y="4232032"/>
            <a:ext cx="720990" cy="718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9253799" y="2567354"/>
            <a:ext cx="0" cy="167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614941" y="2113030"/>
            <a:ext cx="1556340" cy="369332"/>
          </a:xfrm>
          <a:prstGeom prst="rect">
            <a:avLst/>
          </a:prstGeom>
          <a:noFill/>
        </p:spPr>
        <p:txBody>
          <a:bodyPr wrap="square" rtlCol="0">
            <a:spAutoFit/>
          </a:bodyPr>
          <a:lstStyle/>
          <a:p>
            <a:r>
              <a:rPr lang="fi-FI" dirty="0" smtClean="0"/>
              <a:t>Obs. Point.</a:t>
            </a:r>
          </a:p>
        </p:txBody>
      </p:sp>
      <p:sp>
        <p:nvSpPr>
          <p:cNvPr id="88" name="TextBox 87"/>
          <p:cNvSpPr txBox="1"/>
          <p:nvPr/>
        </p:nvSpPr>
        <p:spPr>
          <a:xfrm>
            <a:off x="650233" y="1880492"/>
            <a:ext cx="3236784" cy="646331"/>
          </a:xfrm>
          <a:prstGeom prst="rect">
            <a:avLst/>
          </a:prstGeom>
          <a:noFill/>
        </p:spPr>
        <p:txBody>
          <a:bodyPr wrap="none" rtlCol="0">
            <a:spAutoFit/>
          </a:bodyPr>
          <a:lstStyle/>
          <a:p>
            <a:r>
              <a:rPr lang="fi-FI" dirty="0" smtClean="0"/>
              <a:t>TMI gives: just scalar total </a:t>
            </a:r>
            <a:br>
              <a:rPr lang="fi-FI" dirty="0" smtClean="0"/>
            </a:br>
            <a:r>
              <a:rPr lang="fi-FI" dirty="0" smtClean="0"/>
              <a:t>magnetic intensity at the point</a:t>
            </a:r>
          </a:p>
        </p:txBody>
      </p:sp>
      <p:sp>
        <p:nvSpPr>
          <p:cNvPr id="89" name="TextBox 88"/>
          <p:cNvSpPr txBox="1"/>
          <p:nvPr/>
        </p:nvSpPr>
        <p:spPr>
          <a:xfrm>
            <a:off x="259069" y="3431932"/>
            <a:ext cx="3775393" cy="646331"/>
          </a:xfrm>
          <a:prstGeom prst="rect">
            <a:avLst/>
          </a:prstGeom>
          <a:noFill/>
        </p:spPr>
        <p:txBody>
          <a:bodyPr wrap="none" rtlCol="0">
            <a:spAutoFit/>
          </a:bodyPr>
          <a:lstStyle/>
          <a:p>
            <a:r>
              <a:rPr lang="fi-FI" dirty="0" smtClean="0"/>
              <a:t>FTMG gives: complete behavior of </a:t>
            </a:r>
          </a:p>
          <a:p>
            <a:r>
              <a:rPr lang="fi-FI" dirty="0" smtClean="0"/>
              <a:t>Magnetic field at the point.</a:t>
            </a:r>
          </a:p>
        </p:txBody>
      </p:sp>
      <p:pic>
        <p:nvPicPr>
          <p:cNvPr id="1026" name="Picture 2" descr="Aiheeseen liittyvä kuva"/>
          <p:cNvPicPr>
            <a:picLocks noChangeAspect="1" noChangeArrowheads="1"/>
          </p:cNvPicPr>
          <p:nvPr/>
        </p:nvPicPr>
        <p:blipFill rotWithShape="1">
          <a:blip r:embed="rId2">
            <a:extLst>
              <a:ext uri="{28A0092B-C50C-407E-A947-70E740481C1C}">
                <a14:useLocalDpi xmlns:a14="http://schemas.microsoft.com/office/drawing/2010/main" val="0"/>
              </a:ext>
            </a:extLst>
          </a:blip>
          <a:srcRect r="52451"/>
          <a:stretch/>
        </p:blipFill>
        <p:spPr bwMode="auto">
          <a:xfrm>
            <a:off x="123824" y="4410076"/>
            <a:ext cx="4226619" cy="1902800"/>
          </a:xfrm>
          <a:prstGeom prst="rect">
            <a:avLst/>
          </a:prstGeom>
          <a:noFill/>
          <a:extLst>
            <a:ext uri="{909E8E84-426E-40DD-AFC4-6F175D3DCCD1}">
              <a14:hiddenFill xmlns:a14="http://schemas.microsoft.com/office/drawing/2010/main">
                <a:solidFill>
                  <a:srgbClr val="FFFFFF"/>
                </a:solidFill>
              </a14:hiddenFill>
            </a:ext>
          </a:extLst>
        </p:spPr>
      </p:pic>
      <p:cxnSp>
        <p:nvCxnSpPr>
          <p:cNvPr id="91" name="Straight Arrow Connector 90"/>
          <p:cNvCxnSpPr/>
          <p:nvPr/>
        </p:nvCxnSpPr>
        <p:spPr>
          <a:xfrm>
            <a:off x="6353847" y="2991930"/>
            <a:ext cx="8311" cy="897587"/>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6368289" y="4102694"/>
            <a:ext cx="8311" cy="897587"/>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6367790" y="3561410"/>
            <a:ext cx="8311" cy="897587"/>
          </a:xfrm>
          <a:prstGeom prst="straightConnector1">
            <a:avLst/>
          </a:prstGeom>
          <a:ln>
            <a:solidFill>
              <a:schemeClr val="tx1"/>
            </a:solidFill>
            <a:headEnd type="arrow" w="med" len="med"/>
            <a:tailEnd type="arrow" w="med" len="med"/>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4791035" y="5094475"/>
            <a:ext cx="497342"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044440" y="4846320"/>
            <a:ext cx="10269" cy="51515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7224303" y="2836985"/>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Oval 84"/>
          <p:cNvSpPr/>
          <p:nvPr/>
        </p:nvSpPr>
        <p:spPr>
          <a:xfrm>
            <a:off x="4548553" y="1776047"/>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6" name="Oval 85"/>
          <p:cNvSpPr/>
          <p:nvPr/>
        </p:nvSpPr>
        <p:spPr>
          <a:xfrm>
            <a:off x="4762497" y="1776047"/>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7" name="Oval 86"/>
          <p:cNvSpPr/>
          <p:nvPr/>
        </p:nvSpPr>
        <p:spPr>
          <a:xfrm>
            <a:off x="4950063" y="1776047"/>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4" name="Oval 93"/>
          <p:cNvSpPr/>
          <p:nvPr/>
        </p:nvSpPr>
        <p:spPr>
          <a:xfrm>
            <a:off x="5172799" y="1776047"/>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5" name="Oval 94"/>
          <p:cNvSpPr/>
          <p:nvPr/>
        </p:nvSpPr>
        <p:spPr>
          <a:xfrm>
            <a:off x="5404327" y="1776047"/>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6" name="Oval 95"/>
          <p:cNvSpPr/>
          <p:nvPr/>
        </p:nvSpPr>
        <p:spPr>
          <a:xfrm>
            <a:off x="5635855" y="1776047"/>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7" name="Oval 96"/>
          <p:cNvSpPr/>
          <p:nvPr/>
        </p:nvSpPr>
        <p:spPr>
          <a:xfrm>
            <a:off x="5876175" y="1776047"/>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8" name="Oval 97"/>
          <p:cNvSpPr/>
          <p:nvPr/>
        </p:nvSpPr>
        <p:spPr>
          <a:xfrm>
            <a:off x="6090119" y="1776047"/>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9" name="Oval 98"/>
          <p:cNvSpPr/>
          <p:nvPr/>
        </p:nvSpPr>
        <p:spPr>
          <a:xfrm>
            <a:off x="6312855" y="1776047"/>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0" name="Oval 99"/>
          <p:cNvSpPr/>
          <p:nvPr/>
        </p:nvSpPr>
        <p:spPr>
          <a:xfrm>
            <a:off x="6535591" y="1776047"/>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1" name="Oval 100"/>
          <p:cNvSpPr/>
          <p:nvPr/>
        </p:nvSpPr>
        <p:spPr>
          <a:xfrm>
            <a:off x="6758327" y="1776047"/>
            <a:ext cx="123092" cy="105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2" name="Oval 101"/>
          <p:cNvSpPr/>
          <p:nvPr/>
        </p:nvSpPr>
        <p:spPr>
          <a:xfrm>
            <a:off x="6995704" y="1784839"/>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3" name="Oval 102"/>
          <p:cNvSpPr/>
          <p:nvPr/>
        </p:nvSpPr>
        <p:spPr>
          <a:xfrm>
            <a:off x="7442646" y="1793631"/>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4" name="Oval 103"/>
          <p:cNvSpPr/>
          <p:nvPr/>
        </p:nvSpPr>
        <p:spPr>
          <a:xfrm>
            <a:off x="7619950" y="1784839"/>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5" name="Oval 104"/>
          <p:cNvSpPr/>
          <p:nvPr/>
        </p:nvSpPr>
        <p:spPr>
          <a:xfrm>
            <a:off x="7851478" y="1784839"/>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7" name="Oval 106"/>
          <p:cNvSpPr/>
          <p:nvPr/>
        </p:nvSpPr>
        <p:spPr>
          <a:xfrm>
            <a:off x="8083006" y="1784839"/>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8" name="Oval 107"/>
          <p:cNvSpPr/>
          <p:nvPr/>
        </p:nvSpPr>
        <p:spPr>
          <a:xfrm>
            <a:off x="8323326" y="1784839"/>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9" name="Oval 108"/>
          <p:cNvSpPr/>
          <p:nvPr/>
        </p:nvSpPr>
        <p:spPr>
          <a:xfrm>
            <a:off x="8537270" y="1784839"/>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0" name="Oval 109"/>
          <p:cNvSpPr/>
          <p:nvPr/>
        </p:nvSpPr>
        <p:spPr>
          <a:xfrm>
            <a:off x="8760006" y="1784839"/>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1" name="Oval 110"/>
          <p:cNvSpPr/>
          <p:nvPr/>
        </p:nvSpPr>
        <p:spPr>
          <a:xfrm>
            <a:off x="8982742" y="1784839"/>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2" name="Oval 111"/>
          <p:cNvSpPr/>
          <p:nvPr/>
        </p:nvSpPr>
        <p:spPr>
          <a:xfrm>
            <a:off x="9205478" y="1784839"/>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4" name="Oval 113"/>
          <p:cNvSpPr/>
          <p:nvPr/>
        </p:nvSpPr>
        <p:spPr>
          <a:xfrm>
            <a:off x="7209648" y="1776047"/>
            <a:ext cx="126033" cy="8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5" name="Straight Arrow Connector 114"/>
          <p:cNvCxnSpPr/>
          <p:nvPr/>
        </p:nvCxnSpPr>
        <p:spPr>
          <a:xfrm flipH="1">
            <a:off x="4905016" y="4950069"/>
            <a:ext cx="280397" cy="30773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5233340" y="5085015"/>
            <a:ext cx="497342"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5486745" y="4836860"/>
            <a:ext cx="10269" cy="51515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a:off x="5347321" y="4940609"/>
            <a:ext cx="280397" cy="30773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5737348" y="5073059"/>
            <a:ext cx="497342"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5990753" y="4824904"/>
            <a:ext cx="10269" cy="51515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a:off x="5851329" y="4928653"/>
            <a:ext cx="280397" cy="30773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6346388" y="1881040"/>
            <a:ext cx="8311" cy="897587"/>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6360331" y="2450520"/>
            <a:ext cx="8311" cy="897587"/>
          </a:xfrm>
          <a:prstGeom prst="straightConnector1">
            <a:avLst/>
          </a:prstGeom>
          <a:ln>
            <a:solidFill>
              <a:schemeClr val="tx1"/>
            </a:solidFill>
            <a:headEnd type="arrow" w="med" len="med"/>
            <a:tailEnd type="arrow" w="med" len="med"/>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par>
                                <p:cTn id="11" presetID="10" presetClass="entr" presetSubtype="0"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500"/>
                                        <p:tgtEl>
                                          <p:spTgt spid="93"/>
                                        </p:tgtEl>
                                      </p:cBhvr>
                                    </p:animEffect>
                                  </p:childTnLst>
                                </p:cTn>
                              </p:par>
                              <p:par>
                                <p:cTn id="14" presetID="10" presetClass="entr" presetSubtype="0" fill="hold" nodeType="withEffect">
                                  <p:stCondLst>
                                    <p:cond delay="0"/>
                                  </p:stCondLst>
                                  <p:childTnLst>
                                    <p:set>
                                      <p:cBhvr>
                                        <p:cTn id="15" dur="1" fill="hold">
                                          <p:stCondLst>
                                            <p:cond delay="0"/>
                                          </p:stCondLst>
                                        </p:cTn>
                                        <p:tgtEl>
                                          <p:spTgt spid="122"/>
                                        </p:tgtEl>
                                        <p:attrNameLst>
                                          <p:attrName>style.visibility</p:attrName>
                                        </p:attrNameLst>
                                      </p:cBhvr>
                                      <p:to>
                                        <p:strVal val="visible"/>
                                      </p:to>
                                    </p:set>
                                    <p:animEffect transition="in" filter="fade">
                                      <p:cBhvr>
                                        <p:cTn id="16" dur="500"/>
                                        <p:tgtEl>
                                          <p:spTgt spid="122"/>
                                        </p:tgtEl>
                                      </p:cBhvr>
                                    </p:animEffect>
                                  </p:childTnLst>
                                </p:cTn>
                              </p:par>
                              <p:par>
                                <p:cTn id="17" presetID="10" presetClass="entr" presetSubtype="0" fill="hold"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500"/>
                                        <p:tgtEl>
                                          <p:spTgt spid="1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fade">
                                      <p:cBhvr>
                                        <p:cTn id="24" dur="500"/>
                                        <p:tgtEl>
                                          <p:spTgt spid="89"/>
                                        </p:tgtEl>
                                      </p:cBhvr>
                                    </p:animEffect>
                                  </p:childTnLst>
                                </p:cTn>
                              </p:par>
                              <p:par>
                                <p:cTn id="25" presetID="10"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500"/>
                                        <p:tgtEl>
                                          <p:spTgt spid="92"/>
                                        </p:tgtEl>
                                      </p:cBhvr>
                                    </p:animEffect>
                                  </p:childTnLst>
                                </p:cTn>
                              </p:par>
                              <p:par>
                                <p:cTn id="33" presetID="10" presetClass="entr" presetSubtype="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childTnLst>
                                </p:cTn>
                              </p:par>
                              <p:par>
                                <p:cTn id="36" presetID="10" presetClass="entr" presetSubtype="0" fill="hold" nodeType="with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500"/>
                                        <p:tgtEl>
                                          <p:spTgt spid="115"/>
                                        </p:tgtEl>
                                      </p:cBhvr>
                                    </p:animEffect>
                                  </p:childTnLst>
                                </p:cTn>
                              </p:par>
                              <p:par>
                                <p:cTn id="39" presetID="10" presetClass="entr" presetSubtype="0" fill="hold" nodeType="with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fade">
                                      <p:cBhvr>
                                        <p:cTn id="41" dur="500"/>
                                        <p:tgtEl>
                                          <p:spTgt spid="117"/>
                                        </p:tgtEl>
                                      </p:cBhvr>
                                    </p:animEffect>
                                  </p:childTnLst>
                                </p:cTn>
                              </p:par>
                              <p:par>
                                <p:cTn id="42" presetID="10" presetClass="entr" presetSubtype="0" fill="hold" nodeType="with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fade">
                                      <p:cBhvr>
                                        <p:cTn id="44" dur="500"/>
                                        <p:tgtEl>
                                          <p:spTgt spid="116"/>
                                        </p:tgtEl>
                                      </p:cBhvr>
                                    </p:animEffect>
                                  </p:childTnLst>
                                </p:cTn>
                              </p:par>
                              <p:par>
                                <p:cTn id="45" presetID="10" presetClass="entr" presetSubtype="0" fill="hold" nodeType="withEffect">
                                  <p:stCondLst>
                                    <p:cond delay="0"/>
                                  </p:stCondLst>
                                  <p:childTnLst>
                                    <p:set>
                                      <p:cBhvr>
                                        <p:cTn id="46" dur="1" fill="hold">
                                          <p:stCondLst>
                                            <p:cond delay="0"/>
                                          </p:stCondLst>
                                        </p:cTn>
                                        <p:tgtEl>
                                          <p:spTgt spid="118"/>
                                        </p:tgtEl>
                                        <p:attrNameLst>
                                          <p:attrName>style.visibility</p:attrName>
                                        </p:attrNameLst>
                                      </p:cBhvr>
                                      <p:to>
                                        <p:strVal val="visible"/>
                                      </p:to>
                                    </p:set>
                                    <p:animEffect transition="in" filter="fade">
                                      <p:cBhvr>
                                        <p:cTn id="47" dur="500"/>
                                        <p:tgtEl>
                                          <p:spTgt spid="118"/>
                                        </p:tgtEl>
                                      </p:cBhvr>
                                    </p:animEffect>
                                  </p:childTnLst>
                                </p:cTn>
                              </p:par>
                              <p:par>
                                <p:cTn id="48" presetID="10" presetClass="entr" presetSubtype="0" fill="hold" nodeType="with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fade">
                                      <p:cBhvr>
                                        <p:cTn id="50" dur="500"/>
                                        <p:tgtEl>
                                          <p:spTgt spid="120"/>
                                        </p:tgtEl>
                                      </p:cBhvr>
                                    </p:animEffect>
                                  </p:childTnLst>
                                </p:cTn>
                              </p:par>
                              <p:par>
                                <p:cTn id="51" presetID="10" presetClass="entr" presetSubtype="0" fill="hold" nodeType="withEffect">
                                  <p:stCondLst>
                                    <p:cond delay="0"/>
                                  </p:stCondLst>
                                  <p:childTnLst>
                                    <p:set>
                                      <p:cBhvr>
                                        <p:cTn id="52" dur="1" fill="hold">
                                          <p:stCondLst>
                                            <p:cond delay="0"/>
                                          </p:stCondLst>
                                        </p:cTn>
                                        <p:tgtEl>
                                          <p:spTgt spid="119"/>
                                        </p:tgtEl>
                                        <p:attrNameLst>
                                          <p:attrName>style.visibility</p:attrName>
                                        </p:attrNameLst>
                                      </p:cBhvr>
                                      <p:to>
                                        <p:strVal val="visible"/>
                                      </p:to>
                                    </p:set>
                                    <p:animEffect transition="in" filter="fade">
                                      <p:cBhvr>
                                        <p:cTn id="53" dur="500"/>
                                        <p:tgtEl>
                                          <p:spTgt spid="119"/>
                                        </p:tgtEl>
                                      </p:cBhvr>
                                    </p:animEffect>
                                  </p:childTnLst>
                                </p:cTn>
                              </p:par>
                              <p:par>
                                <p:cTn id="54" presetID="10" presetClass="entr" presetSubtype="0" fill="hold" nodeType="withEffect">
                                  <p:stCondLst>
                                    <p:cond delay="0"/>
                                  </p:stCondLst>
                                  <p:childTnLst>
                                    <p:set>
                                      <p:cBhvr>
                                        <p:cTn id="55" dur="1" fill="hold">
                                          <p:stCondLst>
                                            <p:cond delay="0"/>
                                          </p:stCondLst>
                                        </p:cTn>
                                        <p:tgtEl>
                                          <p:spTgt spid="121"/>
                                        </p:tgtEl>
                                        <p:attrNameLst>
                                          <p:attrName>style.visibility</p:attrName>
                                        </p:attrNameLst>
                                      </p:cBhvr>
                                      <p:to>
                                        <p:strVal val="visible"/>
                                      </p:to>
                                    </p:set>
                                    <p:animEffect transition="in" filter="fade">
                                      <p:cBhvr>
                                        <p:cTn id="56"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151" y="578841"/>
            <a:ext cx="8299518" cy="740006"/>
          </a:xfrm>
        </p:spPr>
        <p:txBody>
          <a:bodyPr/>
          <a:lstStyle/>
          <a:p>
            <a:r>
              <a:rPr lang="fi-FI" dirty="0" smtClean="0"/>
              <a:t>Synthetic modeling</a:t>
            </a:r>
            <a:endParaRPr lang="fi-FI" dirty="0"/>
          </a:p>
        </p:txBody>
      </p:sp>
      <p:sp>
        <p:nvSpPr>
          <p:cNvPr id="3" name="Content Placeholder 2"/>
          <p:cNvSpPr>
            <a:spLocks noGrp="1"/>
          </p:cNvSpPr>
          <p:nvPr>
            <p:ph idx="1"/>
          </p:nvPr>
        </p:nvSpPr>
        <p:spPr>
          <a:xfrm>
            <a:off x="577098" y="1768460"/>
            <a:ext cx="5751513" cy="5736792"/>
          </a:xfrm>
        </p:spPr>
        <p:txBody>
          <a:bodyPr/>
          <a:lstStyle/>
          <a:p>
            <a:r>
              <a:rPr lang="en-US" dirty="0" smtClean="0"/>
              <a:t>Simple magnetic dipole with changing parameters.</a:t>
            </a:r>
          </a:p>
          <a:p>
            <a:r>
              <a:rPr lang="en-US" dirty="0" smtClean="0"/>
              <a:t>Calculating effect to the magnetic field and its derivatives of the magnetized sphere.</a:t>
            </a:r>
          </a:p>
          <a:p>
            <a:r>
              <a:rPr lang="en-US" dirty="0" smtClean="0"/>
              <a:t>parameters: XYZ (center) , radius, susceptibility, Earth inducing magnetic field (B0, I , D ).</a:t>
            </a:r>
          </a:p>
          <a:p>
            <a:r>
              <a:rPr lang="en-US" dirty="0" smtClean="0"/>
              <a:t>Possibility to add remanent magnetization.</a:t>
            </a:r>
          </a:p>
          <a:p>
            <a:endParaRPr lang="en-US" dirty="0" smtClean="0"/>
          </a:p>
        </p:txBody>
      </p:sp>
      <p:sp>
        <p:nvSpPr>
          <p:cNvPr id="4" name="Oval 3"/>
          <p:cNvSpPr/>
          <p:nvPr/>
        </p:nvSpPr>
        <p:spPr>
          <a:xfrm>
            <a:off x="9245600" y="4190999"/>
            <a:ext cx="2006600" cy="1985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 name="Straight Arrow Connector 5"/>
          <p:cNvCxnSpPr>
            <a:endCxn id="4" idx="7"/>
          </p:cNvCxnSpPr>
          <p:nvPr/>
        </p:nvCxnSpPr>
        <p:spPr>
          <a:xfrm flipV="1">
            <a:off x="10248900" y="4481837"/>
            <a:ext cx="709440" cy="7378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690994" y="4636856"/>
            <a:ext cx="404640" cy="369332"/>
          </a:xfrm>
          <a:prstGeom prst="rect">
            <a:avLst/>
          </a:prstGeom>
          <a:noFill/>
        </p:spPr>
        <p:txBody>
          <a:bodyPr wrap="square" rtlCol="0">
            <a:spAutoFit/>
          </a:bodyPr>
          <a:lstStyle/>
          <a:p>
            <a:r>
              <a:rPr lang="fi-FI" dirty="0" smtClean="0"/>
              <a:t>r</a:t>
            </a:r>
            <a:endParaRPr lang="fi-FI" dirty="0"/>
          </a:p>
        </p:txBody>
      </p:sp>
      <p:sp>
        <p:nvSpPr>
          <p:cNvPr id="10" name="Rectangle 9"/>
          <p:cNvSpPr/>
          <p:nvPr/>
        </p:nvSpPr>
        <p:spPr>
          <a:xfrm flipV="1">
            <a:off x="10111606" y="4331854"/>
            <a:ext cx="204289" cy="378802"/>
          </a:xfrm>
          <a:prstGeom prst="rect">
            <a:avLst/>
          </a:prstGeom>
        </p:spPr>
        <p:txBody>
          <a:bodyPr wrap="square">
            <a:spAutoFit/>
          </a:bodyPr>
          <a:lstStyle/>
          <a:p>
            <a:r>
              <a:rPr lang="el-GR" dirty="0" smtClean="0"/>
              <a:t>χ</a:t>
            </a:r>
            <a:endParaRPr lang="fi-FI" dirty="0"/>
          </a:p>
        </p:txBody>
      </p:sp>
      <p:cxnSp>
        <p:nvCxnSpPr>
          <p:cNvPr id="14" name="Straight Arrow Connector 13"/>
          <p:cNvCxnSpPr/>
          <p:nvPr/>
        </p:nvCxnSpPr>
        <p:spPr>
          <a:xfrm>
            <a:off x="11162279" y="3562036"/>
            <a:ext cx="710453" cy="8885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493500" y="3637000"/>
            <a:ext cx="698500" cy="369332"/>
          </a:xfrm>
          <a:prstGeom prst="rect">
            <a:avLst/>
          </a:prstGeom>
          <a:noFill/>
        </p:spPr>
        <p:txBody>
          <a:bodyPr wrap="square" rtlCol="0">
            <a:spAutoFit/>
          </a:bodyPr>
          <a:lstStyle/>
          <a:p>
            <a:r>
              <a:rPr lang="fi-FI" b="1" dirty="0" smtClean="0"/>
              <a:t>B0</a:t>
            </a:r>
            <a:endParaRPr lang="fi-FI" b="1" dirty="0"/>
          </a:p>
        </p:txBody>
      </p:sp>
      <p:cxnSp>
        <p:nvCxnSpPr>
          <p:cNvPr id="19" name="Straight Arrow Connector 18"/>
          <p:cNvCxnSpPr/>
          <p:nvPr/>
        </p:nvCxnSpPr>
        <p:spPr>
          <a:xfrm>
            <a:off x="10005728" y="4926303"/>
            <a:ext cx="486343" cy="5942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490059" y="5320669"/>
            <a:ext cx="698500" cy="307777"/>
          </a:xfrm>
          <a:prstGeom prst="rect">
            <a:avLst/>
          </a:prstGeom>
          <a:noFill/>
        </p:spPr>
        <p:txBody>
          <a:bodyPr wrap="square" rtlCol="0">
            <a:spAutoFit/>
          </a:bodyPr>
          <a:lstStyle/>
          <a:p>
            <a:r>
              <a:rPr lang="fi-FI" sz="1400" b="1" dirty="0" smtClean="0"/>
              <a:t>J</a:t>
            </a:r>
            <a:r>
              <a:rPr lang="fi-FI" sz="1400" b="1" baseline="-25000" dirty="0" smtClean="0"/>
              <a:t>ind</a:t>
            </a:r>
            <a:endParaRPr lang="fi-FI" sz="1400" b="1" baseline="-25000" dirty="0"/>
          </a:p>
        </p:txBody>
      </p:sp>
      <p:sp>
        <p:nvSpPr>
          <p:cNvPr id="12" name="TextBox 11"/>
          <p:cNvSpPr txBox="1"/>
          <p:nvPr/>
        </p:nvSpPr>
        <p:spPr>
          <a:xfrm>
            <a:off x="9923263" y="5333175"/>
            <a:ext cx="698500" cy="307777"/>
          </a:xfrm>
          <a:prstGeom prst="rect">
            <a:avLst/>
          </a:prstGeom>
          <a:noFill/>
        </p:spPr>
        <p:txBody>
          <a:bodyPr wrap="square" rtlCol="0">
            <a:spAutoFit/>
          </a:bodyPr>
          <a:lstStyle/>
          <a:p>
            <a:r>
              <a:rPr lang="fi-FI" sz="1400" b="1" dirty="0" smtClean="0"/>
              <a:t>J</a:t>
            </a:r>
            <a:r>
              <a:rPr lang="fi-FI" sz="1400" b="1" baseline="-25000" dirty="0" smtClean="0"/>
              <a:t>Rem</a:t>
            </a:r>
            <a:endParaRPr lang="fi-FI" sz="1400" b="1" baseline="-25000" dirty="0"/>
          </a:p>
        </p:txBody>
      </p:sp>
      <p:cxnSp>
        <p:nvCxnSpPr>
          <p:cNvPr id="13" name="Straight Arrow Connector 12"/>
          <p:cNvCxnSpPr/>
          <p:nvPr/>
        </p:nvCxnSpPr>
        <p:spPr>
          <a:xfrm flipH="1">
            <a:off x="10223275" y="5064978"/>
            <a:ext cx="49238" cy="333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stretch>
            <a:fillRect/>
          </a:stretch>
        </p:blipFill>
        <p:spPr>
          <a:xfrm>
            <a:off x="7494310" y="969366"/>
            <a:ext cx="3634292" cy="1871552"/>
          </a:xfrm>
          <a:prstGeom prst="rect">
            <a:avLst/>
          </a:prstGeom>
        </p:spPr>
      </p:pic>
      <p:pic>
        <p:nvPicPr>
          <p:cNvPr id="18" name="Picture 17"/>
          <p:cNvPicPr>
            <a:picLocks noChangeAspect="1"/>
          </p:cNvPicPr>
          <p:nvPr/>
        </p:nvPicPr>
        <p:blipFill>
          <a:blip r:embed="rId3"/>
          <a:stretch>
            <a:fillRect/>
          </a:stretch>
        </p:blipFill>
        <p:spPr>
          <a:xfrm>
            <a:off x="7348602" y="2694771"/>
            <a:ext cx="4317129" cy="990847"/>
          </a:xfrm>
          <a:prstGeom prst="rect">
            <a:avLst/>
          </a:prstGeom>
        </p:spPr>
      </p:pic>
      <p:sp>
        <p:nvSpPr>
          <p:cNvPr id="11" name="TextBox 10"/>
          <p:cNvSpPr txBox="1"/>
          <p:nvPr/>
        </p:nvSpPr>
        <p:spPr>
          <a:xfrm>
            <a:off x="10005728" y="3210931"/>
            <a:ext cx="1980029" cy="369332"/>
          </a:xfrm>
          <a:prstGeom prst="rect">
            <a:avLst/>
          </a:prstGeom>
          <a:noFill/>
        </p:spPr>
        <p:txBody>
          <a:bodyPr wrap="none" rtlCol="0">
            <a:spAutoFit/>
          </a:bodyPr>
          <a:lstStyle/>
          <a:p>
            <a:r>
              <a:rPr lang="fi-FI" smtClean="0"/>
              <a:t>Hinze </a:t>
            </a:r>
            <a:r>
              <a:rPr lang="fi-FI" dirty="0" smtClean="0"/>
              <a:t>et al., 2013</a:t>
            </a:r>
            <a:endParaRPr lang="fi-FI" dirty="0"/>
          </a:p>
        </p:txBody>
      </p:sp>
      <p:pic>
        <p:nvPicPr>
          <p:cNvPr id="22" name="Picture 21"/>
          <p:cNvPicPr>
            <a:picLocks noChangeAspect="1"/>
          </p:cNvPicPr>
          <p:nvPr/>
        </p:nvPicPr>
        <p:blipFill>
          <a:blip r:embed="rId4"/>
          <a:stretch>
            <a:fillRect/>
          </a:stretch>
        </p:blipFill>
        <p:spPr>
          <a:xfrm>
            <a:off x="5023577" y="4109831"/>
            <a:ext cx="2914276" cy="2419440"/>
          </a:xfrm>
          <a:prstGeom prst="rect">
            <a:avLst/>
          </a:prstGeom>
        </p:spPr>
      </p:pic>
      <p:sp>
        <p:nvSpPr>
          <p:cNvPr id="23" name="Arc 22"/>
          <p:cNvSpPr/>
          <p:nvPr/>
        </p:nvSpPr>
        <p:spPr>
          <a:xfrm>
            <a:off x="5648065" y="4491860"/>
            <a:ext cx="832650" cy="659847"/>
          </a:xfrm>
          <a:prstGeom prst="arc">
            <a:avLst>
              <a:gd name="adj1" fmla="val 16200000"/>
              <a:gd name="adj2" fmla="val 1857619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24" name="Arc 23"/>
          <p:cNvSpPr/>
          <p:nvPr/>
        </p:nvSpPr>
        <p:spPr>
          <a:xfrm rot="2051534">
            <a:off x="5135883" y="4406893"/>
            <a:ext cx="832650" cy="659847"/>
          </a:xfrm>
          <a:prstGeom prst="arc">
            <a:avLst>
              <a:gd name="adj1" fmla="val 18221404"/>
              <a:gd name="adj2" fmla="val 309566"/>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25" name="TextBox 24"/>
          <p:cNvSpPr txBox="1"/>
          <p:nvPr/>
        </p:nvSpPr>
        <p:spPr>
          <a:xfrm>
            <a:off x="5873146" y="4748409"/>
            <a:ext cx="220705" cy="266517"/>
          </a:xfrm>
          <a:prstGeom prst="rect">
            <a:avLst/>
          </a:prstGeom>
          <a:noFill/>
        </p:spPr>
        <p:txBody>
          <a:bodyPr wrap="none" rtlCol="0">
            <a:spAutoFit/>
          </a:bodyPr>
          <a:lstStyle/>
          <a:p>
            <a:r>
              <a:rPr lang="fi-FI" dirty="0" smtClean="0"/>
              <a:t>I</a:t>
            </a:r>
            <a:endParaRPr lang="fi-FI" dirty="0"/>
          </a:p>
        </p:txBody>
      </p:sp>
      <p:sp>
        <p:nvSpPr>
          <p:cNvPr id="26" name="TextBox 25"/>
          <p:cNvSpPr txBox="1"/>
          <p:nvPr/>
        </p:nvSpPr>
        <p:spPr>
          <a:xfrm>
            <a:off x="6020745" y="4231911"/>
            <a:ext cx="254279" cy="199887"/>
          </a:xfrm>
          <a:prstGeom prst="rect">
            <a:avLst/>
          </a:prstGeom>
          <a:noFill/>
        </p:spPr>
        <p:txBody>
          <a:bodyPr wrap="none" rtlCol="0">
            <a:spAutoFit/>
          </a:bodyPr>
          <a:lstStyle/>
          <a:p>
            <a:r>
              <a:rPr lang="fi-FI" sz="1200" dirty="0" smtClean="0"/>
              <a:t>D</a:t>
            </a:r>
            <a:endParaRPr lang="fi-FI" sz="1200" dirty="0"/>
          </a:p>
        </p:txBody>
      </p:sp>
      <p:sp>
        <p:nvSpPr>
          <p:cNvPr id="28" name="TextBox 27"/>
          <p:cNvSpPr txBox="1"/>
          <p:nvPr/>
        </p:nvSpPr>
        <p:spPr>
          <a:xfrm>
            <a:off x="7643066" y="5845728"/>
            <a:ext cx="698500" cy="369332"/>
          </a:xfrm>
          <a:prstGeom prst="rect">
            <a:avLst/>
          </a:prstGeom>
          <a:solidFill>
            <a:schemeClr val="bg1"/>
          </a:solidFill>
        </p:spPr>
        <p:txBody>
          <a:bodyPr wrap="square" rtlCol="0">
            <a:spAutoFit/>
          </a:bodyPr>
          <a:lstStyle/>
          <a:p>
            <a:r>
              <a:rPr lang="fi-FI" b="1" dirty="0" smtClean="0"/>
              <a:t>B0</a:t>
            </a:r>
            <a:endParaRPr lang="fi-FI" b="1" dirty="0"/>
          </a:p>
        </p:txBody>
      </p:sp>
    </p:spTree>
    <p:extLst>
      <p:ext uri="{BB962C8B-B14F-4D97-AF65-F5344CB8AC3E}">
        <p14:creationId xmlns:p14="http://schemas.microsoft.com/office/powerpoint/2010/main" val="1228648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843" y="1153070"/>
            <a:ext cx="11374315" cy="5704930"/>
          </a:xfrm>
          <a:prstGeom prst="rect">
            <a:avLst/>
          </a:prstGeom>
        </p:spPr>
      </p:pic>
      <p:sp>
        <p:nvSpPr>
          <p:cNvPr id="2" name="Title 1"/>
          <p:cNvSpPr>
            <a:spLocks noGrp="1"/>
          </p:cNvSpPr>
          <p:nvPr>
            <p:ph type="title"/>
          </p:nvPr>
        </p:nvSpPr>
        <p:spPr>
          <a:xfrm>
            <a:off x="1355900" y="578840"/>
            <a:ext cx="10137111" cy="713629"/>
          </a:xfrm>
        </p:spPr>
        <p:txBody>
          <a:bodyPr>
            <a:normAutofit fontScale="90000"/>
          </a:bodyPr>
          <a:lstStyle/>
          <a:p>
            <a:r>
              <a:rPr lang="fi-FI" sz="2400" dirty="0" smtClean="0"/>
              <a:t>Single magnetic sphere, I=77.5 D = 12.1 B0 = 53557.5 nT (Northern Finland)</a:t>
            </a:r>
            <a:endParaRPr lang="fi-FI" sz="2400" dirty="0"/>
          </a:p>
        </p:txBody>
      </p:sp>
      <p:sp>
        <p:nvSpPr>
          <p:cNvPr id="7" name="TextBox 6"/>
          <p:cNvSpPr txBox="1"/>
          <p:nvPr/>
        </p:nvSpPr>
        <p:spPr>
          <a:xfrm>
            <a:off x="6743700" y="5433646"/>
            <a:ext cx="4801314" cy="1477328"/>
          </a:xfrm>
          <a:prstGeom prst="rect">
            <a:avLst/>
          </a:prstGeom>
          <a:noFill/>
        </p:spPr>
        <p:txBody>
          <a:bodyPr wrap="none" rtlCol="0">
            <a:spAutoFit/>
          </a:bodyPr>
          <a:lstStyle/>
          <a:p>
            <a:r>
              <a:rPr lang="fi-FI" dirty="0" smtClean="0"/>
              <a:t>Response of sphere (dipole model)</a:t>
            </a:r>
            <a:br>
              <a:rPr lang="fi-FI" dirty="0" smtClean="0"/>
            </a:br>
            <a:r>
              <a:rPr lang="fi-FI" dirty="0" smtClean="0"/>
              <a:t>r = 10, X0 =Y0 = 0 Z0 -50m, </a:t>
            </a:r>
            <a:r>
              <a:rPr lang="el-GR" dirty="0" smtClean="0"/>
              <a:t>χ</a:t>
            </a:r>
            <a:r>
              <a:rPr lang="fi-FI" dirty="0" smtClean="0"/>
              <a:t> = (10*(10^(-3))</a:t>
            </a:r>
            <a:br>
              <a:rPr lang="fi-FI" dirty="0" smtClean="0"/>
            </a:br>
            <a:r>
              <a:rPr lang="fi-FI" dirty="0" smtClean="0"/>
              <a:t>calculation Zc = 50 m</a:t>
            </a:r>
          </a:p>
          <a:p>
            <a:r>
              <a:rPr lang="fi-FI" dirty="0"/>
              <a:t>NOTE: NED coordinates!</a:t>
            </a:r>
          </a:p>
          <a:p>
            <a:endParaRPr lang="fi-FI" dirty="0"/>
          </a:p>
        </p:txBody>
      </p:sp>
    </p:spTree>
    <p:extLst>
      <p:ext uri="{BB962C8B-B14F-4D97-AF65-F5344CB8AC3E}">
        <p14:creationId xmlns:p14="http://schemas.microsoft.com/office/powerpoint/2010/main" val="785887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ulu_presentaatiomalli_ENG_kuvilla_v2016-04-13_jv02">
  <a:themeElements>
    <a:clrScheme name="Oulu">
      <a:dk1>
        <a:sysClr val="windowText" lastClr="000000"/>
      </a:dk1>
      <a:lt1>
        <a:sysClr val="window" lastClr="FFFFFF"/>
      </a:lt1>
      <a:dk2>
        <a:srgbClr val="23408F"/>
      </a:dk2>
      <a:lt2>
        <a:srgbClr val="67686A"/>
      </a:lt2>
      <a:accent1>
        <a:srgbClr val="FF8900"/>
      </a:accent1>
      <a:accent2>
        <a:srgbClr val="FFF200"/>
      </a:accent2>
      <a:accent3>
        <a:srgbClr val="662D91"/>
      </a:accent3>
      <a:accent4>
        <a:srgbClr val="00AEEF"/>
      </a:accent4>
      <a:accent5>
        <a:srgbClr val="23408F"/>
      </a:accent5>
      <a:accent6>
        <a:srgbClr val="4BBCA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Oulu_PPT_template_ENG_06_2016.potx" id="{C51C4FFF-293A-456D-8C62-26192DB63393}" vid="{6C96DCCF-D185-45F4-B3D7-8CCFD62B8380}"/>
    </a:ext>
  </a:extLst>
</a:theme>
</file>

<file path=ppt/theme/theme2.xml><?xml version="1.0" encoding="utf-8"?>
<a:theme xmlns:a="http://schemas.openxmlformats.org/drawingml/2006/main" name="Officeova tema">
  <a:themeElements>
    <a:clrScheme name="Personnalisé 1">
      <a:dk1>
        <a:sysClr val="windowText" lastClr="000000"/>
      </a:dk1>
      <a:lt1>
        <a:sysClr val="window" lastClr="FFFFFF"/>
      </a:lt1>
      <a:dk2>
        <a:srgbClr val="44546A"/>
      </a:dk2>
      <a:lt2>
        <a:srgbClr val="E7E6E6"/>
      </a:lt2>
      <a:accent1>
        <a:srgbClr val="6DC0A2"/>
      </a:accent1>
      <a:accent2>
        <a:srgbClr val="ED7D31"/>
      </a:accent2>
      <a:accent3>
        <a:srgbClr val="A5A5A5"/>
      </a:accent3>
      <a:accent4>
        <a:srgbClr val="FFC000"/>
      </a:accent4>
      <a:accent5>
        <a:srgbClr val="5B9BD5"/>
      </a:accent5>
      <a:accent6>
        <a:srgbClr val="70AD47"/>
      </a:accent6>
      <a:hlink>
        <a:srgbClr val="5EB5D7"/>
      </a:hlink>
      <a:folHlink>
        <a:srgbClr val="5EB5D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UniOulu_PPT_template_ENG_06_2016</Template>
  <TotalTime>14562</TotalTime>
  <Words>1160</Words>
  <Application>Microsoft Office PowerPoint</Application>
  <PresentationFormat>Widescreen</PresentationFormat>
  <Paragraphs>130</Paragraphs>
  <Slides>15</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Times New Roman</vt:lpstr>
      <vt:lpstr>Verdana</vt:lpstr>
      <vt:lpstr>Oulu_presentaatiomalli_ENG_kuvilla_v2016-04-13_jv02</vt:lpstr>
      <vt:lpstr>Officeova tema</vt:lpstr>
      <vt:lpstr>Modelling of airborne Full Tensor Magnetic Gradiometry using data from the INFACT project  - Synthetic Modelling  </vt:lpstr>
      <vt:lpstr>Content</vt:lpstr>
      <vt:lpstr>INFACT project</vt:lpstr>
      <vt:lpstr>PowerPoint Presentation</vt:lpstr>
      <vt:lpstr>Magnetic method in mineral exploration</vt:lpstr>
      <vt:lpstr>Full Tensor Magnetic Gradiometry, FTMG</vt:lpstr>
      <vt:lpstr>Total magnetic intensity vs FTMG</vt:lpstr>
      <vt:lpstr>Synthetic modeling</vt:lpstr>
      <vt:lpstr>Single magnetic sphere, I=77.5 D = 12.1 B0 = 53557.5 nT (Northern Finland)</vt:lpstr>
      <vt:lpstr>Modeling with dipoles</vt:lpstr>
      <vt:lpstr>Remanent magnetization</vt:lpstr>
      <vt:lpstr>Anomaly shapes for Grid Search</vt:lpstr>
      <vt:lpstr>Anomaly shapes for Grid Search with contact</vt:lpstr>
      <vt:lpstr>Conclusions &amp; future development</vt:lpstr>
      <vt:lpstr>References</vt:lpstr>
    </vt:vector>
  </TitlesOfParts>
  <Company>Oulun yliopisto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FTMG modeling</dc:title>
  <dc:creator>Jouni Nevalainen</dc:creator>
  <cp:lastModifiedBy>Jouni Nevalainen</cp:lastModifiedBy>
  <cp:revision>163</cp:revision>
  <dcterms:created xsi:type="dcterms:W3CDTF">2019-11-27T12:17:35Z</dcterms:created>
  <dcterms:modified xsi:type="dcterms:W3CDTF">2020-05-06T15:26:31Z</dcterms:modified>
</cp:coreProperties>
</file>