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7" r:id="rId3"/>
    <p:sldId id="265" r:id="rId4"/>
    <p:sldId id="258" r:id="rId5"/>
    <p:sldId id="259" r:id="rId6"/>
    <p:sldId id="282" r:id="rId7"/>
    <p:sldId id="283" r:id="rId8"/>
    <p:sldId id="284" r:id="rId9"/>
    <p:sldId id="285" r:id="rId10"/>
    <p:sldId id="261" r:id="rId11"/>
    <p:sldId id="286" r:id="rId12"/>
    <p:sldId id="288" r:id="rId13"/>
    <p:sldId id="28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D38DF-5CCF-4F17-87C6-0A79DFDBC362}" type="datetimeFigureOut">
              <a:rPr lang="de-DE" smtClean="0"/>
              <a:t>31.05.2020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678DD-F3F6-4408-BF85-703EC2E9FA6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68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Diameter of JDC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678DD-F3F6-4408-BF85-703EC2E9FA6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25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678DD-F3F6-4408-BF85-703EC2E9FA6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294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Constant part </a:t>
            </a:r>
            <a:r>
              <a:rPr lang="en-US" dirty="0" err="1"/>
              <a:t>wirklich</a:t>
            </a:r>
            <a:r>
              <a:rPr lang="en-US" dirty="0"/>
              <a:t> </a:t>
            </a:r>
            <a:r>
              <a:rPr lang="en-US" dirty="0" err="1"/>
              <a:t>konstant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678DD-F3F6-4408-BF85-703EC2E9FA6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860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678DD-F3F6-4408-BF85-703EC2E9FA6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659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678DD-F3F6-4408-BF85-703EC2E9FA6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764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678DD-F3F6-4408-BF85-703EC2E9FA6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65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678DD-F3F6-4408-BF85-703EC2E9FA6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43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ak 3">
            <a:extLst>
              <a:ext uri="{FF2B5EF4-FFF2-40B4-BE49-F238E27FC236}">
                <a16:creationId xmlns:a16="http://schemas.microsoft.com/office/drawing/2014/main" id="{3FF39073-A3DE-4F19-86B5-A9759C34A939}"/>
              </a:ext>
            </a:extLst>
          </p:cNvPr>
          <p:cNvCxnSpPr>
            <a:cxnSpLocks/>
          </p:cNvCxnSpPr>
          <p:nvPr userDrawn="1"/>
        </p:nvCxnSpPr>
        <p:spPr>
          <a:xfrm>
            <a:off x="4987473" y="3067424"/>
            <a:ext cx="2127301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k 3">
            <a:extLst>
              <a:ext uri="{FF2B5EF4-FFF2-40B4-BE49-F238E27FC236}">
                <a16:creationId xmlns:a16="http://schemas.microsoft.com/office/drawing/2014/main" id="{7A3FE621-10E3-45A3-9D2D-63D9EDF1ACBA}"/>
              </a:ext>
            </a:extLst>
          </p:cNvPr>
          <p:cNvCxnSpPr>
            <a:cxnSpLocks/>
          </p:cNvCxnSpPr>
          <p:nvPr userDrawn="1"/>
        </p:nvCxnSpPr>
        <p:spPr>
          <a:xfrm>
            <a:off x="5454198" y="2553074"/>
            <a:ext cx="2127301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ubrik 1">
            <a:extLst>
              <a:ext uri="{FF2B5EF4-FFF2-40B4-BE49-F238E27FC236}">
                <a16:creationId xmlns:a16="http://schemas.microsoft.com/office/drawing/2014/main" id="{67EB389E-2213-4CC9-91FC-E0170284C2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02" y="1172098"/>
            <a:ext cx="11172898" cy="10532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800" b="0" cap="all" spc="300" baseline="0">
                <a:solidFill>
                  <a:srgbClr val="3F3F3F"/>
                </a:solidFill>
              </a:defRPr>
            </a:lvl1pPr>
          </a:lstStyle>
          <a:p>
            <a:r>
              <a:rPr lang="sv-SE" dirty="0"/>
              <a:t>Click to edit Master</a:t>
            </a:r>
            <a:br>
              <a:rPr lang="sv-SE" dirty="0"/>
            </a:br>
            <a:r>
              <a:rPr lang="sv-SE" dirty="0"/>
              <a:t> title style</a:t>
            </a:r>
          </a:p>
        </p:txBody>
      </p:sp>
      <p:sp>
        <p:nvSpPr>
          <p:cNvPr id="22" name="Platshållare för text 12">
            <a:extLst>
              <a:ext uri="{FF2B5EF4-FFF2-40B4-BE49-F238E27FC236}">
                <a16:creationId xmlns:a16="http://schemas.microsoft.com/office/drawing/2014/main" id="{193B8387-FCD4-446C-B101-4A2CFB066D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102" y="2876208"/>
            <a:ext cx="11172898" cy="731516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2400" cap="all" spc="300" baseline="0">
                <a:solidFill>
                  <a:srgbClr val="3F3F3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latshållare för text 18">
            <a:extLst>
              <a:ext uri="{FF2B5EF4-FFF2-40B4-BE49-F238E27FC236}">
                <a16:creationId xmlns:a16="http://schemas.microsoft.com/office/drawing/2014/main" id="{6758B966-3983-4E17-8393-D13A2B34AB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7711" y="6002737"/>
            <a:ext cx="3779838" cy="3152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1">
                <a:solidFill>
                  <a:schemeClr val="tx1"/>
                </a:solidFill>
              </a:defRPr>
            </a:lvl1pPr>
            <a:lvl2pPr marL="457223" indent="0">
              <a:buNone/>
              <a:defRPr sz="1401">
                <a:solidFill>
                  <a:srgbClr val="FFFFFF"/>
                </a:solidFill>
              </a:defRPr>
            </a:lvl2pPr>
            <a:lvl3pPr marL="914446" indent="0">
              <a:buNone/>
              <a:defRPr sz="1401">
                <a:solidFill>
                  <a:srgbClr val="FFFFFF"/>
                </a:solidFill>
              </a:defRPr>
            </a:lvl3pPr>
            <a:lvl4pPr marL="1371669" indent="0">
              <a:buNone/>
              <a:defRPr sz="1401">
                <a:solidFill>
                  <a:srgbClr val="FFFFFF"/>
                </a:solidFill>
              </a:defRPr>
            </a:lvl4pPr>
            <a:lvl5pPr marL="1828891" indent="0">
              <a:buNone/>
              <a:defRPr sz="140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66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022F5-C90F-4912-8E69-F3CF4534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01" y="253447"/>
            <a:ext cx="11172899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E1EBE-4192-4241-B4C4-DEE5D11B4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750" y="1931993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B8DBF-4CA3-4417-9F12-2CFF5BC85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650712"/>
            <a:ext cx="10190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AAEFA7BB-7E9F-466F-B660-90EA58B1426B}" type="slidenum">
              <a:rPr lang="de-DE" smtClean="0"/>
              <a:pPr algn="ctr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03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2F54-8FDE-49DA-9A58-C1ED047CD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01" y="344188"/>
            <a:ext cx="11172898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831DE-BE0B-452B-9B0C-5EFD3FBFB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076" y="1931993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56D27-9BBF-407B-9AE0-37F5F529D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6651" y="1931993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218FF0-C738-45A1-8D8D-B836C39AD6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AEFA7BB-7E9F-466F-B660-90EA58B1426B}" type="slidenum">
              <a:rPr lang="de-DE" smtClean="0"/>
              <a:pPr algn="ctr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767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CFF04F-720F-45BA-836B-C23C6D9FC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AEFA7BB-7E9F-466F-B660-90EA58B1426B}" type="slidenum">
              <a:rPr lang="de-DE" smtClean="0"/>
              <a:pPr algn="ctr"/>
              <a:t>‹#›</a:t>
            </a:fld>
            <a:endParaRPr lang="de-D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0122C94-1E97-40CD-B38E-C89DBE48CC79}"/>
              </a:ext>
            </a:extLst>
          </p:cNvPr>
          <p:cNvSpPr txBox="1">
            <a:spLocks/>
          </p:cNvSpPr>
          <p:nvPr userDrawn="1"/>
        </p:nvSpPr>
        <p:spPr>
          <a:xfrm>
            <a:off x="1019101" y="253447"/>
            <a:ext cx="11172899" cy="1325563"/>
          </a:xfrm>
          <a:prstGeom prst="rect">
            <a:avLst/>
          </a:prstGeom>
        </p:spPr>
        <p:txBody>
          <a:bodyPr/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D7CD4F-989D-46D5-AF2A-F92383432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4205" y="1270698"/>
            <a:ext cx="5181600" cy="2428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068371-9E6C-4DF1-9D4D-5E31936270B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704205" y="3854473"/>
            <a:ext cx="5181600" cy="2428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C7433E-27E4-46BC-8F37-E42922F2B08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216411" y="3854473"/>
            <a:ext cx="5181600" cy="2428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2244DF-6C1B-43AE-B81C-34ECD09137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216411" y="1270697"/>
            <a:ext cx="5181600" cy="2428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755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CFF04F-720F-45BA-836B-C23C6D9FC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AEFA7BB-7E9F-466F-B660-90EA58B1426B}" type="slidenum">
              <a:rPr lang="de-DE" smtClean="0"/>
              <a:pPr algn="ctr"/>
              <a:t>‹#›</a:t>
            </a:fld>
            <a:endParaRPr lang="de-D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0122C94-1E97-40CD-B38E-C89DBE48CC79}"/>
              </a:ext>
            </a:extLst>
          </p:cNvPr>
          <p:cNvSpPr txBox="1">
            <a:spLocks/>
          </p:cNvSpPr>
          <p:nvPr userDrawn="1"/>
        </p:nvSpPr>
        <p:spPr>
          <a:xfrm>
            <a:off x="963615" y="253447"/>
            <a:ext cx="11228385" cy="1325563"/>
          </a:xfrm>
          <a:prstGeom prst="rect">
            <a:avLst/>
          </a:prstGeom>
        </p:spPr>
        <p:txBody>
          <a:bodyPr/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188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57C95-C4A2-4F04-8148-2E9DDC8B6E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AEFA7BB-7E9F-466F-B660-90EA58B1426B}" type="slidenum">
              <a:rPr lang="de-DE" smtClean="0"/>
              <a:pPr algn="ctr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188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>
            <a:extLst>
              <a:ext uri="{FF2B5EF4-FFF2-40B4-BE49-F238E27FC236}">
                <a16:creationId xmlns:a16="http://schemas.microsoft.com/office/drawing/2014/main" id="{F7D8773A-637F-4E4C-8637-0B1D5FEAB00C}"/>
              </a:ext>
            </a:extLst>
          </p:cNvPr>
          <p:cNvSpPr/>
          <p:nvPr userDrawn="1"/>
        </p:nvSpPr>
        <p:spPr>
          <a:xfrm>
            <a:off x="-21431" y="1"/>
            <a:ext cx="1019102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de-DE" sz="1801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B87AE-D3DD-4922-8CEB-28A2568B4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431" y="5630340"/>
            <a:ext cx="1019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AAEFA7BB-7E9F-466F-B660-90EA58B1426B}" type="slidenum">
              <a:rPr lang="de-DE" smtClean="0"/>
              <a:pPr algn="ctr"/>
              <a:t>‹#›</a:t>
            </a:fld>
            <a:endParaRPr lang="de-DE" dirty="0"/>
          </a:p>
        </p:txBody>
      </p:sp>
      <p:pic>
        <p:nvPicPr>
          <p:cNvPr id="8" name="Bildobjekt 1">
            <a:extLst>
              <a:ext uri="{FF2B5EF4-FFF2-40B4-BE49-F238E27FC236}">
                <a16:creationId xmlns:a16="http://schemas.microsoft.com/office/drawing/2014/main" id="{48F5D10E-A8C6-4005-8355-51DF15A1C49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569" y="147629"/>
            <a:ext cx="7159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93CE94-CB0B-4A6B-8E1D-8DCD6698BCB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" y="6062379"/>
            <a:ext cx="931738" cy="3259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7DF83A-9906-487B-98FD-288ABF5494DA}"/>
              </a:ext>
            </a:extLst>
          </p:cNvPr>
          <p:cNvSpPr/>
          <p:nvPr userDrawn="1"/>
        </p:nvSpPr>
        <p:spPr>
          <a:xfrm>
            <a:off x="28802" y="6380408"/>
            <a:ext cx="918632" cy="4027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C89C99-3463-46BC-AA0A-534807F0002D}"/>
              </a:ext>
            </a:extLst>
          </p:cNvPr>
          <p:cNvSpPr txBox="1"/>
          <p:nvPr userDrawn="1"/>
        </p:nvSpPr>
        <p:spPr>
          <a:xfrm>
            <a:off x="160301" y="6350932"/>
            <a:ext cx="707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Wittmann et al. EGU 2020</a:t>
            </a:r>
            <a:endParaRPr lang="de-D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54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5" r:id="rId6"/>
  </p:sldLayoutIdLst>
  <p:hf hdr="0" ft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8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CE158C-D669-4E3E-8008-55247D0B73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Pressure Evolution Inside The High Voltage Modules Of Plasma Instrumentation When Exposed To Vacuum During Ground Test Campaigns Or After Launch To Space</a:t>
            </a:r>
            <a:endParaRPr lang="de-DE" sz="4000" cap="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55A872-3D8A-4F87-BC89-90A951812C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102" y="2876207"/>
            <a:ext cx="11172898" cy="2464196"/>
          </a:xfrm>
        </p:spPr>
        <p:txBody>
          <a:bodyPr/>
          <a:lstStyle/>
          <a:p>
            <a:r>
              <a:rPr lang="en-US" u="sng" cap="none" dirty="0"/>
              <a:t>P. Wittmann</a:t>
            </a:r>
            <a:r>
              <a:rPr lang="en-US" cap="none" dirty="0"/>
              <a:t>(1), M. Wieser(1), F. </a:t>
            </a:r>
            <a:r>
              <a:rPr lang="en-US" cap="none" dirty="0" err="1"/>
              <a:t>Trost</a:t>
            </a:r>
            <a:r>
              <a:rPr lang="en-US" cap="none" dirty="0"/>
              <a:t>(1), </a:t>
            </a:r>
            <a:r>
              <a:rPr lang="en-US" cap="none" dirty="0" err="1"/>
              <a:t>S.Barabash</a:t>
            </a:r>
            <a:r>
              <a:rPr lang="en-US" cap="none" dirty="0"/>
              <a:t>(1)</a:t>
            </a:r>
          </a:p>
          <a:p>
            <a:endParaRPr lang="en-US" cap="none" dirty="0"/>
          </a:p>
          <a:p>
            <a:pPr marL="457200" indent="-457200">
              <a:buAutoNum type="arabicParenBoth"/>
            </a:pPr>
            <a:r>
              <a:rPr lang="en-US" cap="none" dirty="0"/>
              <a:t>Swedish Institute of Space Physics</a:t>
            </a:r>
          </a:p>
          <a:p>
            <a:pPr marL="457200" indent="-457200">
              <a:buAutoNum type="arabicParenBoth"/>
            </a:pPr>
            <a:endParaRPr lang="en-US" cap="none" dirty="0"/>
          </a:p>
          <a:p>
            <a:r>
              <a:rPr lang="en-US" cap="none" dirty="0"/>
              <a:t>philipp.wittmann@irf.se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CD4DA3-5466-4120-90FF-3BE6D6CF7B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EGU 2020 online </a:t>
            </a:r>
          </a:p>
          <a:p>
            <a:r>
              <a:rPr lang="en-US" dirty="0"/>
              <a:t>2020-05-04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99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>
            <a:extLst>
              <a:ext uri="{FF2B5EF4-FFF2-40B4-BE49-F238E27FC236}">
                <a16:creationId xmlns:a16="http://schemas.microsoft.com/office/drawing/2014/main" id="{5EDE0833-19B1-4BBB-835A-1FB8C589A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2016" y="655970"/>
            <a:ext cx="9107659" cy="49816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40533F-A50D-4FE1-86F2-064690DCB6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AEFA7BB-7E9F-466F-B660-90EA58B1426B}" type="slidenum">
              <a:rPr lang="de-DE" smtClean="0"/>
              <a:pPr algn="ctr"/>
              <a:t>10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FE8020-B68C-493F-A220-FF595A28D5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7750" y="5663850"/>
                <a:ext cx="10515600" cy="1041753"/>
              </a:xfrm>
            </p:spPr>
            <p:txBody>
              <a:bodyPr/>
              <a:lstStyle/>
              <a:p>
                <a:r>
                  <a:rPr lang="en-US" sz="1800" dirty="0"/>
                  <a:t>Outgassing improvement helps:</a:t>
                </a:r>
                <a:r>
                  <a:rPr lang="de-DE" sz="1800" dirty="0"/>
                  <a:t> </a:t>
                </a:r>
                <a:r>
                  <a:rPr lang="en-US" sz="1800" dirty="0"/>
                  <a:t>Normal case takes ~ 20 y to reach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de-DE" sz="1800" dirty="0"/>
                  <a:t>mbar </a:t>
                </a:r>
              </a:p>
              <a:p>
                <a:pPr marL="0" indent="0">
                  <a:buNone/>
                </a:pPr>
                <a:r>
                  <a:rPr lang="en-US" sz="1800" dirty="0"/>
                  <a:t>			            Improved case takes ~ 100 min to reach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de-DE" sz="1800" dirty="0"/>
                  <a:t>mbar </a:t>
                </a:r>
              </a:p>
              <a:p>
                <a:pPr marL="0" indent="0" algn="r">
                  <a:buNone/>
                </a:pPr>
                <a:r>
                  <a:rPr lang="de-DE" sz="1800" dirty="0"/>
                  <a:t>Wittmann et al. in </a:t>
                </a:r>
                <a:r>
                  <a:rPr lang="de-DE" sz="1800" dirty="0" err="1"/>
                  <a:t>preparation</a:t>
                </a:r>
                <a:endParaRPr lang="en-US" sz="18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FE8020-B68C-493F-A220-FF595A28D5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7750" y="5663850"/>
                <a:ext cx="10515600" cy="1041753"/>
              </a:xfrm>
              <a:blipFill>
                <a:blip r:embed="rId5"/>
                <a:stretch>
                  <a:fillRect l="-348" t="-4678" r="-522" b="-146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F681510-230D-41C2-A625-B4E82163771C}"/>
              </a:ext>
            </a:extLst>
          </p:cNvPr>
          <p:cNvSpPr txBox="1"/>
          <p:nvPr/>
        </p:nvSpPr>
        <p:spPr>
          <a:xfrm>
            <a:off x="6370989" y="2173217"/>
            <a:ext cx="75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day</a:t>
            </a:r>
            <a:endParaRPr lang="de-D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6530B7-6E04-40C7-851A-E440933C3B2B}"/>
              </a:ext>
            </a:extLst>
          </p:cNvPr>
          <p:cNvSpPr txBox="1"/>
          <p:nvPr/>
        </p:nvSpPr>
        <p:spPr>
          <a:xfrm>
            <a:off x="7344352" y="2176176"/>
            <a:ext cx="92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week</a:t>
            </a:r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8DFAAE-522D-4E09-8959-2F2F7F3BFF7A}"/>
              </a:ext>
            </a:extLst>
          </p:cNvPr>
          <p:cNvSpPr txBox="1"/>
          <p:nvPr/>
        </p:nvSpPr>
        <p:spPr>
          <a:xfrm>
            <a:off x="9387152" y="2173217"/>
            <a:ext cx="92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year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F2D15A-5469-476C-80DB-06C4A8A8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676" y="239160"/>
            <a:ext cx="11172899" cy="1325563"/>
          </a:xfrm>
        </p:spPr>
        <p:txBody>
          <a:bodyPr/>
          <a:lstStyle/>
          <a:p>
            <a:r>
              <a:rPr lang="en-US" dirty="0"/>
              <a:t>Effects of Improved Venting</a:t>
            </a:r>
            <a:endParaRPr lang="de-DE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7FB186EB-454A-4251-B398-9530ACDFA181}"/>
              </a:ext>
            </a:extLst>
          </p:cNvPr>
          <p:cNvSpPr/>
          <p:nvPr/>
        </p:nvSpPr>
        <p:spPr>
          <a:xfrm rot="993154">
            <a:off x="5806268" y="2641804"/>
            <a:ext cx="558800" cy="1510486"/>
          </a:xfrm>
          <a:prstGeom prst="downArrow">
            <a:avLst/>
          </a:prstGeom>
          <a:solidFill>
            <a:schemeClr val="accent1">
              <a:alpha val="55000"/>
            </a:schemeClr>
          </a:solidFill>
          <a:ln cap="flat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836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9AE10F82-6515-4278-A61F-77AB17EC1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7354" y="660120"/>
            <a:ext cx="9124091" cy="49905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F2D15A-5469-476C-80DB-06C4A8A84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Dry vs Humid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40533F-A50D-4FE1-86F2-064690DCB6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AEFA7BB-7E9F-466F-B660-90EA58B1426B}" type="slidenum">
              <a:rPr lang="de-DE" smtClean="0"/>
              <a:pPr algn="ctr"/>
              <a:t>11</a:t>
            </a:fld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3DAED6-EB50-460D-8A63-B6429ECBA0AB}"/>
              </a:ext>
            </a:extLst>
          </p:cNvPr>
          <p:cNvSpPr txBox="1"/>
          <p:nvPr/>
        </p:nvSpPr>
        <p:spPr>
          <a:xfrm>
            <a:off x="2150269" y="5650712"/>
            <a:ext cx="8958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If the instrument is stored in dry nitrogen or vacuum and only exposed shortly (~15min) to ambient air (humid), the removed water is not reappearing, resulting in a shorter pumping time.</a:t>
            </a:r>
          </a:p>
          <a:p>
            <a:pPr algn="r"/>
            <a:r>
              <a:rPr lang="en-US" dirty="0"/>
              <a:t>Wittmann et al. in preparation</a:t>
            </a:r>
            <a:endParaRPr lang="de-DE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D1E367E6-60CD-494E-BE94-C5B2E781D66B}"/>
              </a:ext>
            </a:extLst>
          </p:cNvPr>
          <p:cNvSpPr/>
          <p:nvPr/>
        </p:nvSpPr>
        <p:spPr>
          <a:xfrm rot="5400000">
            <a:off x="6278282" y="1511002"/>
            <a:ext cx="558800" cy="2823883"/>
          </a:xfrm>
          <a:prstGeom prst="downArrow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68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17F40-E916-4AD3-8908-61901C74C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A54E3-B71B-4B29-A974-EBEAA655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749" y="1931993"/>
            <a:ext cx="5857383" cy="4351338"/>
          </a:xfrm>
        </p:spPr>
        <p:txBody>
          <a:bodyPr/>
          <a:lstStyle/>
          <a:p>
            <a:pPr algn="just"/>
            <a:r>
              <a:rPr lang="en-US" sz="1800" dirty="0"/>
              <a:t>The improvement of the venting scheme inside JDC shortened the required outgassing time for safe high voltage operations from weeks to hours.</a:t>
            </a:r>
          </a:p>
          <a:p>
            <a:pPr algn="just"/>
            <a:r>
              <a:rPr lang="en-US" sz="1800" dirty="0"/>
              <a:t>Previous outgassing and baking shortens the pumping time if the instrument has not been exposed to humid air for more than 15 minutes in-between individual pump-downs.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dirty="0"/>
              <a:t>The next step in the evaluation of the data will be a comparison with data from tests of the Miniature Ion Precipitation Analyzer (MIPA), which is an instrument of </a:t>
            </a:r>
            <a:r>
              <a:rPr lang="en-US" sz="1800" dirty="0" err="1"/>
              <a:t>Bepi</a:t>
            </a:r>
            <a:r>
              <a:rPr lang="en-US" sz="1800" dirty="0"/>
              <a:t>-Colombo </a:t>
            </a:r>
            <a:endParaRPr lang="de-DE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EABF6-6791-45EC-9210-5C2DBAE0C6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AEFA7BB-7E9F-466F-B660-90EA58B1426B}" type="slidenum">
              <a:rPr lang="de-DE" smtClean="0"/>
              <a:pPr algn="ctr"/>
              <a:t>12</a:t>
            </a:fld>
            <a:endParaRPr lang="de-DE" dirty="0"/>
          </a:p>
        </p:txBody>
      </p:sp>
      <p:pic>
        <p:nvPicPr>
          <p:cNvPr id="6" name="Picture 5" descr="A picture containing indoor, table, cake, sitting&#10;&#10;Description automatically generated">
            <a:extLst>
              <a:ext uri="{FF2B5EF4-FFF2-40B4-BE49-F238E27FC236}">
                <a16:creationId xmlns:a16="http://schemas.microsoft.com/office/drawing/2014/main" id="{9D368521-1159-451F-B43D-EF008E864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601" y="1016000"/>
            <a:ext cx="3726075" cy="55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0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0FDE-9220-48ED-B41D-AD225305B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25536-6B77-418E-BD5B-8B5F91C23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de-DE" sz="1800" dirty="0"/>
              <a:t>[1] S. Barabash, P. Wurz, et al.: </a:t>
            </a:r>
            <a:r>
              <a:rPr lang="de-DE" sz="1800" dirty="0" err="1"/>
              <a:t>Particle</a:t>
            </a:r>
            <a:r>
              <a:rPr lang="de-DE" sz="1800" dirty="0"/>
              <a:t> Environment Pack-</a:t>
            </a:r>
            <a:r>
              <a:rPr lang="de-DE" sz="1800" dirty="0" err="1"/>
              <a:t>age</a:t>
            </a:r>
            <a:r>
              <a:rPr lang="de-DE" sz="1800" dirty="0"/>
              <a:t> (PEP), European Planetary Science </a:t>
            </a:r>
            <a:r>
              <a:rPr lang="de-DE" sz="1800" dirty="0" err="1"/>
              <a:t>Congress</a:t>
            </a:r>
            <a:r>
              <a:rPr lang="de-DE" sz="1800" dirty="0"/>
              <a:t> 2013,Vol. 8, EPSC2013-709, London, UK, 2013.</a:t>
            </a:r>
          </a:p>
          <a:p>
            <a:pPr marL="0" indent="0" algn="just">
              <a:buNone/>
            </a:pPr>
            <a:r>
              <a:rPr lang="de-DE" sz="1800" dirty="0"/>
              <a:t>[2] J. </a:t>
            </a:r>
            <a:r>
              <a:rPr lang="de-DE" sz="1800" dirty="0" err="1"/>
              <a:t>Stude</a:t>
            </a:r>
            <a:r>
              <a:rPr lang="de-DE" sz="1800" dirty="0"/>
              <a:t>: </a:t>
            </a:r>
            <a:r>
              <a:rPr lang="de-DE" sz="1800" dirty="0" err="1"/>
              <a:t>Advanced</a:t>
            </a:r>
            <a:r>
              <a:rPr lang="de-DE" sz="1800" dirty="0"/>
              <a:t> Plasma Analyzer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Measurementsin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Magnetosphere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Jupiter, PhD </a:t>
            </a:r>
            <a:r>
              <a:rPr lang="de-DE" sz="1800" dirty="0" err="1"/>
              <a:t>dissertation</a:t>
            </a:r>
            <a:r>
              <a:rPr lang="de-DE" sz="1800" dirty="0"/>
              <a:t>, </a:t>
            </a:r>
            <a:r>
              <a:rPr lang="de-DE" sz="1800" dirty="0" err="1"/>
              <a:t>Umeåuniversitet</a:t>
            </a:r>
            <a:r>
              <a:rPr lang="de-DE" sz="1800" dirty="0"/>
              <a:t>, </a:t>
            </a:r>
            <a:r>
              <a:rPr lang="de-DE" sz="1800" dirty="0" err="1"/>
              <a:t>Umeå</a:t>
            </a:r>
            <a:r>
              <a:rPr lang="de-DE" sz="1800" dirty="0"/>
              <a:t>, 2016.</a:t>
            </a:r>
          </a:p>
          <a:p>
            <a:pPr marL="0" indent="0" algn="just">
              <a:buNone/>
            </a:pPr>
            <a:r>
              <a:rPr lang="de-DE" sz="1800" dirty="0"/>
              <a:t>[3] M. J. Ernst, H. F. </a:t>
            </a:r>
            <a:r>
              <a:rPr lang="de-DE" sz="1800" dirty="0" err="1"/>
              <a:t>Hemond</a:t>
            </a:r>
            <a:r>
              <a:rPr lang="de-DE" sz="1800" dirty="0"/>
              <a:t>: Vacuum </a:t>
            </a:r>
            <a:r>
              <a:rPr lang="de-DE" sz="1800" dirty="0" err="1"/>
              <a:t>pumpdown</a:t>
            </a:r>
            <a:r>
              <a:rPr lang="de-DE" sz="1800" dirty="0"/>
              <a:t> </a:t>
            </a:r>
            <a:r>
              <a:rPr lang="de-DE" sz="1800" dirty="0" err="1"/>
              <a:t>model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long</a:t>
            </a:r>
            <a:r>
              <a:rPr lang="de-DE" sz="1800" dirty="0"/>
              <a:t> </a:t>
            </a:r>
            <a:r>
              <a:rPr lang="de-DE" sz="1800" dirty="0" err="1"/>
              <a:t>outgasing</a:t>
            </a:r>
            <a:r>
              <a:rPr lang="de-DE" sz="1800" dirty="0"/>
              <a:t> </a:t>
            </a:r>
            <a:r>
              <a:rPr lang="de-DE" sz="1800" dirty="0" err="1"/>
              <a:t>tubes</a:t>
            </a:r>
            <a:r>
              <a:rPr lang="de-DE" sz="1800" dirty="0"/>
              <a:t>, </a:t>
            </a:r>
            <a:r>
              <a:rPr lang="en-US" sz="1800" dirty="0"/>
              <a:t>Journal of Vacuum Science &amp; Technology A, Volume 12 Issue 2, 1994</a:t>
            </a:r>
            <a:endParaRPr lang="de-DE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BCB40-762D-4CB4-BF9D-83E9E2A8EA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AEFA7BB-7E9F-466F-B660-90EA58B1426B}" type="slidenum">
              <a:rPr lang="de-DE" smtClean="0"/>
              <a:pPr algn="ctr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59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BD78-9468-49FE-9316-BBE0256A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Jovian Plasma Dynamics and Composition Analyzer (JDC)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CD307-9C9C-4B2E-91F1-253CDDE30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750" y="1931993"/>
            <a:ext cx="6375664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dirty="0"/>
              <a:t>A  part of ESAs </a:t>
            </a:r>
            <a:r>
              <a:rPr lang="en-US" sz="1800" dirty="0" err="1"/>
              <a:t>JUpiter</a:t>
            </a:r>
            <a:r>
              <a:rPr lang="en-US" sz="1800" dirty="0"/>
              <a:t> </a:t>
            </a:r>
            <a:r>
              <a:rPr lang="en-US" sz="1800" dirty="0" err="1"/>
              <a:t>ICy</a:t>
            </a:r>
            <a:r>
              <a:rPr lang="en-US" sz="1800" dirty="0"/>
              <a:t> moons Explorer (JUICE) is the Particle Environment Package (PEP) [1]. PEP consists of six sensors with one of them being the Jovian plasma Dynamics and Composition analyzer (JDC)[2], built at the Swedish Institute of Space Physics.</a:t>
            </a:r>
          </a:p>
          <a:p>
            <a:pPr marL="0" indent="0" algn="just">
              <a:buNone/>
            </a:pPr>
            <a:r>
              <a:rPr lang="en-US" sz="1800" dirty="0"/>
              <a:t>JDC is a particle detector capable of detecting positive and negative ions as well as electrons with a mass range from 1amu to 70amu in an energy range from 1eV/q to 40keV/q. During these measurements in a hemispherical field of view, a mass resolution of 2 – 3 or up to 20, depending on channel, and an energy resolution of 12% can be achieved. For this high voltages up to 5.5kV and shielding against the harsh radiation environment (60% of the  sensors 7.1kg) are needed.</a:t>
            </a:r>
          </a:p>
          <a:p>
            <a:pPr marL="0" indent="0" algn="just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EC26B-1EE1-4D0E-A105-817E50AB25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AEFA7BB-7E9F-466F-B660-90EA58B1426B}" type="slidenum">
              <a:rPr lang="de-DE" smtClean="0"/>
              <a:pPr algn="ctr"/>
              <a:t>2</a:t>
            </a:fld>
            <a:endParaRPr lang="de-DE" dirty="0"/>
          </a:p>
        </p:txBody>
      </p:sp>
      <p:pic>
        <p:nvPicPr>
          <p:cNvPr id="6" name="Picture 5" descr="A close up of a metal object&#10;&#10;Description automatically generated">
            <a:extLst>
              <a:ext uri="{FF2B5EF4-FFF2-40B4-BE49-F238E27FC236}">
                <a16:creationId xmlns:a16="http://schemas.microsoft.com/office/drawing/2014/main" id="{5E29C50B-CC78-4490-8FF8-70E95E2B0D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8" t="9874" r="3518" b="8543"/>
          <a:stretch/>
        </p:blipFill>
        <p:spPr>
          <a:xfrm rot="5400000">
            <a:off x="7485745" y="2526970"/>
            <a:ext cx="5153471" cy="325755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F82AAB-23A2-4F5F-95D4-CB09A249C10B}"/>
              </a:ext>
            </a:extLst>
          </p:cNvPr>
          <p:cNvCxnSpPr/>
          <p:nvPr/>
        </p:nvCxnSpPr>
        <p:spPr>
          <a:xfrm>
            <a:off x="9079707" y="5572131"/>
            <a:ext cx="0" cy="1714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321708-E136-4F6E-8C32-B49792AC974D}"/>
              </a:ext>
            </a:extLst>
          </p:cNvPr>
          <p:cNvCxnSpPr>
            <a:cxnSpLocks/>
          </p:cNvCxnSpPr>
          <p:nvPr/>
        </p:nvCxnSpPr>
        <p:spPr>
          <a:xfrm>
            <a:off x="11239502" y="5564987"/>
            <a:ext cx="0" cy="1714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0F2E60-3132-42EF-9F8C-A2348BF7A355}"/>
              </a:ext>
            </a:extLst>
          </p:cNvPr>
          <p:cNvCxnSpPr>
            <a:cxnSpLocks/>
          </p:cNvCxnSpPr>
          <p:nvPr/>
        </p:nvCxnSpPr>
        <p:spPr>
          <a:xfrm>
            <a:off x="9079707" y="5650712"/>
            <a:ext cx="2164556" cy="0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E7B7CF5-6B95-40C9-B860-0A1CC2194627}"/>
              </a:ext>
            </a:extLst>
          </p:cNvPr>
          <p:cNvSpPr txBox="1"/>
          <p:nvPr/>
        </p:nvSpPr>
        <p:spPr>
          <a:xfrm>
            <a:off x="10484350" y="5646505"/>
            <a:ext cx="93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~18cm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7E7B-3263-4A94-9E1B-AA7902E3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Inside a Particle Instrument</a:t>
            </a:r>
            <a:br>
              <a:rPr lang="en-US" dirty="0"/>
            </a:b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0DC47-E9B9-40BB-B4A5-36479A0D6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394" y="1567487"/>
            <a:ext cx="3595050" cy="5082113"/>
          </a:xfrm>
        </p:spPr>
        <p:txBody>
          <a:bodyPr/>
          <a:lstStyle/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r>
              <a:rPr lang="en-US" sz="1800" dirty="0"/>
              <a:t>High voltages (several kV) in particle instruments</a:t>
            </a:r>
          </a:p>
          <a:p>
            <a:pPr marL="0" indent="0" algn="just">
              <a:buNone/>
            </a:pPr>
            <a:r>
              <a:rPr lang="en-US" sz="1800" dirty="0"/>
              <a:t> → large electric fields</a:t>
            </a:r>
          </a:p>
          <a:p>
            <a:pPr marL="0" indent="0" algn="just">
              <a:buNone/>
            </a:pPr>
            <a:r>
              <a:rPr lang="en-US" sz="1800" dirty="0"/>
              <a:t>⇒ discharges are more likely to happen</a:t>
            </a:r>
          </a:p>
          <a:p>
            <a:pPr marL="0" indent="0" algn="just">
              <a:buNone/>
            </a:pPr>
            <a:r>
              <a:rPr lang="en-US" sz="1800" dirty="0"/>
              <a:t>Discharge prevention:</a:t>
            </a:r>
          </a:p>
          <a:p>
            <a:pPr marL="0" indent="0" algn="just">
              <a:buNone/>
            </a:pPr>
            <a:r>
              <a:rPr lang="en-US" sz="1800" dirty="0"/>
              <a:t>Pressure inside our particle instrument must be below </a:t>
            </a:r>
            <a:r>
              <a:rPr lang="en-US" sz="1800" dirty="0" err="1"/>
              <a:t>Paschen</a:t>
            </a:r>
            <a:r>
              <a:rPr lang="en-US" sz="1800" dirty="0"/>
              <a:t> Minimum to have sufficient dielectric strength</a:t>
            </a:r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  <a:p>
            <a:pPr marL="0" indent="0" algn="r">
              <a:buNone/>
            </a:pPr>
            <a:r>
              <a:rPr lang="en-US" sz="1400" dirty="0"/>
              <a:t>Adapted from: https://en.wikipedia.org/</a:t>
            </a:r>
          </a:p>
        </p:txBody>
      </p:sp>
      <p:pic>
        <p:nvPicPr>
          <p:cNvPr id="7" name="Picture 6" descr="A picture containing brakes, transport, sitting, mirror&#10;&#10;Description automatically generated">
            <a:extLst>
              <a:ext uri="{FF2B5EF4-FFF2-40B4-BE49-F238E27FC236}">
                <a16:creationId xmlns:a16="http://schemas.microsoft.com/office/drawing/2014/main" id="{8A8E2B09-3A92-450C-A211-DF95E7E1EC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t="21367" b="27186"/>
          <a:stretch/>
        </p:blipFill>
        <p:spPr>
          <a:xfrm rot="5400000">
            <a:off x="8616800" y="3017831"/>
            <a:ext cx="5025543" cy="212485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DC6B307-3BFB-4DC7-9AE1-B60B5EA7AD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AEFA7BB-7E9F-466F-B660-90EA58B1426B}" type="slidenum">
              <a:rPr lang="de-DE" smtClean="0"/>
              <a:pPr algn="ctr"/>
              <a:t>3</a:t>
            </a:fld>
            <a:endParaRPr lang="de-DE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8DEAA8C-0FB1-4BB6-9320-556144EF14FA}"/>
              </a:ext>
            </a:extLst>
          </p:cNvPr>
          <p:cNvCxnSpPr>
            <a:cxnSpLocks/>
          </p:cNvCxnSpPr>
          <p:nvPr/>
        </p:nvCxnSpPr>
        <p:spPr>
          <a:xfrm flipH="1">
            <a:off x="10398590" y="4690679"/>
            <a:ext cx="242886" cy="0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EE30121-470B-4B4E-B9B4-FE845A736A50}"/>
              </a:ext>
            </a:extLst>
          </p:cNvPr>
          <p:cNvSpPr txBox="1"/>
          <p:nvPr/>
        </p:nvSpPr>
        <p:spPr>
          <a:xfrm>
            <a:off x="10398589" y="4321347"/>
            <a:ext cx="110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~2.5 mm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11C4A3-5EF7-4640-9F8D-5A99AB767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656" y="1453956"/>
            <a:ext cx="5315487" cy="52641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BE6187-8FF5-40A8-B93D-8396159C7FCC}"/>
              </a:ext>
            </a:extLst>
          </p:cNvPr>
          <p:cNvSpPr txBox="1"/>
          <p:nvPr/>
        </p:nvSpPr>
        <p:spPr>
          <a:xfrm>
            <a:off x="5703689" y="1221775"/>
            <a:ext cx="3617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Dielectric strength for 2.5mm gap</a:t>
            </a:r>
          </a:p>
          <a:p>
            <a:pPr algn="just"/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AF17918-FBD6-40E8-BA23-493F0922E4CD}"/>
                  </a:ext>
                </a:extLst>
              </p:cNvPr>
              <p:cNvSpPr/>
              <p:nvPr/>
            </p:nvSpPr>
            <p:spPr>
              <a:xfrm rot="16200000">
                <a:off x="4491516" y="3768435"/>
                <a:ext cx="906362" cy="2274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𝑉𝑜𝑙𝑡</m:t>
                      </m:r>
                      <m:r>
                        <a:rPr lang="en-US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AF17918-FBD6-40E8-BA23-493F0922E4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491516" y="3768435"/>
                <a:ext cx="906362" cy="227491"/>
              </a:xfrm>
              <a:prstGeom prst="rect">
                <a:avLst/>
              </a:prstGeom>
              <a:blipFill>
                <a:blip r:embed="rId5"/>
                <a:stretch>
                  <a:fillRect l="-7500" t="-6000" r="-50000" b="-9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202500-F657-42AE-801E-020F6F6429C1}"/>
              </a:ext>
            </a:extLst>
          </p:cNvPr>
          <p:cNvCxnSpPr>
            <a:cxnSpLocks/>
          </p:cNvCxnSpPr>
          <p:nvPr/>
        </p:nvCxnSpPr>
        <p:spPr>
          <a:xfrm>
            <a:off x="5379024" y="4235780"/>
            <a:ext cx="440077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311F207-DF7D-4499-8DAC-2606C466BD80}"/>
              </a:ext>
            </a:extLst>
          </p:cNvPr>
          <p:cNvSpPr txBox="1"/>
          <p:nvPr/>
        </p:nvSpPr>
        <p:spPr>
          <a:xfrm>
            <a:off x="9086740" y="4192437"/>
            <a:ext cx="90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5.5kV</a:t>
            </a:r>
            <a:endParaRPr lang="de-DE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C38EBB-6D99-45C2-B503-FA0AED8DDC05}"/>
              </a:ext>
            </a:extLst>
          </p:cNvPr>
          <p:cNvSpPr/>
          <p:nvPr/>
        </p:nvSpPr>
        <p:spPr>
          <a:xfrm>
            <a:off x="6060140" y="1658473"/>
            <a:ext cx="2590800" cy="4565743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461847-12EE-4C64-9BD6-48947332E4D1}"/>
              </a:ext>
            </a:extLst>
          </p:cNvPr>
          <p:cNvSpPr txBox="1"/>
          <p:nvPr/>
        </p:nvSpPr>
        <p:spPr>
          <a:xfrm>
            <a:off x="5703689" y="5897799"/>
            <a:ext cx="2157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Paschen</a:t>
            </a:r>
            <a:r>
              <a:rPr lang="en-US" dirty="0"/>
              <a:t> Minimum</a:t>
            </a:r>
            <a:endParaRPr lang="de-DE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5EFBFD6-C803-4F32-87B7-DA64DC96C821}"/>
              </a:ext>
            </a:extLst>
          </p:cNvPr>
          <p:cNvCxnSpPr>
            <a:cxnSpLocks/>
          </p:cNvCxnSpPr>
          <p:nvPr/>
        </p:nvCxnSpPr>
        <p:spPr>
          <a:xfrm flipV="1">
            <a:off x="6508376" y="5650712"/>
            <a:ext cx="0" cy="3651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5C26385-56B6-47EA-ABA0-09B83F4B59E5}"/>
              </a:ext>
            </a:extLst>
          </p:cNvPr>
          <p:cNvSpPr txBox="1"/>
          <p:nvPr/>
        </p:nvSpPr>
        <p:spPr>
          <a:xfrm>
            <a:off x="6287632" y="2547338"/>
            <a:ext cx="2138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Dangerous pressure area</a:t>
            </a:r>
            <a:endParaRPr lang="de-DE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7DBD33-FA61-4932-9150-A5FBEA5DC810}"/>
              </a:ext>
            </a:extLst>
          </p:cNvPr>
          <p:cNvSpPr/>
          <p:nvPr/>
        </p:nvSpPr>
        <p:spPr>
          <a:xfrm>
            <a:off x="5254192" y="6223820"/>
            <a:ext cx="4642840" cy="220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415847-1190-419B-A7F5-9A8FC38F3C52}"/>
              </a:ext>
            </a:extLst>
          </p:cNvPr>
          <p:cNvSpPr txBox="1"/>
          <p:nvPr/>
        </p:nvSpPr>
        <p:spPr>
          <a:xfrm>
            <a:off x="5254192" y="6161962"/>
            <a:ext cx="68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0.52</a:t>
            </a:r>
            <a:endParaRPr lang="de-DE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CFBEFD-1473-453B-8178-8020A4DBF8B8}"/>
              </a:ext>
            </a:extLst>
          </p:cNvPr>
          <p:cNvSpPr txBox="1"/>
          <p:nvPr/>
        </p:nvSpPr>
        <p:spPr>
          <a:xfrm>
            <a:off x="9352204" y="6158173"/>
            <a:ext cx="88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5200</a:t>
            </a:r>
            <a:endParaRPr lang="de-D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23DC1F-1E95-40CE-8341-DAD7519CE146}"/>
              </a:ext>
            </a:extLst>
          </p:cNvPr>
          <p:cNvSpPr/>
          <p:nvPr/>
        </p:nvSpPr>
        <p:spPr>
          <a:xfrm>
            <a:off x="6243129" y="6383221"/>
            <a:ext cx="2819794" cy="220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Pressure (mbar)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CC08DE-2346-490A-99F1-A13C8F7EA1A9}"/>
              </a:ext>
            </a:extLst>
          </p:cNvPr>
          <p:cNvSpPr txBox="1"/>
          <p:nvPr/>
        </p:nvSpPr>
        <p:spPr>
          <a:xfrm>
            <a:off x="7360135" y="6153339"/>
            <a:ext cx="68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52</a:t>
            </a:r>
            <a:endParaRPr lang="de-DE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2F6EA7-F1AC-4558-8BD9-A6A2D69BAE87}"/>
              </a:ext>
            </a:extLst>
          </p:cNvPr>
          <p:cNvSpPr txBox="1"/>
          <p:nvPr/>
        </p:nvSpPr>
        <p:spPr>
          <a:xfrm>
            <a:off x="6243129" y="6153091"/>
            <a:ext cx="68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5.2</a:t>
            </a:r>
            <a:endParaRPr lang="de-DE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EDCEEC-2B2E-4643-8B33-AD1ED351167E}"/>
              </a:ext>
            </a:extLst>
          </p:cNvPr>
          <p:cNvSpPr txBox="1"/>
          <p:nvPr/>
        </p:nvSpPr>
        <p:spPr>
          <a:xfrm>
            <a:off x="8381808" y="6153091"/>
            <a:ext cx="68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520</a:t>
            </a:r>
            <a:endParaRPr lang="de-DE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0080474-EA64-46DA-A9E6-2C88AB1D9F48}"/>
              </a:ext>
            </a:extLst>
          </p:cNvPr>
          <p:cNvSpPr/>
          <p:nvPr/>
        </p:nvSpPr>
        <p:spPr>
          <a:xfrm rot="16200000">
            <a:off x="2860413" y="3810309"/>
            <a:ext cx="4686151" cy="227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A1D1C04-3CF7-4110-9B83-EE39E0E0E75E}"/>
                  </a:ext>
                </a:extLst>
              </p:cNvPr>
              <p:cNvSpPr txBox="1"/>
              <p:nvPr/>
            </p:nvSpPr>
            <p:spPr>
              <a:xfrm rot="16200000">
                <a:off x="4927331" y="5904901"/>
                <a:ext cx="6811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A1D1C04-3CF7-4110-9B83-EE39E0E0E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27331" y="5904901"/>
                <a:ext cx="68111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7E6476-EE7E-40FB-A53F-F8AF55D6ED63}"/>
                  </a:ext>
                </a:extLst>
              </p:cNvPr>
              <p:cNvSpPr txBox="1"/>
              <p:nvPr/>
            </p:nvSpPr>
            <p:spPr>
              <a:xfrm rot="16200000">
                <a:off x="4927331" y="4843984"/>
                <a:ext cx="6811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7E6476-EE7E-40FB-A53F-F8AF55D6E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27331" y="4843984"/>
                <a:ext cx="68111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2BFFEFB-E422-4635-8F5C-E03F5839AEAD}"/>
                  </a:ext>
                </a:extLst>
              </p:cNvPr>
              <p:cNvSpPr txBox="1"/>
              <p:nvPr/>
            </p:nvSpPr>
            <p:spPr>
              <a:xfrm rot="16200000">
                <a:off x="4927331" y="3716733"/>
                <a:ext cx="6811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2BFFEFB-E422-4635-8F5C-E03F5839A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27331" y="3716733"/>
                <a:ext cx="68111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D4604D2-6D3D-4B15-A885-CF2D18B58DAA}"/>
                  </a:ext>
                </a:extLst>
              </p:cNvPr>
              <p:cNvSpPr txBox="1"/>
              <p:nvPr/>
            </p:nvSpPr>
            <p:spPr>
              <a:xfrm rot="16200000">
                <a:off x="4927331" y="2538973"/>
                <a:ext cx="6811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D4604D2-6D3D-4B15-A885-CF2D18B58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27331" y="2538973"/>
                <a:ext cx="68111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4847354-953B-4A7F-9310-49628F8BF618}"/>
                  </a:ext>
                </a:extLst>
              </p:cNvPr>
              <p:cNvSpPr txBox="1"/>
              <p:nvPr/>
            </p:nvSpPr>
            <p:spPr>
              <a:xfrm rot="16200000">
                <a:off x="4927331" y="1531360"/>
                <a:ext cx="6811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4847354-953B-4A7F-9310-49628F8BF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27331" y="1531360"/>
                <a:ext cx="68111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93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raphic 65">
            <a:extLst>
              <a:ext uri="{FF2B5EF4-FFF2-40B4-BE49-F238E27FC236}">
                <a16:creationId xmlns:a16="http://schemas.microsoft.com/office/drawing/2014/main" id="{ACCFF828-6001-4E06-BD3B-03A70C2FA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9592" y="904670"/>
            <a:ext cx="8931909" cy="53161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C8178B-C416-4DA4-B779-23B02759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Evolution During Pump Down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AD7477-B6C4-4988-BF74-B2E45B4A48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AEFA7BB-7E9F-466F-B660-90EA58B1426B}" type="slidenum">
              <a:rPr lang="de-DE" smtClean="0"/>
              <a:pPr algn="ctr"/>
              <a:t>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2FB96DC-3DE9-4395-A4E8-7706D69666DD}"/>
                  </a:ext>
                </a:extLst>
              </p:cNvPr>
              <p:cNvSpPr txBox="1"/>
              <p:nvPr/>
            </p:nvSpPr>
            <p:spPr>
              <a:xfrm>
                <a:off x="1875958" y="6152105"/>
                <a:ext cx="9459179" cy="492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Three outgassing domains;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 dominant several minutes;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dominant several days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2FB96DC-3DE9-4395-A4E8-7706D6966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958" y="6152105"/>
                <a:ext cx="9459179" cy="492379"/>
              </a:xfrm>
              <a:prstGeom prst="rect">
                <a:avLst/>
              </a:prstGeom>
              <a:blipFill>
                <a:blip r:embed="rId5"/>
                <a:stretch>
                  <a:fillRect l="-580" b="-61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4CF3891-FB28-428D-A142-88373A8DEBAF}"/>
              </a:ext>
            </a:extLst>
          </p:cNvPr>
          <p:cNvCxnSpPr/>
          <p:nvPr/>
        </p:nvCxnSpPr>
        <p:spPr>
          <a:xfrm flipH="1">
            <a:off x="6318445" y="3314699"/>
            <a:ext cx="854869" cy="79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096CF91-E10B-4243-BB87-BE1DA4C46BAC}"/>
              </a:ext>
            </a:extLst>
          </p:cNvPr>
          <p:cNvSpPr txBox="1"/>
          <p:nvPr/>
        </p:nvSpPr>
        <p:spPr>
          <a:xfrm>
            <a:off x="7173314" y="2510849"/>
            <a:ext cx="2293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Critical for Space instruments testing on ground; can be optimized</a:t>
            </a:r>
            <a:endParaRPr lang="de-DE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476B2E-1A14-4E3B-A3E0-B0DDDDA8AD89}"/>
              </a:ext>
            </a:extLst>
          </p:cNvPr>
          <p:cNvSpPr txBox="1"/>
          <p:nvPr/>
        </p:nvSpPr>
        <p:spPr>
          <a:xfrm>
            <a:off x="11033649" y="5159990"/>
            <a:ext cx="132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Adapted from M.J. Ernst et al. 1994 [3]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4791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96C9C2-59C4-408E-9C76-A55848CFF2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AEFA7BB-7E9F-466F-B660-90EA58B1426B}" type="slidenum">
              <a:rPr lang="de-DE" smtClean="0"/>
              <a:pPr algn="ctr"/>
              <a:t>5</a:t>
            </a:fld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D829E-E556-474D-B7A5-2C6BACEB6773}"/>
              </a:ext>
            </a:extLst>
          </p:cNvPr>
          <p:cNvSpPr txBox="1"/>
          <p:nvPr/>
        </p:nvSpPr>
        <p:spPr>
          <a:xfrm>
            <a:off x="1201744" y="1976625"/>
            <a:ext cx="5693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Two big volumes deep inside (red and blue)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Red has a volume of approximately 450cm³,</a:t>
            </a:r>
          </a:p>
          <a:p>
            <a:pPr algn="just"/>
            <a:r>
              <a:rPr lang="en-US" dirty="0"/>
              <a:t>Blue 310cm³</a:t>
            </a:r>
          </a:p>
        </p:txBody>
      </p:sp>
      <p:pic>
        <p:nvPicPr>
          <p:cNvPr id="18" name="Picture 17" descr="A picture containing sitting, laptop, dark, computer&#10;&#10;Description automatically generated">
            <a:extLst>
              <a:ext uri="{FF2B5EF4-FFF2-40B4-BE49-F238E27FC236}">
                <a16:creationId xmlns:a16="http://schemas.microsoft.com/office/drawing/2014/main" id="{4355A7F8-9697-487B-A508-FE7F557BC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45" y="1"/>
            <a:ext cx="5898356" cy="68580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66ED59C2-CC17-40BD-B3DC-652175661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13" y="140741"/>
            <a:ext cx="7467637" cy="1325563"/>
          </a:xfrm>
        </p:spPr>
        <p:txBody>
          <a:bodyPr/>
          <a:lstStyle/>
          <a:p>
            <a:r>
              <a:rPr lang="en-US" dirty="0"/>
              <a:t>Critical Volumes of JDC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3956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96C9C2-59C4-408E-9C76-A55848CFF2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AEFA7BB-7E9F-466F-B660-90EA58B1426B}" type="slidenum">
              <a:rPr lang="de-DE" smtClean="0"/>
              <a:pPr algn="ctr"/>
              <a:t>6</a:t>
            </a:fld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D829E-E556-474D-B7A5-2C6BACEB6773}"/>
              </a:ext>
            </a:extLst>
          </p:cNvPr>
          <p:cNvSpPr txBox="1"/>
          <p:nvPr/>
        </p:nvSpPr>
        <p:spPr>
          <a:xfrm>
            <a:off x="1201744" y="1976625"/>
            <a:ext cx="5693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Two big volumes deep inside (red and blue)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Red has a volume of approximately 450cm³,</a:t>
            </a:r>
          </a:p>
          <a:p>
            <a:pPr algn="just"/>
            <a:r>
              <a:rPr lang="en-US" dirty="0"/>
              <a:t>Blue 310cm³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initial design had all volumes connected</a:t>
            </a:r>
          </a:p>
        </p:txBody>
      </p:sp>
      <p:pic>
        <p:nvPicPr>
          <p:cNvPr id="7" name="Picture 6" descr="A picture containing sitting, laptop, dark, computer&#10;&#10;Description automatically generated">
            <a:extLst>
              <a:ext uri="{FF2B5EF4-FFF2-40B4-BE49-F238E27FC236}">
                <a16:creationId xmlns:a16="http://schemas.microsoft.com/office/drawing/2014/main" id="{4F614BD0-D6BC-44D4-8269-65B27D8FD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46" y="1"/>
            <a:ext cx="5898356" cy="685800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786E6458-C221-434F-9E3D-7F07B031FBE3}"/>
              </a:ext>
            </a:extLst>
          </p:cNvPr>
          <p:cNvSpPr/>
          <p:nvPr/>
        </p:nvSpPr>
        <p:spPr>
          <a:xfrm rot="10800000" flipH="1">
            <a:off x="9152908" y="2229591"/>
            <a:ext cx="179832" cy="27766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8F2D288-DE9E-4086-B7C3-DC2F59F98D80}"/>
              </a:ext>
            </a:extLst>
          </p:cNvPr>
          <p:cNvSpPr/>
          <p:nvPr/>
        </p:nvSpPr>
        <p:spPr>
          <a:xfrm rot="10800000" flipH="1">
            <a:off x="10406532" y="2660303"/>
            <a:ext cx="151275" cy="340361"/>
          </a:xfrm>
          <a:prstGeom prst="downArrow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9D45922-7415-4411-A9A2-6E098DEF3BCB}"/>
              </a:ext>
            </a:extLst>
          </p:cNvPr>
          <p:cNvSpPr/>
          <p:nvPr/>
        </p:nvSpPr>
        <p:spPr>
          <a:xfrm rot="10800000" flipH="1">
            <a:off x="7669354" y="3964274"/>
            <a:ext cx="302549" cy="340362"/>
          </a:xfrm>
          <a:prstGeom prst="downArrow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615B101-414C-47BF-9A74-39DB725DE513}"/>
              </a:ext>
            </a:extLst>
          </p:cNvPr>
          <p:cNvSpPr/>
          <p:nvPr/>
        </p:nvSpPr>
        <p:spPr>
          <a:xfrm rot="10800000" flipH="1">
            <a:off x="10406534" y="3964273"/>
            <a:ext cx="302549" cy="340363"/>
          </a:xfrm>
          <a:prstGeom prst="downArrow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3F7EE2E-3390-4636-8464-4B7808AF202B}"/>
              </a:ext>
            </a:extLst>
          </p:cNvPr>
          <p:cNvSpPr/>
          <p:nvPr/>
        </p:nvSpPr>
        <p:spPr>
          <a:xfrm rot="10800000" flipH="1">
            <a:off x="7936802" y="2660303"/>
            <a:ext cx="151275" cy="340361"/>
          </a:xfrm>
          <a:prstGeom prst="downArrow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8D62185-988D-4255-A287-3611DA8EEC14}"/>
              </a:ext>
            </a:extLst>
          </p:cNvPr>
          <p:cNvSpPr/>
          <p:nvPr/>
        </p:nvSpPr>
        <p:spPr>
          <a:xfrm rot="5400000" flipH="1">
            <a:off x="7654595" y="2258424"/>
            <a:ext cx="170631" cy="292635"/>
          </a:xfrm>
          <a:prstGeom prst="downArrow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F8BF3A2B-686C-4250-A202-327D242A8DC3}"/>
              </a:ext>
            </a:extLst>
          </p:cNvPr>
          <p:cNvSpPr/>
          <p:nvPr/>
        </p:nvSpPr>
        <p:spPr>
          <a:xfrm rot="16200000" flipH="1">
            <a:off x="10677048" y="2258423"/>
            <a:ext cx="170631" cy="292635"/>
          </a:xfrm>
          <a:prstGeom prst="downArrow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C76656-6A73-48C5-9FB6-364626040F3D}"/>
              </a:ext>
            </a:extLst>
          </p:cNvPr>
          <p:cNvSpPr txBox="1">
            <a:spLocks/>
          </p:cNvSpPr>
          <p:nvPr/>
        </p:nvSpPr>
        <p:spPr>
          <a:xfrm>
            <a:off x="1004813" y="140741"/>
            <a:ext cx="7467637" cy="1325563"/>
          </a:xfrm>
          <a:prstGeom prst="rect">
            <a:avLst/>
          </a:prstGeom>
        </p:spPr>
        <p:txBody>
          <a:bodyPr/>
          <a:lstStyle>
            <a:lvl1pPr algn="ctr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Initial Outgassing Scheme of JDC</a:t>
            </a:r>
            <a:endParaRPr lang="de-DE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A4202BB4-77A2-4041-92AA-890ABDBE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68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F5CE-15D3-41A9-A4F8-264D9625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13" y="140741"/>
            <a:ext cx="7467637" cy="1325563"/>
          </a:xfrm>
        </p:spPr>
        <p:txBody>
          <a:bodyPr/>
          <a:lstStyle/>
          <a:p>
            <a:r>
              <a:rPr lang="en-US" dirty="0"/>
              <a:t>Improved Outgassing Scheme of JDC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96C9C2-59C4-408E-9C76-A55848CFF2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AEFA7BB-7E9F-466F-B660-90EA58B1426B}" type="slidenum">
              <a:rPr lang="de-DE" smtClean="0"/>
              <a:pPr algn="ctr"/>
              <a:t>7</a:t>
            </a:fld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D829E-E556-474D-B7A5-2C6BACEB6773}"/>
              </a:ext>
            </a:extLst>
          </p:cNvPr>
          <p:cNvSpPr txBox="1"/>
          <p:nvPr/>
        </p:nvSpPr>
        <p:spPr>
          <a:xfrm>
            <a:off x="1201744" y="1976625"/>
            <a:ext cx="4669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Two big volumes deep inside (red and blue)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Red has a volume of approximately 450cm³,</a:t>
            </a:r>
          </a:p>
          <a:p>
            <a:pPr algn="just"/>
            <a:r>
              <a:rPr lang="en-US" dirty="0"/>
              <a:t>Blue 310cm³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improved venting scheme tried to improve the connection between all volumes and to the outside.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D792B2-E464-4D02-8BCC-F80A012E40BD}"/>
              </a:ext>
            </a:extLst>
          </p:cNvPr>
          <p:cNvGrpSpPr/>
          <p:nvPr/>
        </p:nvGrpSpPr>
        <p:grpSpPr>
          <a:xfrm>
            <a:off x="6293645" y="1"/>
            <a:ext cx="5898356" cy="6858000"/>
            <a:chOff x="6293645" y="1"/>
            <a:chExt cx="5898356" cy="6858000"/>
          </a:xfrm>
        </p:grpSpPr>
        <p:pic>
          <p:nvPicPr>
            <p:cNvPr id="36" name="Picture 35" descr="A picture containing sitting, laptop, dark, computer&#10;&#10;Description automatically generated">
              <a:extLst>
                <a:ext uri="{FF2B5EF4-FFF2-40B4-BE49-F238E27FC236}">
                  <a16:creationId xmlns:a16="http://schemas.microsoft.com/office/drawing/2014/main" id="{454A76E2-1B61-4A75-8B00-62A714AA9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3645" y="1"/>
              <a:ext cx="5898356" cy="6858000"/>
            </a:xfrm>
            <a:prstGeom prst="rect">
              <a:avLst/>
            </a:prstGeom>
          </p:spPr>
        </p:pic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68AD232D-F18F-4B72-A642-4FBB26585ED0}"/>
                </a:ext>
              </a:extLst>
            </p:cNvPr>
            <p:cNvSpPr/>
            <p:nvPr/>
          </p:nvSpPr>
          <p:spPr>
            <a:xfrm rot="5400000" flipH="1">
              <a:off x="7449753" y="2178562"/>
              <a:ext cx="427681" cy="431206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" name="Arrow: Down 36">
              <a:extLst>
                <a:ext uri="{FF2B5EF4-FFF2-40B4-BE49-F238E27FC236}">
                  <a16:creationId xmlns:a16="http://schemas.microsoft.com/office/drawing/2014/main" id="{C3AB8F56-7526-4375-9E6E-83645C2E9329}"/>
                </a:ext>
              </a:extLst>
            </p:cNvPr>
            <p:cNvSpPr/>
            <p:nvPr/>
          </p:nvSpPr>
          <p:spPr>
            <a:xfrm rot="10800000" flipH="1">
              <a:off x="9152907" y="2229591"/>
              <a:ext cx="179832" cy="277663"/>
            </a:xfrm>
            <a:prstGeom prst="downArrow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BFEEB1B4-9E7B-4874-9FB3-2B666A2FA77F}"/>
                </a:ext>
              </a:extLst>
            </p:cNvPr>
            <p:cNvSpPr/>
            <p:nvPr/>
          </p:nvSpPr>
          <p:spPr>
            <a:xfrm rot="10800000" flipH="1">
              <a:off x="7669354" y="3964274"/>
              <a:ext cx="302549" cy="340362"/>
            </a:xfrm>
            <a:prstGeom prst="downArrow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Arrow: Down 39">
              <a:extLst>
                <a:ext uri="{FF2B5EF4-FFF2-40B4-BE49-F238E27FC236}">
                  <a16:creationId xmlns:a16="http://schemas.microsoft.com/office/drawing/2014/main" id="{ADF0DE45-DD73-4157-B447-5C954AC35153}"/>
                </a:ext>
              </a:extLst>
            </p:cNvPr>
            <p:cNvSpPr/>
            <p:nvPr/>
          </p:nvSpPr>
          <p:spPr>
            <a:xfrm rot="10800000" flipH="1">
              <a:off x="10406533" y="3964273"/>
              <a:ext cx="302549" cy="340363"/>
            </a:xfrm>
            <a:prstGeom prst="downArrow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Arrow: Down 43">
              <a:extLst>
                <a:ext uri="{FF2B5EF4-FFF2-40B4-BE49-F238E27FC236}">
                  <a16:creationId xmlns:a16="http://schemas.microsoft.com/office/drawing/2014/main" id="{5D28D6B8-9D76-4A9D-BBD0-D09AF7686295}"/>
                </a:ext>
              </a:extLst>
            </p:cNvPr>
            <p:cNvSpPr/>
            <p:nvPr/>
          </p:nvSpPr>
          <p:spPr>
            <a:xfrm rot="10800000" flipH="1">
              <a:off x="7836626" y="2512427"/>
              <a:ext cx="427681" cy="431206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" name="Arrow: Down 44">
              <a:extLst>
                <a:ext uri="{FF2B5EF4-FFF2-40B4-BE49-F238E27FC236}">
                  <a16:creationId xmlns:a16="http://schemas.microsoft.com/office/drawing/2014/main" id="{D21CFA5D-5B53-4DAC-8831-5A28D54FE91D}"/>
                </a:ext>
              </a:extLst>
            </p:cNvPr>
            <p:cNvSpPr/>
            <p:nvPr/>
          </p:nvSpPr>
          <p:spPr>
            <a:xfrm rot="10800000" flipH="1">
              <a:off x="10240208" y="2512427"/>
              <a:ext cx="427681" cy="431206"/>
            </a:xfrm>
            <a:prstGeom prst="downArrow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" name="Arrow: Down 45">
              <a:extLst>
                <a:ext uri="{FF2B5EF4-FFF2-40B4-BE49-F238E27FC236}">
                  <a16:creationId xmlns:a16="http://schemas.microsoft.com/office/drawing/2014/main" id="{96876262-D981-4B55-8289-ADC2C81123AF}"/>
                </a:ext>
              </a:extLst>
            </p:cNvPr>
            <p:cNvSpPr/>
            <p:nvPr/>
          </p:nvSpPr>
          <p:spPr>
            <a:xfrm rot="16200000" flipH="1">
              <a:off x="10574515" y="2152819"/>
              <a:ext cx="427681" cy="431206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B994A9A5-B653-4E3E-8898-9EEC9EF4088B}"/>
                </a:ext>
              </a:extLst>
            </p:cNvPr>
            <p:cNvSpPr/>
            <p:nvPr/>
          </p:nvSpPr>
          <p:spPr>
            <a:xfrm rot="5400000" flipH="1">
              <a:off x="7449754" y="2178563"/>
              <a:ext cx="427681" cy="431206"/>
            </a:xfrm>
            <a:prstGeom prst="downArrow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94E645FD-698B-4D75-AC8A-CFF3545F54AB}"/>
                </a:ext>
              </a:extLst>
            </p:cNvPr>
            <p:cNvSpPr/>
            <p:nvPr/>
          </p:nvSpPr>
          <p:spPr>
            <a:xfrm rot="10800000" flipH="1">
              <a:off x="7836627" y="2512428"/>
              <a:ext cx="427681" cy="431206"/>
            </a:xfrm>
            <a:prstGeom prst="downArrow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" name="Arrow: Down 48">
              <a:extLst>
                <a:ext uri="{FF2B5EF4-FFF2-40B4-BE49-F238E27FC236}">
                  <a16:creationId xmlns:a16="http://schemas.microsoft.com/office/drawing/2014/main" id="{434E0DE1-3FF7-4951-8C4C-C5D292050725}"/>
                </a:ext>
              </a:extLst>
            </p:cNvPr>
            <p:cNvSpPr/>
            <p:nvPr/>
          </p:nvSpPr>
          <p:spPr>
            <a:xfrm rot="16200000" flipH="1">
              <a:off x="10574516" y="2152820"/>
              <a:ext cx="427681" cy="431206"/>
            </a:xfrm>
            <a:prstGeom prst="downArrow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71494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DF71101E-78C1-4A1E-BC35-5C96CA69C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49"/>
          <a:stretch/>
        </p:blipFill>
        <p:spPr>
          <a:xfrm>
            <a:off x="8483375" y="1055052"/>
            <a:ext cx="3708625" cy="27025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ACAA61-28C3-49C0-9408-4978592D2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676" y="239159"/>
            <a:ext cx="11172899" cy="1325563"/>
          </a:xfrm>
        </p:spPr>
        <p:txBody>
          <a:bodyPr/>
          <a:lstStyle/>
          <a:p>
            <a:r>
              <a:rPr lang="en-US" dirty="0"/>
              <a:t>Old and New Venting of JDC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A695A-FAAD-4330-A50D-B4F2E28FBF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AEFA7BB-7E9F-466F-B660-90EA58B1426B}" type="slidenum">
              <a:rPr lang="de-DE" smtClean="0"/>
              <a:pPr algn="ctr"/>
              <a:t>8</a:t>
            </a:fld>
            <a:endParaRPr lang="de-DE" dirty="0"/>
          </a:p>
        </p:txBody>
      </p:sp>
      <p:pic>
        <p:nvPicPr>
          <p:cNvPr id="9" name="Picture 8" descr="A picture containing kitchenware, indoor, table, pan&#10;&#10;Description automatically generated">
            <a:extLst>
              <a:ext uri="{FF2B5EF4-FFF2-40B4-BE49-F238E27FC236}">
                <a16:creationId xmlns:a16="http://schemas.microsoft.com/office/drawing/2014/main" id="{2CA3EACD-947C-4C8F-8112-D790F4B667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9430" b="27419"/>
          <a:stretch/>
        </p:blipFill>
        <p:spPr>
          <a:xfrm>
            <a:off x="1337622" y="1055056"/>
            <a:ext cx="5993921" cy="2702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E9E1FB-3F30-4CE0-B449-F22ED53747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0" t="9041" b="21732"/>
          <a:stretch/>
        </p:blipFill>
        <p:spPr>
          <a:xfrm rot="5400000">
            <a:off x="6906500" y="1568169"/>
            <a:ext cx="2702556" cy="167633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DC5241-F8A7-4A7A-883D-0CD9721AA77D}"/>
              </a:ext>
            </a:extLst>
          </p:cNvPr>
          <p:cNvCxnSpPr>
            <a:cxnSpLocks/>
          </p:cNvCxnSpPr>
          <p:nvPr/>
        </p:nvCxnSpPr>
        <p:spPr>
          <a:xfrm>
            <a:off x="7419612" y="1984269"/>
            <a:ext cx="1404272" cy="1080640"/>
          </a:xfrm>
          <a:prstGeom prst="straightConnector1">
            <a:avLst/>
          </a:prstGeom>
          <a:ln w="31750">
            <a:solidFill>
              <a:srgbClr val="002060"/>
            </a:solidFill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BBDAE7-0AE9-4985-BBEE-4D31E00B3DD4}"/>
              </a:ext>
            </a:extLst>
          </p:cNvPr>
          <p:cNvCxnSpPr>
            <a:cxnSpLocks/>
          </p:cNvCxnSpPr>
          <p:nvPr/>
        </p:nvCxnSpPr>
        <p:spPr>
          <a:xfrm flipH="1">
            <a:off x="10556805" y="986118"/>
            <a:ext cx="982160" cy="1819835"/>
          </a:xfrm>
          <a:prstGeom prst="straightConnector1">
            <a:avLst/>
          </a:prstGeom>
          <a:ln w="31750">
            <a:solidFill>
              <a:srgbClr val="002060"/>
            </a:solidFill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4BC9861-D3AA-4678-A835-17451C91F433}"/>
              </a:ext>
            </a:extLst>
          </p:cNvPr>
          <p:cNvSpPr txBox="1"/>
          <p:nvPr/>
        </p:nvSpPr>
        <p:spPr>
          <a:xfrm>
            <a:off x="7419612" y="3740114"/>
            <a:ext cx="4712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Left high energy electron (blue) encountering a hole, right high energy electron (blue) encountering a “mushroom” with similar thickness of Al as rest of the wall (yellow). In red is a possible venting path.</a:t>
            </a:r>
            <a:endParaRPr lang="de-DE" dirty="0"/>
          </a:p>
        </p:txBody>
      </p:sp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6B423000-2A32-4BB1-A558-55299702B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627033"/>
              </p:ext>
            </p:extLst>
          </p:nvPr>
        </p:nvGraphicFramePr>
        <p:xfrm>
          <a:off x="3436070" y="5277014"/>
          <a:ext cx="546742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459">
                  <a:extLst>
                    <a:ext uri="{9D8B030D-6E8A-4147-A177-3AD203B41FA5}">
                      <a16:colId xmlns:a16="http://schemas.microsoft.com/office/drawing/2014/main" val="2992864045"/>
                    </a:ext>
                  </a:extLst>
                </a:gridCol>
                <a:gridCol w="1731761">
                  <a:extLst>
                    <a:ext uri="{9D8B030D-6E8A-4147-A177-3AD203B41FA5}">
                      <a16:colId xmlns:a16="http://schemas.microsoft.com/office/drawing/2014/main" val="929850139"/>
                    </a:ext>
                  </a:extLst>
                </a:gridCol>
                <a:gridCol w="1618204">
                  <a:extLst>
                    <a:ext uri="{9D8B030D-6E8A-4147-A177-3AD203B41FA5}">
                      <a16:colId xmlns:a16="http://schemas.microsoft.com/office/drawing/2014/main" val="104102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Mushroom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301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Venting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ok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581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Radiation shielding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insufficient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ok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932152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ECC30D95-508C-45F7-8A25-FE29515B9B91}"/>
              </a:ext>
            </a:extLst>
          </p:cNvPr>
          <p:cNvSpPr txBox="1"/>
          <p:nvPr/>
        </p:nvSpPr>
        <p:spPr>
          <a:xfrm>
            <a:off x="1337622" y="3757613"/>
            <a:ext cx="4522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“Mushrooms” added to one of the pieces to improve venting and keep radiation shielding</a:t>
            </a:r>
            <a:endParaRPr lang="de-DE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D801F2-C0BA-4A7E-B332-6757DF2C348D}"/>
              </a:ext>
            </a:extLst>
          </p:cNvPr>
          <p:cNvCxnSpPr>
            <a:cxnSpLocks/>
          </p:cNvCxnSpPr>
          <p:nvPr/>
        </p:nvCxnSpPr>
        <p:spPr>
          <a:xfrm flipH="1">
            <a:off x="11153289" y="1437484"/>
            <a:ext cx="151206" cy="274775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44A796C-0FAE-4C52-B9E5-684BDBDA4289}"/>
              </a:ext>
            </a:extLst>
          </p:cNvPr>
          <p:cNvSpPr/>
          <p:nvPr/>
        </p:nvSpPr>
        <p:spPr>
          <a:xfrm>
            <a:off x="9060357" y="1817090"/>
            <a:ext cx="1326776" cy="1688151"/>
          </a:xfrm>
          <a:custGeom>
            <a:avLst/>
            <a:gdLst>
              <a:gd name="connsiteX0" fmla="*/ 1326776 w 1326776"/>
              <a:gd name="connsiteY0" fmla="*/ 1688151 h 1688151"/>
              <a:gd name="connsiteX1" fmla="*/ 923364 w 1326776"/>
              <a:gd name="connsiteY1" fmla="*/ 29680 h 1688151"/>
              <a:gd name="connsiteX2" fmla="*/ 484094 w 1326776"/>
              <a:gd name="connsiteY2" fmla="*/ 630316 h 1688151"/>
              <a:gd name="connsiteX3" fmla="*/ 0 w 1326776"/>
              <a:gd name="connsiteY3" fmla="*/ 719963 h 1688151"/>
              <a:gd name="connsiteX4" fmla="*/ 0 w 1326776"/>
              <a:gd name="connsiteY4" fmla="*/ 719963 h 168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6776" h="1688151">
                <a:moveTo>
                  <a:pt x="1326776" y="1688151"/>
                </a:moveTo>
                <a:cubicBezTo>
                  <a:pt x="1195293" y="947068"/>
                  <a:pt x="1063811" y="205986"/>
                  <a:pt x="923364" y="29680"/>
                </a:cubicBezTo>
                <a:cubicBezTo>
                  <a:pt x="782917" y="-146626"/>
                  <a:pt x="637988" y="515269"/>
                  <a:pt x="484094" y="630316"/>
                </a:cubicBezTo>
                <a:cubicBezTo>
                  <a:pt x="330200" y="745363"/>
                  <a:pt x="0" y="719963"/>
                  <a:pt x="0" y="719963"/>
                </a:cubicBezTo>
                <a:lnTo>
                  <a:pt x="0" y="719963"/>
                </a:lnTo>
              </a:path>
            </a:pathLst>
          </a:custGeom>
          <a:noFill/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09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78C1DE4-A493-4F86-9EF0-B0DB77219EF1}"/>
              </a:ext>
            </a:extLst>
          </p:cNvPr>
          <p:cNvGrpSpPr/>
          <p:nvPr/>
        </p:nvGrpSpPr>
        <p:grpSpPr>
          <a:xfrm>
            <a:off x="6293645" y="1"/>
            <a:ext cx="5898356" cy="6858000"/>
            <a:chOff x="6293645" y="1"/>
            <a:chExt cx="5898356" cy="6858000"/>
          </a:xfrm>
        </p:grpSpPr>
        <p:pic>
          <p:nvPicPr>
            <p:cNvPr id="23" name="Picture 22" descr="A picture containing sitting, laptop, dark, computer&#10;&#10;Description automatically generated">
              <a:extLst>
                <a:ext uri="{FF2B5EF4-FFF2-40B4-BE49-F238E27FC236}">
                  <a16:creationId xmlns:a16="http://schemas.microsoft.com/office/drawing/2014/main" id="{8B96E593-DB8E-4337-A15B-09C05E591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3645" y="1"/>
              <a:ext cx="5898356" cy="6858000"/>
            </a:xfrm>
            <a:prstGeom prst="rect">
              <a:avLst/>
            </a:prstGeom>
          </p:spPr>
        </p:pic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040EA712-2186-490F-8FBD-12D8F948DDCD}"/>
                </a:ext>
              </a:extLst>
            </p:cNvPr>
            <p:cNvSpPr/>
            <p:nvPr/>
          </p:nvSpPr>
          <p:spPr>
            <a:xfrm rot="5400000" flipH="1">
              <a:off x="7449753" y="2178562"/>
              <a:ext cx="427681" cy="431206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9319746A-2026-4660-A006-BBE441D69793}"/>
                </a:ext>
              </a:extLst>
            </p:cNvPr>
            <p:cNvSpPr/>
            <p:nvPr/>
          </p:nvSpPr>
          <p:spPr>
            <a:xfrm rot="10800000" flipH="1">
              <a:off x="9152907" y="2229591"/>
              <a:ext cx="179832" cy="277663"/>
            </a:xfrm>
            <a:prstGeom prst="downArrow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5C305E95-0779-4104-A79A-1DE72C549612}"/>
                </a:ext>
              </a:extLst>
            </p:cNvPr>
            <p:cNvSpPr/>
            <p:nvPr/>
          </p:nvSpPr>
          <p:spPr>
            <a:xfrm rot="10800000" flipH="1">
              <a:off x="7669354" y="3964274"/>
              <a:ext cx="302549" cy="340362"/>
            </a:xfrm>
            <a:prstGeom prst="downArrow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78D42406-A863-4BB4-A33C-59B9F13A3971}"/>
                </a:ext>
              </a:extLst>
            </p:cNvPr>
            <p:cNvSpPr/>
            <p:nvPr/>
          </p:nvSpPr>
          <p:spPr>
            <a:xfrm rot="10800000" flipH="1">
              <a:off x="10406533" y="3964273"/>
              <a:ext cx="302549" cy="340363"/>
            </a:xfrm>
            <a:prstGeom prst="downArrow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id="{C33E24D5-34BF-405E-A84B-F47A07957EA0}"/>
                </a:ext>
              </a:extLst>
            </p:cNvPr>
            <p:cNvSpPr/>
            <p:nvPr/>
          </p:nvSpPr>
          <p:spPr>
            <a:xfrm rot="10800000" flipH="1">
              <a:off x="7836626" y="2512427"/>
              <a:ext cx="427681" cy="431206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8AE2C16C-9043-425B-82C7-9D8602D812CF}"/>
                </a:ext>
              </a:extLst>
            </p:cNvPr>
            <p:cNvSpPr/>
            <p:nvPr/>
          </p:nvSpPr>
          <p:spPr>
            <a:xfrm rot="10800000" flipH="1">
              <a:off x="10240208" y="2512427"/>
              <a:ext cx="427681" cy="431206"/>
            </a:xfrm>
            <a:prstGeom prst="downArrow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1D0E680E-B1EA-48D4-8B07-905F9F962241}"/>
                </a:ext>
              </a:extLst>
            </p:cNvPr>
            <p:cNvSpPr/>
            <p:nvPr/>
          </p:nvSpPr>
          <p:spPr>
            <a:xfrm rot="16200000" flipH="1">
              <a:off x="10574515" y="2152819"/>
              <a:ext cx="427681" cy="431206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7EB668FF-9B57-42BD-84B9-9C3DC321A96C}"/>
                </a:ext>
              </a:extLst>
            </p:cNvPr>
            <p:cNvSpPr/>
            <p:nvPr/>
          </p:nvSpPr>
          <p:spPr>
            <a:xfrm rot="5400000" flipH="1">
              <a:off x="7449754" y="2178563"/>
              <a:ext cx="427681" cy="431206"/>
            </a:xfrm>
            <a:prstGeom prst="downArrow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7E322485-CA76-4CFC-918C-BB458A08669D}"/>
                </a:ext>
              </a:extLst>
            </p:cNvPr>
            <p:cNvSpPr/>
            <p:nvPr/>
          </p:nvSpPr>
          <p:spPr>
            <a:xfrm rot="10800000" flipH="1">
              <a:off x="7836627" y="2512428"/>
              <a:ext cx="427681" cy="431206"/>
            </a:xfrm>
            <a:prstGeom prst="downArrow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" name="Arrow: Down 32">
              <a:extLst>
                <a:ext uri="{FF2B5EF4-FFF2-40B4-BE49-F238E27FC236}">
                  <a16:creationId xmlns:a16="http://schemas.microsoft.com/office/drawing/2014/main" id="{2FF53516-3AB8-4574-9D65-58BB05DC65BB}"/>
                </a:ext>
              </a:extLst>
            </p:cNvPr>
            <p:cNvSpPr/>
            <p:nvPr/>
          </p:nvSpPr>
          <p:spPr>
            <a:xfrm rot="16200000" flipH="1">
              <a:off x="10574516" y="2152820"/>
              <a:ext cx="427681" cy="431206"/>
            </a:xfrm>
            <a:prstGeom prst="downArrow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96C9C2-59C4-408E-9C76-A55848CFF2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AEFA7BB-7E9F-466F-B660-90EA58B1426B}" type="slidenum">
              <a:rPr lang="de-DE" smtClean="0"/>
              <a:pPr algn="ctr"/>
              <a:t>9</a:t>
            </a:fld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D829E-E556-474D-B7A5-2C6BACEB6773}"/>
              </a:ext>
            </a:extLst>
          </p:cNvPr>
          <p:cNvSpPr txBox="1"/>
          <p:nvPr/>
        </p:nvSpPr>
        <p:spPr>
          <a:xfrm>
            <a:off x="1201744" y="1976625"/>
            <a:ext cx="46694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Two big volumes deep inside (red and blue)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Red has a volume of approximately 450cm³,</a:t>
            </a:r>
          </a:p>
          <a:p>
            <a:pPr algn="just"/>
            <a:r>
              <a:rPr lang="en-US" dirty="0"/>
              <a:t>Blue 310cm³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improved venting scheme tried to improve the connection between all volumes and to the outside.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pressure inside the instrument was measured with two micro </a:t>
            </a:r>
            <a:r>
              <a:rPr lang="en-US" dirty="0" err="1"/>
              <a:t>pirani</a:t>
            </a:r>
            <a:r>
              <a:rPr lang="en-US" dirty="0"/>
              <a:t> pressure sensors type “</a:t>
            </a:r>
            <a:r>
              <a:rPr lang="en-US" dirty="0" err="1"/>
              <a:t>Heimann</a:t>
            </a:r>
            <a:r>
              <a:rPr lang="en-US" dirty="0"/>
              <a:t> Sensor MEMS Type Pirani Vacuum Sensor HVS VAC03k”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2C76D6-21F7-409B-B60E-B7DCE034E496}"/>
              </a:ext>
            </a:extLst>
          </p:cNvPr>
          <p:cNvCxnSpPr>
            <a:cxnSpLocks/>
          </p:cNvCxnSpPr>
          <p:nvPr/>
        </p:nvCxnSpPr>
        <p:spPr>
          <a:xfrm flipH="1">
            <a:off x="10628991" y="1939245"/>
            <a:ext cx="1062000" cy="2008775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lg" len="lg"/>
          </a:ln>
          <a:effectLst>
            <a:outerShdw blurRad="25400" sx="102000" sy="102000" algn="ctr" rotWithShape="0">
              <a:prstClr val="black">
                <a:alpha val="8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538915B-469C-48A7-848C-F634EDFBBC79}"/>
              </a:ext>
            </a:extLst>
          </p:cNvPr>
          <p:cNvSpPr txBox="1"/>
          <p:nvPr/>
        </p:nvSpPr>
        <p:spPr>
          <a:xfrm>
            <a:off x="11080565" y="1608034"/>
            <a:ext cx="116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Sensor 1</a:t>
            </a:r>
            <a:endParaRPr lang="de-DE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F3C74F54-5B9C-452A-A170-2B2B6F943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13" y="140741"/>
            <a:ext cx="7467637" cy="1325563"/>
          </a:xfrm>
        </p:spPr>
        <p:txBody>
          <a:bodyPr/>
          <a:lstStyle/>
          <a:p>
            <a:r>
              <a:rPr lang="en-US" dirty="0"/>
              <a:t>Pressure Sensor Location Inside JDC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459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33333"/>
      </a:dk2>
      <a:lt2>
        <a:srgbClr val="FFFFFF"/>
      </a:lt2>
      <a:accent1>
        <a:srgbClr val="002D72"/>
      </a:accent1>
      <a:accent2>
        <a:srgbClr val="294479"/>
      </a:accent2>
      <a:accent3>
        <a:srgbClr val="AF272F"/>
      </a:accent3>
      <a:accent4>
        <a:srgbClr val="DC6B2F"/>
      </a:accent4>
      <a:accent5>
        <a:srgbClr val="F1B434"/>
      </a:accent5>
      <a:accent6>
        <a:srgbClr val="257226"/>
      </a:accent6>
      <a:hlink>
        <a:srgbClr val="294479"/>
      </a:hlink>
      <a:folHlink>
        <a:srgbClr val="AF272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8E3C7797-01C7-4D90-8573-C3FE0DFF3C21}" vid="{5436F014-9909-4673-BEC4-CA37310941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IRF_ppt_template_vert_aspect_16_9</Template>
  <TotalTime>0</TotalTime>
  <Words>902</Words>
  <Application>Microsoft Office PowerPoint</Application>
  <PresentationFormat>Widescreen</PresentationFormat>
  <Paragraphs>126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Pressure Evolution Inside The High Voltage Modules Of Plasma Instrumentation When Exposed To Vacuum During Ground Test Campaigns Or After Launch To Space</vt:lpstr>
      <vt:lpstr>The Jovian Plasma Dynamics and Composition Analyzer (JDC)</vt:lpstr>
      <vt:lpstr>Pressure Inside a Particle Instrument </vt:lpstr>
      <vt:lpstr>Pressure Evolution During Pump Down</vt:lpstr>
      <vt:lpstr>Critical Volumes of JDC</vt:lpstr>
      <vt:lpstr>PowerPoint Presentation</vt:lpstr>
      <vt:lpstr>Improved Outgassing Scheme of JDC</vt:lpstr>
      <vt:lpstr>Old and New Venting of JDC</vt:lpstr>
      <vt:lpstr>Pressure Sensor Location Inside JDC</vt:lpstr>
      <vt:lpstr>Effects of Improved Venting</vt:lpstr>
      <vt:lpstr>Dry vs Humid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Pressure Measurement inside JDC</dc:title>
  <dc:creator>Philipp Wittmann</dc:creator>
  <cp:lastModifiedBy>Philipp Wittmann</cp:lastModifiedBy>
  <cp:revision>122</cp:revision>
  <dcterms:created xsi:type="dcterms:W3CDTF">2020-04-28T12:56:54Z</dcterms:created>
  <dcterms:modified xsi:type="dcterms:W3CDTF">2020-05-31T16:48:39Z</dcterms:modified>
</cp:coreProperties>
</file>