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CF997131-0B35-401E-8C2B-DC4394A77308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D0697-FC03-42EE-AF59-5B946DC0D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89F75E-CFB1-4336-BD59-527B4E95E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C961B-773E-4588-AB3C-1C26020F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5FAA32-FFA7-4F93-BC7D-429E5A59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F881DE-23BB-4EF0-AA7E-531FE94A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5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AA195-BC92-4173-8763-ED6C8D04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400991-0093-4BD7-BFC1-83DF84BCE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AF5996-1659-4DB3-9A20-5DB0B050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17A662-AE7B-4792-824D-F31C5242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84629D-65A1-4D50-8F59-1B835FBC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4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E23B72-E56B-4792-9010-A746EED85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6C012C-16EE-49B7-94D4-C4C7BC745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233FA3-C7B5-4A5D-8202-8BCDA82F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3D4B5F-BC7F-467E-8D80-7F755BC6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22D92B-0BB2-4394-8F90-18F27DF7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4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61091-5BFD-4724-9A72-7AF4B0BA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53A61-8B44-4975-986C-936887E8E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1DDD5-A259-477F-BDA3-14A2F22B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4400CB-3E01-427C-B56F-65BA8B13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92BF6A-A9FD-47E5-8416-2277651A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1F0A6-380C-4B52-8A11-7633FD20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28F946-299A-40E2-9F2E-CFA49985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078F47-166B-4E05-9173-57B12D38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201384-391D-4573-A655-3B6AC75E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71F78-00D5-4400-AFE7-D931DA84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33948-6027-4097-933E-0DE9A963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D15422-DBB4-4B29-A37C-DA071E50C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57FFC8-F03F-45D3-8E98-EF73556A6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64A0C5-E57B-48FF-B536-3ED03ED1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AEDEAE-C5A3-48D1-9E73-A96995D9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F09079-D1B3-4288-A8FC-761093F0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9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00488-D91F-4A26-A996-70EE2E5D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C3DE6F-5842-4C32-89F4-139898BF9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37A4E4-0221-448F-BE2D-E3D132A4C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242ABF-A3E6-4117-B429-34B1C7ADC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EF9759-5137-4122-8492-E57EAC49A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70E265-0B89-43AF-8F63-D5F10E8C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8544D8-4368-4368-9301-74B143A6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B82CE8-2D47-42B6-938F-D20EECC1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9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8F503-7E65-4AE9-A319-2C3F8F3F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348A84-6AA0-4600-B891-8AC1EDE5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C67363-9D55-47F7-9C3F-BC33BE88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764D44-5EC7-4AE4-8CF5-914C3DFA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7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424A69-D552-4165-82D7-97C4E669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7C6D13-B477-4B1B-9B8F-E9056D39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FF282F-C59E-445E-B4B8-A296B1A8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6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F044A-DBE6-494D-A766-4E1FD95D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9441F1-C6ED-46D6-AE67-E12912FF1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0A293B-94F0-4E0F-B3CB-C622698A8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17D185-2212-4345-BDE0-B36735D0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EBDA90-EBB0-4707-8857-BA383DEC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62F2E7-8E2D-4DB2-AFC3-E81A2116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736BB-8DFC-4FBB-B9DC-DD91CAE7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A9DCAD-B5B5-4126-BC8B-1C1BEDE64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0DF223-5048-4251-B6B7-4E372B18C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7EA6F-118E-4D1E-8C71-50A8A279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90C86F-E2CA-442C-B032-A4046D09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A4C421-3AD2-429E-B114-24FAD42B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1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5EBDB3-2622-4143-B958-8C50A2A8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A97090-732C-447E-9CC3-52A3E3487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F6DCC-03E4-4356-96DA-1F0284F5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6CDB-48FD-4BE4-9457-73CAE3651EE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E9D698-35A6-4C68-A470-843765205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B613AB-BDC0-4C09-B4DF-41A315546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00B6B-F7F8-4EE0-A799-D03CD6DE3E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2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8996FB-A58A-47EC-BE96-3E2BE500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64" y="2283737"/>
            <a:ext cx="7565136" cy="333046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12C8019-07D5-4992-86B3-46F387F0ACCD}"/>
              </a:ext>
            </a:extLst>
          </p:cNvPr>
          <p:cNvSpPr/>
          <p:nvPr/>
        </p:nvSpPr>
        <p:spPr>
          <a:xfrm>
            <a:off x="422875" y="230494"/>
            <a:ext cx="1134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+mj-lt"/>
              </a:rPr>
              <a:t>Putting Paludiculture into Practice </a:t>
            </a:r>
            <a:br>
              <a:rPr lang="en-US" sz="3200" dirty="0">
                <a:solidFill>
                  <a:srgbClr val="00B0F0"/>
                </a:solidFill>
                <a:latin typeface="+mj-lt"/>
              </a:rPr>
            </a:br>
            <a:r>
              <a:rPr lang="en-US" sz="3200" dirty="0">
                <a:solidFill>
                  <a:srgbClr val="00B0F0"/>
                </a:solidFill>
                <a:latin typeface="+mj-lt"/>
              </a:rPr>
              <a:t>– Experiences from field-scale Cattail paludiculture in NE Germany</a:t>
            </a:r>
            <a:endParaRPr lang="en-GB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8B46D11-CD84-474A-BA50-FFDA4068DE49}"/>
              </a:ext>
            </a:extLst>
          </p:cNvPr>
          <p:cNvSpPr/>
          <p:nvPr/>
        </p:nvSpPr>
        <p:spPr>
          <a:xfrm>
            <a:off x="422875" y="1432715"/>
            <a:ext cx="11519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Sabine Wichmann</a:t>
            </a:r>
            <a:r>
              <a:rPr lang="en-GB" sz="1600" dirty="0">
                <a:latin typeface="+mj-lt"/>
              </a:rPr>
              <a:t>, Kerstin </a:t>
            </a:r>
            <a:r>
              <a:rPr lang="en-GB" sz="1600" dirty="0" err="1">
                <a:latin typeface="+mj-lt"/>
              </a:rPr>
              <a:t>Haldan</a:t>
            </a:r>
            <a:r>
              <a:rPr lang="en-GB" sz="1600" dirty="0">
                <a:latin typeface="+mj-lt"/>
              </a:rPr>
              <a:t>, Nora </a:t>
            </a:r>
            <a:r>
              <a:rPr lang="en-GB" sz="1600" dirty="0" err="1">
                <a:latin typeface="+mj-lt"/>
              </a:rPr>
              <a:t>Köhn</a:t>
            </a:r>
            <a:r>
              <a:rPr lang="en-GB" sz="1600" dirty="0">
                <a:latin typeface="+mj-lt"/>
              </a:rPr>
              <a:t>, Kristina </a:t>
            </a:r>
            <a:r>
              <a:rPr lang="en-GB" sz="1600" dirty="0" err="1">
                <a:latin typeface="+mj-lt"/>
              </a:rPr>
              <a:t>Kuprina</a:t>
            </a:r>
            <a:r>
              <a:rPr lang="en-GB" sz="1600" dirty="0">
                <a:latin typeface="+mj-lt"/>
              </a:rPr>
              <a:t>, Josephine Neubert, Franziska </a:t>
            </a:r>
            <a:r>
              <a:rPr lang="en-GB" sz="1600" dirty="0" err="1">
                <a:latin typeface="+mj-lt"/>
              </a:rPr>
              <a:t>Tanneberger</a:t>
            </a:r>
            <a:r>
              <a:rPr lang="en-GB" sz="1600" dirty="0">
                <a:latin typeface="+mj-lt"/>
              </a:rPr>
              <a:t>, </a:t>
            </a:r>
            <a:r>
              <a:rPr lang="en-GB" sz="1600" dirty="0" err="1">
                <a:latin typeface="+mj-lt"/>
              </a:rPr>
              <a:t>Telse</a:t>
            </a:r>
            <a:r>
              <a:rPr lang="en-GB" sz="1600" dirty="0">
                <a:latin typeface="+mj-lt"/>
              </a:rPr>
              <a:t> Vogel, Hans Joosten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FDBF77-21E6-44E6-90D1-993679AAD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200" y="5908486"/>
            <a:ext cx="1284342" cy="1025735"/>
          </a:xfrm>
          <a:prstGeom prst="rect">
            <a:avLst/>
          </a:prstGeom>
        </p:spPr>
      </p:pic>
      <p:pic>
        <p:nvPicPr>
          <p:cNvPr id="8" name="Picture 2" descr="Signet2018-RGB-gross">
            <a:extLst>
              <a:ext uri="{FF2B5EF4-FFF2-40B4-BE49-F238E27FC236}">
                <a16:creationId xmlns:a16="http://schemas.microsoft.com/office/drawing/2014/main" id="{2F2F9EA4-E8E1-4E00-995E-EA4E4824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14" y="6105641"/>
            <a:ext cx="1822050" cy="55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FB7BCD9-6969-460C-BD95-28486E4BD5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465" y="6105641"/>
            <a:ext cx="1195059" cy="6149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3FD667-5E75-4EC6-B790-8FB07133C5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8"/>
          <a:stretch/>
        </p:blipFill>
        <p:spPr>
          <a:xfrm>
            <a:off x="9909812" y="5906592"/>
            <a:ext cx="1017665" cy="8858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56F8F26-9D0A-497A-8F16-E70FB8F497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250" y="6043191"/>
            <a:ext cx="935736" cy="56569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CCF5126-01F0-4F64-A8D6-8D2BD87500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830" y="5906592"/>
            <a:ext cx="1108295" cy="83889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22AF7EF-4DBE-4A4F-B602-632BDE24F36E}"/>
              </a:ext>
            </a:extLst>
          </p:cNvPr>
          <p:cNvSpPr txBox="1"/>
          <p:nvPr/>
        </p:nvSpPr>
        <p:spPr>
          <a:xfrm>
            <a:off x="422875" y="2283737"/>
            <a:ext cx="3885818" cy="120032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Paludiculture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sustainable farming on wet peatland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practical experience is scarce </a:t>
            </a:r>
            <a:endParaRPr lang="en-GB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0B0EAC7-CA08-4D27-AB14-34766153E22E}"/>
              </a:ext>
            </a:extLst>
          </p:cNvPr>
          <p:cNvSpPr txBox="1"/>
          <p:nvPr/>
        </p:nvSpPr>
        <p:spPr>
          <a:xfrm>
            <a:off x="422875" y="3859880"/>
            <a:ext cx="3885818" cy="175432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err="1"/>
              <a:t>Paludi</a:t>
            </a:r>
            <a:r>
              <a:rPr lang="en-GB" b="1" dirty="0"/>
              <a:t>-PRIMA project (2019-2022)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anose="05000000000000000000" pitchFamily="2" charset="2"/>
              </a:rPr>
              <a:t> up-scaling pilots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recommendations for large-scale implementation </a:t>
            </a:r>
            <a:r>
              <a:rPr lang="en-US" dirty="0"/>
              <a:t>for farmers, authorities and policy makers</a:t>
            </a:r>
            <a:r>
              <a:rPr lang="en-GB" dirty="0"/>
              <a:t>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7177A0D-B8B0-40D8-9772-471A0836A6DD}"/>
              </a:ext>
            </a:extLst>
          </p:cNvPr>
          <p:cNvSpPr/>
          <p:nvPr/>
        </p:nvSpPr>
        <p:spPr>
          <a:xfrm>
            <a:off x="11400631" y="5408371"/>
            <a:ext cx="837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95000"/>
                  </a:schemeClr>
                </a:solidFill>
              </a:rPr>
              <a:t>© AESA </a:t>
            </a:r>
            <a:r>
              <a:rPr lang="de-DE" sz="900" dirty="0" err="1">
                <a:solidFill>
                  <a:schemeClr val="bg1">
                    <a:lumMod val="95000"/>
                  </a:schemeClr>
                </a:solidFill>
              </a:rPr>
              <a:t>aerial</a:t>
            </a:r>
            <a:endParaRPr lang="de-DE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9DC6765-48D0-45FE-A8C3-4C8BB0AD60FE}"/>
              </a:ext>
            </a:extLst>
          </p:cNvPr>
          <p:cNvSpPr txBox="1"/>
          <p:nvPr/>
        </p:nvSpPr>
        <p:spPr>
          <a:xfrm>
            <a:off x="5801552" y="6199081"/>
            <a:ext cx="215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EGU2020</a:t>
            </a:r>
          </a:p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Sharing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Geoscience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Online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97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8C89159E-0A56-4F2E-A8E1-F83D140FC5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2" t="13606" r="594" b="28798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4B44EE9-769C-4071-BDE1-E8D85EB22B10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38" b="33887"/>
          <a:stretch/>
        </p:blipFill>
        <p:spPr bwMode="auto">
          <a:xfrm>
            <a:off x="7205472" y="2286000"/>
            <a:ext cx="4986526" cy="20574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475490-5CB4-4BB8-B28E-837459E9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94" r="9758" b="2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5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7590F8-C728-459A-AFAF-DDECDE219AD9}"/>
              </a:ext>
            </a:extLst>
          </p:cNvPr>
          <p:cNvSpPr txBox="1"/>
          <p:nvPr/>
        </p:nvSpPr>
        <p:spPr>
          <a:xfrm>
            <a:off x="377966" y="409311"/>
            <a:ext cx="7532834" cy="603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950" dirty="0">
                <a:solidFill>
                  <a:srgbClr val="00B0F0"/>
                </a:solidFill>
                <a:latin typeface="+mj-lt"/>
              </a:rPr>
              <a:t>Establishment of Cattail field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~10 ha on a rewetted, formerly drained fen grassland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Site selection, planning and approval processes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(water and nature conservation law)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Construction work: site preparation, water management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Planting </a:t>
            </a:r>
            <a:r>
              <a:rPr lang="en-GB" i="1" dirty="0">
                <a:solidFill>
                  <a:srgbClr val="000000"/>
                </a:solidFill>
              </a:rPr>
              <a:t>Typha </a:t>
            </a:r>
            <a:r>
              <a:rPr lang="en-GB" i="1" dirty="0" err="1">
                <a:solidFill>
                  <a:srgbClr val="000000"/>
                </a:solidFill>
              </a:rPr>
              <a:t>latifolia</a:t>
            </a:r>
            <a:r>
              <a:rPr lang="en-GB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i="1" dirty="0">
                <a:solidFill>
                  <a:srgbClr val="000000"/>
                </a:solidFill>
              </a:rPr>
              <a:t>T. angustifolia </a:t>
            </a:r>
            <a:r>
              <a:rPr lang="en-GB" dirty="0">
                <a:solidFill>
                  <a:srgbClr val="000000"/>
                </a:solidFill>
              </a:rPr>
              <a:t>(0.5 and 1 plant m</a:t>
            </a:r>
            <a:r>
              <a:rPr lang="en-GB" baseline="30000" dirty="0">
                <a:solidFill>
                  <a:srgbClr val="000000"/>
                </a:solidFill>
              </a:rPr>
              <a:t>-2</a:t>
            </a:r>
            <a:r>
              <a:rPr lang="en-GB" dirty="0">
                <a:solidFill>
                  <a:srgbClr val="000000"/>
                </a:solidFill>
              </a:rPr>
              <a:t>)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using planting machines from forestry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950" dirty="0">
                <a:solidFill>
                  <a:srgbClr val="00B0F0"/>
                </a:solidFill>
                <a:latin typeface="+mj-lt"/>
              </a:rPr>
              <a:t>Investigations on Cattail field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Working time measurements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Cost data of all implementation steps from site selection to harvest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Economic viability in dependence of biomass quality and utilisation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Monitoring of Cattail stand (vegetation survey, UAV, soil seed bank)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Water demand, nutrient retention and biodiversity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950" dirty="0">
                <a:solidFill>
                  <a:srgbClr val="00B0F0"/>
                </a:solidFill>
                <a:latin typeface="+mj-lt"/>
              </a:rPr>
              <a:t>How to influence productivity and biomass quality?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Genetic analyses of natural Reed stands, partly harvested for thatching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Mesocosm experiments with 2 Cattail species and 5 Reed clones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Field trial with regional Reed Clone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sym typeface="Wingdings" panose="05000000000000000000" pitchFamily="2" charset="2"/>
              </a:rPr>
              <a:t> Influence of species / genotype selection, </a:t>
            </a:r>
            <a:r>
              <a:rPr lang="en-GB" dirty="0">
                <a:solidFill>
                  <a:srgbClr val="000000"/>
                </a:solidFill>
              </a:rPr>
              <a:t>site conditions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48118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87590F8-C728-459A-AFAF-DDECDE219AD9}"/>
              </a:ext>
            </a:extLst>
          </p:cNvPr>
          <p:cNvSpPr txBox="1"/>
          <p:nvPr/>
        </p:nvSpPr>
        <p:spPr>
          <a:xfrm>
            <a:off x="455988" y="812759"/>
            <a:ext cx="3677100" cy="301698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950" dirty="0">
                <a:solidFill>
                  <a:srgbClr val="00B0F0"/>
                </a:solidFill>
                <a:latin typeface="+mj-lt"/>
              </a:rPr>
              <a:t>Framework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Current EU Common Agriculture Policy discourages farmers from keeping high water levels on peatlands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Insecurity: Are Cattail/Reed stands classified as protected habitats?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Complex planning and approval process needs to be standardised and simplified for farmers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33FBEE-7025-45BB-B44B-4F9837663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1" t="26670" b="25317"/>
          <a:stretch/>
        </p:blipFill>
        <p:spPr>
          <a:xfrm>
            <a:off x="1" y="5084159"/>
            <a:ext cx="3570089" cy="17696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79EED4-E071-448C-A6F9-3EE9A789F58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3472" y="5084159"/>
            <a:ext cx="2225038" cy="17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5C83A0-CF01-4C4A-BFD6-C4BA1C8CA9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52" y="5084160"/>
            <a:ext cx="2365120" cy="17738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ADAE23-9C63-49FE-A23A-2FD286CFD2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0" b="21265"/>
          <a:stretch/>
        </p:blipFill>
        <p:spPr>
          <a:xfrm>
            <a:off x="2890377" y="5075829"/>
            <a:ext cx="3409838" cy="17780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1EFCAC0-581E-48E0-A440-FC07A3CEAD3D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59471" y="5238444"/>
            <a:ext cx="1773840" cy="14569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E87E86D-A8ED-419C-BB02-7AB38020559F}"/>
              </a:ext>
            </a:extLst>
          </p:cNvPr>
          <p:cNvSpPr txBox="1"/>
          <p:nvPr/>
        </p:nvSpPr>
        <p:spPr>
          <a:xfrm>
            <a:off x="455988" y="4148270"/>
            <a:ext cx="743281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Exchange on practical experiences and cost data from other field-scale pilots</a:t>
            </a:r>
          </a:p>
          <a:p>
            <a:r>
              <a:rPr lang="en-GB" dirty="0">
                <a:sym typeface="Wingdings" panose="05000000000000000000" pitchFamily="2" charset="2"/>
              </a:rPr>
              <a:t> elaborate general and specific </a:t>
            </a:r>
            <a:r>
              <a:rPr lang="en-GB" dirty="0"/>
              <a:t>recommendations 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044FEA5-EE38-4E3B-B8E7-1FB7ED345C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42"/>
          <a:stretch/>
        </p:blipFill>
        <p:spPr>
          <a:xfrm>
            <a:off x="10870382" y="3748902"/>
            <a:ext cx="865630" cy="104569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357D8A0-3348-473A-B44E-C73DE7558B6F}"/>
              </a:ext>
            </a:extLst>
          </p:cNvPr>
          <p:cNvSpPr txBox="1"/>
          <p:nvPr/>
        </p:nvSpPr>
        <p:spPr>
          <a:xfrm>
            <a:off x="4348950" y="812759"/>
            <a:ext cx="3585600" cy="251838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950" dirty="0">
                <a:solidFill>
                  <a:srgbClr val="00B0F0"/>
                </a:solidFill>
                <a:latin typeface="+mj-lt"/>
              </a:rPr>
              <a:t>Economics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High investment costs for shifting from drainage based agriculture to paludiculture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Need to optimise mechanical planting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Development needs for harvesting machines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C429E81-251D-4D0D-B43E-10C8D180B5DE}"/>
              </a:ext>
            </a:extLst>
          </p:cNvPr>
          <p:cNvSpPr txBox="1"/>
          <p:nvPr/>
        </p:nvSpPr>
        <p:spPr>
          <a:xfrm>
            <a:off x="8150412" y="831048"/>
            <a:ext cx="3585600" cy="269073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950" dirty="0">
                <a:solidFill>
                  <a:srgbClr val="00B0F0"/>
                </a:solidFill>
                <a:latin typeface="+mj-lt"/>
              </a:rPr>
              <a:t>Cultivation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Delayed planting (September 2019) + early and late frost (autumn, spring) hampered stand establishment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Large irrigation capacities needed after planting (first flooding) + in dry periods (April 2020: four week &lt;1mm of rain)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C68A45-179D-476F-B340-B6F6B6DCF5CC}"/>
              </a:ext>
            </a:extLst>
          </p:cNvPr>
          <p:cNvSpPr txBox="1"/>
          <p:nvPr/>
        </p:nvSpPr>
        <p:spPr>
          <a:xfrm>
            <a:off x="8150412" y="4297246"/>
            <a:ext cx="285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wichmann@uni-greifswald.de </a:t>
            </a:r>
            <a:r>
              <a:rPr lang="de-DE" sz="1400" dirty="0"/>
              <a:t>www.moorwissen.de/en/prima</a:t>
            </a:r>
            <a:endParaRPr lang="en-GB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0C7D44C-3CBB-4FA8-91B9-35E6067449DA}"/>
              </a:ext>
            </a:extLst>
          </p:cNvPr>
          <p:cNvSpPr txBox="1"/>
          <p:nvPr/>
        </p:nvSpPr>
        <p:spPr>
          <a:xfrm>
            <a:off x="455988" y="191651"/>
            <a:ext cx="1138549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+mj-lt"/>
              </a:rPr>
              <a:t>Preliminary messages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2C50E6-9E1B-4F39-BF23-1DF8B740A4A0}"/>
              </a:ext>
            </a:extLst>
          </p:cNvPr>
          <p:cNvSpPr/>
          <p:nvPr/>
        </p:nvSpPr>
        <p:spPr>
          <a:xfrm>
            <a:off x="-29027" y="6631332"/>
            <a:ext cx="837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95000"/>
                  </a:schemeClr>
                </a:solidFill>
              </a:rPr>
              <a:t>© AESA </a:t>
            </a:r>
            <a:r>
              <a:rPr lang="de-DE" sz="900" dirty="0" err="1">
                <a:solidFill>
                  <a:schemeClr val="bg1">
                    <a:lumMod val="95000"/>
                  </a:schemeClr>
                </a:solidFill>
              </a:rPr>
              <a:t>aerial</a:t>
            </a:r>
            <a:endParaRPr lang="de-DE" sz="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0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Breitbild</PresentationFormat>
  <Paragraphs>42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wichmann</dc:creator>
  <cp:lastModifiedBy>wichmann</cp:lastModifiedBy>
  <cp:revision>22</cp:revision>
  <dcterms:created xsi:type="dcterms:W3CDTF">2020-05-03T09:59:49Z</dcterms:created>
  <dcterms:modified xsi:type="dcterms:W3CDTF">2020-05-03T14:00:09Z</dcterms:modified>
</cp:coreProperties>
</file>