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71" r:id="rId17"/>
    <p:sldId id="290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3" descr="LeedsUni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ltGray">
          <a:xfrm>
            <a:off x="355600" y="420688"/>
            <a:ext cx="5945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Earth and Environment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CLIMATE &amp; ATMOSPHERIC SCIENCE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4AD23C91-D5E7-4B5D-99DB-E88D3EEEDB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8067"/>
            <a:ext cx="857249" cy="2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3" descr="LeedsUni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132" y="188640"/>
            <a:ext cx="1909356" cy="5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6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85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25"/>
            <a:ext cx="8229600" cy="4392488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3" descr="LeedsUni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132" y="188640"/>
            <a:ext cx="1909356" cy="5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604448" y="645333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DA7A2AF-93A5-4A20-8D25-BC8D4C31D1FD}" type="slidenum">
              <a:rPr lang="en-GB" sz="1600" b="0" smtClean="0">
                <a:solidFill>
                  <a:schemeClr val="tx1"/>
                </a:solidFill>
              </a:rPr>
              <a:t>‹#›</a:t>
            </a:fld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6275040" cy="864096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C99255CB-53A1-455C-BB40-65559C6D7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8067"/>
            <a:ext cx="857249" cy="2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1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A1590833-565E-4CD5-AABF-C7C8E5A3D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8067"/>
            <a:ext cx="857249" cy="2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3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3" descr="LeedsUni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132" y="188640"/>
            <a:ext cx="1909356" cy="5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900EB117-1397-48FB-B3A9-FAD35F92B3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8067"/>
            <a:ext cx="857249" cy="2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7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3" descr="LeedsUni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132" y="188640"/>
            <a:ext cx="1909356" cy="5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92F06E4A-4A74-4237-9512-2439230663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8067"/>
            <a:ext cx="857249" cy="2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3" descr="LeedsUni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132" y="188640"/>
            <a:ext cx="1909356" cy="5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4D3D1095-385B-4E12-A46B-7D87C5296C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8067"/>
            <a:ext cx="857249" cy="2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face&#10;&#10;Description automatically generated">
            <a:extLst>
              <a:ext uri="{FF2B5EF4-FFF2-40B4-BE49-F238E27FC236}">
                <a16:creationId xmlns:a16="http://schemas.microsoft.com/office/drawing/2014/main" id="{267A10BE-7341-4E9C-8D05-DE95C807C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8067"/>
            <a:ext cx="857249" cy="2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3E02A454-031D-4E4A-A132-C4FE28000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8067"/>
            <a:ext cx="857249" cy="2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5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53C75BA1-375B-471A-92F1-30860D25F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8067"/>
            <a:ext cx="857249" cy="2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7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3" descr="LeedsUni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55132" y="188640"/>
            <a:ext cx="1909356" cy="5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04448" y="645333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DA7A2AF-93A5-4A20-8D25-BC8D4C31D1FD}" type="slidenum">
              <a:rPr lang="en-GB" sz="1600" b="0" smtClean="0">
                <a:solidFill>
                  <a:schemeClr val="tx1"/>
                </a:solidFill>
              </a:rPr>
              <a:t>‹#›</a:t>
            </a:fld>
            <a:endParaRPr lang="en-GB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8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GB" sz="2800" b="1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358" y="1754131"/>
            <a:ext cx="8603284" cy="2387600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The impact of climate change on agriculture in sub-Saharan Africa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8214"/>
            <a:ext cx="6400800" cy="1752600"/>
          </a:xfrm>
        </p:spPr>
        <p:txBody>
          <a:bodyPr>
            <a:normAutofit/>
          </a:bodyPr>
          <a:lstStyle/>
          <a:p>
            <a:endParaRPr lang="en-GB" dirty="0"/>
          </a:p>
          <a:p>
            <a:pPr algn="ctr"/>
            <a:r>
              <a:rPr lang="en-GB" dirty="0"/>
              <a:t>Sarah Chapman</a:t>
            </a:r>
            <a:r>
              <a:rPr lang="en-GB" baseline="30000" dirty="0"/>
              <a:t>1</a:t>
            </a:r>
            <a:r>
              <a:rPr lang="en-GB" dirty="0"/>
              <a:t>, Cathryn Birch</a:t>
            </a:r>
            <a:r>
              <a:rPr lang="en-GB" baseline="30000" dirty="0"/>
              <a:t>1</a:t>
            </a:r>
            <a:r>
              <a:rPr lang="en-GB" dirty="0"/>
              <a:t>, Edward Pope</a:t>
            </a:r>
            <a:r>
              <a:rPr lang="en-GB" baseline="30000" dirty="0"/>
              <a:t>2</a:t>
            </a:r>
            <a:r>
              <a:rPr lang="en-GB" dirty="0"/>
              <a:t>, Susannah Sallu</a:t>
            </a:r>
            <a:r>
              <a:rPr lang="en-GB" baseline="30000" dirty="0"/>
              <a:t>1</a:t>
            </a:r>
            <a:r>
              <a:rPr lang="en-GB" dirty="0"/>
              <a:t>, Catherine Bradshaw</a:t>
            </a:r>
            <a:r>
              <a:rPr lang="en-GB" baseline="30000" dirty="0"/>
              <a:t>2</a:t>
            </a:r>
            <a:r>
              <a:rPr lang="en-GB" dirty="0"/>
              <a:t>, Jemma Davie</a:t>
            </a:r>
            <a:r>
              <a:rPr lang="en-GB" baseline="30000" dirty="0"/>
              <a:t>2</a:t>
            </a:r>
            <a:r>
              <a:rPr lang="en-GB" dirty="0"/>
              <a:t>, John Marsham</a:t>
            </a:r>
            <a:r>
              <a:rPr lang="en-GB" baseline="30000" dirty="0"/>
              <a:t>1</a:t>
            </a: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62" y="4141731"/>
            <a:ext cx="3377276" cy="6830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55C72EE-E26E-4695-BCBA-BED6080325B2}"/>
              </a:ext>
            </a:extLst>
          </p:cNvPr>
          <p:cNvSpPr txBox="1">
            <a:spLocks/>
          </p:cNvSpPr>
          <p:nvPr/>
        </p:nvSpPr>
        <p:spPr>
          <a:xfrm>
            <a:off x="1504950" y="6105796"/>
            <a:ext cx="6400800" cy="68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aseline="30000" dirty="0"/>
              <a:t>1</a:t>
            </a:r>
            <a:r>
              <a:rPr lang="en-GB" sz="1200" dirty="0"/>
              <a:t>University of Leeds, Leeds, UK</a:t>
            </a:r>
          </a:p>
          <a:p>
            <a:r>
              <a:rPr lang="en-GB" sz="1200" baseline="30000" dirty="0"/>
              <a:t>2 </a:t>
            </a:r>
            <a:r>
              <a:rPr lang="en-GB" sz="1200" dirty="0"/>
              <a:t>Met Office Hadley Centre, Exeter, UK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6426C0-4483-4138-ACAA-C579728B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82398"/>
            <a:ext cx="1752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5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">
            <a:extLst>
              <a:ext uri="{FF2B5EF4-FFF2-40B4-BE49-F238E27FC236}">
                <a16:creationId xmlns:a16="http://schemas.microsoft.com/office/drawing/2014/main" id="{015D2651-179B-4250-82C5-56FC151DEC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" y="908720"/>
            <a:ext cx="6539200" cy="567305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902701-C902-4971-9E02-A4359AE01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75" y="1162050"/>
            <a:ext cx="2428875" cy="5334000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Dots = 2/3rds of models agree on sign of change</a:t>
            </a:r>
          </a:p>
          <a:p>
            <a:r>
              <a:rPr lang="en-AU" dirty="0"/>
              <a:t>CMIP5 and CORDEX multi model ensemble mean similar</a:t>
            </a:r>
          </a:p>
          <a:p>
            <a:r>
              <a:rPr lang="en-AU" dirty="0"/>
              <a:t>CP4A and P25 similar to each other and warmer than CORDEX and CMIP5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6BB66-7C94-49AE-AE78-44A56F58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Results – climate impact (RCP8.5) on end of century rainfall and temperature</a:t>
            </a:r>
          </a:p>
        </p:txBody>
      </p:sp>
    </p:spTree>
    <p:extLst>
      <p:ext uri="{BB962C8B-B14F-4D97-AF65-F5344CB8AC3E}">
        <p14:creationId xmlns:p14="http://schemas.microsoft.com/office/powerpoint/2010/main" val="85890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">
            <a:extLst>
              <a:ext uri="{FF2B5EF4-FFF2-40B4-BE49-F238E27FC236}">
                <a16:creationId xmlns:a16="http://schemas.microsoft.com/office/drawing/2014/main" id="{876E5146-7CD0-4B65-B563-C0A60C8CD8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4" y="1076324"/>
            <a:ext cx="5349876" cy="5401097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F54F2-3F0F-4A6A-A6ED-B6BD1D18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75" y="1076324"/>
            <a:ext cx="3505199" cy="5572126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End of century change in rainy season duration and rainfall with RCP8.5</a:t>
            </a:r>
          </a:p>
          <a:p>
            <a:pPr lvl="1"/>
            <a:r>
              <a:rPr lang="en-AU" dirty="0"/>
              <a:t>Tanzania = Oct – Dec and March – May</a:t>
            </a:r>
          </a:p>
          <a:p>
            <a:pPr lvl="1"/>
            <a:r>
              <a:rPr lang="en-AU" dirty="0"/>
              <a:t>Other countries = Nov – April</a:t>
            </a:r>
          </a:p>
          <a:p>
            <a:r>
              <a:rPr lang="en-AU" dirty="0"/>
              <a:t>Large ensemble spread</a:t>
            </a:r>
          </a:p>
          <a:p>
            <a:r>
              <a:rPr lang="en-AU" dirty="0"/>
              <a:t>Mean and spread similar CORDEX and CMIP5</a:t>
            </a:r>
          </a:p>
          <a:p>
            <a:r>
              <a:rPr lang="en-AU" dirty="0"/>
              <a:t>CP4A and P25 similar to each other compared to ensemble spread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2E080B-4DDD-4B92-8048-EB49A2EA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Model variation</a:t>
            </a:r>
          </a:p>
        </p:txBody>
      </p:sp>
    </p:spTree>
    <p:extLst>
      <p:ext uri="{BB962C8B-B14F-4D97-AF65-F5344CB8AC3E}">
        <p14:creationId xmlns:p14="http://schemas.microsoft.com/office/powerpoint/2010/main" val="1862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">
            <a:extLst>
              <a:ext uri="{FF2B5EF4-FFF2-40B4-BE49-F238E27FC236}">
                <a16:creationId xmlns:a16="http://schemas.microsoft.com/office/drawing/2014/main" id="{787F97A0-FEDC-4CDC-81D9-77A74462C3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6515100" cy="502285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12A8E2-DA6E-4F02-AC50-4E8671AED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93470"/>
            <a:ext cx="5991225" cy="6311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1400" dirty="0"/>
              <a:t>MC = maize and cassava, MS = maize and soy, CS = Cassava and soy</a:t>
            </a:r>
          </a:p>
          <a:p>
            <a:pPr marL="0" indent="0">
              <a:buNone/>
            </a:pPr>
            <a:r>
              <a:rPr lang="en-GB" sz="1400" dirty="0"/>
              <a:t>Highest future suitability model = BNU-ESM, lowest future suitability model = HadGEM2-ES CCLM4.</a:t>
            </a:r>
          </a:p>
          <a:p>
            <a:pPr marL="0" indent="0">
              <a:buNone/>
            </a:pPr>
            <a:endParaRPr lang="en-AU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329832-E4FF-44F4-8967-BB08C39E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Agricultural suitability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6507547-2994-41AA-8ACD-5CCEEFAF710D}"/>
              </a:ext>
            </a:extLst>
          </p:cNvPr>
          <p:cNvSpPr txBox="1">
            <a:spLocks/>
          </p:cNvSpPr>
          <p:nvPr/>
        </p:nvSpPr>
        <p:spPr>
          <a:xfrm>
            <a:off x="6515100" y="1066799"/>
            <a:ext cx="2352675" cy="5572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Historical period – most areas except Horn of Africa suitable for all crops</a:t>
            </a:r>
            <a:endParaRPr lang="en-AU" dirty="0"/>
          </a:p>
          <a:p>
            <a:pPr lvl="1"/>
            <a:r>
              <a:rPr lang="en-AU" dirty="0"/>
              <a:t>Mostly within optimal temperature range =  some temperature change can occur before suitability is impacted</a:t>
            </a:r>
          </a:p>
          <a:p>
            <a:r>
              <a:rPr lang="en-AU" dirty="0"/>
              <a:t>Maize and cassava declined near equator in the future. For maize, this was mostly due to inclusion of extremes.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67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7">
            <a:extLst>
              <a:ext uri="{FF2B5EF4-FFF2-40B4-BE49-F238E27FC236}">
                <a16:creationId xmlns:a16="http://schemas.microsoft.com/office/drawing/2014/main" id="{84E43EA6-CDBF-4F02-BA90-4787A43665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" y="1057910"/>
            <a:ext cx="7041198" cy="456184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7E6474-655D-4428-9AA7-0B368FCBA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576" y="1238250"/>
            <a:ext cx="2009774" cy="5162550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CMIP5 and CORDEX similar to each other</a:t>
            </a:r>
          </a:p>
          <a:p>
            <a:r>
              <a:rPr lang="en-AU" dirty="0"/>
              <a:t>Inclusion of extremes had large negative impact on maize suitability</a:t>
            </a:r>
          </a:p>
          <a:p>
            <a:r>
              <a:rPr lang="en-AU" dirty="0"/>
              <a:t>Maize declines larger in P25 than CP4A due to more widespread declines in rainfall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27D845-14D0-4588-9EFC-98CD9F8C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Change in suitability with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58025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F020E3-3D4A-4AE4-AFA5-43FD61A873D0}"/>
              </a:ext>
            </a:extLst>
          </p:cNvPr>
          <p:cNvGrpSpPr/>
          <p:nvPr/>
        </p:nvGrpSpPr>
        <p:grpSpPr>
          <a:xfrm>
            <a:off x="150177" y="908720"/>
            <a:ext cx="6167119" cy="4859871"/>
            <a:chOff x="150177" y="908720"/>
            <a:chExt cx="6167119" cy="4859871"/>
          </a:xfrm>
        </p:grpSpPr>
        <p:pic>
          <p:nvPicPr>
            <p:cNvPr id="4" name="Image4">
              <a:extLst>
                <a:ext uri="{FF2B5EF4-FFF2-40B4-BE49-F238E27FC236}">
                  <a16:creationId xmlns:a16="http://schemas.microsoft.com/office/drawing/2014/main" id="{4E905C50-AAD9-4467-9A7F-B94DBC54A9C5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349"/>
            <a:stretch/>
          </p:blipFill>
          <p:spPr>
            <a:xfrm>
              <a:off x="150177" y="908720"/>
              <a:ext cx="6119495" cy="4113212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5" name="Image4">
              <a:extLst>
                <a:ext uri="{FF2B5EF4-FFF2-40B4-BE49-F238E27FC236}">
                  <a16:creationId xmlns:a16="http://schemas.microsoft.com/office/drawing/2014/main" id="{0B2E48CF-469F-4D02-AA47-A593A5115A09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" t="89996" r="-698" b="148"/>
            <a:stretch/>
          </p:blipFill>
          <p:spPr>
            <a:xfrm>
              <a:off x="197801" y="4899559"/>
              <a:ext cx="6119495" cy="869032"/>
            </a:xfrm>
            <a:prstGeom prst="rect">
              <a:avLst/>
            </a:prstGeom>
            <a:noFill/>
            <a:ln>
              <a:noFill/>
              <a:prstDash/>
            </a:ln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5E2A9E-2D5D-405C-8218-D19FE76D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899" y="1523925"/>
            <a:ext cx="2888299" cy="4867350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Tanzania – soy declines related to declines in rainfall</a:t>
            </a:r>
          </a:p>
          <a:p>
            <a:r>
              <a:rPr lang="en-AU" dirty="0"/>
              <a:t>Zambia and Malawi – interannual variation in rainfall important, and suitability declined in some models where rainfall increased</a:t>
            </a:r>
          </a:p>
          <a:p>
            <a:pPr lvl="1"/>
            <a:r>
              <a:rPr lang="en-GB" dirty="0"/>
              <a:t>CanESM2 CanRCM4 had highest rainfall increases for Malawi. However, frequent low rainfall years, particularly in southern Malawi, led to lower average crop suitability. </a:t>
            </a:r>
            <a:endParaRPr lang="en-AU" dirty="0"/>
          </a:p>
          <a:p>
            <a:pPr lvl="1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441720-93BF-40DC-AB77-56868F34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Model variation in suitability change - soy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EAAD09-468F-4BA1-9EBE-097203DF3998}"/>
              </a:ext>
            </a:extLst>
          </p:cNvPr>
          <p:cNvSpPr txBox="1">
            <a:spLocks/>
          </p:cNvSpPr>
          <p:nvPr/>
        </p:nvSpPr>
        <p:spPr>
          <a:xfrm>
            <a:off x="457200" y="5893470"/>
            <a:ext cx="5991225" cy="63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400" dirty="0"/>
              <a:t>Background contours = suitability change based on CORDEX ensemble mean, annual data (same colour scale as points)</a:t>
            </a: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6301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">
            <a:extLst>
              <a:ext uri="{FF2B5EF4-FFF2-40B4-BE49-F238E27FC236}">
                <a16:creationId xmlns:a16="http://schemas.microsoft.com/office/drawing/2014/main" id="{4E905C50-AAD9-4467-9A7F-B94DBC54A9C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t="45871" r="-467" b="253"/>
          <a:stretch/>
        </p:blipFill>
        <p:spPr>
          <a:xfrm>
            <a:off x="197802" y="1009650"/>
            <a:ext cx="6119495" cy="475047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5E2A9E-2D5D-405C-8218-D19FE76D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899" y="1523925"/>
            <a:ext cx="2888299" cy="4867350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Declines in cassava suitability related to declines in rainfall</a:t>
            </a:r>
          </a:p>
          <a:p>
            <a:r>
              <a:rPr lang="en-AU" dirty="0"/>
              <a:t>Interannual variability in rainfall less important than for soy</a:t>
            </a:r>
          </a:p>
          <a:p>
            <a:pPr lvl="1"/>
            <a:r>
              <a:rPr lang="en-AU" dirty="0"/>
              <a:t>Higher required rainfall threshold than soy, however uses all rain throughout the year and not dependent on rainy season rainfall</a:t>
            </a:r>
          </a:p>
          <a:p>
            <a:pPr lvl="1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441720-93BF-40DC-AB77-56868F34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Model variation in suitability change - cassava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EAAD09-468F-4BA1-9EBE-097203DF3998}"/>
              </a:ext>
            </a:extLst>
          </p:cNvPr>
          <p:cNvSpPr txBox="1">
            <a:spLocks/>
          </p:cNvSpPr>
          <p:nvPr/>
        </p:nvSpPr>
        <p:spPr>
          <a:xfrm>
            <a:off x="457200" y="5893470"/>
            <a:ext cx="5991225" cy="63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400" dirty="0"/>
              <a:t>Background contours = suitability change based on CORDEX ensemble mean, annual data (same colour scale as points)</a:t>
            </a: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33686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3924"/>
            <a:ext cx="8229600" cy="509253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Large variation in rainfall responses with climate change in ensemble</a:t>
            </a:r>
          </a:p>
          <a:p>
            <a:pPr lvl="1"/>
            <a:r>
              <a:rPr lang="en-GB" dirty="0"/>
              <a:t>Rainfall declines led to crop suitability declines in Tanzania</a:t>
            </a:r>
          </a:p>
          <a:p>
            <a:pPr lvl="1"/>
            <a:r>
              <a:rPr lang="en-GB" dirty="0"/>
              <a:t>Malawi and Zambia – interannual variability in rainfall also important, and suitability declined in some models where overall rainfall increased</a:t>
            </a:r>
          </a:p>
          <a:p>
            <a:r>
              <a:rPr lang="en-GB" dirty="0"/>
              <a:t>CMIP5 and CORDEX ensemble mean and spread similar for temperature and rainfall</a:t>
            </a:r>
          </a:p>
          <a:p>
            <a:r>
              <a:rPr lang="en-GB" dirty="0"/>
              <a:t>CP4A and P25 similar to each other, compared to ensemble spread</a:t>
            </a:r>
          </a:p>
          <a:p>
            <a:pPr lvl="1"/>
            <a:r>
              <a:rPr lang="en-GB" dirty="0"/>
              <a:t>GCM uncertainty, rather than convection parameterizations, still a large part of uncertainty in agricultural suitability results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329404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93676D-64CD-4523-BDE8-A884416DA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Maize very sensitive to inclusion of extreme temperatures</a:t>
            </a:r>
          </a:p>
          <a:p>
            <a:pPr lvl="1"/>
            <a:r>
              <a:rPr lang="en-AU" dirty="0"/>
              <a:t>Unable to include this for cassava and soy due to lack of information</a:t>
            </a:r>
          </a:p>
          <a:p>
            <a:r>
              <a:rPr lang="en-AU" dirty="0"/>
              <a:t>CP4A differs from P25 more so when it comes to extremes </a:t>
            </a:r>
            <a:r>
              <a:rPr lang="en-AU" sz="1100" dirty="0"/>
              <a:t>(</a:t>
            </a:r>
            <a:r>
              <a:rPr lang="en-AU" sz="1100" dirty="0" err="1"/>
              <a:t>Kendon</a:t>
            </a:r>
            <a:r>
              <a:rPr lang="en-AU" sz="1100" dirty="0"/>
              <a:t> et al., 2019)</a:t>
            </a:r>
          </a:p>
          <a:p>
            <a:r>
              <a:rPr lang="en-AU" dirty="0"/>
              <a:t>Convection permitting models generally improve on regional climate models more so when it comes to extremes </a:t>
            </a:r>
            <a:r>
              <a:rPr lang="en-AU" sz="1100" dirty="0"/>
              <a:t>(</a:t>
            </a:r>
            <a:r>
              <a:rPr lang="en-AU" sz="1100" dirty="0" err="1"/>
              <a:t>Prein</a:t>
            </a:r>
            <a:r>
              <a:rPr lang="en-AU" sz="1100" dirty="0"/>
              <a:t> et al., 2015)</a:t>
            </a:r>
          </a:p>
          <a:p>
            <a:r>
              <a:rPr lang="en-AU" dirty="0"/>
              <a:t>If we were able to include extremes more comprehensively, CP4A results may have differed more from P25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26A6A1-4B35-4360-8F83-3CFB7FB9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1266442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A9CE25-576B-43C1-98A6-74F872E2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AU" dirty="0"/>
              <a:t>Dunning, C. M., Black, E. C. L., &amp; Allan, R. P. (2016). The onset and cessation of seasonal rainfall over Africa. </a:t>
            </a:r>
            <a:r>
              <a:rPr lang="en-AU" i="1" dirty="0"/>
              <a:t>Journal of Geophysical Research: Atmospheres</a:t>
            </a:r>
            <a:r>
              <a:rPr lang="en-AU" dirty="0"/>
              <a:t>, </a:t>
            </a:r>
            <a:r>
              <a:rPr lang="en-AU" i="1" dirty="0"/>
              <a:t>121</a:t>
            </a:r>
            <a:r>
              <a:rPr lang="en-AU" dirty="0"/>
              <a:t>(19), 11,405-11,424. https://doi.org/10.1002/2016JD025428</a:t>
            </a:r>
          </a:p>
          <a:p>
            <a:r>
              <a:rPr lang="en-AU" dirty="0" err="1"/>
              <a:t>Famien</a:t>
            </a:r>
            <a:r>
              <a:rPr lang="en-AU" dirty="0"/>
              <a:t>, A. M., </a:t>
            </a:r>
            <a:r>
              <a:rPr lang="en-AU" dirty="0" err="1"/>
              <a:t>Janicot</a:t>
            </a:r>
            <a:r>
              <a:rPr lang="en-AU" dirty="0"/>
              <a:t>, S., </a:t>
            </a:r>
            <a:r>
              <a:rPr lang="en-AU" dirty="0" err="1"/>
              <a:t>Ochou</a:t>
            </a:r>
            <a:r>
              <a:rPr lang="en-AU" dirty="0"/>
              <a:t>, A. D., </a:t>
            </a:r>
            <a:r>
              <a:rPr lang="en-AU" dirty="0" err="1"/>
              <a:t>Vrac</a:t>
            </a:r>
            <a:r>
              <a:rPr lang="en-AU" dirty="0"/>
              <a:t>, M., </a:t>
            </a:r>
            <a:r>
              <a:rPr lang="en-AU" dirty="0" err="1"/>
              <a:t>Defrance</a:t>
            </a:r>
            <a:r>
              <a:rPr lang="en-AU" dirty="0"/>
              <a:t>, D., Sultan, B., &amp; Noel, T. (2018). A bias-corrected CMIP5 dataset for Africa using the CDF-t method - A contribution to agricultural impact studies. </a:t>
            </a:r>
            <a:r>
              <a:rPr lang="en-AU" i="1" dirty="0"/>
              <a:t>Earth System Dynamics</a:t>
            </a:r>
            <a:r>
              <a:rPr lang="en-AU" dirty="0"/>
              <a:t>, </a:t>
            </a:r>
            <a:r>
              <a:rPr lang="en-AU" i="1" dirty="0"/>
              <a:t>9</a:t>
            </a:r>
            <a:r>
              <a:rPr lang="en-AU" dirty="0"/>
              <a:t>(December), 313–338. https://doi.org/10.5194/esd-2017-111</a:t>
            </a:r>
          </a:p>
          <a:p>
            <a:r>
              <a:rPr lang="en-AU" dirty="0"/>
              <a:t>Fang, G. H., Yang, J., Chen, Y. N., &amp; Zammit, C. (2015). Comparing bias correction methods in downscaling meteorological variables for a hydrologic impact study in an arid area in China. </a:t>
            </a:r>
            <a:r>
              <a:rPr lang="en-AU" i="1" dirty="0"/>
              <a:t>Hydrology and Earth System Sciences</a:t>
            </a:r>
            <a:r>
              <a:rPr lang="en-AU" dirty="0"/>
              <a:t>, </a:t>
            </a:r>
            <a:r>
              <a:rPr lang="en-AU" i="1" dirty="0"/>
              <a:t>19</a:t>
            </a:r>
            <a:r>
              <a:rPr lang="en-AU" dirty="0"/>
              <a:t>(6), 2547–2559. https://doi.org/10.5194/hess-19-2547-2015</a:t>
            </a:r>
          </a:p>
          <a:p>
            <a:r>
              <a:rPr lang="en-AU" dirty="0"/>
              <a:t>Food and Agriculture Organization of the United Nations. (2007). </a:t>
            </a:r>
            <a:r>
              <a:rPr lang="en-AU" i="1" dirty="0" err="1"/>
              <a:t>EcoCrop</a:t>
            </a:r>
            <a:r>
              <a:rPr lang="en-AU" dirty="0"/>
              <a:t>. http://ecocrop.fao.org/ecocrop/srv/en/cropFindForm</a:t>
            </a:r>
          </a:p>
          <a:p>
            <a:r>
              <a:rPr lang="en-AU" dirty="0"/>
              <a:t>Funk, C., Peterson, P., </a:t>
            </a:r>
            <a:r>
              <a:rPr lang="en-AU" dirty="0" err="1"/>
              <a:t>Landsfeld</a:t>
            </a:r>
            <a:r>
              <a:rPr lang="en-AU" dirty="0"/>
              <a:t>, M., </a:t>
            </a:r>
            <a:r>
              <a:rPr lang="en-AU" dirty="0" err="1"/>
              <a:t>Pedreros</a:t>
            </a:r>
            <a:r>
              <a:rPr lang="en-AU" dirty="0"/>
              <a:t>, D., Verdin, J., Shukla, S., </a:t>
            </a:r>
            <a:r>
              <a:rPr lang="en-AU" dirty="0" err="1"/>
              <a:t>Husak</a:t>
            </a:r>
            <a:r>
              <a:rPr lang="en-AU" dirty="0"/>
              <a:t>, G., Rowland, J., Harrison, L., </a:t>
            </a:r>
            <a:r>
              <a:rPr lang="en-AU" dirty="0" err="1"/>
              <a:t>Hoell</a:t>
            </a:r>
            <a:r>
              <a:rPr lang="en-AU" dirty="0"/>
              <a:t>, A., &amp; </a:t>
            </a:r>
            <a:r>
              <a:rPr lang="en-AU" dirty="0" err="1"/>
              <a:t>Michaelsen</a:t>
            </a:r>
            <a:r>
              <a:rPr lang="en-AU" dirty="0"/>
              <a:t>, J. (2015). The climate hazards infrared precipitation with stations - A new environmental record for monitoring extremes. </a:t>
            </a:r>
            <a:r>
              <a:rPr lang="en-AU" i="1" dirty="0"/>
              <a:t>Scientific Data</a:t>
            </a:r>
            <a:r>
              <a:rPr lang="en-AU" dirty="0"/>
              <a:t>, </a:t>
            </a:r>
            <a:r>
              <a:rPr lang="en-AU" i="1" dirty="0"/>
              <a:t>2</a:t>
            </a:r>
            <a:r>
              <a:rPr lang="en-AU" dirty="0"/>
              <a:t>, 1–21. https://doi.org/10.1038/sdata.2015.66</a:t>
            </a:r>
          </a:p>
          <a:p>
            <a:r>
              <a:rPr lang="en-AU" dirty="0"/>
              <a:t>Harris, I. (2019). </a:t>
            </a:r>
            <a:r>
              <a:rPr lang="en-AU" i="1" dirty="0"/>
              <a:t>Release Notes for CRU TS v4.03: 15 May 2019</a:t>
            </a:r>
            <a:r>
              <a:rPr lang="en-AU" dirty="0"/>
              <a:t>. https://crudata.uea.ac.uk/cru/data/hrg/cru_ts_4.03/Release_Notes_CRU_TS4.03.txt</a:t>
            </a:r>
          </a:p>
          <a:p>
            <a:r>
              <a:rPr lang="en-AU" dirty="0" err="1"/>
              <a:t>Kendon</a:t>
            </a:r>
            <a:r>
              <a:rPr lang="en-AU" dirty="0"/>
              <a:t>, E. J., Office, M., Centre, H., Stratton, R. A., Office, M., Office, M., Centre, H., </a:t>
            </a:r>
            <a:r>
              <a:rPr lang="en-AU" dirty="0" err="1"/>
              <a:t>Marsham</a:t>
            </a:r>
            <a:r>
              <a:rPr lang="en-AU" dirty="0"/>
              <a:t>, J. H., Rowell, D. P., Office, M., Centre, H., Senior, C. A., Office, M., &amp; Centre, H. (2019). Enhanced future changes in wet and dry extremes over Africa at convection-permitting scale. </a:t>
            </a:r>
            <a:r>
              <a:rPr lang="en-AU" i="1" dirty="0"/>
              <a:t>Nat. Comm.</a:t>
            </a:r>
            <a:r>
              <a:rPr lang="en-AU" dirty="0"/>
              <a:t>, </a:t>
            </a:r>
            <a:r>
              <a:rPr lang="en-AU" i="1" dirty="0"/>
              <a:t>2019</a:t>
            </a:r>
            <a:r>
              <a:rPr lang="en-AU" dirty="0"/>
              <a:t>, 1–18. https://doi.org/10.1038/s41467-019-09776-9</a:t>
            </a:r>
          </a:p>
          <a:p>
            <a:r>
              <a:rPr lang="en-AU" dirty="0" err="1"/>
              <a:t>Prein</a:t>
            </a:r>
            <a:r>
              <a:rPr lang="en-AU" dirty="0"/>
              <a:t>, A. F., </a:t>
            </a:r>
            <a:r>
              <a:rPr lang="en-AU" dirty="0" err="1"/>
              <a:t>Langhans</a:t>
            </a:r>
            <a:r>
              <a:rPr lang="en-AU" dirty="0"/>
              <a:t>, W., </a:t>
            </a:r>
            <a:r>
              <a:rPr lang="en-AU" dirty="0" err="1"/>
              <a:t>Fosser</a:t>
            </a:r>
            <a:r>
              <a:rPr lang="en-AU" dirty="0"/>
              <a:t>, G., Ferrone, A., Ban, N., </a:t>
            </a:r>
            <a:r>
              <a:rPr lang="en-AU" dirty="0" err="1"/>
              <a:t>Goergen</a:t>
            </a:r>
            <a:r>
              <a:rPr lang="en-AU" dirty="0"/>
              <a:t>, K., Keller, M., </a:t>
            </a:r>
            <a:r>
              <a:rPr lang="en-AU" dirty="0" err="1"/>
              <a:t>Tölle</a:t>
            </a:r>
            <a:r>
              <a:rPr lang="en-AU" dirty="0"/>
              <a:t>, M., </a:t>
            </a:r>
            <a:r>
              <a:rPr lang="en-AU" dirty="0" err="1"/>
              <a:t>Gutjahr</a:t>
            </a:r>
            <a:r>
              <a:rPr lang="en-AU" dirty="0"/>
              <a:t>, O., </a:t>
            </a:r>
            <a:r>
              <a:rPr lang="en-AU" dirty="0" err="1"/>
              <a:t>Feser</a:t>
            </a:r>
            <a:r>
              <a:rPr lang="en-AU" dirty="0"/>
              <a:t>, F., Brisson, E., </a:t>
            </a:r>
            <a:r>
              <a:rPr lang="en-AU" dirty="0" err="1"/>
              <a:t>Kollet</a:t>
            </a:r>
            <a:r>
              <a:rPr lang="en-AU" dirty="0"/>
              <a:t>, S., </a:t>
            </a:r>
            <a:r>
              <a:rPr lang="en-AU" dirty="0" err="1"/>
              <a:t>Schmidli</a:t>
            </a:r>
            <a:r>
              <a:rPr lang="en-AU" dirty="0"/>
              <a:t>, J., Van </a:t>
            </a:r>
            <a:r>
              <a:rPr lang="en-AU" dirty="0" err="1"/>
              <a:t>Lipzig</a:t>
            </a:r>
            <a:r>
              <a:rPr lang="en-AU" dirty="0"/>
              <a:t>, N. P. M., &amp; Leung, R. (2015). A review on regional convection-permitting climate </a:t>
            </a:r>
            <a:r>
              <a:rPr lang="en-AU" dirty="0" err="1"/>
              <a:t>modeling</a:t>
            </a:r>
            <a:r>
              <a:rPr lang="en-AU" dirty="0"/>
              <a:t>: Demonstrations, prospects, and challenges. </a:t>
            </a:r>
            <a:r>
              <a:rPr lang="en-AU" i="1" dirty="0"/>
              <a:t>Reviews of Geophysics</a:t>
            </a:r>
            <a:r>
              <a:rPr lang="en-AU" dirty="0"/>
              <a:t>, </a:t>
            </a:r>
            <a:r>
              <a:rPr lang="en-AU" i="1" dirty="0"/>
              <a:t>53</a:t>
            </a:r>
            <a:r>
              <a:rPr lang="en-AU" dirty="0"/>
              <a:t>(2), 323–361. https://doi.org/10.1002/2014RG000475</a:t>
            </a:r>
          </a:p>
          <a:p>
            <a:r>
              <a:rPr lang="en-AU" dirty="0"/>
              <a:t>Ramirez-Villegas, J., Jarvis, A., &amp; </a:t>
            </a:r>
            <a:r>
              <a:rPr lang="en-AU" dirty="0" err="1"/>
              <a:t>Läderach</a:t>
            </a:r>
            <a:r>
              <a:rPr lang="en-AU" dirty="0"/>
              <a:t>, P. (2013). Empirical approaches for assessing impacts of climate change on agriculture: The </a:t>
            </a:r>
            <a:r>
              <a:rPr lang="en-AU" dirty="0" err="1"/>
              <a:t>EcoCrop</a:t>
            </a:r>
            <a:r>
              <a:rPr lang="en-AU" dirty="0"/>
              <a:t> model and a case study with grain sorghum. </a:t>
            </a:r>
            <a:r>
              <a:rPr lang="en-AU" i="1" dirty="0"/>
              <a:t>Agricultural and Forest Meteorology</a:t>
            </a:r>
            <a:r>
              <a:rPr lang="en-AU" dirty="0"/>
              <a:t>, </a:t>
            </a:r>
            <a:r>
              <a:rPr lang="en-AU" i="1" dirty="0"/>
              <a:t>170</a:t>
            </a:r>
            <a:r>
              <a:rPr lang="en-AU" dirty="0"/>
              <a:t>, 67–78. https://doi.org/10.1016/j.agrformet.2011.09.005</a:t>
            </a:r>
          </a:p>
          <a:p>
            <a:r>
              <a:rPr lang="en-AU" dirty="0"/>
              <a:t>Stratton, R. A., Senior, C. A., Vosper, S. B., </a:t>
            </a:r>
            <a:r>
              <a:rPr lang="en-AU" dirty="0" err="1"/>
              <a:t>Folwell</a:t>
            </a:r>
            <a:r>
              <a:rPr lang="en-AU" dirty="0"/>
              <a:t>, S. S., </a:t>
            </a:r>
            <a:r>
              <a:rPr lang="en-AU" dirty="0" err="1"/>
              <a:t>Boutle</a:t>
            </a:r>
            <a:r>
              <a:rPr lang="en-AU" dirty="0"/>
              <a:t>, I. A., Earnshaw, P. D., </a:t>
            </a:r>
            <a:r>
              <a:rPr lang="en-AU" dirty="0" err="1"/>
              <a:t>Kendon</a:t>
            </a:r>
            <a:r>
              <a:rPr lang="en-AU" dirty="0"/>
              <a:t>, E., Lock, A. P., Malcolm, A., Manners, J., </a:t>
            </a:r>
            <a:r>
              <a:rPr lang="en-AU" dirty="0" err="1"/>
              <a:t>Morcrette</a:t>
            </a:r>
            <a:r>
              <a:rPr lang="en-AU" dirty="0"/>
              <a:t>, C. J., Short, C., Stirling, A. J., Taylor, C. M., Tucker, S., Webster, S., &amp; Wilkinson, J. M. (2018). A Pan-African Convection-Permitting Regional Climate Simulation with the Met Office Unified Model: CP4-Africa. </a:t>
            </a:r>
            <a:r>
              <a:rPr lang="en-AU" i="1" dirty="0"/>
              <a:t>Journal of Climate</a:t>
            </a:r>
            <a:r>
              <a:rPr lang="en-AU" dirty="0"/>
              <a:t>, </a:t>
            </a:r>
            <a:r>
              <a:rPr lang="en-AU" i="1" dirty="0"/>
              <a:t>31</a:t>
            </a:r>
            <a:r>
              <a:rPr lang="en-AU" dirty="0"/>
              <a:t>(9), 3485–3508. https://doi.org/10.1175/JCLI-D-17-0503.1</a:t>
            </a:r>
          </a:p>
          <a:p>
            <a:r>
              <a:rPr lang="en-AU" dirty="0"/>
              <a:t>Taylor, K. E., Stouffer, R. J., &amp; </a:t>
            </a:r>
            <a:r>
              <a:rPr lang="en-AU" dirty="0" err="1"/>
              <a:t>Meehl</a:t>
            </a:r>
            <a:r>
              <a:rPr lang="en-AU" dirty="0"/>
              <a:t>, G. A. (2012). An overview of CMIP5 and the experiment design. </a:t>
            </a:r>
            <a:r>
              <a:rPr lang="en-AU" i="1" dirty="0"/>
              <a:t>Bulletin of the American Meteorological Society</a:t>
            </a:r>
            <a:r>
              <a:rPr lang="en-AU" dirty="0"/>
              <a:t>, </a:t>
            </a:r>
            <a:r>
              <a:rPr lang="en-AU" i="1" dirty="0"/>
              <a:t>93</a:t>
            </a:r>
            <a:r>
              <a:rPr lang="en-AU" dirty="0"/>
              <a:t>(4), 485–498. https://doi.org/10.1175/BAMS-D-11-00094.1</a:t>
            </a:r>
          </a:p>
          <a:p>
            <a:r>
              <a:rPr lang="en-AU" dirty="0" err="1"/>
              <a:t>Teutschbein</a:t>
            </a:r>
            <a:r>
              <a:rPr lang="en-AU" dirty="0"/>
              <a:t>, C., &amp; Seibert, J. (2012). Bias correction of regional climate model simulations for hydrological climate-change impact studies: Review and evaluation of different methods. </a:t>
            </a:r>
            <a:r>
              <a:rPr lang="en-AU" i="1" dirty="0"/>
              <a:t>Journal of Hydrology</a:t>
            </a:r>
            <a:r>
              <a:rPr lang="en-AU" dirty="0"/>
              <a:t>, </a:t>
            </a:r>
            <a:r>
              <a:rPr lang="en-AU" i="1" dirty="0"/>
              <a:t>456</a:t>
            </a:r>
            <a:r>
              <a:rPr lang="en-AU" dirty="0"/>
              <a:t>–</a:t>
            </a:r>
            <a:r>
              <a:rPr lang="en-AU" i="1" dirty="0"/>
              <a:t>457</a:t>
            </a:r>
            <a:r>
              <a:rPr lang="en-AU" dirty="0"/>
              <a:t>, 12–29. https://doi.org/10.1016/j.jhydrol.2012.05.052</a:t>
            </a:r>
          </a:p>
          <a:p>
            <a:r>
              <a:rPr lang="en-AU" dirty="0"/>
              <a:t>University of East Anglia Climatic Research Unit. (2019). </a:t>
            </a:r>
            <a:r>
              <a:rPr lang="en-AU" i="1" dirty="0"/>
              <a:t>CRU TS Version 4.03</a:t>
            </a:r>
            <a:r>
              <a:rPr lang="en-AU" dirty="0"/>
              <a:t>. https://crudata.uea.ac.uk/cru/data/hrg/cru_ts_4.03/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A74581-3CFE-4581-B989-BD0DD69A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79347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24"/>
            <a:ext cx="8229600" cy="5151195"/>
          </a:xfrm>
        </p:spPr>
        <p:txBody>
          <a:bodyPr>
            <a:normAutofit/>
          </a:bodyPr>
          <a:lstStyle/>
          <a:p>
            <a:r>
              <a:rPr lang="en-GB" dirty="0"/>
              <a:t>How will climate change (RCP8.5) impact on the agricultural suitability of maize, soy and cassava in sub-Saharan Africa at the end of the century?</a:t>
            </a:r>
          </a:p>
          <a:p>
            <a:endParaRPr lang="en-GB" dirty="0"/>
          </a:p>
          <a:p>
            <a:r>
              <a:rPr lang="en-GB" dirty="0"/>
              <a:t>How does agricultural suitability differ in a convection permitting model (CP4A) and its parameterized counterpart (P25)?</a:t>
            </a:r>
          </a:p>
          <a:p>
            <a:endParaRPr lang="en-GB" dirty="0"/>
          </a:p>
          <a:p>
            <a:r>
              <a:rPr lang="en-GB" dirty="0"/>
              <a:t>Use 4 focus countries (Tanzania, Malawi, Zambia and South Africa) to look at model spread in more detail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0" y="0"/>
            <a:ext cx="7543800" cy="1005841"/>
          </a:xfrm>
        </p:spPr>
        <p:txBody>
          <a:bodyPr>
            <a:normAutofit/>
          </a:bodyPr>
          <a:lstStyle/>
          <a:p>
            <a:r>
              <a:rPr lang="en-GB" dirty="0"/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171525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25"/>
            <a:ext cx="8229600" cy="517215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CP4A and P25 </a:t>
            </a:r>
            <a:r>
              <a:rPr lang="en-AU" sz="1300" dirty="0"/>
              <a:t>(</a:t>
            </a:r>
            <a:r>
              <a:rPr lang="en-AU" sz="1300" dirty="0" err="1"/>
              <a:t>Kendon</a:t>
            </a:r>
            <a:r>
              <a:rPr lang="en-AU" sz="1300" dirty="0"/>
              <a:t> et al., 2019; Stratton et al., 2018)</a:t>
            </a:r>
            <a:endParaRPr lang="en-GB" sz="1300" dirty="0"/>
          </a:p>
          <a:p>
            <a:pPr lvl="1"/>
            <a:r>
              <a:rPr lang="en-GB" dirty="0"/>
              <a:t>Historical = 1997 – 2006, Future = 2097 – 2106</a:t>
            </a:r>
          </a:p>
          <a:p>
            <a:pPr lvl="1"/>
            <a:r>
              <a:rPr lang="en-GB" dirty="0"/>
              <a:t>CP4A = convection permitting, 4.5 x 4.5km</a:t>
            </a:r>
          </a:p>
          <a:p>
            <a:pPr lvl="1"/>
            <a:r>
              <a:rPr lang="en-GB" dirty="0"/>
              <a:t>P25 = parameterized counterpart to CP4A, 26 x 39km</a:t>
            </a:r>
          </a:p>
          <a:p>
            <a:pPr lvl="1"/>
            <a:endParaRPr lang="en-GB" dirty="0"/>
          </a:p>
          <a:p>
            <a:r>
              <a:rPr lang="en-GB" dirty="0"/>
              <a:t>CORDEX (Coordinated Regional Downscaling Experiment)</a:t>
            </a:r>
          </a:p>
          <a:p>
            <a:pPr lvl="1"/>
            <a:r>
              <a:rPr lang="en-GB" dirty="0"/>
              <a:t>Historical = 1971 – 1999, Future = 2071 - 2099</a:t>
            </a:r>
          </a:p>
          <a:p>
            <a:pPr lvl="1"/>
            <a:r>
              <a:rPr lang="en-GB" dirty="0"/>
              <a:t>0.44° x 0.44°</a:t>
            </a:r>
          </a:p>
          <a:p>
            <a:pPr lvl="1"/>
            <a:r>
              <a:rPr lang="en-GB" dirty="0"/>
              <a:t>6 RCMs driven by 11 GCMS over Africa domain</a:t>
            </a:r>
          </a:p>
          <a:p>
            <a:endParaRPr lang="en-GB" dirty="0"/>
          </a:p>
          <a:p>
            <a:r>
              <a:rPr lang="en-GB" dirty="0"/>
              <a:t>28 Bias corrected CMIP5 models </a:t>
            </a:r>
            <a:r>
              <a:rPr lang="fr-CA" sz="1400" dirty="0"/>
              <a:t>(</a:t>
            </a:r>
            <a:r>
              <a:rPr lang="fr-CA" sz="1400" dirty="0" err="1"/>
              <a:t>Famien</a:t>
            </a:r>
            <a:r>
              <a:rPr lang="fr-CA" sz="1400" dirty="0"/>
              <a:t> et al., 2018; Taylor et al., 2012)</a:t>
            </a:r>
            <a:endParaRPr lang="en-GB" sz="1400" dirty="0"/>
          </a:p>
          <a:p>
            <a:pPr lvl="1"/>
            <a:r>
              <a:rPr lang="en-GB" dirty="0"/>
              <a:t>Historical = 1971 – 1999, Future = 2071 - 2099</a:t>
            </a:r>
          </a:p>
          <a:p>
            <a:pPr lvl="1"/>
            <a:r>
              <a:rPr lang="en-GB" dirty="0"/>
              <a:t>0.5° x 0.5°</a:t>
            </a:r>
          </a:p>
          <a:p>
            <a:pPr lvl="1"/>
            <a:r>
              <a:rPr lang="en-GB" dirty="0"/>
              <a:t>Bias-corrected as part of AMMA2050, using ISIMIP2b method and EWEMBI dataset</a:t>
            </a:r>
          </a:p>
          <a:p>
            <a:endParaRPr lang="en-GB" dirty="0"/>
          </a:p>
          <a:p>
            <a:r>
              <a:rPr lang="en-GB" dirty="0"/>
              <a:t>All models </a:t>
            </a:r>
            <a:r>
              <a:rPr lang="en-GB" dirty="0" err="1"/>
              <a:t>regridded</a:t>
            </a:r>
            <a:r>
              <a:rPr lang="en-GB" dirty="0"/>
              <a:t> to 0.5° x 0.5° resolution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Climate models</a:t>
            </a:r>
          </a:p>
        </p:txBody>
      </p:sp>
    </p:spTree>
    <p:extLst>
      <p:ext uri="{BB962C8B-B14F-4D97-AF65-F5344CB8AC3E}">
        <p14:creationId xmlns:p14="http://schemas.microsoft.com/office/powerpoint/2010/main" val="327838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72885"/>
              </p:ext>
            </p:extLst>
          </p:nvPr>
        </p:nvGraphicFramePr>
        <p:xfrm>
          <a:off x="561808" y="950510"/>
          <a:ext cx="8146208" cy="524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3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3678">
                <a:tc>
                  <a:txBody>
                    <a:bodyPr/>
                    <a:lstStyle/>
                    <a:p>
                      <a:r>
                        <a:rPr lang="en-GB" sz="1400" dirty="0"/>
                        <a:t>GCM/RCM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RCA4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CCLM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REMO2009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RACMO22T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HIRHAM5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CanRCM4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r>
                        <a:rPr lang="en-GB" sz="1400" dirty="0" err="1"/>
                        <a:t>HadGEM</a:t>
                      </a:r>
                      <a:r>
                        <a:rPr lang="en-GB" sz="14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r>
                        <a:rPr lang="en-GB" sz="1400" dirty="0"/>
                        <a:t>ICHEC-EC-EARTH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r>
                        <a:rPr lang="en-GB" sz="1400" dirty="0"/>
                        <a:t>MPI-ESM-LR*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r>
                        <a:rPr lang="en-GB" sz="1400" dirty="0"/>
                        <a:t>CNRM-CM5*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r>
                        <a:rPr lang="en-GB" sz="1400" dirty="0"/>
                        <a:t>MIROC5*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r>
                        <a:rPr lang="en-GB" sz="1400" dirty="0"/>
                        <a:t>CSIRO Mk3.6.0*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r>
                        <a:rPr lang="en-GB" sz="1400" dirty="0"/>
                        <a:t>IPSL-CM5A-MR*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r>
                        <a:rPr lang="en-GB" sz="1400" dirty="0"/>
                        <a:t>IPSL-CM5A-LR*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r>
                        <a:rPr lang="en-GB" sz="1400" dirty="0"/>
                        <a:t>CanESM2*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r>
                        <a:rPr lang="en-GB" sz="1400" dirty="0"/>
                        <a:t>NOAA-GFDL-ESM2M*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r>
                        <a:rPr lang="en-GB" sz="1400" dirty="0"/>
                        <a:t>NorESM1-M*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1808" y="6198724"/>
            <a:ext cx="7886700" cy="67581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/>
              <a:t>* Part of bias corrected CMIP5 set also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6275040" cy="864096"/>
          </a:xfrm>
        </p:spPr>
        <p:txBody>
          <a:bodyPr/>
          <a:lstStyle/>
          <a:p>
            <a:r>
              <a:rPr lang="en-GB" dirty="0"/>
              <a:t>CORDEX models</a:t>
            </a:r>
          </a:p>
        </p:txBody>
      </p:sp>
    </p:spTree>
    <p:extLst>
      <p:ext uri="{BB962C8B-B14F-4D97-AF65-F5344CB8AC3E}">
        <p14:creationId xmlns:p14="http://schemas.microsoft.com/office/powerpoint/2010/main" val="427418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5FED1-1239-4C79-82CB-E572EA8B0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Bias corrected CP4A, P25 and CORDEX models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Calculated rainy season in all models for use in agricultural suitability analysis </a:t>
            </a:r>
            <a:r>
              <a:rPr lang="en-AU" sz="1000" dirty="0"/>
              <a:t>(Dunning et al., 2016)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Calculated agricultural suitability of maize, soy and cassava in all models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462604-5373-4FC9-AFCD-29057545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21360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C5C433-0815-4A69-86A9-7F684F79B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Temperature</a:t>
            </a:r>
          </a:p>
          <a:p>
            <a:pPr lvl="1"/>
            <a:r>
              <a:rPr lang="en-AU" dirty="0"/>
              <a:t>Linear scaling method </a:t>
            </a:r>
            <a:r>
              <a:rPr lang="fr-CA" sz="1100" dirty="0"/>
              <a:t>(</a:t>
            </a:r>
            <a:r>
              <a:rPr lang="fr-CA" sz="1100" dirty="0" err="1"/>
              <a:t>Teutschbein</a:t>
            </a:r>
            <a:r>
              <a:rPr lang="fr-CA" sz="1100" dirty="0"/>
              <a:t> &amp; Seibert, 2012)</a:t>
            </a:r>
            <a:endParaRPr lang="en-AU" dirty="0"/>
          </a:p>
          <a:p>
            <a:pPr lvl="1"/>
            <a:r>
              <a:rPr lang="en-AU" dirty="0"/>
              <a:t>Reference dataset = </a:t>
            </a:r>
            <a:r>
              <a:rPr lang="en-GB" dirty="0"/>
              <a:t>Climatic Research Unit (CRU) TS4.03 </a:t>
            </a:r>
            <a:r>
              <a:rPr lang="en-AU" sz="1000" dirty="0"/>
              <a:t> (Harris, 2019; University of East Anglia Climatic Research Unit, 2019)</a:t>
            </a:r>
          </a:p>
          <a:p>
            <a:pPr lvl="1"/>
            <a:endParaRPr lang="en-AU" dirty="0"/>
          </a:p>
          <a:p>
            <a:r>
              <a:rPr lang="en-AU" dirty="0"/>
              <a:t>Precipitation</a:t>
            </a:r>
          </a:p>
          <a:p>
            <a:pPr lvl="1"/>
            <a:r>
              <a:rPr lang="en-AU" dirty="0"/>
              <a:t>Local Intensity Scaling using a 0.1mm/day minimum threshold </a:t>
            </a:r>
            <a:r>
              <a:rPr lang="en-AU" sz="1000" dirty="0"/>
              <a:t>(Fang et al., 2015)</a:t>
            </a:r>
          </a:p>
          <a:p>
            <a:pPr lvl="1"/>
            <a:r>
              <a:rPr lang="en-AU" dirty="0"/>
              <a:t>Reference dataset = </a:t>
            </a:r>
            <a:r>
              <a:rPr lang="en-GB" dirty="0"/>
              <a:t>CHIRPS v2.0 dataset </a:t>
            </a:r>
            <a:r>
              <a:rPr lang="en-AU" sz="1000" dirty="0"/>
              <a:t>(Funk et al., 2015)</a:t>
            </a:r>
          </a:p>
          <a:p>
            <a:pPr lvl="1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3047A-3C7C-4464-86BC-3E458250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Bias correction</a:t>
            </a:r>
          </a:p>
        </p:txBody>
      </p:sp>
    </p:spTree>
    <p:extLst>
      <p:ext uri="{BB962C8B-B14F-4D97-AF65-F5344CB8AC3E}">
        <p14:creationId xmlns:p14="http://schemas.microsoft.com/office/powerpoint/2010/main" val="193658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5B5E17-7AC4-4DC1-8FCC-C40AD7B2C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Calculated using </a:t>
            </a:r>
            <a:r>
              <a:rPr lang="en-AU" dirty="0" err="1"/>
              <a:t>EcoCrop</a:t>
            </a:r>
            <a:r>
              <a:rPr lang="en-AU" dirty="0"/>
              <a:t> method </a:t>
            </a:r>
            <a:r>
              <a:rPr lang="en-AU" sz="1000" dirty="0"/>
              <a:t>(Ramirez-Villegas et al., 2013)</a:t>
            </a:r>
          </a:p>
          <a:p>
            <a:pPr lvl="1"/>
            <a:r>
              <a:rPr lang="en-AU" dirty="0"/>
              <a:t>Calculates suitability based on temperature and rainfall thresholds during the growing season</a:t>
            </a:r>
          </a:p>
          <a:p>
            <a:pPr lvl="1"/>
            <a:r>
              <a:rPr lang="en-AU" dirty="0"/>
              <a:t>Gives a score between 0 (unsuitable) and 1 (highly suitable)</a:t>
            </a:r>
          </a:p>
          <a:p>
            <a:pPr lvl="1"/>
            <a:endParaRPr lang="en-AU" dirty="0"/>
          </a:p>
          <a:p>
            <a:r>
              <a:rPr lang="en-AU" dirty="0"/>
              <a:t>For maize and soy, growing season = rainy season</a:t>
            </a:r>
          </a:p>
          <a:p>
            <a:r>
              <a:rPr lang="en-AU" dirty="0"/>
              <a:t>Cassava is an annual crop, so annual data was used</a:t>
            </a:r>
          </a:p>
          <a:p>
            <a:r>
              <a:rPr lang="en-AU" dirty="0"/>
              <a:t>For maize, also considered the impact of extreme temperatures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C71593-4C25-4631-A931-00520684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Agricultural Suitability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35197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52C1D7-D11A-4AD4-A073-60263C094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3925"/>
                <a:ext cx="8229600" cy="501975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𝑇𝑜𝑡𝑎𝑙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𝑆𝑢𝑖𝑡𝑎𝑏𝑖𝑙𝑖𝑡𝑦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𝑠𝑢𝑖𝑡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∗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𝑆𝑢𝑖𝑡</m:t>
                        </m:r>
                      </m:sub>
                    </m:sSub>
                  </m:oMath>
                </a14:m>
                <a:endParaRPr lang="en-AU" dirty="0"/>
              </a:p>
              <a:p>
                <a:pPr lvl="1"/>
                <a:r>
                  <a:rPr lang="en-AU" dirty="0"/>
                  <a:t>Temperature and rainfall suitability use same equation, temperature uses mean growing season temperature, rainfall uses total growing season rainfall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𝑠𝑢𝑖𝑡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𝑎𝑏𝑠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𝑎𝑏𝑠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𝑜𝑝𝑡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𝑜𝑝𝑡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𝑜𝑝𝑡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_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𝑚𝑖𝑛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𝑚𝑒𝑎𝑛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𝑜𝑝𝑡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_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𝑚𝑖𝑛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sSub>
                                      <m:sSub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𝑎𝑏𝑠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_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𝑚𝑖𝑛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𝑎𝑏𝑠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𝑜𝑝𝑡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𝑜𝑝𝑡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_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𝑚𝑒𝑎𝑛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𝑜𝑝𝑡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_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sSub>
                                      <m:sSub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𝑎𝑏𝑠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_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𝑜𝑝𝑡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𝑎𝑏𝑠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  <a:p>
                <a:pPr marL="457200" lvl="1" indent="0">
                  <a:buNone/>
                </a:pPr>
                <a:endParaRPr lang="en-AU" dirty="0"/>
              </a:p>
              <a:p>
                <a:endParaRPr lang="en-AU" dirty="0"/>
              </a:p>
              <a:p>
                <a:r>
                  <a:rPr lang="en-AU" dirty="0"/>
                  <a:t>For maize: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𝑆𝑢𝑖𝑡𝑎𝑏𝑖𝑙𝑖𝑡𝑦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𝑀𝐼𝑁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𝑠𝑢𝑖𝑡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𝑇𝑒𝑥𝑡𝑟𝑒𝑚𝑒𝑠</m:t>
                      </m:r>
                      <m:r>
                        <a:rPr lang="en-AU" b="0" i="1" baseline="-25000" smtClean="0">
                          <a:latin typeface="Cambria Math" panose="02040503050406030204" pitchFamily="18" charset="0"/>
                        </a:rPr>
                        <m:t>𝑠𝑢𝑖𝑡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𝑆𝑢𝑖𝑡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𝑒𝑥𝑡𝑟𝑒𝑚𝑒𝑠𝑢𝑖𝑡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=100−%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𝑔𝑟𝑜𝑤𝑖𝑛𝑔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𝑠𝑒𝑎𝑠𝑜𝑛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𝑑𝑎𝑖𝑙𝑦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30°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52C1D7-D11A-4AD4-A073-60263C094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3925"/>
                <a:ext cx="8229600" cy="5019750"/>
              </a:xfrm>
              <a:blipFill>
                <a:blip r:embed="rId2"/>
                <a:stretch>
                  <a:fillRect l="-667" t="-2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87D4C67-14FA-4DDB-AD94-1A91FC4D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Suitability equation</a:t>
            </a:r>
          </a:p>
        </p:txBody>
      </p:sp>
    </p:spTree>
    <p:extLst>
      <p:ext uri="{BB962C8B-B14F-4D97-AF65-F5344CB8AC3E}">
        <p14:creationId xmlns:p14="http://schemas.microsoft.com/office/powerpoint/2010/main" val="427418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0CB2CA-1AA4-41A9-B158-78F67E3D27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457343"/>
              </p:ext>
            </p:extLst>
          </p:nvPr>
        </p:nvGraphicFramePr>
        <p:xfrm>
          <a:off x="338485" y="2287110"/>
          <a:ext cx="8567391" cy="3866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6417">
                  <a:extLst>
                    <a:ext uri="{9D8B030D-6E8A-4147-A177-3AD203B41FA5}">
                      <a16:colId xmlns:a16="http://schemas.microsoft.com/office/drawing/2014/main" val="921943766"/>
                    </a:ext>
                  </a:extLst>
                </a:gridCol>
                <a:gridCol w="950849">
                  <a:extLst>
                    <a:ext uri="{9D8B030D-6E8A-4147-A177-3AD203B41FA5}">
                      <a16:colId xmlns:a16="http://schemas.microsoft.com/office/drawing/2014/main" val="1471396406"/>
                    </a:ext>
                  </a:extLst>
                </a:gridCol>
                <a:gridCol w="950849">
                  <a:extLst>
                    <a:ext uri="{9D8B030D-6E8A-4147-A177-3AD203B41FA5}">
                      <a16:colId xmlns:a16="http://schemas.microsoft.com/office/drawing/2014/main" val="3001061999"/>
                    </a:ext>
                  </a:extLst>
                </a:gridCol>
                <a:gridCol w="950849">
                  <a:extLst>
                    <a:ext uri="{9D8B030D-6E8A-4147-A177-3AD203B41FA5}">
                      <a16:colId xmlns:a16="http://schemas.microsoft.com/office/drawing/2014/main" val="702503047"/>
                    </a:ext>
                  </a:extLst>
                </a:gridCol>
                <a:gridCol w="950849">
                  <a:extLst>
                    <a:ext uri="{9D8B030D-6E8A-4147-A177-3AD203B41FA5}">
                      <a16:colId xmlns:a16="http://schemas.microsoft.com/office/drawing/2014/main" val="4180664120"/>
                    </a:ext>
                  </a:extLst>
                </a:gridCol>
                <a:gridCol w="952622">
                  <a:extLst>
                    <a:ext uri="{9D8B030D-6E8A-4147-A177-3AD203B41FA5}">
                      <a16:colId xmlns:a16="http://schemas.microsoft.com/office/drawing/2014/main" val="789607142"/>
                    </a:ext>
                  </a:extLst>
                </a:gridCol>
                <a:gridCol w="952622">
                  <a:extLst>
                    <a:ext uri="{9D8B030D-6E8A-4147-A177-3AD203B41FA5}">
                      <a16:colId xmlns:a16="http://schemas.microsoft.com/office/drawing/2014/main" val="2798483724"/>
                    </a:ext>
                  </a:extLst>
                </a:gridCol>
                <a:gridCol w="956167">
                  <a:extLst>
                    <a:ext uri="{9D8B030D-6E8A-4147-A177-3AD203B41FA5}">
                      <a16:colId xmlns:a16="http://schemas.microsoft.com/office/drawing/2014/main" val="1684987267"/>
                    </a:ext>
                  </a:extLst>
                </a:gridCol>
                <a:gridCol w="956167">
                  <a:extLst>
                    <a:ext uri="{9D8B030D-6E8A-4147-A177-3AD203B41FA5}">
                      <a16:colId xmlns:a16="http://schemas.microsoft.com/office/drawing/2014/main" val="4007967297"/>
                    </a:ext>
                  </a:extLst>
                </a:gridCol>
              </a:tblGrid>
              <a:tr h="81553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50" dirty="0">
                          <a:effectLst/>
                        </a:rPr>
                        <a:t> </a:t>
                      </a:r>
                      <a:endParaRPr lang="en-AU" sz="20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50" dirty="0">
                          <a:effectLst/>
                        </a:rPr>
                        <a:t>Crop</a:t>
                      </a:r>
                      <a:endParaRPr lang="en-AU" sz="2000" kern="15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>
                          <a:effectLst/>
                        </a:rPr>
                        <a:t>Temperature (°C)</a:t>
                      </a:r>
                      <a:endParaRPr lang="en-AU" sz="2000" kern="15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Rainfall (mm/growing period)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20754"/>
                  </a:ext>
                </a:extLst>
              </a:tr>
              <a:tr h="47315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>
                          <a:effectLst/>
                        </a:rPr>
                        <a:t>Optimal</a:t>
                      </a:r>
                      <a:endParaRPr lang="en-AU" sz="2000" kern="15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Absolute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Optimal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Absolute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754587"/>
                  </a:ext>
                </a:extLst>
              </a:tr>
              <a:tr h="47315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Min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>
                          <a:effectLst/>
                        </a:rPr>
                        <a:t>Max</a:t>
                      </a:r>
                      <a:endParaRPr lang="en-AU" sz="2000" kern="15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>
                          <a:effectLst/>
                        </a:rPr>
                        <a:t>Min</a:t>
                      </a:r>
                      <a:endParaRPr lang="en-AU" sz="2000" kern="15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>
                          <a:effectLst/>
                        </a:rPr>
                        <a:t>Max</a:t>
                      </a:r>
                      <a:endParaRPr lang="en-AU" sz="2000" kern="15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Min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Max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Min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Max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extLst>
                  <a:ext uri="{0D108BD9-81ED-4DB2-BD59-A6C34878D82A}">
                    <a16:rowId xmlns:a16="http://schemas.microsoft.com/office/drawing/2014/main" val="3923816571"/>
                  </a:ext>
                </a:extLst>
              </a:tr>
              <a:tr h="815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Soybean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20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33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10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>
                          <a:effectLst/>
                        </a:rPr>
                        <a:t>38</a:t>
                      </a:r>
                      <a:endParaRPr lang="en-AU" sz="2000" kern="15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>
                          <a:effectLst/>
                        </a:rPr>
                        <a:t>600</a:t>
                      </a:r>
                      <a:endParaRPr lang="en-AU" sz="2000" kern="15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>
                          <a:effectLst/>
                        </a:rPr>
                        <a:t>1500</a:t>
                      </a:r>
                      <a:endParaRPr lang="en-AU" sz="2000" kern="15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450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1800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extLst>
                  <a:ext uri="{0D108BD9-81ED-4DB2-BD59-A6C34878D82A}">
                    <a16:rowId xmlns:a16="http://schemas.microsoft.com/office/drawing/2014/main" val="362464450"/>
                  </a:ext>
                </a:extLst>
              </a:tr>
              <a:tr h="815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Cassava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20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29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10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35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1000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>
                          <a:effectLst/>
                        </a:rPr>
                        <a:t>1500</a:t>
                      </a:r>
                      <a:endParaRPr lang="en-AU" sz="2000" kern="15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>
                          <a:effectLst/>
                        </a:rPr>
                        <a:t>500</a:t>
                      </a:r>
                      <a:endParaRPr lang="en-AU" sz="2000" kern="15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5000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extLst>
                  <a:ext uri="{0D108BD9-81ED-4DB2-BD59-A6C34878D82A}">
                    <a16:rowId xmlns:a16="http://schemas.microsoft.com/office/drawing/2014/main" val="3069682408"/>
                  </a:ext>
                </a:extLst>
              </a:tr>
              <a:tr h="473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Maize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18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30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10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47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600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>
                          <a:effectLst/>
                        </a:rPr>
                        <a:t>1200</a:t>
                      </a:r>
                      <a:endParaRPr lang="en-AU" sz="2000" kern="15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>
                          <a:effectLst/>
                        </a:rPr>
                        <a:t>400</a:t>
                      </a:r>
                      <a:endParaRPr lang="en-AU" sz="2000" kern="15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50" dirty="0">
                          <a:effectLst/>
                        </a:rPr>
                        <a:t>1800</a:t>
                      </a:r>
                      <a:endParaRPr lang="en-AU" sz="2000" kern="15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Lucida Sans Unicode" panose="020B0602030504020204" pitchFamily="34" charset="0"/>
                        <a:cs typeface="Lohit Devanagari"/>
                      </a:endParaRPr>
                    </a:p>
                  </a:txBody>
                  <a:tcPr marL="29210" marR="34925" marT="34925" marB="34925"/>
                </a:tc>
                <a:extLst>
                  <a:ext uri="{0D108BD9-81ED-4DB2-BD59-A6C34878D82A}">
                    <a16:rowId xmlns:a16="http://schemas.microsoft.com/office/drawing/2014/main" val="118641335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7F83DD2-C3DF-4969-A683-9619FDC4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Thresholds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2A5B37D-73A9-42F4-BB55-FBE508DE017A}"/>
              </a:ext>
            </a:extLst>
          </p:cNvPr>
          <p:cNvSpPr txBox="1">
            <a:spLocks/>
          </p:cNvSpPr>
          <p:nvPr/>
        </p:nvSpPr>
        <p:spPr>
          <a:xfrm>
            <a:off x="457200" y="1165867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Thresholds based on FAO </a:t>
            </a:r>
            <a:r>
              <a:rPr lang="en-AU" dirty="0" err="1"/>
              <a:t>EcoCrop</a:t>
            </a:r>
            <a:r>
              <a:rPr lang="en-AU" dirty="0"/>
              <a:t> Database (2007)</a:t>
            </a:r>
          </a:p>
        </p:txBody>
      </p:sp>
    </p:spTree>
    <p:extLst>
      <p:ext uri="{BB962C8B-B14F-4D97-AF65-F5344CB8AC3E}">
        <p14:creationId xmlns:p14="http://schemas.microsoft.com/office/powerpoint/2010/main" val="1596400766"/>
      </p:ext>
    </p:extLst>
  </p:cSld>
  <p:clrMapOvr>
    <a:masterClrMapping/>
  </p:clrMapOvr>
</p:sld>
</file>

<file path=ppt/theme/theme1.xml><?xml version="1.0" encoding="utf-8"?>
<a:theme xmlns:a="http://schemas.openxmlformats.org/drawingml/2006/main" name="ICAS-theme1-4to3-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AS-theme1-4to3-v3" id="{15D3DDF4-5205-4476-ABCC-68BA9F73C87C}" vid="{993BC22F-A1D0-4DC9-8C6D-28CEB4C3E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ICAS ppt template 4 to 3 ratio-nologo</Template>
  <TotalTime>2249</TotalTime>
  <Words>2005</Words>
  <Application>Microsoft Office PowerPoint</Application>
  <PresentationFormat>On-screen Show (4:3)</PresentationFormat>
  <Paragraphs>182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Liberation Serif</vt:lpstr>
      <vt:lpstr>ICAS-theme1-4to3-v3</vt:lpstr>
      <vt:lpstr>The impact of climate change on agriculture in sub-Saharan Africa</vt:lpstr>
      <vt:lpstr>Aims</vt:lpstr>
      <vt:lpstr>Climate models</vt:lpstr>
      <vt:lpstr>CORDEX models</vt:lpstr>
      <vt:lpstr>Methods</vt:lpstr>
      <vt:lpstr>Bias correction</vt:lpstr>
      <vt:lpstr>Agricultural Suitability Analysis</vt:lpstr>
      <vt:lpstr>Suitability equation</vt:lpstr>
      <vt:lpstr>Thresholds</vt:lpstr>
      <vt:lpstr>Results – climate impact (RCP8.5) on end of century rainfall and temperature</vt:lpstr>
      <vt:lpstr>Model variation</vt:lpstr>
      <vt:lpstr>Agricultural suitability</vt:lpstr>
      <vt:lpstr>Change in suitability with climate change</vt:lpstr>
      <vt:lpstr>Model variation in suitability change - soy</vt:lpstr>
      <vt:lpstr>Model variation in suitability change - cassava</vt:lpstr>
      <vt:lpstr>Key messages</vt:lpstr>
      <vt:lpstr>Key messages</vt:lpstr>
      <vt:lpstr>References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AFRICAP: The impact of climate change on agriculture in East Africa</dc:title>
  <dc:creator>Sarah Chapman</dc:creator>
  <cp:lastModifiedBy>Sarah Chapman</cp:lastModifiedBy>
  <cp:revision>64</cp:revision>
  <dcterms:created xsi:type="dcterms:W3CDTF">2019-04-30T09:34:33Z</dcterms:created>
  <dcterms:modified xsi:type="dcterms:W3CDTF">2020-04-22T13:42:32Z</dcterms:modified>
</cp:coreProperties>
</file>