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342" r:id="rId5"/>
    <p:sldId id="343" r:id="rId6"/>
    <p:sldId id="311" r:id="rId7"/>
    <p:sldId id="347" r:id="rId8"/>
    <p:sldId id="313" r:id="rId9"/>
    <p:sldId id="345" r:id="rId10"/>
    <p:sldId id="346" r:id="rId11"/>
    <p:sldId id="335" r:id="rId12"/>
    <p:sldId id="337" r:id="rId13"/>
    <p:sldId id="339" r:id="rId14"/>
    <p:sldId id="340" r:id="rId15"/>
    <p:sldId id="338" r:id="rId16"/>
    <p:sldId id="341" r:id="rId17"/>
    <p:sldId id="324" r:id="rId18"/>
    <p:sldId id="348" r:id="rId19"/>
    <p:sldId id="280" r:id="rId20"/>
  </p:sldIdLst>
  <p:sldSz cx="12192000" cy="6858000"/>
  <p:notesSz cx="6884988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ummary Section" id="{AB9C55A9-CA29-487F-BBC5-85981F46E7E3}">
          <p14:sldIdLst>
            <p14:sldId id="342"/>
            <p14:sldId id="343"/>
          </p14:sldIdLst>
        </p14:section>
        <p14:section name="Výchozí oddíl" id="{8700A0D9-B0D1-4D83-A249-03E20389C7C1}">
          <p14:sldIdLst/>
        </p14:section>
        <p14:section name="Mapping snow avalanche releases by unmanned aerial vehicles (UAV) in Krkonoše mountain range, the Czech Republic " id="{7B13B6F3-4A86-4AD3-B920-C2635400986E}">
          <p14:sldIdLst>
            <p14:sldId id="311"/>
            <p14:sldId id="347"/>
          </p14:sldIdLst>
        </p14:section>
        <p14:section name=" Methodology: revealed problems in measuring " id="{9AAFEF92-620D-4778-918B-DA1380237E4E}">
          <p14:sldIdLst>
            <p14:sldId id="313"/>
            <p14:sldId id="345"/>
            <p14:sldId id="346"/>
          </p14:sldIdLst>
        </p14:section>
        <p14:section name="Outputs: DTM and DSM" id="{D47A5387-C6BE-44C1-A622-5BEEDB344218}">
          <p14:sldIdLst>
            <p14:sldId id="335"/>
          </p14:sldIdLst>
        </p14:section>
        <p14:section name="Outputs: ortophoto" id="{3F7CE147-113D-41C3-B732-2377770C7334}">
          <p14:sldIdLst>
            <p14:sldId id="337"/>
          </p14:sldIdLst>
        </p14:section>
        <p14:section name="Model accurancy" id="{CED02A22-FDEA-4B0C-8EAF-E8AC581F2800}">
          <p14:sldIdLst>
            <p14:sldId id="339"/>
          </p14:sldIdLst>
        </p14:section>
        <p14:section name="Model accurancy" id="{0284328B-7987-478D-A8EB-5FD3B5BCA648}">
          <p14:sldIdLst>
            <p14:sldId id="340"/>
          </p14:sldIdLst>
        </p14:section>
        <p14:section name="RAMMS simulation " id="{52372880-0C02-4F38-B1E0-2B22B97AA0E6}">
          <p14:sldIdLst>
            <p14:sldId id="338"/>
          </p14:sldIdLst>
        </p14:section>
        <p14:section name="Avalanche susceptibility maps " id="{72CB2231-B3D8-4CAE-9C6C-941576B74D69}">
          <p14:sldIdLst>
            <p14:sldId id="341"/>
          </p14:sldIdLst>
        </p14:section>
        <p14:section name=" Conclusion" id="{158607FC-43E7-4423-8867-49E48D35B4AA}">
          <p14:sldIdLst>
            <p14:sldId id="324"/>
            <p14:sldId id="348"/>
          </p14:sldIdLst>
        </p14:section>
        <p14:section name=" Literature:" id="{C3A7B8E3-870C-460A-98EB-F6769F8CD609}">
          <p14:sldIdLst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živatel typu Host" initials="UH" lastIdx="11" clrIdx="0">
    <p:extLst>
      <p:ext uri="{19B8F6BF-5375-455C-9EA6-DF929625EA0E}">
        <p15:presenceInfo xmlns:p15="http://schemas.microsoft.com/office/powerpoint/2012/main" userId="S::urn:spo:anon#7d1183e1cb58a3875cc19449be61f2162192cf725832ba27f8deaecefdb8d25e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4A6386-1D7A-4F0A-8542-E90819DBECFC}" v="77" dt="2020-05-06T21:18:36.474"/>
    <p1510:client id="{A24BFD95-3FF9-5F5B-863B-B114B41007F4}" v="6" dt="2020-05-07T08:25:22.7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7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ras Roman" userId="S::juras@fzp.czu.cz::3b15a5ab-291d-436f-b735-035bb00e8be6" providerId="AD" clId="Web-{A24BFD95-3FF9-5F5B-863B-B114B41007F4}"/>
    <pc:docChg chg="modSld">
      <pc:chgData name="Juras Roman" userId="S::juras@fzp.czu.cz::3b15a5ab-291d-436f-b735-035bb00e8be6" providerId="AD" clId="Web-{A24BFD95-3FF9-5F5B-863B-B114B41007F4}" dt="2020-05-07T08:25:22.733" v="4" actId="14100"/>
      <pc:docMkLst>
        <pc:docMk/>
      </pc:docMkLst>
      <pc:sldChg chg="modSp">
        <pc:chgData name="Juras Roman" userId="S::juras@fzp.czu.cz::3b15a5ab-291d-436f-b735-035bb00e8be6" providerId="AD" clId="Web-{A24BFD95-3FF9-5F5B-863B-B114B41007F4}" dt="2020-05-07T08:25:22.733" v="4" actId="14100"/>
        <pc:sldMkLst>
          <pc:docMk/>
          <pc:sldMk cId="2734488853" sldId="339"/>
        </pc:sldMkLst>
        <pc:picChg chg="mod">
          <ac:chgData name="Juras Roman" userId="S::juras@fzp.czu.cz::3b15a5ab-291d-436f-b735-035bb00e8be6" providerId="AD" clId="Web-{A24BFD95-3FF9-5F5B-863B-B114B41007F4}" dt="2020-05-07T08:25:22.733" v="4" actId="14100"/>
          <ac:picMkLst>
            <pc:docMk/>
            <pc:sldMk cId="2734488853" sldId="339"/>
            <ac:picMk id="7" creationId="{928633F5-20C7-41D0-8290-CF0A23075CF8}"/>
          </ac:picMkLst>
        </pc:picChg>
      </pc:sldChg>
    </pc:docChg>
  </pc:docChgLst>
  <pc:docChgLst>
    <pc:chgData name="Markéta Součková" userId="c80a0e96-0072-4f24-ab48-ecc68160c5bf" providerId="ADAL" clId="{654A6386-1D7A-4F0A-8542-E90819DBECFC}"/>
    <pc:docChg chg="undo custSel modSld">
      <pc:chgData name="Markéta Součková" userId="c80a0e96-0072-4f24-ab48-ecc68160c5bf" providerId="ADAL" clId="{654A6386-1D7A-4F0A-8542-E90819DBECFC}" dt="2020-05-06T21:18:36.474" v="85" actId="1076"/>
      <pc:docMkLst>
        <pc:docMk/>
      </pc:docMkLst>
      <pc:sldChg chg="delSp modSp">
        <pc:chgData name="Markéta Součková" userId="c80a0e96-0072-4f24-ab48-ecc68160c5bf" providerId="ADAL" clId="{654A6386-1D7A-4F0A-8542-E90819DBECFC}" dt="2020-05-06T20:57:19.615" v="12"/>
        <pc:sldMkLst>
          <pc:docMk/>
          <pc:sldMk cId="2262217888" sldId="313"/>
        </pc:sldMkLst>
        <pc:spChg chg="del mod">
          <ac:chgData name="Markéta Součková" userId="c80a0e96-0072-4f24-ab48-ecc68160c5bf" providerId="ADAL" clId="{654A6386-1D7A-4F0A-8542-E90819DBECFC}" dt="2020-05-06T20:57:19.615" v="12"/>
          <ac:spMkLst>
            <pc:docMk/>
            <pc:sldMk cId="2262217888" sldId="313"/>
            <ac:spMk id="12" creationId="{69D4A241-D26A-42A8-86F1-3EFFD4012EE5}"/>
          </ac:spMkLst>
        </pc:spChg>
        <pc:picChg chg="del">
          <ac:chgData name="Markéta Součková" userId="c80a0e96-0072-4f24-ab48-ecc68160c5bf" providerId="ADAL" clId="{654A6386-1D7A-4F0A-8542-E90819DBECFC}" dt="2020-05-06T20:57:12.647" v="9" actId="478"/>
          <ac:picMkLst>
            <pc:docMk/>
            <pc:sldMk cId="2262217888" sldId="313"/>
            <ac:picMk id="14" creationId="{F4664978-8748-45E5-B9DF-D1926A9CBB76}"/>
          </ac:picMkLst>
        </pc:picChg>
      </pc:sldChg>
      <pc:sldChg chg="modSp">
        <pc:chgData name="Markéta Součková" userId="c80a0e96-0072-4f24-ab48-ecc68160c5bf" providerId="ADAL" clId="{654A6386-1D7A-4F0A-8542-E90819DBECFC}" dt="2020-05-06T20:58:04.474" v="20" actId="1076"/>
        <pc:sldMkLst>
          <pc:docMk/>
          <pc:sldMk cId="2067144003" sldId="337"/>
        </pc:sldMkLst>
        <pc:picChg chg="mod">
          <ac:chgData name="Markéta Součková" userId="c80a0e96-0072-4f24-ab48-ecc68160c5bf" providerId="ADAL" clId="{654A6386-1D7A-4F0A-8542-E90819DBECFC}" dt="2020-05-06T20:58:04.474" v="20" actId="1076"/>
          <ac:picMkLst>
            <pc:docMk/>
            <pc:sldMk cId="2067144003" sldId="337"/>
            <ac:picMk id="7" creationId="{23F0A87D-C00E-45BA-A3F4-76B45C1E2FB8}"/>
          </ac:picMkLst>
        </pc:picChg>
      </pc:sldChg>
      <pc:sldChg chg="addSp delSp modSp">
        <pc:chgData name="Markéta Součková" userId="c80a0e96-0072-4f24-ab48-ecc68160c5bf" providerId="ADAL" clId="{654A6386-1D7A-4F0A-8542-E90819DBECFC}" dt="2020-05-06T21:16:34.600" v="72" actId="478"/>
        <pc:sldMkLst>
          <pc:docMk/>
          <pc:sldMk cId="410741635" sldId="338"/>
        </pc:sldMkLst>
        <pc:spChg chg="mod">
          <ac:chgData name="Markéta Součková" userId="c80a0e96-0072-4f24-ab48-ecc68160c5bf" providerId="ADAL" clId="{654A6386-1D7A-4F0A-8542-E90819DBECFC}" dt="2020-05-06T20:58:58.990" v="69" actId="20577"/>
          <ac:spMkLst>
            <pc:docMk/>
            <pc:sldMk cId="410741635" sldId="338"/>
            <ac:spMk id="21" creationId="{6B2032D2-2DB3-4AE0-B5A9-4915F8674075}"/>
          </ac:spMkLst>
        </pc:spChg>
        <pc:picChg chg="add mod">
          <ac:chgData name="Markéta Součková" userId="c80a0e96-0072-4f24-ab48-ecc68160c5bf" providerId="ADAL" clId="{654A6386-1D7A-4F0A-8542-E90819DBECFC}" dt="2020-05-06T19:15:23.620" v="7" actId="1076"/>
          <ac:picMkLst>
            <pc:docMk/>
            <pc:sldMk cId="410741635" sldId="338"/>
            <ac:picMk id="6" creationId="{D4433642-8F83-4AF6-A6BA-5C8420AEF119}"/>
          </ac:picMkLst>
        </pc:picChg>
        <pc:picChg chg="del mod">
          <ac:chgData name="Markéta Součková" userId="c80a0e96-0072-4f24-ab48-ecc68160c5bf" providerId="ADAL" clId="{654A6386-1D7A-4F0A-8542-E90819DBECFC}" dt="2020-05-06T21:16:34.600" v="72" actId="478"/>
          <ac:picMkLst>
            <pc:docMk/>
            <pc:sldMk cId="410741635" sldId="338"/>
            <ac:picMk id="10" creationId="{290E532F-60E7-4CC6-8AB2-9CA3D9D3C8EC}"/>
          </ac:picMkLst>
        </pc:picChg>
      </pc:sldChg>
      <pc:sldChg chg="modNotesTx">
        <pc:chgData name="Markéta Součková" userId="c80a0e96-0072-4f24-ab48-ecc68160c5bf" providerId="ADAL" clId="{654A6386-1D7A-4F0A-8542-E90819DBECFC}" dt="2020-05-06T20:56:40.151" v="8" actId="6549"/>
        <pc:sldMkLst>
          <pc:docMk/>
          <pc:sldMk cId="3193062110" sldId="342"/>
        </pc:sldMkLst>
      </pc:sldChg>
      <pc:sldChg chg="delSp">
        <pc:chgData name="Markéta Součková" userId="c80a0e96-0072-4f24-ab48-ecc68160c5bf" providerId="ADAL" clId="{654A6386-1D7A-4F0A-8542-E90819DBECFC}" dt="2020-05-06T20:57:29.122" v="14" actId="478"/>
        <pc:sldMkLst>
          <pc:docMk/>
          <pc:sldMk cId="1024121256" sldId="345"/>
        </pc:sldMkLst>
        <pc:spChg chg="del">
          <ac:chgData name="Markéta Součková" userId="c80a0e96-0072-4f24-ab48-ecc68160c5bf" providerId="ADAL" clId="{654A6386-1D7A-4F0A-8542-E90819DBECFC}" dt="2020-05-06T20:57:29.122" v="14" actId="478"/>
          <ac:spMkLst>
            <pc:docMk/>
            <pc:sldMk cId="1024121256" sldId="345"/>
            <ac:spMk id="12" creationId="{69D4A241-D26A-42A8-86F1-3EFFD4012EE5}"/>
          </ac:spMkLst>
        </pc:spChg>
        <pc:picChg chg="del">
          <ac:chgData name="Markéta Součková" userId="c80a0e96-0072-4f24-ab48-ecc68160c5bf" providerId="ADAL" clId="{654A6386-1D7A-4F0A-8542-E90819DBECFC}" dt="2020-05-06T20:57:25.860" v="13" actId="478"/>
          <ac:picMkLst>
            <pc:docMk/>
            <pc:sldMk cId="1024121256" sldId="345"/>
            <ac:picMk id="14" creationId="{F4664978-8748-45E5-B9DF-D1926A9CBB76}"/>
          </ac:picMkLst>
        </pc:picChg>
      </pc:sldChg>
      <pc:sldChg chg="delSp modSp">
        <pc:chgData name="Markéta Součková" userId="c80a0e96-0072-4f24-ab48-ecc68160c5bf" providerId="ADAL" clId="{654A6386-1D7A-4F0A-8542-E90819DBECFC}" dt="2020-05-06T20:57:41.720" v="18"/>
        <pc:sldMkLst>
          <pc:docMk/>
          <pc:sldMk cId="525273629" sldId="346"/>
        </pc:sldMkLst>
        <pc:spChg chg="del mod">
          <ac:chgData name="Markéta Součková" userId="c80a0e96-0072-4f24-ab48-ecc68160c5bf" providerId="ADAL" clId="{654A6386-1D7A-4F0A-8542-E90819DBECFC}" dt="2020-05-06T20:57:41.720" v="18"/>
          <ac:spMkLst>
            <pc:docMk/>
            <pc:sldMk cId="525273629" sldId="346"/>
            <ac:spMk id="12" creationId="{69D4A241-D26A-42A8-86F1-3EFFD4012EE5}"/>
          </ac:spMkLst>
        </pc:spChg>
        <pc:picChg chg="del">
          <ac:chgData name="Markéta Součková" userId="c80a0e96-0072-4f24-ab48-ecc68160c5bf" providerId="ADAL" clId="{654A6386-1D7A-4F0A-8542-E90819DBECFC}" dt="2020-05-06T20:57:33.664" v="15" actId="478"/>
          <ac:picMkLst>
            <pc:docMk/>
            <pc:sldMk cId="525273629" sldId="346"/>
            <ac:picMk id="14" creationId="{F4664978-8748-45E5-B9DF-D1926A9CBB76}"/>
          </ac:picMkLst>
        </pc:picChg>
      </pc:sldChg>
      <pc:sldChg chg="addSp delSp modSp">
        <pc:chgData name="Markéta Součková" userId="c80a0e96-0072-4f24-ab48-ecc68160c5bf" providerId="ADAL" clId="{654A6386-1D7A-4F0A-8542-E90819DBECFC}" dt="2020-05-06T21:18:36.474" v="85" actId="1076"/>
        <pc:sldMkLst>
          <pc:docMk/>
          <pc:sldMk cId="3996460878" sldId="347"/>
        </pc:sldMkLst>
        <pc:spChg chg="ord">
          <ac:chgData name="Markéta Součková" userId="c80a0e96-0072-4f24-ab48-ecc68160c5bf" providerId="ADAL" clId="{654A6386-1D7A-4F0A-8542-E90819DBECFC}" dt="2020-05-06T21:18:07.812" v="79" actId="166"/>
          <ac:spMkLst>
            <pc:docMk/>
            <pc:sldMk cId="3996460878" sldId="347"/>
            <ac:spMk id="2" creationId="{00000000-0000-0000-0000-000000000000}"/>
          </ac:spMkLst>
        </pc:spChg>
        <pc:spChg chg="add del mod">
          <ac:chgData name="Markéta Součková" userId="c80a0e96-0072-4f24-ab48-ecc68160c5bf" providerId="ADAL" clId="{654A6386-1D7A-4F0A-8542-E90819DBECFC}" dt="2020-05-06T21:17:56.840" v="74" actId="931"/>
          <ac:spMkLst>
            <pc:docMk/>
            <pc:sldMk cId="3996460878" sldId="347"/>
            <ac:spMk id="4" creationId="{61DDEDE9-8517-40A1-83F5-6F3C6C9B242A}"/>
          </ac:spMkLst>
        </pc:spChg>
        <pc:spChg chg="ord">
          <ac:chgData name="Markéta Součková" userId="c80a0e96-0072-4f24-ab48-ecc68160c5bf" providerId="ADAL" clId="{654A6386-1D7A-4F0A-8542-E90819DBECFC}" dt="2020-05-06T21:18:15.676" v="80" actId="166"/>
          <ac:spMkLst>
            <pc:docMk/>
            <pc:sldMk cId="3996460878" sldId="347"/>
            <ac:spMk id="5" creationId="{00000000-0000-0000-0000-000000000000}"/>
          </ac:spMkLst>
        </pc:spChg>
        <pc:picChg chg="add mod">
          <ac:chgData name="Markéta Součková" userId="c80a0e96-0072-4f24-ab48-ecc68160c5bf" providerId="ADAL" clId="{654A6386-1D7A-4F0A-8542-E90819DBECFC}" dt="2020-05-06T21:18:36.474" v="85" actId="1076"/>
          <ac:picMkLst>
            <pc:docMk/>
            <pc:sldMk cId="3996460878" sldId="347"/>
            <ac:picMk id="8" creationId="{BFB7CA50-0D36-42CB-A9BA-C82C7CB18B5F}"/>
          </ac:picMkLst>
        </pc:picChg>
        <pc:picChg chg="del">
          <ac:chgData name="Markéta Součková" userId="c80a0e96-0072-4f24-ab48-ecc68160c5bf" providerId="ADAL" clId="{654A6386-1D7A-4F0A-8542-E90819DBECFC}" dt="2020-05-06T21:16:54.458" v="73" actId="478"/>
          <ac:picMkLst>
            <pc:docMk/>
            <pc:sldMk cId="3996460878" sldId="347"/>
            <ac:picMk id="13" creationId="{43E5A18E-6C69-4101-B905-F90620C35A2F}"/>
          </ac:picMkLst>
        </pc:picChg>
      </pc:sldChg>
      <pc:sldChg chg="modSp">
        <pc:chgData name="Markéta Součková" userId="c80a0e96-0072-4f24-ab48-ecc68160c5bf" providerId="ADAL" clId="{654A6386-1D7A-4F0A-8542-E90819DBECFC}" dt="2020-05-06T20:59:50.617" v="71" actId="255"/>
        <pc:sldMkLst>
          <pc:docMk/>
          <pc:sldMk cId="2807968858" sldId="348"/>
        </pc:sldMkLst>
        <pc:spChg chg="mod">
          <ac:chgData name="Markéta Součková" userId="c80a0e96-0072-4f24-ab48-ecc68160c5bf" providerId="ADAL" clId="{654A6386-1D7A-4F0A-8542-E90819DBECFC}" dt="2020-05-06T20:59:41.150" v="70" actId="1076"/>
          <ac:spMkLst>
            <pc:docMk/>
            <pc:sldMk cId="2807968858" sldId="348"/>
            <ac:spMk id="2" creationId="{00000000-0000-0000-0000-000000000000}"/>
          </ac:spMkLst>
        </pc:spChg>
        <pc:spChg chg="mod">
          <ac:chgData name="Markéta Součková" userId="c80a0e96-0072-4f24-ab48-ecc68160c5bf" providerId="ADAL" clId="{654A6386-1D7A-4F0A-8542-E90819DBECFC}" dt="2020-05-06T20:59:50.617" v="71" actId="255"/>
          <ac:spMkLst>
            <pc:docMk/>
            <pc:sldMk cId="2807968858" sldId="348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3495" cy="50267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99900" y="0"/>
            <a:ext cx="2983495" cy="50267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>
              <a:defRPr sz="1300"/>
            </a:lvl1pPr>
          </a:lstStyle>
          <a:p>
            <a:fld id="{FD56F259-F685-4ACF-9196-87ED15999BBE}" type="datetimeFigureOut">
              <a:rPr lang="cs-CZ" smtClean="0"/>
              <a:t>07.05.2020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3495" cy="502674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99900" y="9516039"/>
            <a:ext cx="2983495" cy="502674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>
              <a:defRPr sz="1300"/>
            </a:lvl1pPr>
          </a:lstStyle>
          <a:p>
            <a:fld id="{2BED9EFC-35D5-4F57-B165-C4D724642A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41728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3495" cy="50267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99900" y="0"/>
            <a:ext cx="2983495" cy="50267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>
              <a:defRPr sz="1300"/>
            </a:lvl1pPr>
          </a:lstStyle>
          <a:p>
            <a:fld id="{4B8F828E-F641-4CC7-9F2E-C1E0E7876451}" type="datetimeFigureOut">
              <a:rPr lang="cs-CZ" smtClean="0"/>
              <a:t>07.05.2020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08688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88" tIns="48294" rIns="96588" bIns="48294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8499" y="4821506"/>
            <a:ext cx="5507990" cy="3944868"/>
          </a:xfrm>
          <a:prstGeom prst="rect">
            <a:avLst/>
          </a:prstGeom>
        </p:spPr>
        <p:txBody>
          <a:bodyPr vert="horz" lIns="96588" tIns="48294" rIns="96588" bIns="48294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3495" cy="502674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99900" y="9516039"/>
            <a:ext cx="2983495" cy="502674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>
              <a:defRPr sz="1300"/>
            </a:lvl1pPr>
          </a:lstStyle>
          <a:p>
            <a:fld id="{B37F89D7-1E91-47EA-BF6D-5EC262ADA6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60083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7F89D7-1E91-47EA-BF6D-5EC262ADA6A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615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7F89D7-1E91-47EA-BF6D-5EC262ADA6A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0895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7F89D7-1E91-47EA-BF6D-5EC262ADA6AB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4756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7F89D7-1E91-47EA-BF6D-5EC262ADA6AB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4686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tehdy testovali různé okolní teploty, ale vliv na výsledek jsme nepozorovali. Sice je pravda, že absolutní hodnota S/P ze logicky trochu změní, ale obecné tendence dané lineárním modelem to významně neovlivní. To je výhoda relativního vyjádření hodnot (tj. nad/pod průměrem).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7F89D7-1E91-47EA-BF6D-5EC262ADA6AB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7415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endParaRPr lang="cs-CZ"/>
          </a:p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7F89D7-1E91-47EA-BF6D-5EC262ADA6AB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2040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7F89D7-1E91-47EA-BF6D-5EC262ADA6A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1482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7F89D7-1E91-47EA-BF6D-5EC262ADA6A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2609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7F89D7-1E91-47EA-BF6D-5EC262ADA6A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7825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r>
              <a:rPr lang="cs-CZ"/>
              <a:t>Proč laviny – extrémy klimatická změna</a:t>
            </a:r>
            <a:br>
              <a:rPr lang="cs-CZ"/>
            </a:br>
            <a:r>
              <a:rPr lang="cs-CZ"/>
              <a:t>vzrůstající záliba v extrémních sportech – skialpinismus, sněžnice, </a:t>
            </a:r>
            <a:r>
              <a:rPr lang="cs-CZ" err="1"/>
              <a:t>ledolezení</a:t>
            </a:r>
            <a:endParaRPr lang="cs-CZ"/>
          </a:p>
          <a:p>
            <a:endParaRPr lang="cs-CZ"/>
          </a:p>
          <a:p>
            <a:r>
              <a:rPr lang="en-GB"/>
              <a:t>Ze </a:t>
            </a:r>
            <a:r>
              <a:rPr lang="en-GB" err="1"/>
              <a:t>souhrnných</a:t>
            </a:r>
            <a:r>
              <a:rPr lang="en-GB"/>
              <a:t> </a:t>
            </a:r>
            <a:r>
              <a:rPr lang="en-GB" err="1"/>
              <a:t>dat</a:t>
            </a:r>
            <a:r>
              <a:rPr lang="en-GB"/>
              <a:t> </a:t>
            </a:r>
            <a:r>
              <a:rPr lang="en-GB" err="1"/>
              <a:t>získaných</a:t>
            </a:r>
            <a:r>
              <a:rPr lang="en-GB"/>
              <a:t> </a:t>
            </a:r>
            <a:r>
              <a:rPr lang="en-GB" err="1"/>
              <a:t>modelováním</a:t>
            </a:r>
            <a:r>
              <a:rPr lang="en-GB"/>
              <a:t> </a:t>
            </a:r>
            <a:r>
              <a:rPr lang="en-GB" err="1"/>
              <a:t>byly</a:t>
            </a:r>
            <a:r>
              <a:rPr lang="en-GB"/>
              <a:t> </a:t>
            </a:r>
            <a:r>
              <a:rPr lang="en-GB" err="1"/>
              <a:t>získány</a:t>
            </a:r>
            <a:r>
              <a:rPr lang="en-GB"/>
              <a:t> </a:t>
            </a:r>
            <a:r>
              <a:rPr lang="en-GB" err="1"/>
              <a:t>kvantitativní</a:t>
            </a:r>
            <a:r>
              <a:rPr lang="en-GB"/>
              <a:t> </a:t>
            </a:r>
            <a:r>
              <a:rPr lang="en-GB" err="1"/>
              <a:t>charakteristiky</a:t>
            </a:r>
            <a:r>
              <a:rPr lang="en-GB"/>
              <a:t> </a:t>
            </a:r>
            <a:r>
              <a:rPr lang="en-GB" err="1"/>
              <a:t>lavinových</a:t>
            </a:r>
            <a:r>
              <a:rPr lang="en-GB"/>
              <a:t> </a:t>
            </a:r>
            <a:r>
              <a:rPr lang="en-GB" err="1"/>
              <a:t>území</a:t>
            </a:r>
            <a:r>
              <a:rPr lang="en-GB"/>
              <a:t> v </a:t>
            </a:r>
            <a:r>
              <a:rPr lang="en-GB" err="1"/>
              <a:t>Krkonoších</a:t>
            </a:r>
            <a:r>
              <a:rPr lang="en-GB"/>
              <a:t>, </a:t>
            </a:r>
            <a:r>
              <a:rPr lang="en-GB" err="1"/>
              <a:t>Jeseníkách</a:t>
            </a:r>
            <a:r>
              <a:rPr lang="en-GB"/>
              <a:t> a </a:t>
            </a:r>
            <a:r>
              <a:rPr lang="en-GB" err="1"/>
              <a:t>Kralickém</a:t>
            </a:r>
            <a:r>
              <a:rPr lang="en-GB"/>
              <a:t> </a:t>
            </a:r>
            <a:r>
              <a:rPr lang="en-GB" err="1"/>
              <a:t>Sněžníku</a:t>
            </a:r>
            <a:r>
              <a:rPr lang="en-GB"/>
              <a:t>. </a:t>
            </a:r>
            <a:r>
              <a:rPr lang="en-GB" err="1"/>
              <a:t>Území</a:t>
            </a:r>
            <a:r>
              <a:rPr lang="en-GB"/>
              <a:t> </a:t>
            </a:r>
            <a:r>
              <a:rPr lang="en-GB" err="1"/>
              <a:t>Krkonošského</a:t>
            </a:r>
            <a:r>
              <a:rPr lang="en-GB"/>
              <a:t> </a:t>
            </a:r>
            <a:r>
              <a:rPr lang="en-GB" err="1"/>
              <a:t>národního</a:t>
            </a:r>
            <a:r>
              <a:rPr lang="en-GB"/>
              <a:t> </a:t>
            </a:r>
            <a:r>
              <a:rPr lang="en-GB" err="1"/>
              <a:t>parku</a:t>
            </a:r>
            <a:r>
              <a:rPr lang="en-GB"/>
              <a:t> se </a:t>
            </a:r>
            <a:r>
              <a:rPr lang="en-GB" err="1"/>
              <a:t>rozkládá</a:t>
            </a:r>
            <a:r>
              <a:rPr lang="en-GB"/>
              <a:t> </a:t>
            </a:r>
            <a:r>
              <a:rPr lang="en-GB" err="1"/>
              <a:t>na</a:t>
            </a:r>
            <a:r>
              <a:rPr lang="en-GB"/>
              <a:t> 550 km². Z </a:t>
            </a:r>
            <a:r>
              <a:rPr lang="en-GB" err="1"/>
              <a:t>toho</a:t>
            </a:r>
            <a:r>
              <a:rPr lang="en-GB"/>
              <a:t> </a:t>
            </a:r>
            <a:r>
              <a:rPr lang="en-GB" err="1"/>
              <a:t>území</a:t>
            </a:r>
            <a:r>
              <a:rPr lang="en-GB"/>
              <a:t> </a:t>
            </a:r>
            <a:r>
              <a:rPr lang="en-GB" err="1"/>
              <a:t>pravidelných</a:t>
            </a:r>
            <a:r>
              <a:rPr lang="en-GB"/>
              <a:t> </a:t>
            </a:r>
            <a:r>
              <a:rPr lang="en-GB" err="1"/>
              <a:t>lavinových</a:t>
            </a:r>
            <a:r>
              <a:rPr lang="en-GB"/>
              <a:t> </a:t>
            </a:r>
            <a:r>
              <a:rPr lang="en-GB" err="1"/>
              <a:t>drah</a:t>
            </a:r>
            <a:r>
              <a:rPr lang="en-GB"/>
              <a:t> se </a:t>
            </a:r>
            <a:r>
              <a:rPr lang="en-GB" err="1"/>
              <a:t>rozkládá</a:t>
            </a:r>
            <a:r>
              <a:rPr lang="en-GB"/>
              <a:t> </a:t>
            </a:r>
            <a:r>
              <a:rPr lang="en-GB" err="1"/>
              <a:t>na</a:t>
            </a:r>
            <a:r>
              <a:rPr lang="en-GB"/>
              <a:t> </a:t>
            </a:r>
            <a:r>
              <a:rPr lang="en-GB" err="1"/>
              <a:t>celkem</a:t>
            </a:r>
            <a:r>
              <a:rPr lang="en-GB"/>
              <a:t> 5,744 km² a </a:t>
            </a:r>
            <a:r>
              <a:rPr lang="en-GB" err="1"/>
              <a:t>pokrývá</a:t>
            </a:r>
            <a:r>
              <a:rPr lang="en-GB"/>
              <a:t> </a:t>
            </a:r>
            <a:r>
              <a:rPr lang="en-GB" err="1"/>
              <a:t>tak</a:t>
            </a:r>
            <a:r>
              <a:rPr lang="en-GB"/>
              <a:t> </a:t>
            </a:r>
            <a:r>
              <a:rPr lang="en-GB" err="1"/>
              <a:t>více</a:t>
            </a:r>
            <a:r>
              <a:rPr lang="en-GB"/>
              <a:t> </a:t>
            </a:r>
            <a:r>
              <a:rPr lang="en-GB" err="1"/>
              <a:t>než</a:t>
            </a:r>
            <a:r>
              <a:rPr lang="en-GB"/>
              <a:t> 1 % </a:t>
            </a:r>
            <a:r>
              <a:rPr lang="en-GB" err="1"/>
              <a:t>území</a:t>
            </a:r>
            <a:r>
              <a:rPr lang="en-GB"/>
              <a:t>. </a:t>
            </a:r>
            <a:r>
              <a:rPr lang="en-GB" err="1"/>
              <a:t>Pravidelné</a:t>
            </a:r>
            <a:r>
              <a:rPr lang="en-GB"/>
              <a:t> </a:t>
            </a:r>
            <a:r>
              <a:rPr lang="en-GB" err="1"/>
              <a:t>lavinové</a:t>
            </a:r>
            <a:r>
              <a:rPr lang="en-GB"/>
              <a:t> </a:t>
            </a:r>
            <a:r>
              <a:rPr lang="en-GB" err="1"/>
              <a:t>dráhy</a:t>
            </a:r>
            <a:r>
              <a:rPr lang="en-GB"/>
              <a:t> s </a:t>
            </a:r>
            <a:r>
              <a:rPr lang="en-GB" err="1"/>
              <a:t>nejvyšším</a:t>
            </a:r>
            <a:r>
              <a:rPr lang="en-GB"/>
              <a:t> </a:t>
            </a:r>
            <a:r>
              <a:rPr lang="en-GB" err="1"/>
              <a:t>ohrožením</a:t>
            </a:r>
            <a:r>
              <a:rPr lang="en-GB"/>
              <a:t> </a:t>
            </a:r>
            <a:r>
              <a:rPr lang="en-GB" err="1"/>
              <a:t>pokrývají</a:t>
            </a:r>
            <a:r>
              <a:rPr lang="en-GB"/>
              <a:t> 3,335 km², se </a:t>
            </a:r>
            <a:r>
              <a:rPr lang="en-GB" err="1"/>
              <a:t>středním</a:t>
            </a:r>
            <a:r>
              <a:rPr lang="en-GB"/>
              <a:t> </a:t>
            </a:r>
            <a:r>
              <a:rPr lang="en-GB" err="1"/>
              <a:t>ohrožením</a:t>
            </a:r>
            <a:r>
              <a:rPr lang="en-GB"/>
              <a:t> 0,793 km² a s </a:t>
            </a:r>
            <a:r>
              <a:rPr lang="en-GB" err="1"/>
              <a:t>nejnižším</a:t>
            </a:r>
            <a:r>
              <a:rPr lang="en-GB"/>
              <a:t> </a:t>
            </a:r>
            <a:r>
              <a:rPr lang="en-GB" err="1"/>
              <a:t>ohrožením</a:t>
            </a:r>
            <a:r>
              <a:rPr lang="en-GB"/>
              <a:t> 1,616 km². </a:t>
            </a:r>
            <a:r>
              <a:rPr lang="en-GB" err="1"/>
              <a:t>Současné</a:t>
            </a:r>
            <a:r>
              <a:rPr lang="en-GB"/>
              <a:t> </a:t>
            </a:r>
            <a:r>
              <a:rPr lang="en-GB" err="1"/>
              <a:t>potenciální</a:t>
            </a:r>
            <a:r>
              <a:rPr lang="en-GB"/>
              <a:t> </a:t>
            </a:r>
            <a:r>
              <a:rPr lang="en-GB" err="1"/>
              <a:t>odtrhové</a:t>
            </a:r>
            <a:r>
              <a:rPr lang="en-GB"/>
              <a:t> </a:t>
            </a:r>
            <a:r>
              <a:rPr lang="en-GB" err="1"/>
              <a:t>oblasti</a:t>
            </a:r>
            <a:r>
              <a:rPr lang="en-GB"/>
              <a:t> </a:t>
            </a:r>
            <a:r>
              <a:rPr lang="en-GB" err="1"/>
              <a:t>lavin</a:t>
            </a:r>
            <a:r>
              <a:rPr lang="en-GB"/>
              <a:t> </a:t>
            </a:r>
            <a:r>
              <a:rPr lang="en-GB" err="1"/>
              <a:t>pokrývají</a:t>
            </a:r>
            <a:r>
              <a:rPr lang="en-GB"/>
              <a:t> </a:t>
            </a:r>
            <a:r>
              <a:rPr lang="en-GB" err="1"/>
              <a:t>dalších</a:t>
            </a:r>
            <a:r>
              <a:rPr lang="en-GB"/>
              <a:t> 4,730 km², </a:t>
            </a:r>
            <a:r>
              <a:rPr lang="en-GB" err="1"/>
              <a:t>které</a:t>
            </a:r>
            <a:r>
              <a:rPr lang="en-GB"/>
              <a:t> se v </a:t>
            </a:r>
            <a:r>
              <a:rPr lang="en-GB" err="1"/>
              <a:t>případě</a:t>
            </a:r>
            <a:r>
              <a:rPr lang="en-GB"/>
              <a:t> </a:t>
            </a:r>
            <a:r>
              <a:rPr lang="en-GB" err="1"/>
              <a:t>odlesnění</a:t>
            </a:r>
            <a:r>
              <a:rPr lang="en-GB"/>
              <a:t> </a:t>
            </a:r>
            <a:r>
              <a:rPr lang="en-GB" err="1"/>
              <a:t>může</a:t>
            </a:r>
            <a:r>
              <a:rPr lang="en-GB"/>
              <a:t> </a:t>
            </a:r>
            <a:r>
              <a:rPr lang="en-GB" err="1"/>
              <a:t>rozšířit</a:t>
            </a:r>
            <a:r>
              <a:rPr lang="en-GB"/>
              <a:t> o </a:t>
            </a:r>
            <a:r>
              <a:rPr lang="en-GB" err="1"/>
              <a:t>dalších</a:t>
            </a:r>
            <a:r>
              <a:rPr lang="en-GB"/>
              <a:t> 6,659 km². </a:t>
            </a:r>
            <a:r>
              <a:rPr lang="en-GB" err="1"/>
              <a:t>Souhrnná</a:t>
            </a:r>
            <a:r>
              <a:rPr lang="en-GB"/>
              <a:t> </a:t>
            </a:r>
            <a:r>
              <a:rPr lang="en-GB" err="1"/>
              <a:t>plocha</a:t>
            </a:r>
            <a:r>
              <a:rPr lang="en-GB"/>
              <a:t> </a:t>
            </a:r>
            <a:r>
              <a:rPr lang="en-GB" err="1"/>
              <a:t>území</a:t>
            </a:r>
            <a:r>
              <a:rPr lang="en-GB"/>
              <a:t>, </a:t>
            </a:r>
            <a:r>
              <a:rPr lang="en-GB" err="1"/>
              <a:t>na</a:t>
            </a:r>
            <a:r>
              <a:rPr lang="en-GB"/>
              <a:t> </a:t>
            </a:r>
            <a:r>
              <a:rPr lang="en-GB" err="1"/>
              <a:t>kterém</a:t>
            </a:r>
            <a:r>
              <a:rPr lang="en-GB"/>
              <a:t> </a:t>
            </a:r>
            <a:r>
              <a:rPr lang="en-GB" err="1"/>
              <a:t>může</a:t>
            </a:r>
            <a:r>
              <a:rPr lang="en-GB"/>
              <a:t> </a:t>
            </a:r>
            <a:r>
              <a:rPr lang="en-GB" err="1"/>
              <a:t>dojít</a:t>
            </a:r>
            <a:r>
              <a:rPr lang="en-GB"/>
              <a:t> k </a:t>
            </a:r>
            <a:r>
              <a:rPr lang="en-GB" err="1"/>
              <a:t>odtržení</a:t>
            </a:r>
            <a:r>
              <a:rPr lang="en-GB"/>
              <a:t> </a:t>
            </a:r>
            <a:r>
              <a:rPr lang="en-GB" err="1"/>
              <a:t>lavin</a:t>
            </a:r>
            <a:r>
              <a:rPr lang="en-GB"/>
              <a:t> </a:t>
            </a:r>
            <a:r>
              <a:rPr lang="en-GB" err="1"/>
              <a:t>mimo</a:t>
            </a:r>
            <a:r>
              <a:rPr lang="en-GB"/>
              <a:t> </a:t>
            </a:r>
            <a:r>
              <a:rPr lang="en-GB" err="1"/>
              <a:t>pravidelné</a:t>
            </a:r>
            <a:r>
              <a:rPr lang="en-GB"/>
              <a:t> </a:t>
            </a:r>
            <a:r>
              <a:rPr lang="en-GB" err="1"/>
              <a:t>lavinové</a:t>
            </a:r>
            <a:r>
              <a:rPr lang="en-GB"/>
              <a:t> </a:t>
            </a:r>
            <a:r>
              <a:rPr lang="en-GB" err="1"/>
              <a:t>dráhy</a:t>
            </a:r>
            <a:r>
              <a:rPr lang="en-GB"/>
              <a:t>, </a:t>
            </a:r>
            <a:r>
              <a:rPr lang="en-GB" err="1"/>
              <a:t>tak</a:t>
            </a:r>
            <a:r>
              <a:rPr lang="en-GB"/>
              <a:t> </a:t>
            </a:r>
            <a:r>
              <a:rPr lang="en-GB" err="1"/>
              <a:t>činí</a:t>
            </a:r>
            <a:r>
              <a:rPr lang="en-GB"/>
              <a:t> 11,389 km² (</a:t>
            </a:r>
            <a:r>
              <a:rPr lang="en-GB" err="1"/>
              <a:t>více</a:t>
            </a:r>
            <a:r>
              <a:rPr lang="en-GB"/>
              <a:t> </a:t>
            </a:r>
            <a:r>
              <a:rPr lang="en-GB" err="1"/>
              <a:t>než</a:t>
            </a:r>
            <a:r>
              <a:rPr lang="en-GB"/>
              <a:t> 2 % </a:t>
            </a:r>
            <a:r>
              <a:rPr lang="en-GB" err="1"/>
              <a:t>území</a:t>
            </a:r>
            <a:r>
              <a:rPr lang="en-GB"/>
              <a:t> KRNAP)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7F89D7-1E91-47EA-BF6D-5EC262ADA6AB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1710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r>
              <a:rPr lang="cs-CZ"/>
              <a:t>Proč laviny – extrémy klimatická změna</a:t>
            </a:r>
            <a:br>
              <a:rPr lang="cs-CZ"/>
            </a:br>
            <a:r>
              <a:rPr lang="cs-CZ"/>
              <a:t>vzrůstající záliba v extrémních sportech – skialpinismus, sněžnice, </a:t>
            </a:r>
            <a:r>
              <a:rPr lang="cs-CZ" err="1"/>
              <a:t>ledolezení</a:t>
            </a:r>
            <a:endParaRPr lang="cs-CZ"/>
          </a:p>
          <a:p>
            <a:endParaRPr lang="cs-CZ"/>
          </a:p>
          <a:p>
            <a:r>
              <a:rPr lang="en-GB"/>
              <a:t>Ze </a:t>
            </a:r>
            <a:r>
              <a:rPr lang="en-GB" err="1"/>
              <a:t>souhrnných</a:t>
            </a:r>
            <a:r>
              <a:rPr lang="en-GB"/>
              <a:t> </a:t>
            </a:r>
            <a:r>
              <a:rPr lang="en-GB" err="1"/>
              <a:t>dat</a:t>
            </a:r>
            <a:r>
              <a:rPr lang="en-GB"/>
              <a:t> </a:t>
            </a:r>
            <a:r>
              <a:rPr lang="en-GB" err="1"/>
              <a:t>získaných</a:t>
            </a:r>
            <a:r>
              <a:rPr lang="en-GB"/>
              <a:t> </a:t>
            </a:r>
            <a:r>
              <a:rPr lang="en-GB" err="1"/>
              <a:t>modelováním</a:t>
            </a:r>
            <a:r>
              <a:rPr lang="en-GB"/>
              <a:t> </a:t>
            </a:r>
            <a:r>
              <a:rPr lang="en-GB" err="1"/>
              <a:t>byly</a:t>
            </a:r>
            <a:r>
              <a:rPr lang="en-GB"/>
              <a:t> </a:t>
            </a:r>
            <a:r>
              <a:rPr lang="en-GB" err="1"/>
              <a:t>získány</a:t>
            </a:r>
            <a:r>
              <a:rPr lang="en-GB"/>
              <a:t> </a:t>
            </a:r>
            <a:r>
              <a:rPr lang="en-GB" err="1"/>
              <a:t>kvantitativní</a:t>
            </a:r>
            <a:r>
              <a:rPr lang="en-GB"/>
              <a:t> </a:t>
            </a:r>
            <a:r>
              <a:rPr lang="en-GB" err="1"/>
              <a:t>charakteristiky</a:t>
            </a:r>
            <a:r>
              <a:rPr lang="en-GB"/>
              <a:t> </a:t>
            </a:r>
            <a:r>
              <a:rPr lang="en-GB" err="1"/>
              <a:t>lavinových</a:t>
            </a:r>
            <a:r>
              <a:rPr lang="en-GB"/>
              <a:t> </a:t>
            </a:r>
            <a:r>
              <a:rPr lang="en-GB" err="1"/>
              <a:t>území</a:t>
            </a:r>
            <a:r>
              <a:rPr lang="en-GB"/>
              <a:t> v </a:t>
            </a:r>
            <a:r>
              <a:rPr lang="en-GB" err="1"/>
              <a:t>Krkonoších</a:t>
            </a:r>
            <a:r>
              <a:rPr lang="en-GB"/>
              <a:t>, </a:t>
            </a:r>
            <a:r>
              <a:rPr lang="en-GB" err="1"/>
              <a:t>Jeseníkách</a:t>
            </a:r>
            <a:r>
              <a:rPr lang="en-GB"/>
              <a:t> a </a:t>
            </a:r>
            <a:r>
              <a:rPr lang="en-GB" err="1"/>
              <a:t>Kralickém</a:t>
            </a:r>
            <a:r>
              <a:rPr lang="en-GB"/>
              <a:t> </a:t>
            </a:r>
            <a:r>
              <a:rPr lang="en-GB" err="1"/>
              <a:t>Sněžníku</a:t>
            </a:r>
            <a:r>
              <a:rPr lang="en-GB"/>
              <a:t>. </a:t>
            </a:r>
            <a:r>
              <a:rPr lang="en-GB" err="1"/>
              <a:t>Území</a:t>
            </a:r>
            <a:r>
              <a:rPr lang="en-GB"/>
              <a:t> </a:t>
            </a:r>
            <a:r>
              <a:rPr lang="en-GB" err="1"/>
              <a:t>Krkonošského</a:t>
            </a:r>
            <a:r>
              <a:rPr lang="en-GB"/>
              <a:t> </a:t>
            </a:r>
            <a:r>
              <a:rPr lang="en-GB" err="1"/>
              <a:t>národního</a:t>
            </a:r>
            <a:r>
              <a:rPr lang="en-GB"/>
              <a:t> </a:t>
            </a:r>
            <a:r>
              <a:rPr lang="en-GB" err="1"/>
              <a:t>parku</a:t>
            </a:r>
            <a:r>
              <a:rPr lang="en-GB"/>
              <a:t> se </a:t>
            </a:r>
            <a:r>
              <a:rPr lang="en-GB" err="1"/>
              <a:t>rozkládá</a:t>
            </a:r>
            <a:r>
              <a:rPr lang="en-GB"/>
              <a:t> </a:t>
            </a:r>
            <a:r>
              <a:rPr lang="en-GB" err="1"/>
              <a:t>na</a:t>
            </a:r>
            <a:r>
              <a:rPr lang="en-GB"/>
              <a:t> 550 km². Z </a:t>
            </a:r>
            <a:r>
              <a:rPr lang="en-GB" err="1"/>
              <a:t>toho</a:t>
            </a:r>
            <a:r>
              <a:rPr lang="en-GB"/>
              <a:t> </a:t>
            </a:r>
            <a:r>
              <a:rPr lang="en-GB" err="1"/>
              <a:t>území</a:t>
            </a:r>
            <a:r>
              <a:rPr lang="en-GB"/>
              <a:t> </a:t>
            </a:r>
            <a:r>
              <a:rPr lang="en-GB" err="1"/>
              <a:t>pravidelných</a:t>
            </a:r>
            <a:r>
              <a:rPr lang="en-GB"/>
              <a:t> </a:t>
            </a:r>
            <a:r>
              <a:rPr lang="en-GB" err="1"/>
              <a:t>lavinových</a:t>
            </a:r>
            <a:r>
              <a:rPr lang="en-GB"/>
              <a:t> </a:t>
            </a:r>
            <a:r>
              <a:rPr lang="en-GB" err="1"/>
              <a:t>drah</a:t>
            </a:r>
            <a:r>
              <a:rPr lang="en-GB"/>
              <a:t> se </a:t>
            </a:r>
            <a:r>
              <a:rPr lang="en-GB" err="1"/>
              <a:t>rozkládá</a:t>
            </a:r>
            <a:r>
              <a:rPr lang="en-GB"/>
              <a:t> </a:t>
            </a:r>
            <a:r>
              <a:rPr lang="en-GB" err="1"/>
              <a:t>na</a:t>
            </a:r>
            <a:r>
              <a:rPr lang="en-GB"/>
              <a:t> </a:t>
            </a:r>
            <a:r>
              <a:rPr lang="en-GB" err="1"/>
              <a:t>celkem</a:t>
            </a:r>
            <a:r>
              <a:rPr lang="en-GB"/>
              <a:t> 5,744 km² a </a:t>
            </a:r>
            <a:r>
              <a:rPr lang="en-GB" err="1"/>
              <a:t>pokrývá</a:t>
            </a:r>
            <a:r>
              <a:rPr lang="en-GB"/>
              <a:t> </a:t>
            </a:r>
            <a:r>
              <a:rPr lang="en-GB" err="1"/>
              <a:t>tak</a:t>
            </a:r>
            <a:r>
              <a:rPr lang="en-GB"/>
              <a:t> </a:t>
            </a:r>
            <a:r>
              <a:rPr lang="en-GB" err="1"/>
              <a:t>více</a:t>
            </a:r>
            <a:r>
              <a:rPr lang="en-GB"/>
              <a:t> </a:t>
            </a:r>
            <a:r>
              <a:rPr lang="en-GB" err="1"/>
              <a:t>než</a:t>
            </a:r>
            <a:r>
              <a:rPr lang="en-GB"/>
              <a:t> 1 % </a:t>
            </a:r>
            <a:r>
              <a:rPr lang="en-GB" err="1"/>
              <a:t>území</a:t>
            </a:r>
            <a:r>
              <a:rPr lang="en-GB"/>
              <a:t>. </a:t>
            </a:r>
            <a:r>
              <a:rPr lang="en-GB" err="1"/>
              <a:t>Pravidelné</a:t>
            </a:r>
            <a:r>
              <a:rPr lang="en-GB"/>
              <a:t> </a:t>
            </a:r>
            <a:r>
              <a:rPr lang="en-GB" err="1"/>
              <a:t>lavinové</a:t>
            </a:r>
            <a:r>
              <a:rPr lang="en-GB"/>
              <a:t> </a:t>
            </a:r>
            <a:r>
              <a:rPr lang="en-GB" err="1"/>
              <a:t>dráhy</a:t>
            </a:r>
            <a:r>
              <a:rPr lang="en-GB"/>
              <a:t> s </a:t>
            </a:r>
            <a:r>
              <a:rPr lang="en-GB" err="1"/>
              <a:t>nejvyšším</a:t>
            </a:r>
            <a:r>
              <a:rPr lang="en-GB"/>
              <a:t> </a:t>
            </a:r>
            <a:r>
              <a:rPr lang="en-GB" err="1"/>
              <a:t>ohrožením</a:t>
            </a:r>
            <a:r>
              <a:rPr lang="en-GB"/>
              <a:t> </a:t>
            </a:r>
            <a:r>
              <a:rPr lang="en-GB" err="1"/>
              <a:t>pokrývají</a:t>
            </a:r>
            <a:r>
              <a:rPr lang="en-GB"/>
              <a:t> 3,335 km², se </a:t>
            </a:r>
            <a:r>
              <a:rPr lang="en-GB" err="1"/>
              <a:t>středním</a:t>
            </a:r>
            <a:r>
              <a:rPr lang="en-GB"/>
              <a:t> </a:t>
            </a:r>
            <a:r>
              <a:rPr lang="en-GB" err="1"/>
              <a:t>ohrožením</a:t>
            </a:r>
            <a:r>
              <a:rPr lang="en-GB"/>
              <a:t> 0,793 km² a s </a:t>
            </a:r>
            <a:r>
              <a:rPr lang="en-GB" err="1"/>
              <a:t>nejnižším</a:t>
            </a:r>
            <a:r>
              <a:rPr lang="en-GB"/>
              <a:t> </a:t>
            </a:r>
            <a:r>
              <a:rPr lang="en-GB" err="1"/>
              <a:t>ohrožením</a:t>
            </a:r>
            <a:r>
              <a:rPr lang="en-GB"/>
              <a:t> 1,616 km². </a:t>
            </a:r>
            <a:r>
              <a:rPr lang="en-GB" err="1"/>
              <a:t>Současné</a:t>
            </a:r>
            <a:r>
              <a:rPr lang="en-GB"/>
              <a:t> </a:t>
            </a:r>
            <a:r>
              <a:rPr lang="en-GB" err="1"/>
              <a:t>potenciální</a:t>
            </a:r>
            <a:r>
              <a:rPr lang="en-GB"/>
              <a:t> </a:t>
            </a:r>
            <a:r>
              <a:rPr lang="en-GB" err="1"/>
              <a:t>odtrhové</a:t>
            </a:r>
            <a:r>
              <a:rPr lang="en-GB"/>
              <a:t> </a:t>
            </a:r>
            <a:r>
              <a:rPr lang="en-GB" err="1"/>
              <a:t>oblasti</a:t>
            </a:r>
            <a:r>
              <a:rPr lang="en-GB"/>
              <a:t> </a:t>
            </a:r>
            <a:r>
              <a:rPr lang="en-GB" err="1"/>
              <a:t>lavin</a:t>
            </a:r>
            <a:r>
              <a:rPr lang="en-GB"/>
              <a:t> </a:t>
            </a:r>
            <a:r>
              <a:rPr lang="en-GB" err="1"/>
              <a:t>pokrývají</a:t>
            </a:r>
            <a:r>
              <a:rPr lang="en-GB"/>
              <a:t> </a:t>
            </a:r>
            <a:r>
              <a:rPr lang="en-GB" err="1"/>
              <a:t>dalších</a:t>
            </a:r>
            <a:r>
              <a:rPr lang="en-GB"/>
              <a:t> 4,730 km², </a:t>
            </a:r>
            <a:r>
              <a:rPr lang="en-GB" err="1"/>
              <a:t>které</a:t>
            </a:r>
            <a:r>
              <a:rPr lang="en-GB"/>
              <a:t> se v </a:t>
            </a:r>
            <a:r>
              <a:rPr lang="en-GB" err="1"/>
              <a:t>případě</a:t>
            </a:r>
            <a:r>
              <a:rPr lang="en-GB"/>
              <a:t> </a:t>
            </a:r>
            <a:r>
              <a:rPr lang="en-GB" err="1"/>
              <a:t>odlesnění</a:t>
            </a:r>
            <a:r>
              <a:rPr lang="en-GB"/>
              <a:t> </a:t>
            </a:r>
            <a:r>
              <a:rPr lang="en-GB" err="1"/>
              <a:t>může</a:t>
            </a:r>
            <a:r>
              <a:rPr lang="en-GB"/>
              <a:t> </a:t>
            </a:r>
            <a:r>
              <a:rPr lang="en-GB" err="1"/>
              <a:t>rozšířit</a:t>
            </a:r>
            <a:r>
              <a:rPr lang="en-GB"/>
              <a:t> o </a:t>
            </a:r>
            <a:r>
              <a:rPr lang="en-GB" err="1"/>
              <a:t>dalších</a:t>
            </a:r>
            <a:r>
              <a:rPr lang="en-GB"/>
              <a:t> 6,659 km². </a:t>
            </a:r>
            <a:r>
              <a:rPr lang="en-GB" err="1"/>
              <a:t>Souhrnná</a:t>
            </a:r>
            <a:r>
              <a:rPr lang="en-GB"/>
              <a:t> </a:t>
            </a:r>
            <a:r>
              <a:rPr lang="en-GB" err="1"/>
              <a:t>plocha</a:t>
            </a:r>
            <a:r>
              <a:rPr lang="en-GB"/>
              <a:t> </a:t>
            </a:r>
            <a:r>
              <a:rPr lang="en-GB" err="1"/>
              <a:t>území</a:t>
            </a:r>
            <a:r>
              <a:rPr lang="en-GB"/>
              <a:t>, </a:t>
            </a:r>
            <a:r>
              <a:rPr lang="en-GB" err="1"/>
              <a:t>na</a:t>
            </a:r>
            <a:r>
              <a:rPr lang="en-GB"/>
              <a:t> </a:t>
            </a:r>
            <a:r>
              <a:rPr lang="en-GB" err="1"/>
              <a:t>kterém</a:t>
            </a:r>
            <a:r>
              <a:rPr lang="en-GB"/>
              <a:t> </a:t>
            </a:r>
            <a:r>
              <a:rPr lang="en-GB" err="1"/>
              <a:t>může</a:t>
            </a:r>
            <a:r>
              <a:rPr lang="en-GB"/>
              <a:t> </a:t>
            </a:r>
            <a:r>
              <a:rPr lang="en-GB" err="1"/>
              <a:t>dojít</a:t>
            </a:r>
            <a:r>
              <a:rPr lang="en-GB"/>
              <a:t> k </a:t>
            </a:r>
            <a:r>
              <a:rPr lang="en-GB" err="1"/>
              <a:t>odtržení</a:t>
            </a:r>
            <a:r>
              <a:rPr lang="en-GB"/>
              <a:t> </a:t>
            </a:r>
            <a:r>
              <a:rPr lang="en-GB" err="1"/>
              <a:t>lavin</a:t>
            </a:r>
            <a:r>
              <a:rPr lang="en-GB"/>
              <a:t> </a:t>
            </a:r>
            <a:r>
              <a:rPr lang="en-GB" err="1"/>
              <a:t>mimo</a:t>
            </a:r>
            <a:r>
              <a:rPr lang="en-GB"/>
              <a:t> </a:t>
            </a:r>
            <a:r>
              <a:rPr lang="en-GB" err="1"/>
              <a:t>pravidelné</a:t>
            </a:r>
            <a:r>
              <a:rPr lang="en-GB"/>
              <a:t> </a:t>
            </a:r>
            <a:r>
              <a:rPr lang="en-GB" err="1"/>
              <a:t>lavinové</a:t>
            </a:r>
            <a:r>
              <a:rPr lang="en-GB"/>
              <a:t> </a:t>
            </a:r>
            <a:r>
              <a:rPr lang="en-GB" err="1"/>
              <a:t>dráhy</a:t>
            </a:r>
            <a:r>
              <a:rPr lang="en-GB"/>
              <a:t>, </a:t>
            </a:r>
            <a:r>
              <a:rPr lang="en-GB" err="1"/>
              <a:t>tak</a:t>
            </a:r>
            <a:r>
              <a:rPr lang="en-GB"/>
              <a:t> </a:t>
            </a:r>
            <a:r>
              <a:rPr lang="en-GB" err="1"/>
              <a:t>činí</a:t>
            </a:r>
            <a:r>
              <a:rPr lang="en-GB"/>
              <a:t> 11,389 km² (</a:t>
            </a:r>
            <a:r>
              <a:rPr lang="en-GB" err="1"/>
              <a:t>více</a:t>
            </a:r>
            <a:r>
              <a:rPr lang="en-GB"/>
              <a:t> </a:t>
            </a:r>
            <a:r>
              <a:rPr lang="en-GB" err="1"/>
              <a:t>než</a:t>
            </a:r>
            <a:r>
              <a:rPr lang="en-GB"/>
              <a:t> 2 % </a:t>
            </a:r>
            <a:r>
              <a:rPr lang="en-GB" err="1"/>
              <a:t>území</a:t>
            </a:r>
            <a:r>
              <a:rPr lang="en-GB"/>
              <a:t> KRNAP)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7F89D7-1E91-47EA-BF6D-5EC262ADA6AB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5972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r>
              <a:rPr lang="cs-CZ"/>
              <a:t>Proč laviny – extrémy klimatická změna</a:t>
            </a:r>
            <a:br>
              <a:rPr lang="cs-CZ"/>
            </a:br>
            <a:r>
              <a:rPr lang="cs-CZ"/>
              <a:t>vzrůstající záliba v extrémních sportech – skialpinismus, sněžnice, </a:t>
            </a:r>
            <a:r>
              <a:rPr lang="cs-CZ" err="1"/>
              <a:t>ledolezení</a:t>
            </a:r>
            <a:endParaRPr lang="cs-CZ"/>
          </a:p>
          <a:p>
            <a:endParaRPr lang="cs-CZ"/>
          </a:p>
          <a:p>
            <a:r>
              <a:rPr lang="en-GB"/>
              <a:t>Ze </a:t>
            </a:r>
            <a:r>
              <a:rPr lang="en-GB" err="1"/>
              <a:t>souhrnných</a:t>
            </a:r>
            <a:r>
              <a:rPr lang="en-GB"/>
              <a:t> </a:t>
            </a:r>
            <a:r>
              <a:rPr lang="en-GB" err="1"/>
              <a:t>dat</a:t>
            </a:r>
            <a:r>
              <a:rPr lang="en-GB"/>
              <a:t> </a:t>
            </a:r>
            <a:r>
              <a:rPr lang="en-GB" err="1"/>
              <a:t>získaných</a:t>
            </a:r>
            <a:r>
              <a:rPr lang="en-GB"/>
              <a:t> </a:t>
            </a:r>
            <a:r>
              <a:rPr lang="en-GB" err="1"/>
              <a:t>modelováním</a:t>
            </a:r>
            <a:r>
              <a:rPr lang="en-GB"/>
              <a:t> </a:t>
            </a:r>
            <a:r>
              <a:rPr lang="en-GB" err="1"/>
              <a:t>byly</a:t>
            </a:r>
            <a:r>
              <a:rPr lang="en-GB"/>
              <a:t> </a:t>
            </a:r>
            <a:r>
              <a:rPr lang="en-GB" err="1"/>
              <a:t>získány</a:t>
            </a:r>
            <a:r>
              <a:rPr lang="en-GB"/>
              <a:t> </a:t>
            </a:r>
            <a:r>
              <a:rPr lang="en-GB" err="1"/>
              <a:t>kvantitativní</a:t>
            </a:r>
            <a:r>
              <a:rPr lang="en-GB"/>
              <a:t> </a:t>
            </a:r>
            <a:r>
              <a:rPr lang="en-GB" err="1"/>
              <a:t>charakteristiky</a:t>
            </a:r>
            <a:r>
              <a:rPr lang="en-GB"/>
              <a:t> </a:t>
            </a:r>
            <a:r>
              <a:rPr lang="en-GB" err="1"/>
              <a:t>lavinových</a:t>
            </a:r>
            <a:r>
              <a:rPr lang="en-GB"/>
              <a:t> </a:t>
            </a:r>
            <a:r>
              <a:rPr lang="en-GB" err="1"/>
              <a:t>území</a:t>
            </a:r>
            <a:r>
              <a:rPr lang="en-GB"/>
              <a:t> v </a:t>
            </a:r>
            <a:r>
              <a:rPr lang="en-GB" err="1"/>
              <a:t>Krkonoších</a:t>
            </a:r>
            <a:r>
              <a:rPr lang="en-GB"/>
              <a:t>, </a:t>
            </a:r>
            <a:r>
              <a:rPr lang="en-GB" err="1"/>
              <a:t>Jeseníkách</a:t>
            </a:r>
            <a:r>
              <a:rPr lang="en-GB"/>
              <a:t> a </a:t>
            </a:r>
            <a:r>
              <a:rPr lang="en-GB" err="1"/>
              <a:t>Kralickém</a:t>
            </a:r>
            <a:r>
              <a:rPr lang="en-GB"/>
              <a:t> </a:t>
            </a:r>
            <a:r>
              <a:rPr lang="en-GB" err="1"/>
              <a:t>Sněžníku</a:t>
            </a:r>
            <a:r>
              <a:rPr lang="en-GB"/>
              <a:t>. </a:t>
            </a:r>
            <a:r>
              <a:rPr lang="en-GB" err="1"/>
              <a:t>Území</a:t>
            </a:r>
            <a:r>
              <a:rPr lang="en-GB"/>
              <a:t> </a:t>
            </a:r>
            <a:r>
              <a:rPr lang="en-GB" err="1"/>
              <a:t>Krkonošského</a:t>
            </a:r>
            <a:r>
              <a:rPr lang="en-GB"/>
              <a:t> </a:t>
            </a:r>
            <a:r>
              <a:rPr lang="en-GB" err="1"/>
              <a:t>národního</a:t>
            </a:r>
            <a:r>
              <a:rPr lang="en-GB"/>
              <a:t> </a:t>
            </a:r>
            <a:r>
              <a:rPr lang="en-GB" err="1"/>
              <a:t>parku</a:t>
            </a:r>
            <a:r>
              <a:rPr lang="en-GB"/>
              <a:t> se </a:t>
            </a:r>
            <a:r>
              <a:rPr lang="en-GB" err="1"/>
              <a:t>rozkládá</a:t>
            </a:r>
            <a:r>
              <a:rPr lang="en-GB"/>
              <a:t> </a:t>
            </a:r>
            <a:r>
              <a:rPr lang="en-GB" err="1"/>
              <a:t>na</a:t>
            </a:r>
            <a:r>
              <a:rPr lang="en-GB"/>
              <a:t> 550 km². Z </a:t>
            </a:r>
            <a:r>
              <a:rPr lang="en-GB" err="1"/>
              <a:t>toho</a:t>
            </a:r>
            <a:r>
              <a:rPr lang="en-GB"/>
              <a:t> </a:t>
            </a:r>
            <a:r>
              <a:rPr lang="en-GB" err="1"/>
              <a:t>území</a:t>
            </a:r>
            <a:r>
              <a:rPr lang="en-GB"/>
              <a:t> </a:t>
            </a:r>
            <a:r>
              <a:rPr lang="en-GB" err="1"/>
              <a:t>pravidelných</a:t>
            </a:r>
            <a:r>
              <a:rPr lang="en-GB"/>
              <a:t> </a:t>
            </a:r>
            <a:r>
              <a:rPr lang="en-GB" err="1"/>
              <a:t>lavinových</a:t>
            </a:r>
            <a:r>
              <a:rPr lang="en-GB"/>
              <a:t> </a:t>
            </a:r>
            <a:r>
              <a:rPr lang="en-GB" err="1"/>
              <a:t>drah</a:t>
            </a:r>
            <a:r>
              <a:rPr lang="en-GB"/>
              <a:t> se </a:t>
            </a:r>
            <a:r>
              <a:rPr lang="en-GB" err="1"/>
              <a:t>rozkládá</a:t>
            </a:r>
            <a:r>
              <a:rPr lang="en-GB"/>
              <a:t> </a:t>
            </a:r>
            <a:r>
              <a:rPr lang="en-GB" err="1"/>
              <a:t>na</a:t>
            </a:r>
            <a:r>
              <a:rPr lang="en-GB"/>
              <a:t> </a:t>
            </a:r>
            <a:r>
              <a:rPr lang="en-GB" err="1"/>
              <a:t>celkem</a:t>
            </a:r>
            <a:r>
              <a:rPr lang="en-GB"/>
              <a:t> 5,744 km² a </a:t>
            </a:r>
            <a:r>
              <a:rPr lang="en-GB" err="1"/>
              <a:t>pokrývá</a:t>
            </a:r>
            <a:r>
              <a:rPr lang="en-GB"/>
              <a:t> </a:t>
            </a:r>
            <a:r>
              <a:rPr lang="en-GB" err="1"/>
              <a:t>tak</a:t>
            </a:r>
            <a:r>
              <a:rPr lang="en-GB"/>
              <a:t> </a:t>
            </a:r>
            <a:r>
              <a:rPr lang="en-GB" err="1"/>
              <a:t>více</a:t>
            </a:r>
            <a:r>
              <a:rPr lang="en-GB"/>
              <a:t> </a:t>
            </a:r>
            <a:r>
              <a:rPr lang="en-GB" err="1"/>
              <a:t>než</a:t>
            </a:r>
            <a:r>
              <a:rPr lang="en-GB"/>
              <a:t> 1 % </a:t>
            </a:r>
            <a:r>
              <a:rPr lang="en-GB" err="1"/>
              <a:t>území</a:t>
            </a:r>
            <a:r>
              <a:rPr lang="en-GB"/>
              <a:t>. </a:t>
            </a:r>
            <a:r>
              <a:rPr lang="en-GB" err="1"/>
              <a:t>Pravidelné</a:t>
            </a:r>
            <a:r>
              <a:rPr lang="en-GB"/>
              <a:t> </a:t>
            </a:r>
            <a:r>
              <a:rPr lang="en-GB" err="1"/>
              <a:t>lavinové</a:t>
            </a:r>
            <a:r>
              <a:rPr lang="en-GB"/>
              <a:t> </a:t>
            </a:r>
            <a:r>
              <a:rPr lang="en-GB" err="1"/>
              <a:t>dráhy</a:t>
            </a:r>
            <a:r>
              <a:rPr lang="en-GB"/>
              <a:t> s </a:t>
            </a:r>
            <a:r>
              <a:rPr lang="en-GB" err="1"/>
              <a:t>nejvyšším</a:t>
            </a:r>
            <a:r>
              <a:rPr lang="en-GB"/>
              <a:t> </a:t>
            </a:r>
            <a:r>
              <a:rPr lang="en-GB" err="1"/>
              <a:t>ohrožením</a:t>
            </a:r>
            <a:r>
              <a:rPr lang="en-GB"/>
              <a:t> </a:t>
            </a:r>
            <a:r>
              <a:rPr lang="en-GB" err="1"/>
              <a:t>pokrývají</a:t>
            </a:r>
            <a:r>
              <a:rPr lang="en-GB"/>
              <a:t> 3,335 km², se </a:t>
            </a:r>
            <a:r>
              <a:rPr lang="en-GB" err="1"/>
              <a:t>středním</a:t>
            </a:r>
            <a:r>
              <a:rPr lang="en-GB"/>
              <a:t> </a:t>
            </a:r>
            <a:r>
              <a:rPr lang="en-GB" err="1"/>
              <a:t>ohrožením</a:t>
            </a:r>
            <a:r>
              <a:rPr lang="en-GB"/>
              <a:t> 0,793 km² a s </a:t>
            </a:r>
            <a:r>
              <a:rPr lang="en-GB" err="1"/>
              <a:t>nejnižším</a:t>
            </a:r>
            <a:r>
              <a:rPr lang="en-GB"/>
              <a:t> </a:t>
            </a:r>
            <a:r>
              <a:rPr lang="en-GB" err="1"/>
              <a:t>ohrožením</a:t>
            </a:r>
            <a:r>
              <a:rPr lang="en-GB"/>
              <a:t> 1,616 km². </a:t>
            </a:r>
            <a:r>
              <a:rPr lang="en-GB" err="1"/>
              <a:t>Současné</a:t>
            </a:r>
            <a:r>
              <a:rPr lang="en-GB"/>
              <a:t> </a:t>
            </a:r>
            <a:r>
              <a:rPr lang="en-GB" err="1"/>
              <a:t>potenciální</a:t>
            </a:r>
            <a:r>
              <a:rPr lang="en-GB"/>
              <a:t> </a:t>
            </a:r>
            <a:r>
              <a:rPr lang="en-GB" err="1"/>
              <a:t>odtrhové</a:t>
            </a:r>
            <a:r>
              <a:rPr lang="en-GB"/>
              <a:t> </a:t>
            </a:r>
            <a:r>
              <a:rPr lang="en-GB" err="1"/>
              <a:t>oblasti</a:t>
            </a:r>
            <a:r>
              <a:rPr lang="en-GB"/>
              <a:t> </a:t>
            </a:r>
            <a:r>
              <a:rPr lang="en-GB" err="1"/>
              <a:t>lavin</a:t>
            </a:r>
            <a:r>
              <a:rPr lang="en-GB"/>
              <a:t> </a:t>
            </a:r>
            <a:r>
              <a:rPr lang="en-GB" err="1"/>
              <a:t>pokrývají</a:t>
            </a:r>
            <a:r>
              <a:rPr lang="en-GB"/>
              <a:t> </a:t>
            </a:r>
            <a:r>
              <a:rPr lang="en-GB" err="1"/>
              <a:t>dalších</a:t>
            </a:r>
            <a:r>
              <a:rPr lang="en-GB"/>
              <a:t> 4,730 km², </a:t>
            </a:r>
            <a:r>
              <a:rPr lang="en-GB" err="1"/>
              <a:t>které</a:t>
            </a:r>
            <a:r>
              <a:rPr lang="en-GB"/>
              <a:t> se v </a:t>
            </a:r>
            <a:r>
              <a:rPr lang="en-GB" err="1"/>
              <a:t>případě</a:t>
            </a:r>
            <a:r>
              <a:rPr lang="en-GB"/>
              <a:t> </a:t>
            </a:r>
            <a:r>
              <a:rPr lang="en-GB" err="1"/>
              <a:t>odlesnění</a:t>
            </a:r>
            <a:r>
              <a:rPr lang="en-GB"/>
              <a:t> </a:t>
            </a:r>
            <a:r>
              <a:rPr lang="en-GB" err="1"/>
              <a:t>může</a:t>
            </a:r>
            <a:r>
              <a:rPr lang="en-GB"/>
              <a:t> </a:t>
            </a:r>
            <a:r>
              <a:rPr lang="en-GB" err="1"/>
              <a:t>rozšířit</a:t>
            </a:r>
            <a:r>
              <a:rPr lang="en-GB"/>
              <a:t> o </a:t>
            </a:r>
            <a:r>
              <a:rPr lang="en-GB" err="1"/>
              <a:t>dalších</a:t>
            </a:r>
            <a:r>
              <a:rPr lang="en-GB"/>
              <a:t> 6,659 km². </a:t>
            </a:r>
            <a:r>
              <a:rPr lang="en-GB" err="1"/>
              <a:t>Souhrnná</a:t>
            </a:r>
            <a:r>
              <a:rPr lang="en-GB"/>
              <a:t> </a:t>
            </a:r>
            <a:r>
              <a:rPr lang="en-GB" err="1"/>
              <a:t>plocha</a:t>
            </a:r>
            <a:r>
              <a:rPr lang="en-GB"/>
              <a:t> </a:t>
            </a:r>
            <a:r>
              <a:rPr lang="en-GB" err="1"/>
              <a:t>území</a:t>
            </a:r>
            <a:r>
              <a:rPr lang="en-GB"/>
              <a:t>, </a:t>
            </a:r>
            <a:r>
              <a:rPr lang="en-GB" err="1"/>
              <a:t>na</a:t>
            </a:r>
            <a:r>
              <a:rPr lang="en-GB"/>
              <a:t> </a:t>
            </a:r>
            <a:r>
              <a:rPr lang="en-GB" err="1"/>
              <a:t>kterém</a:t>
            </a:r>
            <a:r>
              <a:rPr lang="en-GB"/>
              <a:t> </a:t>
            </a:r>
            <a:r>
              <a:rPr lang="en-GB" err="1"/>
              <a:t>může</a:t>
            </a:r>
            <a:r>
              <a:rPr lang="en-GB"/>
              <a:t> </a:t>
            </a:r>
            <a:r>
              <a:rPr lang="en-GB" err="1"/>
              <a:t>dojít</a:t>
            </a:r>
            <a:r>
              <a:rPr lang="en-GB"/>
              <a:t> k </a:t>
            </a:r>
            <a:r>
              <a:rPr lang="en-GB" err="1"/>
              <a:t>odtržení</a:t>
            </a:r>
            <a:r>
              <a:rPr lang="en-GB"/>
              <a:t> </a:t>
            </a:r>
            <a:r>
              <a:rPr lang="en-GB" err="1"/>
              <a:t>lavin</a:t>
            </a:r>
            <a:r>
              <a:rPr lang="en-GB"/>
              <a:t> </a:t>
            </a:r>
            <a:r>
              <a:rPr lang="en-GB" err="1"/>
              <a:t>mimo</a:t>
            </a:r>
            <a:r>
              <a:rPr lang="en-GB"/>
              <a:t> </a:t>
            </a:r>
            <a:r>
              <a:rPr lang="en-GB" err="1"/>
              <a:t>pravidelné</a:t>
            </a:r>
            <a:r>
              <a:rPr lang="en-GB"/>
              <a:t> </a:t>
            </a:r>
            <a:r>
              <a:rPr lang="en-GB" err="1"/>
              <a:t>lavinové</a:t>
            </a:r>
            <a:r>
              <a:rPr lang="en-GB"/>
              <a:t> </a:t>
            </a:r>
            <a:r>
              <a:rPr lang="en-GB" err="1"/>
              <a:t>dráhy</a:t>
            </a:r>
            <a:r>
              <a:rPr lang="en-GB"/>
              <a:t>, </a:t>
            </a:r>
            <a:r>
              <a:rPr lang="en-GB" err="1"/>
              <a:t>tak</a:t>
            </a:r>
            <a:r>
              <a:rPr lang="en-GB"/>
              <a:t> </a:t>
            </a:r>
            <a:r>
              <a:rPr lang="en-GB" err="1"/>
              <a:t>činí</a:t>
            </a:r>
            <a:r>
              <a:rPr lang="en-GB"/>
              <a:t> 11,389 km² (</a:t>
            </a:r>
            <a:r>
              <a:rPr lang="en-GB" err="1"/>
              <a:t>více</a:t>
            </a:r>
            <a:r>
              <a:rPr lang="en-GB"/>
              <a:t> </a:t>
            </a:r>
            <a:r>
              <a:rPr lang="en-GB" err="1"/>
              <a:t>než</a:t>
            </a:r>
            <a:r>
              <a:rPr lang="en-GB"/>
              <a:t> 2 % </a:t>
            </a:r>
            <a:r>
              <a:rPr lang="en-GB" err="1"/>
              <a:t>území</a:t>
            </a:r>
            <a:r>
              <a:rPr lang="en-GB"/>
              <a:t> KRNAP)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7F89D7-1E91-47EA-BF6D-5EC262ADA6A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150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7F89D7-1E91-47EA-BF6D-5EC262ADA6A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283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6B034-8021-4547-85BD-1E1B0658ABBD}" type="datetime1">
              <a:rPr lang="cs-CZ" smtClean="0"/>
              <a:t>07.05.2020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718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BD08-FE5F-4F84-9099-AA3A1AA9A90A}" type="datetime1">
              <a:rPr lang="cs-CZ" smtClean="0"/>
              <a:t>07.05.2020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684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17E0-7F2C-4AEB-885D-BD51E10A85DF}" type="datetime1">
              <a:rPr lang="cs-CZ" smtClean="0"/>
              <a:t>07.05.2020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464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9D6F-827B-4AA8-BA72-4EE26BDC9145}" type="datetime1">
              <a:rPr lang="cs-CZ" smtClean="0"/>
              <a:t>07.05.2020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2162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406900"/>
            <a:ext cx="10515600" cy="1362075"/>
          </a:xfrm>
        </p:spPr>
        <p:txBody>
          <a:bodyPr anchor="t"/>
          <a:lstStyle>
            <a:lvl1pPr>
              <a:defRPr sz="4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906713"/>
            <a:ext cx="10515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547FF-BF4C-4B0E-9E5C-68DB8787B0D3}" type="datetime1">
              <a:rPr lang="cs-CZ" smtClean="0"/>
              <a:t>07.05.2020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5847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0863"/>
            <a:ext cx="5181600" cy="435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0863"/>
            <a:ext cx="5181600" cy="435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62263-FBC1-4CEC-BA67-45B809A240F8}" type="datetime1">
              <a:rPr lang="cs-CZ" smtClean="0"/>
              <a:t>07.05.2020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977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535113"/>
            <a:ext cx="5156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74875"/>
            <a:ext cx="5156200" cy="399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535113"/>
            <a:ext cx="51577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74875"/>
            <a:ext cx="5157787" cy="399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5819-5018-49D7-98EB-88B5E41AD17F}" type="datetime1">
              <a:rPr lang="cs-CZ" smtClean="0"/>
              <a:t>07.05.2020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064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E708-EE8C-486A-A9B6-2E992C168482}" type="datetime1">
              <a:rPr lang="cs-CZ" smtClean="0"/>
              <a:t>07.05.2020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474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4F7B-FC82-4DC2-B95F-98304E2113A2}" type="datetime1">
              <a:rPr lang="cs-CZ" smtClean="0"/>
              <a:t>07.05.2020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9654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685800"/>
            <a:ext cx="4013200" cy="1160463"/>
          </a:xfrm>
        </p:spPr>
        <p:txBody>
          <a:bodyPr anchor="b"/>
          <a:lstStyle>
            <a:lvl1pPr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6663" y="685800"/>
            <a:ext cx="63007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1850" y="1846263"/>
            <a:ext cx="4013200" cy="43259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78062-F00B-4841-BFB7-2F124354FBD2}" type="datetime1">
              <a:rPr lang="cs-CZ" smtClean="0"/>
              <a:t>07.05.2020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580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075" y="4800600"/>
            <a:ext cx="7177088" cy="566738"/>
          </a:xfrm>
        </p:spPr>
        <p:txBody>
          <a:bodyPr anchor="b"/>
          <a:lstStyle>
            <a:lvl1pPr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5075" y="685800"/>
            <a:ext cx="7177088" cy="4041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5075" y="5367338"/>
            <a:ext cx="717708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9508-267C-4435-A7C0-2C930F47CBBD}" type="datetime1">
              <a:rPr lang="cs-CZ" smtClean="0"/>
              <a:t>07.05.2020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443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0863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A0E8D-4146-477C-AF96-8AC2E94BB1AC}" type="datetime1">
              <a:rPr lang="cs-CZ" smtClean="0"/>
              <a:t>07.05.2020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1418B-8088-4073-998D-E0F0FA2C0D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9037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openxmlformats.org/officeDocument/2006/relationships/image" Target="../media/image36.jpeg"/><Relationship Id="rId5" Type="http://schemas.openxmlformats.org/officeDocument/2006/relationships/image" Target="../media/image2.png"/><Relationship Id="rId4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viny.info/webgi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hyperlink" Target="https://www.agisoft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5.xml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" Type="http://schemas.openxmlformats.org/officeDocument/2006/relationships/image" Target="../media/image13.png"/><Relationship Id="rId21" Type="http://schemas.openxmlformats.org/officeDocument/2006/relationships/slide" Target="slide11.xml"/><Relationship Id="rId7" Type="http://schemas.openxmlformats.org/officeDocument/2006/relationships/image" Target="../media/image17.png"/><Relationship Id="rId12" Type="http://schemas.openxmlformats.org/officeDocument/2006/relationships/image" Target="../media/image12.png"/><Relationship Id="rId17" Type="http://schemas.openxmlformats.org/officeDocument/2006/relationships/slide" Target="slide9.xml"/><Relationship Id="rId25" Type="http://schemas.openxmlformats.org/officeDocument/2006/relationships/slide" Target="slide13.xml"/><Relationship Id="rId2" Type="http://schemas.openxmlformats.org/officeDocument/2006/relationships/image" Target="../media/image12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3.xml"/><Relationship Id="rId24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slide" Target="slide8.xml"/><Relationship Id="rId23" Type="http://schemas.openxmlformats.org/officeDocument/2006/relationships/slide" Target="slide12.xml"/><Relationship Id="rId28" Type="http://schemas.openxmlformats.org/officeDocument/2006/relationships/image" Target="../media/image20.png"/><Relationship Id="rId10" Type="http://schemas.openxmlformats.org/officeDocument/2006/relationships/image" Target="../media/image20.png"/><Relationship Id="rId19" Type="http://schemas.openxmlformats.org/officeDocument/2006/relationships/slide" Target="slide10.xml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22.jpe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17617" y="1148855"/>
            <a:ext cx="12200991" cy="1200329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45" y="1030279"/>
            <a:ext cx="10667958" cy="1824630"/>
          </a:xfrm>
        </p:spPr>
        <p:txBody>
          <a:bodyPr>
            <a:normAutofit/>
          </a:bodyPr>
          <a:lstStyle/>
          <a:p>
            <a:r>
              <a:rPr lang="en-NZ" sz="2800" b="1">
                <a:solidFill>
                  <a:schemeClr val="bg1"/>
                </a:solidFill>
              </a:rPr>
              <a:t>Mapping snow avalanche releases by unmanned aerial vehicle (UAV) in </a:t>
            </a:r>
            <a:r>
              <a:rPr lang="cs-CZ" sz="2800" b="1" err="1">
                <a:solidFill>
                  <a:schemeClr val="bg1"/>
                </a:solidFill>
              </a:rPr>
              <a:t>the</a:t>
            </a:r>
            <a:r>
              <a:rPr lang="cs-CZ" sz="2800" b="1">
                <a:solidFill>
                  <a:schemeClr val="bg1"/>
                </a:solidFill>
              </a:rPr>
              <a:t> Czech Republic Krkonoše </a:t>
            </a:r>
            <a:r>
              <a:rPr lang="cs-CZ" sz="2800" b="1" err="1">
                <a:solidFill>
                  <a:schemeClr val="bg1"/>
                </a:solidFill>
              </a:rPr>
              <a:t>mountain</a:t>
            </a:r>
            <a:r>
              <a:rPr lang="cs-CZ" sz="2800" b="1">
                <a:solidFill>
                  <a:schemeClr val="bg1"/>
                </a:solidFill>
              </a:rPr>
              <a:t> </a:t>
            </a:r>
            <a:r>
              <a:rPr lang="cs-CZ" sz="2800" b="1" err="1">
                <a:solidFill>
                  <a:schemeClr val="bg1"/>
                </a:solidFill>
              </a:rPr>
              <a:t>range</a:t>
            </a:r>
            <a:r>
              <a:rPr lang="en-US" sz="2800">
                <a:solidFill>
                  <a:schemeClr val="bg1"/>
                </a:solidFill>
              </a:rPr>
              <a:t/>
            </a:r>
            <a:br>
              <a:rPr lang="en-US" sz="2800">
                <a:solidFill>
                  <a:schemeClr val="bg1"/>
                </a:solidFill>
              </a:rPr>
            </a:br>
            <a:endParaRPr lang="en-GB" sz="2800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926679" y="1795879"/>
            <a:ext cx="5156200" cy="3997325"/>
          </a:xfrm>
        </p:spPr>
        <p:txBody>
          <a:bodyPr/>
          <a:lstStyle/>
          <a:p>
            <a:endParaRPr lang="cs-CZ"/>
          </a:p>
          <a:p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>
          <a:xfrm>
            <a:off x="831851" y="1190639"/>
            <a:ext cx="10515600" cy="5819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endParaRPr lang="cs-CZ"/>
          </a:p>
          <a:p>
            <a:pPr marL="0" indent="0">
              <a:buNone/>
            </a:pPr>
            <a:r>
              <a:rPr lang="cs-CZ"/>
              <a:t>		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2A4685-FC58-4FCD-B65C-ED87CE93F759}"/>
              </a:ext>
            </a:extLst>
          </p:cNvPr>
          <p:cNvSpPr txBox="1"/>
          <p:nvPr/>
        </p:nvSpPr>
        <p:spPr>
          <a:xfrm>
            <a:off x="141402" y="4513199"/>
            <a:ext cx="9405369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NZ" b="1"/>
              <a:t>Markéta Součková (1), Roman Juras (1)</a:t>
            </a:r>
            <a:r>
              <a:rPr lang="cs-CZ" b="1"/>
              <a:t>, Theodora </a:t>
            </a:r>
            <a:r>
              <a:rPr lang="en-GB" b="1"/>
              <a:t>Lendzioch</a:t>
            </a:r>
            <a:r>
              <a:rPr lang="cs-CZ" b="1"/>
              <a:t> (2)</a:t>
            </a:r>
            <a:endParaRPr lang="en-US" b="1"/>
          </a:p>
          <a:p>
            <a:endParaRPr lang="en-US"/>
          </a:p>
          <a:p>
            <a:r>
              <a:rPr lang="cs-CZ"/>
              <a:t>(1) Czech University of Life Science in Prague, </a:t>
            </a:r>
            <a:r>
              <a:rPr lang="en-GB"/>
              <a:t>Faculty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Environmental</a:t>
            </a:r>
            <a:r>
              <a:rPr lang="cs-CZ"/>
              <a:t> </a:t>
            </a:r>
            <a:r>
              <a:rPr lang="cs-CZ" err="1"/>
              <a:t>Sciences</a:t>
            </a:r>
            <a:r>
              <a:rPr lang="cs-CZ"/>
              <a:t>, </a:t>
            </a:r>
          </a:p>
          <a:p>
            <a:r>
              <a:rPr lang="en-US"/>
              <a:t>Department of Water Resources and Environmental Modelling, Prague, Czech Republic, </a:t>
            </a:r>
            <a:r>
              <a:rPr lang="cs-CZ"/>
              <a:t>(souckovamarketa@fzp.czu.cz, juras@fzp.czu.cz)</a:t>
            </a:r>
            <a:endParaRPr lang="cs-CZ">
              <a:cs typeface="Calibri"/>
            </a:endParaRPr>
          </a:p>
          <a:p>
            <a:r>
              <a:rPr lang="cs-CZ"/>
              <a:t>(2) Charles University, </a:t>
            </a:r>
            <a:r>
              <a:rPr lang="en-US"/>
              <a:t>Faculty of Science, Department of Physical Geography and </a:t>
            </a:r>
            <a:r>
              <a:rPr lang="en-US" err="1"/>
              <a:t>Geoecology</a:t>
            </a:r>
            <a:r>
              <a:rPr lang="en-US"/>
              <a:t>, Prague</a:t>
            </a:r>
            <a:r>
              <a:rPr lang="cs-CZ"/>
              <a:t>, Czech Republic, (</a:t>
            </a:r>
            <a:r>
              <a:rPr lang="en-US"/>
              <a:t>theodora.lendzioch@natur.cuni.cz)</a:t>
            </a:r>
            <a:endParaRPr lang="en-US">
              <a:cs typeface="Calibri"/>
            </a:endParaRPr>
          </a:p>
          <a:p>
            <a:endParaRPr lang="en-US"/>
          </a:p>
        </p:txBody>
      </p:sp>
      <p:pic>
        <p:nvPicPr>
          <p:cNvPr id="7" name="Grafik 15">
            <a:extLst>
              <a:ext uri="{FF2B5EF4-FFF2-40B4-BE49-F238E27FC236}">
                <a16:creationId xmlns:a16="http://schemas.microsoft.com/office/drawing/2014/main" id="{ADB6D094-15A0-4F74-86B9-65F706EA9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3662"/>
            <a:ext cx="926679" cy="324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306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-9691"/>
            <a:ext cx="12200991" cy="1200329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819" y="274638"/>
            <a:ext cx="12104171" cy="1143000"/>
          </a:xfrm>
        </p:spPr>
        <p:txBody>
          <a:bodyPr>
            <a:normAutofit/>
          </a:bodyPr>
          <a:lstStyle/>
          <a:p>
            <a:r>
              <a:rPr lang="cs-CZ"/>
              <a:t>Model </a:t>
            </a:r>
            <a:r>
              <a:rPr lang="en-US"/>
              <a:t>accuracy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94852" y="93979"/>
            <a:ext cx="11215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Introduction</a:t>
            </a:r>
            <a:r>
              <a:rPr lang="cs-CZ"/>
              <a:t> </a:t>
            </a:r>
            <a:r>
              <a:rPr lang="he-IL"/>
              <a:t>׀</a:t>
            </a:r>
            <a:r>
              <a:rPr lang="cs-CZ"/>
              <a:t> UAV </a:t>
            </a:r>
            <a:r>
              <a:rPr lang="cs-CZ" err="1"/>
              <a:t>measuring</a:t>
            </a:r>
            <a:r>
              <a:rPr lang="cs-CZ"/>
              <a:t> </a:t>
            </a:r>
            <a:r>
              <a:rPr lang="en-US"/>
              <a:t>and processing </a:t>
            </a:r>
            <a:r>
              <a:rPr lang="he-IL"/>
              <a:t>׀ </a:t>
            </a:r>
            <a:r>
              <a:rPr lang="cs-CZ" b="1"/>
              <a:t> </a:t>
            </a:r>
            <a:r>
              <a:rPr lang="cs-CZ" b="1" err="1"/>
              <a:t>Results</a:t>
            </a:r>
            <a:r>
              <a:rPr lang="cs-CZ" b="1"/>
              <a:t> </a:t>
            </a:r>
            <a:r>
              <a:rPr lang="he-IL" b="1"/>
              <a:t> </a:t>
            </a:r>
            <a:r>
              <a:rPr lang="he-IL"/>
              <a:t>׀</a:t>
            </a:r>
            <a:r>
              <a:rPr lang="cs-CZ" err="1"/>
              <a:t>Conclusion</a:t>
            </a:r>
            <a:endParaRPr lang="cs-CZ" b="1"/>
          </a:p>
          <a:p>
            <a:endParaRPr lang="cs-CZ" b="1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>
          <a:xfrm>
            <a:off x="831851" y="1190639"/>
            <a:ext cx="10515600" cy="5819762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endParaRPr lang="cs-CZ"/>
          </a:p>
          <a:p>
            <a:pPr marL="0" indent="0">
              <a:buNone/>
            </a:pPr>
            <a:r>
              <a:rPr lang="cs-CZ"/>
              <a:t>			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BA566F3-02C2-47D7-BF79-03B655924E57}"/>
              </a:ext>
            </a:extLst>
          </p:cNvPr>
          <p:cNvSpPr/>
          <p:nvPr/>
        </p:nvSpPr>
        <p:spPr>
          <a:xfrm>
            <a:off x="1077508" y="6199885"/>
            <a:ext cx="10884717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600"/>
              <a:t>Fig.</a:t>
            </a:r>
            <a:r>
              <a:rPr lang="cs-CZ" sz="1600"/>
              <a:t>8</a:t>
            </a:r>
            <a:r>
              <a:rPr lang="en-US" sz="1600"/>
              <a:t>: Root mean square error (RMSE) and </a:t>
            </a:r>
            <a:r>
              <a:rPr lang="cs-CZ" sz="1600"/>
              <a:t>r</a:t>
            </a:r>
            <a:r>
              <a:rPr lang="en-US" sz="1600" baseline="30000">
                <a:ea typeface="+mn-lt"/>
                <a:cs typeface="+mn-lt"/>
              </a:rPr>
              <a:t>2</a:t>
            </a:r>
            <a:r>
              <a:rPr lang="en-US" sz="1600"/>
              <a:t> of a) manual snow depth probing (</a:t>
            </a:r>
            <a:r>
              <a:rPr lang="en-US" sz="1600" err="1"/>
              <a:t>mSD</a:t>
            </a:r>
            <a:r>
              <a:rPr lang="en-US" sz="1600"/>
              <a:t>) vs GNSS</a:t>
            </a:r>
            <a:r>
              <a:rPr lang="cs-CZ" sz="1600"/>
              <a:t> (</a:t>
            </a:r>
            <a:r>
              <a:rPr lang="cs-CZ" sz="1600" err="1"/>
              <a:t>gSD</a:t>
            </a:r>
            <a:r>
              <a:rPr lang="cs-CZ" sz="1600"/>
              <a:t>)</a:t>
            </a:r>
            <a:r>
              <a:rPr lang="en-US" sz="1600"/>
              <a:t>, b) </a:t>
            </a:r>
            <a:r>
              <a:rPr lang="en-US" sz="1600" err="1"/>
              <a:t>mSD</a:t>
            </a:r>
            <a:r>
              <a:rPr lang="en-US" sz="1600"/>
              <a:t> vs photogrammetric snow depth (</a:t>
            </a:r>
            <a:r>
              <a:rPr lang="en-US" sz="1600" err="1"/>
              <a:t>pSD</a:t>
            </a:r>
            <a:r>
              <a:rPr lang="en-US" sz="1600"/>
              <a:t>)</a:t>
            </a:r>
            <a:r>
              <a:rPr lang="cs-CZ" sz="1600"/>
              <a:t>.</a:t>
            </a:r>
            <a:endParaRPr lang="en-US" sz="1600"/>
          </a:p>
        </p:txBody>
      </p:sp>
      <p:pic>
        <p:nvPicPr>
          <p:cNvPr id="12" name="Grafik 15">
            <a:extLst>
              <a:ext uri="{FF2B5EF4-FFF2-40B4-BE49-F238E27FC236}">
                <a16:creationId xmlns:a16="http://schemas.microsoft.com/office/drawing/2014/main" id="{B1B3E7FA-2110-416B-823D-A7A73D008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3662"/>
            <a:ext cx="926679" cy="324338"/>
          </a:xfrm>
          <a:prstGeom prst="rect">
            <a:avLst/>
          </a:prstGeom>
        </p:spPr>
      </p:pic>
      <p:pic>
        <p:nvPicPr>
          <p:cNvPr id="7" name="Picture 6" descr="Obsah obrázku text, fotka, lidé, velké&#10;&#10;Popis vygenerovaný s velmi vysokou mírou spolehlivosti">
            <a:extLst>
              <a:ext uri="{FF2B5EF4-FFF2-40B4-BE49-F238E27FC236}">
                <a16:creationId xmlns:a16="http://schemas.microsoft.com/office/drawing/2014/main" id="{928633F5-20C7-41D0-8290-CF0A23075C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7388" y="1711001"/>
            <a:ext cx="10069162" cy="4141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448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-9691"/>
            <a:ext cx="12200991" cy="1200329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819" y="274638"/>
            <a:ext cx="12104171" cy="1143000"/>
          </a:xfrm>
        </p:spPr>
        <p:txBody>
          <a:bodyPr>
            <a:normAutofit/>
          </a:bodyPr>
          <a:lstStyle/>
          <a:p>
            <a:r>
              <a:rPr lang="en-US"/>
              <a:t>Model accuracy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94852" y="93979"/>
            <a:ext cx="11215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Introduction</a:t>
            </a:r>
            <a:r>
              <a:rPr lang="cs-CZ"/>
              <a:t> </a:t>
            </a:r>
            <a:r>
              <a:rPr lang="he-IL"/>
              <a:t>׀</a:t>
            </a:r>
            <a:r>
              <a:rPr lang="cs-CZ"/>
              <a:t> UAV </a:t>
            </a:r>
            <a:r>
              <a:rPr lang="cs-CZ" err="1"/>
              <a:t>measuring</a:t>
            </a:r>
            <a:r>
              <a:rPr lang="cs-CZ"/>
              <a:t> and </a:t>
            </a:r>
            <a:r>
              <a:rPr lang="cs-CZ" err="1"/>
              <a:t>processing</a:t>
            </a:r>
            <a:r>
              <a:rPr lang="cs-CZ"/>
              <a:t> </a:t>
            </a:r>
            <a:r>
              <a:rPr lang="he-IL"/>
              <a:t>׀ </a:t>
            </a:r>
            <a:r>
              <a:rPr lang="cs-CZ" b="1"/>
              <a:t> </a:t>
            </a:r>
            <a:r>
              <a:rPr lang="cs-CZ" b="1" err="1"/>
              <a:t>Results</a:t>
            </a:r>
            <a:r>
              <a:rPr lang="cs-CZ" b="1"/>
              <a:t> </a:t>
            </a:r>
            <a:r>
              <a:rPr lang="he-IL" b="1"/>
              <a:t> </a:t>
            </a:r>
            <a:r>
              <a:rPr lang="he-IL"/>
              <a:t>׀</a:t>
            </a:r>
            <a:r>
              <a:rPr lang="cs-CZ" err="1"/>
              <a:t>Conclusion</a:t>
            </a:r>
            <a:endParaRPr lang="cs-CZ" b="1"/>
          </a:p>
          <a:p>
            <a:endParaRPr lang="cs-CZ" b="1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>
          <a:xfrm>
            <a:off x="831851" y="1190639"/>
            <a:ext cx="10515600" cy="5819762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endParaRPr lang="cs-CZ"/>
          </a:p>
          <a:p>
            <a:pPr marL="0" indent="0">
              <a:buNone/>
            </a:pPr>
            <a:r>
              <a:rPr lang="cs-CZ"/>
              <a:t>			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BA566F3-02C2-47D7-BF79-03B655924E57}"/>
              </a:ext>
            </a:extLst>
          </p:cNvPr>
          <p:cNvSpPr/>
          <p:nvPr/>
        </p:nvSpPr>
        <p:spPr>
          <a:xfrm>
            <a:off x="1316273" y="6329646"/>
            <a:ext cx="10884717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600"/>
              <a:t>Fig.</a:t>
            </a:r>
            <a:r>
              <a:rPr lang="cs-CZ" sz="1600"/>
              <a:t>9</a:t>
            </a:r>
            <a:r>
              <a:rPr lang="en-US" sz="1600"/>
              <a:t>: Standard deviation (S</a:t>
            </a:r>
            <a:r>
              <a:rPr lang="cs-CZ" sz="1600" err="1"/>
              <a:t>t.dev</a:t>
            </a:r>
            <a:r>
              <a:rPr lang="en-US" sz="1600"/>
              <a:t>) of </a:t>
            </a:r>
            <a:r>
              <a:rPr lang="en-US" sz="1600" err="1"/>
              <a:t>mSD</a:t>
            </a:r>
            <a:r>
              <a:rPr lang="en-US" sz="1600"/>
              <a:t> sampling extracted from 27 GCPs (</a:t>
            </a:r>
            <a:r>
              <a:rPr lang="en-US" sz="1600" err="1"/>
              <a:t>Modr</a:t>
            </a:r>
            <a:r>
              <a:rPr lang="cs-CZ" sz="1600"/>
              <a:t>ý</a:t>
            </a:r>
            <a:r>
              <a:rPr lang="en-US" sz="1600"/>
              <a:t> d</a:t>
            </a:r>
            <a:r>
              <a:rPr lang="cs-CZ" sz="1600"/>
              <a:t>ů</a:t>
            </a:r>
            <a:r>
              <a:rPr lang="en-US" sz="1600"/>
              <a:t>l). </a:t>
            </a:r>
            <a:r>
              <a:rPr lang="cs-CZ" sz="1600"/>
              <a:t> </a:t>
            </a:r>
            <a:endParaRPr lang="en-GB" sz="1600"/>
          </a:p>
        </p:txBody>
      </p:sp>
      <p:pic>
        <p:nvPicPr>
          <p:cNvPr id="12" name="Grafik 15">
            <a:extLst>
              <a:ext uri="{FF2B5EF4-FFF2-40B4-BE49-F238E27FC236}">
                <a16:creationId xmlns:a16="http://schemas.microsoft.com/office/drawing/2014/main" id="{51B40FD0-A65E-4C7F-9873-74995A9A3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" y="6536809"/>
            <a:ext cx="926679" cy="324338"/>
          </a:xfrm>
          <a:prstGeom prst="rect">
            <a:avLst/>
          </a:prstGeom>
        </p:spPr>
      </p:pic>
      <p:pic>
        <p:nvPicPr>
          <p:cNvPr id="10" name="Picture 9" descr="Obsah obrázku souprava, stůl, kytice, různé&#10;&#10;Popis vygenerovaný s velmi vysokou mírou spolehlivosti">
            <a:extLst>
              <a:ext uri="{FF2B5EF4-FFF2-40B4-BE49-F238E27FC236}">
                <a16:creationId xmlns:a16="http://schemas.microsoft.com/office/drawing/2014/main" id="{8A3B4157-924E-4675-A03B-508E8BC18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766" y="1370581"/>
            <a:ext cx="10510360" cy="46455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782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-9691"/>
            <a:ext cx="12200991" cy="1200329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819" y="274638"/>
            <a:ext cx="12104171" cy="1143000"/>
          </a:xfrm>
        </p:spPr>
        <p:txBody>
          <a:bodyPr>
            <a:normAutofit/>
          </a:bodyPr>
          <a:lstStyle/>
          <a:p>
            <a:r>
              <a:rPr lang="en-US"/>
              <a:t>RAMMS simulation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94852" y="93979"/>
            <a:ext cx="11215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Introduction</a:t>
            </a:r>
            <a:r>
              <a:rPr lang="cs-CZ"/>
              <a:t> </a:t>
            </a:r>
            <a:r>
              <a:rPr lang="he-IL"/>
              <a:t>׀</a:t>
            </a:r>
            <a:r>
              <a:rPr lang="cs-CZ"/>
              <a:t> UAV </a:t>
            </a:r>
            <a:r>
              <a:rPr lang="cs-CZ" err="1"/>
              <a:t>measuring</a:t>
            </a:r>
            <a:r>
              <a:rPr lang="cs-CZ"/>
              <a:t> and </a:t>
            </a:r>
            <a:r>
              <a:rPr lang="cs-CZ" err="1"/>
              <a:t>processing</a:t>
            </a:r>
            <a:r>
              <a:rPr lang="cs-CZ"/>
              <a:t> </a:t>
            </a:r>
            <a:r>
              <a:rPr lang="he-IL"/>
              <a:t>׀ </a:t>
            </a:r>
            <a:r>
              <a:rPr lang="cs-CZ" b="1"/>
              <a:t> </a:t>
            </a:r>
            <a:r>
              <a:rPr lang="cs-CZ" b="1" err="1"/>
              <a:t>Results</a:t>
            </a:r>
            <a:r>
              <a:rPr lang="cs-CZ" b="1"/>
              <a:t> </a:t>
            </a:r>
            <a:r>
              <a:rPr lang="he-IL" b="1"/>
              <a:t> </a:t>
            </a:r>
            <a:r>
              <a:rPr lang="he-IL"/>
              <a:t>׀</a:t>
            </a:r>
            <a:r>
              <a:rPr lang="en-US"/>
              <a:t>Conclusion</a:t>
            </a:r>
            <a:endParaRPr lang="en-US" b="1"/>
          </a:p>
          <a:p>
            <a:endParaRPr lang="cs-CZ" b="1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>
          <a:xfrm>
            <a:off x="831851" y="1190639"/>
            <a:ext cx="10515600" cy="5819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/>
              <a:t>		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21AA61-43AF-4254-9C33-CBB015E0A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5" y="1713388"/>
            <a:ext cx="8059207" cy="4379343"/>
          </a:xfrm>
          <a:prstGeom prst="rect">
            <a:avLst/>
          </a:prstGeom>
        </p:spPr>
      </p:pic>
      <p:sp>
        <p:nvSpPr>
          <p:cNvPr id="19" name="Obdélník 5">
            <a:extLst>
              <a:ext uri="{FF2B5EF4-FFF2-40B4-BE49-F238E27FC236}">
                <a16:creationId xmlns:a16="http://schemas.microsoft.com/office/drawing/2014/main" id="{A4FA4087-42D3-46E4-A115-9D2A6C5C3718}"/>
              </a:ext>
            </a:extLst>
          </p:cNvPr>
          <p:cNvSpPr/>
          <p:nvPr/>
        </p:nvSpPr>
        <p:spPr>
          <a:xfrm>
            <a:off x="52904" y="1254440"/>
            <a:ext cx="72829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err="1"/>
              <a:t>Racek</a:t>
            </a:r>
            <a:r>
              <a:rPr lang="en-GB" sz="1200"/>
              <a:t> </a:t>
            </a:r>
            <a:r>
              <a:rPr lang="en-GB" sz="1200" err="1"/>
              <a:t>Ondřej</a:t>
            </a:r>
            <a:r>
              <a:rPr lang="en-GB" sz="1200"/>
              <a:t> &amp; Blahůt, J. Snow avalanche in the </a:t>
            </a:r>
            <a:r>
              <a:rPr lang="en-GB" sz="1200" err="1"/>
              <a:t>Modrý</a:t>
            </a:r>
            <a:r>
              <a:rPr lang="en-GB" sz="1200"/>
              <a:t> </a:t>
            </a:r>
            <a:r>
              <a:rPr lang="en-GB" sz="1200" err="1"/>
              <a:t>důl</a:t>
            </a:r>
            <a:r>
              <a:rPr lang="en-GB" sz="1200"/>
              <a:t> valley in the </a:t>
            </a:r>
            <a:r>
              <a:rPr lang="en-GB" sz="1200" err="1"/>
              <a:t>Krkonoše</a:t>
            </a:r>
            <a:r>
              <a:rPr lang="en-GB" sz="1200"/>
              <a:t> </a:t>
            </a:r>
            <a:r>
              <a:rPr lang="en-GB" sz="1200" err="1"/>
              <a:t>Mts</a:t>
            </a:r>
            <a:r>
              <a:rPr lang="en-GB" sz="1200"/>
              <a:t> from February 2015 back-calculated by numerical model RAMMS. </a:t>
            </a:r>
            <a:r>
              <a:rPr lang="en-GB" sz="1200" i="1"/>
              <a:t>Opera </a:t>
            </a:r>
            <a:r>
              <a:rPr lang="en-GB" sz="1200" i="1" err="1"/>
              <a:t>Corcon</a:t>
            </a:r>
            <a:r>
              <a:rPr lang="en-GB" sz="1200" i="1"/>
              <a:t>.</a:t>
            </a:r>
            <a:r>
              <a:rPr lang="en-GB" sz="1200"/>
              <a:t> 95–108 (2015).</a:t>
            </a:r>
          </a:p>
        </p:txBody>
      </p:sp>
      <p:sp>
        <p:nvSpPr>
          <p:cNvPr id="21" name="Obdélník 5">
            <a:extLst>
              <a:ext uri="{FF2B5EF4-FFF2-40B4-BE49-F238E27FC236}">
                <a16:creationId xmlns:a16="http://schemas.microsoft.com/office/drawing/2014/main" id="{6B2032D2-2DB3-4AE0-B5A9-4915F8674075}"/>
              </a:ext>
            </a:extLst>
          </p:cNvPr>
          <p:cNvSpPr/>
          <p:nvPr/>
        </p:nvSpPr>
        <p:spPr>
          <a:xfrm>
            <a:off x="-9555" y="6166839"/>
            <a:ext cx="7367079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600"/>
              <a:t>Fig.1</a:t>
            </a:r>
            <a:r>
              <a:rPr lang="cs-CZ" sz="1600"/>
              <a:t>0</a:t>
            </a:r>
            <a:r>
              <a:rPr lang="en-US" sz="1600"/>
              <a:t>: RAMMS simulation of flow height (m) of </a:t>
            </a:r>
            <a:r>
              <a:rPr lang="en-US" sz="1600" err="1"/>
              <a:t>Modr</a:t>
            </a:r>
            <a:r>
              <a:rPr lang="cs-CZ" sz="1600"/>
              <a:t>ý</a:t>
            </a:r>
            <a:r>
              <a:rPr lang="en-US" sz="1600"/>
              <a:t> d</a:t>
            </a:r>
            <a:r>
              <a:rPr lang="cs-CZ" sz="1600"/>
              <a:t>ů</a:t>
            </a:r>
            <a:r>
              <a:rPr lang="en-US" sz="1600"/>
              <a:t>l avalanche</a:t>
            </a:r>
            <a:r>
              <a:rPr lang="cs-CZ" sz="1600"/>
              <a:t> </a:t>
            </a:r>
            <a:r>
              <a:rPr lang="cs-CZ" sz="1600" err="1"/>
              <a:t>path</a:t>
            </a:r>
            <a:r>
              <a:rPr lang="cs-CZ" sz="1600"/>
              <a:t> 		(</a:t>
            </a:r>
            <a:r>
              <a:rPr lang="cs-CZ" sz="1600" err="1"/>
              <a:t>left</a:t>
            </a:r>
            <a:r>
              <a:rPr lang="cs-CZ" sz="1600"/>
              <a:t>) and return </a:t>
            </a:r>
            <a:r>
              <a:rPr lang="cs-CZ" sz="1600" err="1"/>
              <a:t>periods</a:t>
            </a:r>
            <a:r>
              <a:rPr lang="cs-CZ" sz="1600"/>
              <a:t> </a:t>
            </a:r>
            <a:r>
              <a:rPr lang="cs-CZ" sz="1600" err="1"/>
              <a:t>of</a:t>
            </a:r>
            <a:r>
              <a:rPr lang="cs-CZ" sz="1600"/>
              <a:t> </a:t>
            </a:r>
            <a:r>
              <a:rPr lang="cs-CZ" sz="1600" err="1"/>
              <a:t>avalanche</a:t>
            </a:r>
            <a:r>
              <a:rPr lang="cs-CZ" sz="1600"/>
              <a:t> hazard (</a:t>
            </a:r>
            <a:r>
              <a:rPr lang="cs-CZ" sz="1600" err="1"/>
              <a:t>right</a:t>
            </a:r>
            <a:r>
              <a:rPr lang="cs-CZ" sz="1600"/>
              <a:t>)</a:t>
            </a:r>
            <a:r>
              <a:rPr lang="en-US" sz="1600"/>
              <a:t>. </a:t>
            </a:r>
            <a:r>
              <a:rPr lang="cs-CZ" sz="1600"/>
              <a:t> </a:t>
            </a:r>
            <a:endParaRPr lang="en-GB" sz="1600"/>
          </a:p>
        </p:txBody>
      </p:sp>
      <p:pic>
        <p:nvPicPr>
          <p:cNvPr id="13" name="Grafik 15">
            <a:extLst>
              <a:ext uri="{FF2B5EF4-FFF2-40B4-BE49-F238E27FC236}">
                <a16:creationId xmlns:a16="http://schemas.microsoft.com/office/drawing/2014/main" id="{391BA21D-CF36-49CE-B722-185DBB41F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8912"/>
            <a:ext cx="926679" cy="324338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4433642-8F83-4AF6-A6BA-5C8420AEF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079" y="-9691"/>
            <a:ext cx="4853022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74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-9691"/>
            <a:ext cx="12200991" cy="1200329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819" y="274638"/>
            <a:ext cx="12104171" cy="1143000"/>
          </a:xfrm>
        </p:spPr>
        <p:txBody>
          <a:bodyPr>
            <a:normAutofit/>
          </a:bodyPr>
          <a:lstStyle/>
          <a:p>
            <a:r>
              <a:rPr lang="en-US"/>
              <a:t>Avalanche </a:t>
            </a:r>
            <a:r>
              <a:rPr lang="cs-CZ"/>
              <a:t>hazard</a:t>
            </a:r>
            <a:r>
              <a:rPr lang="en-US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94852" y="93979"/>
            <a:ext cx="11215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Introduction</a:t>
            </a:r>
            <a:r>
              <a:rPr lang="cs-CZ"/>
              <a:t> </a:t>
            </a:r>
            <a:r>
              <a:rPr lang="he-IL"/>
              <a:t>׀</a:t>
            </a:r>
            <a:r>
              <a:rPr lang="cs-CZ"/>
              <a:t> UAV </a:t>
            </a:r>
            <a:r>
              <a:rPr lang="cs-CZ" err="1"/>
              <a:t>measuring</a:t>
            </a:r>
            <a:r>
              <a:rPr lang="cs-CZ"/>
              <a:t> and </a:t>
            </a:r>
            <a:r>
              <a:rPr lang="cs-CZ" err="1"/>
              <a:t>processing</a:t>
            </a:r>
            <a:r>
              <a:rPr lang="cs-CZ"/>
              <a:t> </a:t>
            </a:r>
            <a:r>
              <a:rPr lang="he-IL"/>
              <a:t>׀ </a:t>
            </a:r>
            <a:r>
              <a:rPr lang="cs-CZ" b="1"/>
              <a:t> </a:t>
            </a:r>
            <a:r>
              <a:rPr lang="cs-CZ" b="1" err="1"/>
              <a:t>Results</a:t>
            </a:r>
            <a:r>
              <a:rPr lang="cs-CZ" b="1"/>
              <a:t> </a:t>
            </a:r>
            <a:r>
              <a:rPr lang="he-IL" b="1"/>
              <a:t> </a:t>
            </a:r>
            <a:r>
              <a:rPr lang="he-IL"/>
              <a:t>׀</a:t>
            </a:r>
            <a:r>
              <a:rPr lang="cs-CZ" err="1"/>
              <a:t>Conclusion</a:t>
            </a:r>
            <a:endParaRPr lang="cs-CZ" b="1"/>
          </a:p>
          <a:p>
            <a:endParaRPr lang="cs-CZ" b="1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>
          <a:xfrm>
            <a:off x="250371" y="1190639"/>
            <a:ext cx="2881712" cy="5819762"/>
          </a:xfrm>
        </p:spPr>
        <p:txBody>
          <a:bodyPr>
            <a:normAutofit/>
          </a:bodyPr>
          <a:lstStyle/>
          <a:p>
            <a:r>
              <a:rPr lang="en-US"/>
              <a:t>incorporating snow profile characteristics</a:t>
            </a:r>
            <a:r>
              <a:rPr lang="cs-CZ"/>
              <a:t> </a:t>
            </a:r>
            <a:r>
              <a:rPr lang="en-US"/>
              <a:t>into avalanche</a:t>
            </a:r>
            <a:r>
              <a:rPr lang="cs-CZ"/>
              <a:t> susceptibility model </a:t>
            </a:r>
            <a:r>
              <a:rPr lang="cs-CZ" err="1"/>
              <a:t>detecting</a:t>
            </a:r>
            <a:r>
              <a:rPr lang="cs-CZ"/>
              <a:t> </a:t>
            </a:r>
            <a:r>
              <a:rPr lang="cs-CZ" err="1"/>
              <a:t>avalanche</a:t>
            </a:r>
            <a:r>
              <a:rPr lang="cs-CZ"/>
              <a:t> </a:t>
            </a:r>
            <a:r>
              <a:rPr lang="cs-CZ" err="1"/>
              <a:t>prone</a:t>
            </a:r>
            <a:r>
              <a:rPr lang="cs-CZ"/>
              <a:t> </a:t>
            </a:r>
            <a:r>
              <a:rPr lang="cs-CZ" err="1"/>
              <a:t>areas</a:t>
            </a:r>
            <a:endParaRPr lang="en-US"/>
          </a:p>
          <a:p>
            <a:pPr marL="0" indent="0">
              <a:buNone/>
            </a:pPr>
            <a:endParaRPr lang="cs-CZ"/>
          </a:p>
          <a:p>
            <a:endParaRPr lang="cs-CZ"/>
          </a:p>
        </p:txBody>
      </p:sp>
      <p:sp>
        <p:nvSpPr>
          <p:cNvPr id="21" name="Obdélník 5">
            <a:extLst>
              <a:ext uri="{FF2B5EF4-FFF2-40B4-BE49-F238E27FC236}">
                <a16:creationId xmlns:a16="http://schemas.microsoft.com/office/drawing/2014/main" id="{6B2032D2-2DB3-4AE0-B5A9-4915F8674075}"/>
              </a:ext>
            </a:extLst>
          </p:cNvPr>
          <p:cNvSpPr/>
          <p:nvPr/>
        </p:nvSpPr>
        <p:spPr>
          <a:xfrm>
            <a:off x="3300377" y="6519446"/>
            <a:ext cx="890061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600"/>
              <a:t>Fig.1</a:t>
            </a:r>
            <a:r>
              <a:rPr lang="cs-CZ" sz="1600"/>
              <a:t>1</a:t>
            </a:r>
            <a:r>
              <a:rPr lang="en-US" sz="1600"/>
              <a:t>: Snow profile </a:t>
            </a:r>
            <a:r>
              <a:rPr lang="cs-CZ" sz="1600"/>
              <a:t>in</a:t>
            </a:r>
            <a:r>
              <a:rPr lang="en-US" sz="1600"/>
              <a:t> </a:t>
            </a:r>
            <a:r>
              <a:rPr lang="en-US" sz="1600" err="1"/>
              <a:t>Modrý</a:t>
            </a:r>
            <a:r>
              <a:rPr lang="en-US" sz="1600"/>
              <a:t> </a:t>
            </a:r>
            <a:r>
              <a:rPr lang="en-US" sz="1600" err="1"/>
              <a:t>důl</a:t>
            </a:r>
            <a:r>
              <a:rPr lang="en-US" sz="1600"/>
              <a:t> avalanche path 10/04/2020.</a:t>
            </a:r>
          </a:p>
        </p:txBody>
      </p:sp>
      <p:pic>
        <p:nvPicPr>
          <p:cNvPr id="10" name="Grafik 15">
            <a:extLst>
              <a:ext uri="{FF2B5EF4-FFF2-40B4-BE49-F238E27FC236}">
                <a16:creationId xmlns:a16="http://schemas.microsoft.com/office/drawing/2014/main" id="{B321D03C-4EF9-4D98-BDA9-73873B959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3662"/>
            <a:ext cx="926679" cy="324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84D673-7107-4490-A6EF-6E269131D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083" y="1204791"/>
            <a:ext cx="7979992" cy="53644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983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-9691"/>
            <a:ext cx="12200991" cy="1200329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5275" y="274638"/>
            <a:ext cx="11058525" cy="1325562"/>
          </a:xfrm>
        </p:spPr>
        <p:txBody>
          <a:bodyPr/>
          <a:lstStyle/>
          <a:p>
            <a:r>
              <a:rPr lang="cs-CZ"/>
              <a:t> </a:t>
            </a:r>
            <a:r>
              <a:rPr lang="en-US"/>
              <a:t>Conclusion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5275" y="1820863"/>
            <a:ext cx="11601449" cy="4351337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400">
                <a:cs typeface="Calibri"/>
              </a:rPr>
              <a:t>A high-resolution summer produced DTM by a UAV, instead of a 1 m DTM resolution, might improve the snow depth measurement over vegetated areas. </a:t>
            </a:r>
            <a:endParaRPr lang="cs-CZ" sz="340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endParaRPr lang="en-US" sz="340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400">
                <a:cs typeface="Calibri"/>
              </a:rPr>
              <a:t>Additional multispectral camera to enhance the reflectance calibrations, especially in situations when ambient light conditions are changing during a flight mission</a:t>
            </a:r>
            <a:endParaRPr lang="cs-CZ" sz="340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endParaRPr lang="en-US" sz="340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3600"/>
              <a:t>A</a:t>
            </a:r>
            <a:r>
              <a:rPr lang="en-US" sz="3600"/>
              <a:t> larger range of spectrum should make it possible to obtain data in places of uniform snow texture</a:t>
            </a:r>
            <a:r>
              <a:rPr lang="cs-CZ" sz="360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cs-CZ" sz="3600"/>
          </a:p>
          <a:p>
            <a:pPr marL="514350" indent="-514350">
              <a:buFont typeface="+mj-lt"/>
              <a:buAutoNum type="arabicPeriod"/>
            </a:pPr>
            <a:r>
              <a:rPr lang="en-US" sz="3600"/>
              <a:t>Replace</a:t>
            </a:r>
            <a:r>
              <a:rPr lang="cs-CZ" sz="3600"/>
              <a:t> </a:t>
            </a:r>
            <a:r>
              <a:rPr lang="en-US" sz="3600"/>
              <a:t>targets with RTK</a:t>
            </a:r>
            <a:r>
              <a:rPr lang="cs-CZ" sz="360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cs-CZ" sz="3400">
              <a:cs typeface="Calibri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497271" y="93979"/>
            <a:ext cx="10212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Introduction</a:t>
            </a:r>
            <a:r>
              <a:rPr lang="cs-CZ"/>
              <a:t> </a:t>
            </a:r>
            <a:r>
              <a:rPr lang="he-IL"/>
              <a:t>׀</a:t>
            </a:r>
            <a:r>
              <a:rPr lang="cs-CZ"/>
              <a:t> UAV </a:t>
            </a:r>
            <a:r>
              <a:rPr lang="cs-CZ" err="1"/>
              <a:t>measuring</a:t>
            </a:r>
            <a:r>
              <a:rPr lang="cs-CZ"/>
              <a:t> and </a:t>
            </a:r>
            <a:r>
              <a:rPr lang="cs-CZ" err="1"/>
              <a:t>processing</a:t>
            </a:r>
            <a:r>
              <a:rPr lang="cs-CZ"/>
              <a:t> </a:t>
            </a:r>
            <a:r>
              <a:rPr lang="he-IL"/>
              <a:t>׀ </a:t>
            </a:r>
            <a:r>
              <a:rPr lang="cs-CZ" b="1"/>
              <a:t> </a:t>
            </a:r>
            <a:r>
              <a:rPr lang="cs-CZ" err="1"/>
              <a:t>Results</a:t>
            </a:r>
            <a:r>
              <a:rPr lang="cs-CZ" b="1"/>
              <a:t> </a:t>
            </a:r>
            <a:r>
              <a:rPr lang="he-IL" b="1"/>
              <a:t> </a:t>
            </a:r>
            <a:r>
              <a:rPr lang="he-IL"/>
              <a:t>׀</a:t>
            </a:r>
            <a:r>
              <a:rPr lang="cs-CZ" b="1" err="1"/>
              <a:t>Conclusion</a:t>
            </a:r>
            <a:endParaRPr lang="cs-CZ" b="1"/>
          </a:p>
          <a:p>
            <a:endParaRPr lang="cs-CZ" b="1"/>
          </a:p>
        </p:txBody>
      </p:sp>
      <p:pic>
        <p:nvPicPr>
          <p:cNvPr id="10" name="Grafik 15">
            <a:extLst>
              <a:ext uri="{FF2B5EF4-FFF2-40B4-BE49-F238E27FC236}">
                <a16:creationId xmlns:a16="http://schemas.microsoft.com/office/drawing/2014/main" id="{00374E3E-0E5C-456D-877E-5D05EDABE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3662"/>
            <a:ext cx="926679" cy="324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468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4885" y="49226"/>
            <a:ext cx="10515600" cy="1325562"/>
          </a:xfrm>
        </p:spPr>
        <p:txBody>
          <a:bodyPr/>
          <a:lstStyle/>
          <a:p>
            <a:r>
              <a:rPr lang="en-US"/>
              <a:t>Acknowledgement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en-US" sz="2800"/>
              <a:t>We would like to thank </a:t>
            </a:r>
            <a:r>
              <a:rPr lang="en-US" sz="2800" err="1"/>
              <a:t>Zdeněk</a:t>
            </a:r>
            <a:r>
              <a:rPr lang="en-US" sz="2800"/>
              <a:t> </a:t>
            </a:r>
            <a:r>
              <a:rPr lang="en-US" sz="2800" err="1"/>
              <a:t>Svatý</a:t>
            </a:r>
            <a:r>
              <a:rPr lang="en-US" sz="2800"/>
              <a:t> for his valuable advice to  photogrammetry data processing, </a:t>
            </a:r>
            <a:r>
              <a:rPr lang="en-US" sz="2800" err="1"/>
              <a:t>Vítek</a:t>
            </a:r>
            <a:r>
              <a:rPr lang="en-US" sz="2800"/>
              <a:t> Moudrý to provide D</a:t>
            </a:r>
            <a:r>
              <a:rPr lang="cs-CZ" sz="2800"/>
              <a:t>T</a:t>
            </a:r>
            <a:r>
              <a:rPr lang="en-US" sz="2800"/>
              <a:t>M and Jan Blahůt to provide RAMMS model simulation.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t>15</a:t>
            </a:fld>
            <a:endParaRPr lang="cs-CZ"/>
          </a:p>
        </p:txBody>
      </p:sp>
      <p:sp>
        <p:nvSpPr>
          <p:cNvPr id="5" name="TextovéPole 3">
            <a:extLst>
              <a:ext uri="{FF2B5EF4-FFF2-40B4-BE49-F238E27FC236}">
                <a16:creationId xmlns:a16="http://schemas.microsoft.com/office/drawing/2014/main" id="{D11D1C57-1B2F-434E-92EF-B414C646D46C}"/>
              </a:ext>
            </a:extLst>
          </p:cNvPr>
          <p:cNvSpPr txBox="1"/>
          <p:nvPr/>
        </p:nvSpPr>
        <p:spPr>
          <a:xfrm>
            <a:off x="0" y="-9691"/>
            <a:ext cx="12200991" cy="1200329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796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-9691"/>
            <a:ext cx="12200991" cy="1200329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11616070" cy="1143000"/>
          </a:xfrm>
        </p:spPr>
        <p:txBody>
          <a:bodyPr/>
          <a:lstStyle/>
          <a:p>
            <a:r>
              <a:rPr lang="cs-CZ"/>
              <a:t> References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/>
          </a:p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>
          <a:xfrm>
            <a:off x="831851" y="2174875"/>
            <a:ext cx="10515600" cy="399732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err="1"/>
              <a:t>Racek</a:t>
            </a:r>
            <a:r>
              <a:rPr lang="en-GB"/>
              <a:t> </a:t>
            </a:r>
            <a:r>
              <a:rPr lang="en-GB" err="1"/>
              <a:t>Ondřej</a:t>
            </a:r>
            <a:r>
              <a:rPr lang="en-GB"/>
              <a:t> &amp; Blahůt, J. Snow avalanche in the </a:t>
            </a:r>
            <a:r>
              <a:rPr lang="en-GB" err="1"/>
              <a:t>Modrý</a:t>
            </a:r>
            <a:r>
              <a:rPr lang="en-GB"/>
              <a:t> </a:t>
            </a:r>
            <a:r>
              <a:rPr lang="en-GB" err="1"/>
              <a:t>důl</a:t>
            </a:r>
            <a:r>
              <a:rPr lang="en-GB"/>
              <a:t> valley in the </a:t>
            </a:r>
            <a:r>
              <a:rPr lang="en-GB" err="1"/>
              <a:t>Krkonoše</a:t>
            </a:r>
            <a:r>
              <a:rPr lang="en-GB"/>
              <a:t> </a:t>
            </a:r>
            <a:r>
              <a:rPr lang="en-GB" err="1"/>
              <a:t>Mts</a:t>
            </a:r>
            <a:r>
              <a:rPr lang="en-GB"/>
              <a:t> from February 2015 back-calculated by numerical model RAMMS. </a:t>
            </a:r>
            <a:r>
              <a:rPr lang="en-GB" i="1"/>
              <a:t>Opera </a:t>
            </a:r>
            <a:r>
              <a:rPr lang="en-GB" i="1" err="1"/>
              <a:t>Corcon</a:t>
            </a:r>
            <a:r>
              <a:rPr lang="en-GB" i="1"/>
              <a:t>.</a:t>
            </a:r>
            <a:r>
              <a:rPr lang="en-GB"/>
              <a:t> 95–108 (2015)</a:t>
            </a:r>
            <a:r>
              <a:rPr lang="cs-CZ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Blahůt, J. </a:t>
            </a:r>
            <a:r>
              <a:rPr lang="en-US" i="1"/>
              <a:t>et al.</a:t>
            </a:r>
            <a:r>
              <a:rPr lang="en-US"/>
              <a:t> (2017)</a:t>
            </a:r>
            <a:r>
              <a:rPr lang="cs-CZ"/>
              <a:t>. </a:t>
            </a:r>
            <a:r>
              <a:rPr lang="en-US"/>
              <a:t>Snow avalanche hazard of the </a:t>
            </a:r>
            <a:r>
              <a:rPr lang="en-US" err="1"/>
              <a:t>Krkonoše</a:t>
            </a:r>
            <a:r>
              <a:rPr lang="en-US"/>
              <a:t> National Park, Czech Republic, </a:t>
            </a:r>
            <a:r>
              <a:rPr lang="en-US" i="1"/>
              <a:t>Journal of Maps</a:t>
            </a:r>
            <a:r>
              <a:rPr lang="en-US"/>
              <a:t>. Taylor </a:t>
            </a:r>
            <a:r>
              <a:rPr lang="cs-CZ"/>
              <a:t>&amp; Francis, 13(2), pp. 86–90. </a:t>
            </a:r>
            <a:r>
              <a:rPr lang="cs-CZ" err="1"/>
              <a:t>doi</a:t>
            </a:r>
            <a:r>
              <a:rPr lang="cs-CZ"/>
              <a:t>: 10.1080/17445647.2016.1262794.</a:t>
            </a: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GB" u="sng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http://www.laviny.info/webgis/</a:t>
            </a:r>
          </a:p>
          <a:p>
            <a:pPr marL="457200" indent="-457200">
              <a:buFont typeface="+mj-lt"/>
              <a:buAutoNum type="arabicPeriod"/>
            </a:pPr>
            <a:r>
              <a:rPr lang="en-GB" err="1">
                <a:ea typeface="+mn-lt"/>
                <a:cs typeface="+mn-lt"/>
              </a:rPr>
              <a:t>Agisoft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Metashape</a:t>
            </a:r>
            <a:r>
              <a:rPr lang="en-GB">
                <a:ea typeface="+mn-lt"/>
                <a:cs typeface="+mn-lt"/>
              </a:rPr>
              <a:t>: </a:t>
            </a:r>
            <a:r>
              <a:rPr lang="en-GB">
                <a:ea typeface="+mn-lt"/>
                <a:cs typeface="+mn-lt"/>
                <a:hlinkClick r:id="rId4"/>
              </a:rPr>
              <a:t>https://www.agisoft.com/</a:t>
            </a:r>
            <a:r>
              <a:rPr lang="en-GB">
                <a:ea typeface="+mn-lt"/>
                <a:cs typeface="+mn-lt"/>
              </a:rPr>
              <a:t>, access: 30.07.2019, 2019. </a:t>
            </a:r>
          </a:p>
          <a:p>
            <a:pPr marL="457200" indent="-457200">
              <a:buFont typeface="+mj-lt"/>
              <a:buAutoNum type="arabicPeriod"/>
            </a:pPr>
            <a:r>
              <a:rPr lang="en-GB" err="1">
                <a:ea typeface="+mn-lt"/>
                <a:cs typeface="+mn-lt"/>
              </a:rPr>
              <a:t>Agisoft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 err="1">
                <a:ea typeface="+mn-lt"/>
                <a:cs typeface="+mn-lt"/>
              </a:rPr>
              <a:t>Metashape</a:t>
            </a:r>
            <a:r>
              <a:rPr lang="en-GB">
                <a:ea typeface="+mn-lt"/>
                <a:cs typeface="+mn-lt"/>
              </a:rPr>
              <a:t> User Manual Professional Edition, Version 1.5: https://www.agisoft.com/pdf/photoscan-pro_1_4_en.pdf, access: 25.10.2019, 2019. </a:t>
            </a:r>
            <a:endParaRPr lang="en-GB"/>
          </a:p>
        </p:txBody>
      </p:sp>
      <p:pic>
        <p:nvPicPr>
          <p:cNvPr id="7" name="Grafik 15">
            <a:extLst>
              <a:ext uri="{FF2B5EF4-FFF2-40B4-BE49-F238E27FC236}">
                <a16:creationId xmlns:a16="http://schemas.microsoft.com/office/drawing/2014/main" id="{50E05910-23C7-4843-A3CD-1A41A62B5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3662"/>
            <a:ext cx="926679" cy="32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9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49E78-3EE3-4CA8-9FEE-0EC745440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DFC750-64E8-4D09-BDF3-EDF0C5B7B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t>2</a:t>
            </a:fld>
            <a:endParaRPr lang="cs-CZ"/>
          </a:p>
        </p:txBody>
      </p:sp>
      <mc:AlternateContent xmlns:mc="http://schemas.openxmlformats.org/markup-compatibility/2006">
        <mc:Choice xmlns:psuz="http://schemas.microsoft.com/office/powerpoint/2016/summaryzoom" xmlns="" Requires="psuz">
          <p:graphicFrame>
            <p:nvGraphicFramePr>
              <p:cNvPr id="6" name="Summary Zoom 5">
                <a:extLst>
                  <a:ext uri="{FF2B5EF4-FFF2-40B4-BE49-F238E27FC236}">
                    <a16:creationId xmlns:a16="http://schemas.microsoft.com/office/drawing/2014/main" id="{81DE33D6-5C7F-4E26-B134-51378716FC0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26280162"/>
                  </p:ext>
                </p:extLst>
              </p:nvPr>
            </p:nvGraphicFramePr>
            <p:xfrm>
              <a:off x="-142240" y="-203200"/>
              <a:ext cx="12334240" cy="7061200"/>
            </p:xfrm>
            <a:graphic>
              <a:graphicData uri="http://schemas.microsoft.com/office/powerpoint/2016/summaryzoom">
                <psuz:summaryZm>
                  <psuz:summaryZmObj sectionId="{7B13B6F3-4A86-4AD3-B920-C2635400986E}">
                    <psuz:zmPr id="{D4007D1F-0406-47EA-8E24-C6526E29413C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77952" y="269737"/>
                          <a:ext cx="3700272" cy="20814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AAFEF92-620D-4778-918B-DA1380237E4E}">
                    <psuz:zmPr id="{6BC38F92-F71D-4079-B2C4-B935DA762F07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316984" y="269737"/>
                          <a:ext cx="3700272" cy="20814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47A5387-C6BE-44C1-A622-5BEEDB344218}">
                    <psuz:zmPr id="{83961CFC-8142-494F-920E-388ECD1378B2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156016" y="269737"/>
                          <a:ext cx="3700272" cy="20814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3F7CE147-113D-41C3-B732-2377770C7334}">
                    <psuz:zmPr id="{F45C27CB-0D44-4D4D-88D5-B308E921E939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77952" y="2489899"/>
                          <a:ext cx="3700272" cy="20814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ED02A22-FDEA-4B0C-8EAF-E8AC581F2800}">
                    <psuz:zmPr id="{CDCA22F6-AC97-4F91-AD29-03B6FF53D715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316984" y="2489899"/>
                          <a:ext cx="3700272" cy="20814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0284328B-7987-478D-A8EB-5FD3B5BCA648}">
                    <psuz:zmPr id="{9C56B131-69ED-4B06-9A7C-63234C2F2BBA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156016" y="2489899"/>
                          <a:ext cx="3700272" cy="20814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2372880-0C02-4F38-B1E0-2B22B97AA0E6}">
                    <psuz:zmPr id="{FA7BB681-E041-4C80-AB9E-29656FA6CAE8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77952" y="4710061"/>
                          <a:ext cx="3700272" cy="20814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72CB2231-B3D8-4CAE-9C6C-941576B74D69}">
                    <psuz:zmPr id="{466C64FA-6CCE-4E94-8CE9-B401BBEFAC1F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316984" y="4710061"/>
                          <a:ext cx="3700272" cy="20814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158607FC-43E7-4423-8867-49E48D35B4AA}">
                    <psuz:zmPr id="{4A570633-6578-4CB5-A9F0-F892BE73C91A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156016" y="4710061"/>
                          <a:ext cx="3700272" cy="20814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6" name="Summary Zoom 5">
                <a:extLst>
                  <a:ext uri="{FF2B5EF4-FFF2-40B4-BE49-F238E27FC236}">
                    <a16:creationId xmlns:a16="http://schemas.microsoft.com/office/drawing/2014/main" id="{81DE33D6-5C7F-4E26-B134-51378716FC0B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-142240" y="-203200"/>
                <a:ext cx="12334240" cy="7061200"/>
                <a:chOff x="-142240" y="-203200"/>
                <a:chExt cx="12334240" cy="7061200"/>
              </a:xfrm>
            </p:grpSpPr>
            <p:pic>
              <p:nvPicPr>
                <p:cNvPr id="3" name="Obrázek 3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35712" y="66537"/>
                  <a:ext cx="3700272" cy="20814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5" name="Obrázek 5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174744" y="66537"/>
                  <a:ext cx="3700272" cy="20814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Obrázek 7">
                  <a:hlinkClick r:id="rId1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013776" y="66537"/>
                  <a:ext cx="3700272" cy="20814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Obrázek 8">
                  <a:hlinkClick r:id="rId1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35712" y="2286699"/>
                  <a:ext cx="3700272" cy="20814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Obrázek 9">
                  <a:hlinkClick r:id="rId1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174744" y="2286699"/>
                  <a:ext cx="3700272" cy="20814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Obrázek 10">
                  <a:hlinkClick r:id="rId2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013776" y="2286699"/>
                  <a:ext cx="3700272" cy="20814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1" name="Obrázek 11">
                  <a:hlinkClick r:id="rId2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35712" y="4506861"/>
                  <a:ext cx="3700272" cy="20814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2" name="Obrázek 12">
                  <a:hlinkClick r:id="rId2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174744" y="4506861"/>
                  <a:ext cx="3700272" cy="20814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3" name="Obrázek 13">
                  <a:hlinkClick r:id="rId2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013776" y="4506861"/>
                  <a:ext cx="3700272" cy="20814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73367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63418"/>
            <a:ext cx="12200991" cy="1200329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6526"/>
            <a:ext cx="13135087" cy="1824630"/>
          </a:xfrm>
        </p:spPr>
        <p:txBody>
          <a:bodyPr>
            <a:normAutofit/>
          </a:bodyPr>
          <a:lstStyle/>
          <a:p>
            <a:r>
              <a:rPr lang="en-US" sz="2800"/>
              <a:t/>
            </a:r>
            <a:br>
              <a:rPr lang="en-US" sz="2800"/>
            </a:br>
            <a:endParaRPr lang="en-GB" sz="280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831850" y="50299"/>
            <a:ext cx="10878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Introduction</a:t>
            </a:r>
            <a:r>
              <a:rPr lang="cs-CZ"/>
              <a:t> </a:t>
            </a:r>
            <a:r>
              <a:rPr lang="he-IL"/>
              <a:t>׀</a:t>
            </a:r>
            <a:r>
              <a:rPr lang="cs-CZ"/>
              <a:t> UAV </a:t>
            </a:r>
            <a:r>
              <a:rPr lang="cs-CZ" err="1"/>
              <a:t>measuring</a:t>
            </a:r>
            <a:r>
              <a:rPr lang="cs-CZ"/>
              <a:t> and </a:t>
            </a:r>
            <a:r>
              <a:rPr lang="cs-CZ" err="1"/>
              <a:t>processing</a:t>
            </a:r>
            <a:r>
              <a:rPr lang="cs-CZ"/>
              <a:t> </a:t>
            </a:r>
            <a:r>
              <a:rPr lang="he-IL"/>
              <a:t>׀ </a:t>
            </a:r>
            <a:r>
              <a:rPr lang="cs-CZ"/>
              <a:t> Results </a:t>
            </a:r>
            <a:r>
              <a:rPr lang="he-IL"/>
              <a:t> ׀</a:t>
            </a:r>
            <a:r>
              <a:rPr lang="cs-CZ" err="1"/>
              <a:t>Conclusion</a:t>
            </a:r>
            <a:r>
              <a:rPr lang="cs-CZ"/>
              <a:t> </a:t>
            </a:r>
            <a:r>
              <a:rPr lang="he-IL"/>
              <a:t> </a:t>
            </a:r>
            <a:endParaRPr lang="cs-CZ" b="1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>
          <a:xfrm>
            <a:off x="831851" y="1190639"/>
            <a:ext cx="10515600" cy="5819762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endParaRPr lang="cs-CZ"/>
          </a:p>
          <a:p>
            <a:pPr marL="0" indent="0">
              <a:buNone/>
            </a:pPr>
            <a:r>
              <a:rPr lang="cs-CZ"/>
              <a:t>			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317277-0D68-4344-BDC9-885DBF0D25CF}"/>
              </a:ext>
            </a:extLst>
          </p:cNvPr>
          <p:cNvSpPr/>
          <p:nvPr/>
        </p:nvSpPr>
        <p:spPr>
          <a:xfrm>
            <a:off x="10193273" y="4346368"/>
            <a:ext cx="6096000" cy="369332"/>
          </a:xfrm>
          <a:prstGeom prst="rect">
            <a:avLst/>
          </a:prstGeom>
        </p:spPr>
        <p:txBody>
          <a:bodyPr anchor="t">
            <a:spAutoFit/>
          </a:bodyPr>
          <a:lstStyle/>
          <a:p>
            <a:r>
              <a:rPr lang="en-US"/>
              <a:t>Fig. </a:t>
            </a:r>
            <a:r>
              <a:rPr lang="cs-CZ"/>
              <a:t>2</a:t>
            </a:r>
            <a:r>
              <a:rPr lang="en-US"/>
              <a:t>: </a:t>
            </a:r>
            <a:r>
              <a:rPr lang="cs-CZ"/>
              <a:t>DJI </a:t>
            </a:r>
            <a:r>
              <a:rPr lang="cs-CZ" err="1"/>
              <a:t>Mavic</a:t>
            </a:r>
            <a:r>
              <a:rPr lang="cs-CZ"/>
              <a:t> Pro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96FD69-4773-4F85-B7E0-7D330311B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882" y="506433"/>
            <a:ext cx="9566385" cy="6377590"/>
          </a:xfrm>
          <a:prstGeom prst="rect">
            <a:avLst/>
          </a:prstGeom>
        </p:spPr>
      </p:pic>
      <p:pic>
        <p:nvPicPr>
          <p:cNvPr id="37" name="Grafik 15">
            <a:extLst>
              <a:ext uri="{FF2B5EF4-FFF2-40B4-BE49-F238E27FC236}">
                <a16:creationId xmlns:a16="http://schemas.microsoft.com/office/drawing/2014/main" id="{D10A4485-444F-4A8C-BC67-34961A9FD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3662"/>
            <a:ext cx="926679" cy="324338"/>
          </a:xfrm>
          <a:prstGeom prst="rect">
            <a:avLst/>
          </a:prstGeom>
        </p:spPr>
      </p:pic>
      <p:pic>
        <p:nvPicPr>
          <p:cNvPr id="14" name="Picture 13" descr="A picture containing object, building, clock, sign&#10;&#10;Description automatically generated">
            <a:extLst>
              <a:ext uri="{FF2B5EF4-FFF2-40B4-BE49-F238E27FC236}">
                <a16:creationId xmlns:a16="http://schemas.microsoft.com/office/drawing/2014/main" id="{C9E615AA-7C32-4694-8A09-17F30D5FAE9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18" y="4360910"/>
            <a:ext cx="3790073" cy="25312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FCCB56-7DE3-416B-9B19-AB9E99867CCD}"/>
              </a:ext>
            </a:extLst>
          </p:cNvPr>
          <p:cNvSpPr/>
          <p:nvPr/>
        </p:nvSpPr>
        <p:spPr>
          <a:xfrm>
            <a:off x="6163188" y="472853"/>
            <a:ext cx="4452079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sz="1600"/>
              <a:t>Fig. </a:t>
            </a:r>
            <a:r>
              <a:rPr lang="cs-CZ" sz="1600"/>
              <a:t>1</a:t>
            </a:r>
            <a:r>
              <a:rPr lang="en-US" sz="1600"/>
              <a:t>: </a:t>
            </a:r>
            <a:r>
              <a:rPr lang="en-US" sz="1600" err="1"/>
              <a:t>Modr</a:t>
            </a:r>
            <a:r>
              <a:rPr lang="cs-CZ" sz="1600"/>
              <a:t>ý</a:t>
            </a:r>
            <a:r>
              <a:rPr lang="en-US" sz="1600"/>
              <a:t> d</a:t>
            </a:r>
            <a:r>
              <a:rPr lang="cs-CZ" sz="1600"/>
              <a:t>ů</a:t>
            </a:r>
            <a:r>
              <a:rPr lang="en-US" sz="1600"/>
              <a:t>l</a:t>
            </a:r>
            <a:r>
              <a:rPr lang="cs-CZ" sz="1600"/>
              <a:t> a</a:t>
            </a:r>
            <a:r>
              <a:rPr lang="en-US" sz="1600" err="1"/>
              <a:t>valanche</a:t>
            </a:r>
            <a:r>
              <a:rPr lang="en-US" sz="1600"/>
              <a:t> </a:t>
            </a:r>
            <a:r>
              <a:rPr lang="cs-CZ" sz="1600"/>
              <a:t>(2015). </a:t>
            </a:r>
            <a:r>
              <a:rPr lang="cs-CZ" sz="1600" err="1"/>
              <a:t>Photo</a:t>
            </a:r>
            <a:r>
              <a:rPr lang="cs-CZ" sz="1600"/>
              <a:t> by www.hscr.cz.</a:t>
            </a:r>
            <a:endParaRPr lang="en-US" sz="16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906E89-FF0C-4730-AC29-F3CFC636FB13}"/>
              </a:ext>
            </a:extLst>
          </p:cNvPr>
          <p:cNvSpPr/>
          <p:nvPr/>
        </p:nvSpPr>
        <p:spPr>
          <a:xfrm>
            <a:off x="8384093" y="6533662"/>
            <a:ext cx="1921861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600"/>
              <a:t>Fig. </a:t>
            </a:r>
            <a:r>
              <a:rPr lang="cs-CZ" sz="1600"/>
              <a:t>2</a:t>
            </a:r>
            <a:r>
              <a:rPr lang="en-US" sz="1600"/>
              <a:t>:</a:t>
            </a:r>
            <a:r>
              <a:rPr lang="cs-CZ" sz="1600"/>
              <a:t> DJI </a:t>
            </a:r>
            <a:r>
              <a:rPr lang="cs-CZ" sz="1600" err="1"/>
              <a:t>Mavic</a:t>
            </a:r>
            <a:r>
              <a:rPr lang="cs-CZ" sz="1600"/>
              <a:t> 2.</a:t>
            </a:r>
            <a:endParaRPr lang="en-US" sz="16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489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F36141-88D9-47D5-9B16-03927EE6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t>4</a:t>
            </a:fld>
            <a:endParaRPr lang="cs-CZ"/>
          </a:p>
        </p:txBody>
      </p:sp>
      <p:pic>
        <p:nvPicPr>
          <p:cNvPr id="8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BFB7CA50-0D36-42CB-A9BA-C82C7CB18B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02" y="0"/>
            <a:ext cx="9598066" cy="6792012"/>
          </a:xfrm>
        </p:spPr>
      </p:pic>
      <p:sp>
        <p:nvSpPr>
          <p:cNvPr id="2" name="Ovál 1"/>
          <p:cNvSpPr/>
          <p:nvPr/>
        </p:nvSpPr>
        <p:spPr>
          <a:xfrm rot="1247586">
            <a:off x="3165231" y="3858299"/>
            <a:ext cx="633046" cy="351692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 rot="1247586">
            <a:off x="3523561" y="1149333"/>
            <a:ext cx="633046" cy="351692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646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-9691"/>
            <a:ext cx="12200991" cy="1200329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11347450" cy="1143000"/>
          </a:xfrm>
        </p:spPr>
        <p:txBody>
          <a:bodyPr>
            <a:normAutofit/>
          </a:bodyPr>
          <a:lstStyle/>
          <a:p>
            <a:r>
              <a:rPr lang="en-GB"/>
              <a:t> </a:t>
            </a:r>
            <a:r>
              <a:rPr lang="en-US"/>
              <a:t>Methodology: revealed problems in measuring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9C2E0A8-3CDA-4DAB-859A-4BB3FA6DB1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5CAD013-7AEB-45EF-9BE0-899BBC2D5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07572" y="1190638"/>
            <a:ext cx="4613042" cy="4223430"/>
          </a:xfrm>
        </p:spPr>
        <p:txBody>
          <a:bodyPr>
            <a:normAutofit/>
          </a:bodyPr>
          <a:lstStyle/>
          <a:p>
            <a:endParaRPr lang="cs-CZ" sz="1600">
              <a:cs typeface="Calibri"/>
            </a:endParaRPr>
          </a:p>
          <a:p>
            <a:endParaRPr lang="cs-CZ" sz="1600" b="0">
              <a:ea typeface="+mn-lt"/>
              <a:cs typeface="+mn-lt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497271" y="93979"/>
            <a:ext cx="10212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Introduction</a:t>
            </a:r>
            <a:r>
              <a:rPr lang="cs-CZ"/>
              <a:t> </a:t>
            </a:r>
            <a:r>
              <a:rPr lang="he-IL"/>
              <a:t>׀</a:t>
            </a:r>
            <a:r>
              <a:rPr lang="cs-CZ"/>
              <a:t> </a:t>
            </a:r>
            <a:r>
              <a:rPr lang="cs-CZ" b="1"/>
              <a:t>UAV </a:t>
            </a:r>
            <a:r>
              <a:rPr lang="cs-CZ" b="1" err="1"/>
              <a:t>measuring</a:t>
            </a:r>
            <a:r>
              <a:rPr lang="cs-CZ" b="1"/>
              <a:t> and </a:t>
            </a:r>
            <a:r>
              <a:rPr lang="cs-CZ" b="1" err="1"/>
              <a:t>processing</a:t>
            </a:r>
            <a:r>
              <a:rPr lang="cs-CZ" b="1"/>
              <a:t> </a:t>
            </a:r>
            <a:r>
              <a:rPr lang="he-IL"/>
              <a:t>׀ </a:t>
            </a:r>
            <a:r>
              <a:rPr lang="cs-CZ"/>
              <a:t> Results </a:t>
            </a:r>
            <a:r>
              <a:rPr lang="he-IL"/>
              <a:t> ׀</a:t>
            </a:r>
            <a:r>
              <a:rPr lang="cs-CZ" err="1"/>
              <a:t>Conclusion</a:t>
            </a:r>
            <a:endParaRPr lang="cs-CZ" b="1"/>
          </a:p>
          <a:p>
            <a:endParaRPr lang="cs-CZ" b="1"/>
          </a:p>
        </p:txBody>
      </p:sp>
      <p:pic>
        <p:nvPicPr>
          <p:cNvPr id="10" name="Picture 9" descr="A person riding skis down a snow covered slope&#10;&#10;Description automatically generated">
            <a:extLst>
              <a:ext uri="{FF2B5EF4-FFF2-40B4-BE49-F238E27FC236}">
                <a16:creationId xmlns:a16="http://schemas.microsoft.com/office/drawing/2014/main" id="{2DE9BB82-2CA2-4BE4-9F9E-04D851681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51" y="1174017"/>
            <a:ext cx="7601500" cy="5702517"/>
          </a:xfrm>
          <a:prstGeom prst="rect">
            <a:avLst/>
          </a:prstGeom>
        </p:spPr>
      </p:pic>
      <p:pic>
        <p:nvPicPr>
          <p:cNvPr id="18" name="Picture 17" descr="A picture containing windmill, propeller, board&#10;&#10;Description automatically generated">
            <a:extLst>
              <a:ext uri="{FF2B5EF4-FFF2-40B4-BE49-F238E27FC236}">
                <a16:creationId xmlns:a16="http://schemas.microsoft.com/office/drawing/2014/main" id="{634F180E-85DD-4860-A779-24E0826B73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949" y="3777147"/>
            <a:ext cx="4613042" cy="30808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99BF94-E2FB-422C-A8F5-252B00C95FD9}"/>
              </a:ext>
            </a:extLst>
          </p:cNvPr>
          <p:cNvSpPr/>
          <p:nvPr/>
        </p:nvSpPr>
        <p:spPr>
          <a:xfrm>
            <a:off x="36655" y="1148983"/>
            <a:ext cx="4566058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Fig. </a:t>
            </a:r>
            <a:r>
              <a:rPr lang="cs-CZ" sz="1600">
                <a:solidFill>
                  <a:schemeClr val="bg1"/>
                </a:solidFill>
              </a:rPr>
              <a:t>3</a:t>
            </a:r>
            <a:r>
              <a:rPr lang="en-US" sz="1600">
                <a:solidFill>
                  <a:schemeClr val="bg1"/>
                </a:solidFill>
              </a:rPr>
              <a:t>: </a:t>
            </a:r>
            <a:r>
              <a:rPr lang="cs-CZ" sz="1600" err="1">
                <a:solidFill>
                  <a:schemeClr val="bg1"/>
                </a:solidFill>
              </a:rPr>
              <a:t>Field</a:t>
            </a:r>
            <a:r>
              <a:rPr lang="cs-CZ" sz="1600">
                <a:solidFill>
                  <a:schemeClr val="bg1"/>
                </a:solidFill>
              </a:rPr>
              <a:t> </a:t>
            </a:r>
            <a:r>
              <a:rPr lang="cs-CZ" sz="1600" err="1">
                <a:solidFill>
                  <a:schemeClr val="bg1"/>
                </a:solidFill>
              </a:rPr>
              <a:t>measuring</a:t>
            </a:r>
            <a:r>
              <a:rPr lang="cs-CZ" sz="1600">
                <a:solidFill>
                  <a:schemeClr val="bg1"/>
                </a:solidFill>
              </a:rPr>
              <a:t> in </a:t>
            </a:r>
            <a:r>
              <a:rPr lang="en-US" sz="1600" err="1">
                <a:solidFill>
                  <a:schemeClr val="bg1"/>
                </a:solidFill>
              </a:rPr>
              <a:t>Modr</a:t>
            </a:r>
            <a:r>
              <a:rPr lang="cs-CZ" sz="1600">
                <a:solidFill>
                  <a:schemeClr val="bg1"/>
                </a:solidFill>
              </a:rPr>
              <a:t>ý</a:t>
            </a:r>
            <a:r>
              <a:rPr lang="en-US" sz="1600">
                <a:solidFill>
                  <a:schemeClr val="bg1"/>
                </a:solidFill>
              </a:rPr>
              <a:t> d</a:t>
            </a:r>
            <a:r>
              <a:rPr lang="cs-CZ" sz="1600">
                <a:solidFill>
                  <a:schemeClr val="bg1"/>
                </a:solidFill>
              </a:rPr>
              <a:t>ů</a:t>
            </a:r>
            <a:r>
              <a:rPr lang="en-US" sz="1600">
                <a:solidFill>
                  <a:schemeClr val="bg1"/>
                </a:solidFill>
              </a:rPr>
              <a:t>l</a:t>
            </a:r>
            <a:r>
              <a:rPr lang="cs-CZ" sz="1600">
                <a:solidFill>
                  <a:schemeClr val="bg1"/>
                </a:solidFill>
              </a:rPr>
              <a:t> a</a:t>
            </a:r>
            <a:r>
              <a:rPr lang="en-US" sz="1600" err="1">
                <a:solidFill>
                  <a:schemeClr val="bg1"/>
                </a:solidFill>
              </a:rPr>
              <a:t>valanch</a:t>
            </a:r>
            <a:r>
              <a:rPr lang="cs-CZ" sz="1600">
                <a:solidFill>
                  <a:schemeClr val="bg1"/>
                </a:solidFill>
              </a:rPr>
              <a:t>e </a:t>
            </a:r>
            <a:r>
              <a:rPr lang="cs-CZ" sz="1600" err="1">
                <a:solidFill>
                  <a:schemeClr val="bg1"/>
                </a:solidFill>
              </a:rPr>
              <a:t>path</a:t>
            </a:r>
            <a:r>
              <a:rPr lang="cs-CZ" sz="1600">
                <a:solidFill>
                  <a:schemeClr val="bg1"/>
                </a:solidFill>
              </a:rPr>
              <a:t>. 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44161E-2CF4-4BB9-BF2C-59FC2BF7F801}"/>
              </a:ext>
            </a:extLst>
          </p:cNvPr>
          <p:cNvSpPr/>
          <p:nvPr/>
        </p:nvSpPr>
        <p:spPr>
          <a:xfrm>
            <a:off x="10049378" y="6507408"/>
            <a:ext cx="21712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/>
              <a:t>Fig. </a:t>
            </a:r>
            <a:r>
              <a:rPr lang="cs-CZ" sz="1600"/>
              <a:t>4</a:t>
            </a:r>
            <a:r>
              <a:rPr lang="en-US" sz="1600"/>
              <a:t>: </a:t>
            </a:r>
            <a:r>
              <a:rPr lang="cs-CZ" sz="1600" err="1"/>
              <a:t>Frozen</a:t>
            </a:r>
            <a:r>
              <a:rPr lang="cs-CZ" sz="1600"/>
              <a:t> </a:t>
            </a:r>
            <a:r>
              <a:rPr lang="cs-CZ" sz="1600" err="1"/>
              <a:t>propeller</a:t>
            </a:r>
            <a:r>
              <a:rPr lang="cs-CZ" sz="1600"/>
              <a:t>. </a:t>
            </a:r>
            <a:endParaRPr lang="en-US" sz="1600"/>
          </a:p>
        </p:txBody>
      </p:sp>
      <p:pic>
        <p:nvPicPr>
          <p:cNvPr id="19" name="Grafik 15">
            <a:extLst>
              <a:ext uri="{FF2B5EF4-FFF2-40B4-BE49-F238E27FC236}">
                <a16:creationId xmlns:a16="http://schemas.microsoft.com/office/drawing/2014/main" id="{06B7F231-0D20-46A5-8AD3-56D8CCF6F6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2196"/>
            <a:ext cx="926679" cy="32433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D925EE8-647E-471B-82FA-A19878617018}"/>
              </a:ext>
            </a:extLst>
          </p:cNvPr>
          <p:cNvSpPr txBox="1"/>
          <p:nvPr/>
        </p:nvSpPr>
        <p:spPr>
          <a:xfrm>
            <a:off x="7608425" y="1184476"/>
            <a:ext cx="4546920" cy="32501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20000"/>
              </a:spcBef>
              <a:buFont typeface="Arial,Sans-Serif"/>
              <a:buChar char="•"/>
            </a:pPr>
            <a:r>
              <a:rPr lang="en-US" b="1"/>
              <a:t>UAV: DJI Mavic Pro</a:t>
            </a:r>
            <a:endParaRPr lang="en-US">
              <a:ea typeface="+mn-lt"/>
              <a:cs typeface="+mn-lt"/>
            </a:endParaRPr>
          </a:p>
          <a:p>
            <a:pPr marL="457200" indent="-457200">
              <a:spcBef>
                <a:spcPct val="20000"/>
              </a:spcBef>
              <a:buFont typeface="Arial,Sans-Serif"/>
              <a:buChar char="•"/>
            </a:pPr>
            <a:r>
              <a:rPr lang="en-US" b="1"/>
              <a:t>GNSS measuring of ground control points (GCPs) in a risky environment </a:t>
            </a:r>
            <a:endParaRPr lang="en-US">
              <a:ea typeface="+mn-lt"/>
              <a:cs typeface="+mn-lt"/>
            </a:endParaRPr>
          </a:p>
          <a:p>
            <a:pPr marL="457200" indent="-457200">
              <a:spcBef>
                <a:spcPct val="20000"/>
              </a:spcBef>
              <a:buFont typeface="Arial,Sans-Serif"/>
              <a:buChar char="•"/>
            </a:pPr>
            <a:r>
              <a:rPr lang="en-US" b="1">
                <a:cs typeface="Calibri"/>
              </a:rPr>
              <a:t>limited coverage</a:t>
            </a:r>
            <a:endParaRPr lang="en-US" b="1"/>
          </a:p>
          <a:p>
            <a:pPr marL="457200" indent="-457200">
              <a:spcBef>
                <a:spcPct val="20000"/>
              </a:spcBef>
              <a:buFont typeface="Arial,Sans-Serif"/>
              <a:buChar char="•"/>
            </a:pPr>
            <a:r>
              <a:rPr lang="en-US" b="1"/>
              <a:t>windy conditions</a:t>
            </a:r>
            <a:endParaRPr lang="en-US">
              <a:ea typeface="+mn-lt"/>
              <a:cs typeface="+mn-lt"/>
            </a:endParaRPr>
          </a:p>
          <a:p>
            <a:pPr marL="457200" indent="-457200">
              <a:spcBef>
                <a:spcPct val="20000"/>
              </a:spcBef>
              <a:buFont typeface="Arial,Sans-Serif"/>
              <a:buChar char="•"/>
            </a:pPr>
            <a:r>
              <a:rPr lang="en-US" b="1">
                <a:ea typeface="+mn-lt"/>
                <a:cs typeface="+mn-lt"/>
              </a:rPr>
              <a:t>low clouds – bad visibility</a:t>
            </a:r>
          </a:p>
          <a:p>
            <a:pPr marL="457200" indent="-457200">
              <a:spcBef>
                <a:spcPct val="20000"/>
              </a:spcBef>
              <a:buFont typeface="Arial,Sans-Serif"/>
              <a:buChar char="•"/>
            </a:pPr>
            <a:r>
              <a:rPr lang="en-US" b="1">
                <a:ea typeface="+mn-lt"/>
                <a:cs typeface="+mn-lt"/>
              </a:rPr>
              <a:t>high humidity (sometimes)</a:t>
            </a:r>
          </a:p>
          <a:p>
            <a:pPr marL="457200" indent="-457200">
              <a:spcBef>
                <a:spcPct val="20000"/>
              </a:spcBef>
              <a:buFont typeface="Arial,Sans-Serif"/>
              <a:buChar char="•"/>
            </a:pPr>
            <a:r>
              <a:rPr lang="en-US" b="1">
                <a:ea typeface="+mn-lt"/>
                <a:cs typeface="+mn-lt"/>
              </a:rPr>
              <a:t>frozen propellers</a:t>
            </a:r>
            <a:endParaRPr lang="en-US">
              <a:ea typeface="+mn-lt"/>
              <a:cs typeface="+mn-lt"/>
            </a:endParaRPr>
          </a:p>
          <a:p>
            <a:pPr marL="457200" indent="-457200" algn="l">
              <a:spcBef>
                <a:spcPct val="20000"/>
              </a:spcBef>
              <a:buFont typeface="Arial,Sans-Serif"/>
              <a:buChar char="•"/>
            </a:pPr>
            <a:endParaRPr lang="cs-CZ" b="1">
              <a:cs typeface="Calibri"/>
            </a:endParaRPr>
          </a:p>
          <a:p>
            <a:endParaRPr lang="cs-CZ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21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-9691"/>
            <a:ext cx="12200991" cy="1200329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11347450" cy="1143000"/>
          </a:xfrm>
        </p:spPr>
        <p:txBody>
          <a:bodyPr>
            <a:normAutofit/>
          </a:bodyPr>
          <a:lstStyle/>
          <a:p>
            <a:r>
              <a:rPr lang="en-GB"/>
              <a:t> </a:t>
            </a:r>
            <a:r>
              <a:rPr lang="en-US"/>
              <a:t>Methods</a:t>
            </a:r>
            <a:r>
              <a:rPr lang="cs-CZ"/>
              <a:t>:</a:t>
            </a:r>
            <a:r>
              <a:rPr lang="en-US"/>
              <a:t>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9C2E0A8-3CDA-4DAB-859A-4BB3FA6DB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535112"/>
            <a:ext cx="5856669" cy="1142999"/>
          </a:xfrm>
        </p:spPr>
        <p:txBody>
          <a:bodyPr>
            <a:normAutofit fontScale="25000" lnSpcReduction="20000"/>
          </a:bodyPr>
          <a:lstStyle/>
          <a:p>
            <a:endParaRPr lang="en-US" sz="5100"/>
          </a:p>
          <a:p>
            <a:r>
              <a:rPr lang="en-US" sz="9600" b="0"/>
              <a:t>Photogrammetry:</a:t>
            </a:r>
          </a:p>
          <a:p>
            <a:r>
              <a:rPr lang="en-US" sz="9600" b="0"/>
              <a:t>problems of homogenous snow surfaces without texture</a:t>
            </a:r>
          </a:p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5856669" y="1536953"/>
            <a:ext cx="6370320" cy="5534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/>
              <a:t>Difficult to detect marked GCPs from the photos which were sprayed on the ground</a:t>
            </a:r>
            <a:endParaRPr lang="en-US" sz="2200">
              <a:cs typeface="Calibri"/>
            </a:endParaRPr>
          </a:p>
          <a:p>
            <a:r>
              <a:rPr lang="en-US" sz="2200"/>
              <a:t>Solution: </a:t>
            </a:r>
            <a:r>
              <a:rPr lang="cs-CZ" sz="2200"/>
              <a:t>	</a:t>
            </a:r>
            <a:endParaRPr lang="en-US" sz="2200">
              <a:cs typeface="Calibri"/>
            </a:endParaRPr>
          </a:p>
          <a:p>
            <a:pPr marL="1200150" lvl="1" indent="-742950">
              <a:buFont typeface="+mj-lt"/>
              <a:buAutoNum type="alphaLcPeriod"/>
            </a:pPr>
            <a:r>
              <a:rPr lang="en-US" sz="2200"/>
              <a:t>set permanent GCPs (fixed snow</a:t>
            </a:r>
            <a:r>
              <a:rPr lang="cs-CZ" sz="2200"/>
              <a:t> </a:t>
            </a:r>
            <a:r>
              <a:rPr lang="cs-CZ" sz="2200" err="1"/>
              <a:t>ball</a:t>
            </a:r>
            <a:r>
              <a:rPr lang="cs-CZ" sz="2200"/>
              <a:t> </a:t>
            </a:r>
            <a:r>
              <a:rPr lang="cs-CZ" sz="2200" err="1"/>
              <a:t>head</a:t>
            </a:r>
            <a:r>
              <a:rPr lang="en-US" sz="2200"/>
              <a:t> poles</a:t>
            </a:r>
            <a:r>
              <a:rPr lang="cs-CZ" sz="2200"/>
              <a:t> </a:t>
            </a:r>
            <a:r>
              <a:rPr lang="en-US" sz="2200"/>
              <a:t>with known coordinates)</a:t>
            </a:r>
            <a:endParaRPr lang="en-US" sz="2200">
              <a:cs typeface="Calibri"/>
            </a:endParaRPr>
          </a:p>
          <a:p>
            <a:pPr marL="1200150" lvl="1" indent="-742950">
              <a:buFont typeface="+mj-lt"/>
              <a:buAutoNum type="alphaLcPeriod"/>
            </a:pPr>
            <a:r>
              <a:rPr lang="en-US" sz="2200"/>
              <a:t>lower flying elevation, more batteries for extended coverage</a:t>
            </a:r>
            <a:endParaRPr lang="en-US" sz="2200">
              <a:cs typeface="Calibri"/>
            </a:endParaRPr>
          </a:p>
          <a:p>
            <a:pPr marL="1200150" lvl="1" indent="-742950">
              <a:buFont typeface="+mj-lt"/>
              <a:buAutoNum type="alphaLcPeriod"/>
            </a:pPr>
            <a:r>
              <a:rPr lang="en-US" sz="2200"/>
              <a:t>Phantom 2 Pro RTK, multispectral camera (</a:t>
            </a:r>
            <a:r>
              <a:rPr lang="en-US" sz="2200" err="1">
                <a:ea typeface="+mn-lt"/>
                <a:cs typeface="+mn-lt"/>
              </a:rPr>
              <a:t>RedEdge</a:t>
            </a:r>
            <a:r>
              <a:rPr lang="en-US" sz="2200">
                <a:ea typeface="+mn-lt"/>
                <a:cs typeface="+mn-lt"/>
              </a:rPr>
              <a:t> MX from </a:t>
            </a:r>
            <a:r>
              <a:rPr lang="en-US" sz="2200" err="1">
                <a:ea typeface="+mn-lt"/>
                <a:cs typeface="+mn-lt"/>
              </a:rPr>
              <a:t>MicaSense</a:t>
            </a:r>
            <a:r>
              <a:rPr lang="en-US" sz="2200">
                <a:ea typeface="+mn-lt"/>
                <a:cs typeface="+mn-lt"/>
              </a:rPr>
              <a:t>) to enhance the reflectance calibrations, especially in situations when ambient light conditions are changing during a flight mission</a:t>
            </a:r>
            <a:endParaRPr lang="en-US" sz="2200">
              <a:cs typeface="Calibri"/>
            </a:endParaRPr>
          </a:p>
          <a:p>
            <a:endParaRPr lang="cs-CZ" sz="220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497271" y="93979"/>
            <a:ext cx="10212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Introduction</a:t>
            </a:r>
            <a:r>
              <a:rPr lang="cs-CZ"/>
              <a:t> </a:t>
            </a:r>
            <a:r>
              <a:rPr lang="he-IL"/>
              <a:t>׀</a:t>
            </a:r>
            <a:r>
              <a:rPr lang="cs-CZ"/>
              <a:t> </a:t>
            </a:r>
            <a:r>
              <a:rPr lang="cs-CZ" b="1"/>
              <a:t>UAV </a:t>
            </a:r>
            <a:r>
              <a:rPr lang="cs-CZ" b="1" err="1"/>
              <a:t>measuring</a:t>
            </a:r>
            <a:r>
              <a:rPr lang="cs-CZ" b="1"/>
              <a:t> and </a:t>
            </a:r>
            <a:r>
              <a:rPr lang="cs-CZ" b="1" err="1"/>
              <a:t>processing</a:t>
            </a:r>
            <a:r>
              <a:rPr lang="cs-CZ" b="1"/>
              <a:t> </a:t>
            </a:r>
            <a:r>
              <a:rPr lang="he-IL"/>
              <a:t>׀ </a:t>
            </a:r>
            <a:r>
              <a:rPr lang="cs-CZ"/>
              <a:t> </a:t>
            </a:r>
            <a:r>
              <a:rPr lang="cs-CZ" err="1"/>
              <a:t>Results</a:t>
            </a:r>
            <a:r>
              <a:rPr lang="cs-CZ"/>
              <a:t> </a:t>
            </a:r>
            <a:r>
              <a:rPr lang="he-IL"/>
              <a:t>׀</a:t>
            </a:r>
            <a:r>
              <a:rPr lang="cs-CZ" err="1"/>
              <a:t>Conclusion</a:t>
            </a:r>
            <a:endParaRPr lang="cs-CZ" b="1"/>
          </a:p>
          <a:p>
            <a:endParaRPr lang="cs-CZ" b="1"/>
          </a:p>
        </p:txBody>
      </p:sp>
      <p:pic>
        <p:nvPicPr>
          <p:cNvPr id="19" name="Grafik 15">
            <a:extLst>
              <a:ext uri="{FF2B5EF4-FFF2-40B4-BE49-F238E27FC236}">
                <a16:creationId xmlns:a16="http://schemas.microsoft.com/office/drawing/2014/main" id="{06B7F231-0D20-46A5-8AD3-56D8CCF6F6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2196"/>
            <a:ext cx="926679" cy="3243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B1AA33-596E-411E-BDD9-F7249B8F58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9"/>
          <a:stretch/>
        </p:blipFill>
        <p:spPr>
          <a:xfrm>
            <a:off x="0" y="2534983"/>
            <a:ext cx="5746974" cy="389597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7A9C918-1EF1-422F-858A-438EC7B0AC8A}"/>
              </a:ext>
            </a:extLst>
          </p:cNvPr>
          <p:cNvSpPr/>
          <p:nvPr/>
        </p:nvSpPr>
        <p:spPr>
          <a:xfrm>
            <a:off x="0" y="6057299"/>
            <a:ext cx="38143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/>
              <a:t>Fig. </a:t>
            </a:r>
            <a:r>
              <a:rPr lang="cs-CZ" sz="1600" b="1"/>
              <a:t>5</a:t>
            </a:r>
            <a:r>
              <a:rPr lang="en-US" sz="1600" b="1"/>
              <a:t>: </a:t>
            </a:r>
            <a:r>
              <a:rPr lang="cs-CZ" sz="1600" b="1" err="1"/>
              <a:t>Marked</a:t>
            </a:r>
            <a:r>
              <a:rPr lang="cs-CZ" sz="1600" b="1"/>
              <a:t> </a:t>
            </a:r>
            <a:r>
              <a:rPr lang="cs-CZ" sz="1600" b="1" err="1"/>
              <a:t>Ground</a:t>
            </a:r>
            <a:r>
              <a:rPr lang="cs-CZ" sz="1600" b="1"/>
              <a:t> </a:t>
            </a:r>
            <a:r>
              <a:rPr lang="cs-CZ" sz="1600" b="1" err="1"/>
              <a:t>control</a:t>
            </a:r>
            <a:r>
              <a:rPr lang="cs-CZ" sz="1600" b="1"/>
              <a:t> point (GCP).</a:t>
            </a:r>
            <a:endParaRPr lang="en-US" sz="16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412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-9691"/>
            <a:ext cx="12200991" cy="1200329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11347450" cy="1143000"/>
          </a:xfrm>
        </p:spPr>
        <p:txBody>
          <a:bodyPr>
            <a:normAutofit/>
          </a:bodyPr>
          <a:lstStyle/>
          <a:p>
            <a:r>
              <a:rPr lang="en-GB"/>
              <a:t> </a:t>
            </a:r>
            <a:r>
              <a:rPr lang="en-US"/>
              <a:t>Methods</a:t>
            </a:r>
            <a:r>
              <a:rPr lang="cs-CZ"/>
              <a:t>:</a:t>
            </a:r>
            <a:r>
              <a:rPr lang="en-US"/>
              <a:t>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5CAD013-7AEB-45EF-9BE0-899BBC2D5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07572" y="1190638"/>
            <a:ext cx="4613042" cy="4223430"/>
          </a:xfrm>
        </p:spPr>
        <p:txBody>
          <a:bodyPr>
            <a:normAutofit/>
          </a:bodyPr>
          <a:lstStyle/>
          <a:p>
            <a:endParaRPr lang="cs-CZ" sz="1600">
              <a:cs typeface="Calibri"/>
            </a:endParaRPr>
          </a:p>
          <a:p>
            <a:endParaRPr lang="cs-CZ" sz="1600" b="0">
              <a:ea typeface="+mn-lt"/>
              <a:cs typeface="+mn-lt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497271" y="93979"/>
            <a:ext cx="10212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Introduction</a:t>
            </a:r>
            <a:r>
              <a:rPr lang="cs-CZ"/>
              <a:t> </a:t>
            </a:r>
            <a:r>
              <a:rPr lang="he-IL"/>
              <a:t>׀</a:t>
            </a:r>
            <a:r>
              <a:rPr lang="cs-CZ"/>
              <a:t> </a:t>
            </a:r>
            <a:r>
              <a:rPr lang="cs-CZ" b="1"/>
              <a:t>UAV </a:t>
            </a:r>
            <a:r>
              <a:rPr lang="cs-CZ" b="1" err="1"/>
              <a:t>measuring</a:t>
            </a:r>
            <a:r>
              <a:rPr lang="cs-CZ" b="1"/>
              <a:t> and </a:t>
            </a:r>
            <a:r>
              <a:rPr lang="cs-CZ" b="1" err="1"/>
              <a:t>processing</a:t>
            </a:r>
            <a:r>
              <a:rPr lang="cs-CZ" b="1"/>
              <a:t> </a:t>
            </a:r>
            <a:r>
              <a:rPr lang="he-IL"/>
              <a:t>׀ </a:t>
            </a:r>
            <a:r>
              <a:rPr lang="cs-CZ"/>
              <a:t> Results </a:t>
            </a:r>
            <a:r>
              <a:rPr lang="he-IL"/>
              <a:t> ׀</a:t>
            </a:r>
            <a:r>
              <a:rPr lang="cs-CZ" err="1"/>
              <a:t>Conclusion</a:t>
            </a:r>
            <a:endParaRPr lang="cs-CZ" b="1"/>
          </a:p>
          <a:p>
            <a:endParaRPr lang="cs-CZ" b="1"/>
          </a:p>
        </p:txBody>
      </p:sp>
      <p:pic>
        <p:nvPicPr>
          <p:cNvPr id="19" name="Grafik 15">
            <a:extLst>
              <a:ext uri="{FF2B5EF4-FFF2-40B4-BE49-F238E27FC236}">
                <a16:creationId xmlns:a16="http://schemas.microsoft.com/office/drawing/2014/main" id="{06B7F231-0D20-46A5-8AD3-56D8CCF6F6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2196"/>
            <a:ext cx="926679" cy="3243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E09AB1-90E4-4F1B-8F33-8743E2C30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2694" y="1493838"/>
            <a:ext cx="6408694" cy="4016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B0686D-E615-4D3C-8834-C96D1F8098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/>
          <a:stretch/>
        </p:blipFill>
        <p:spPr>
          <a:xfrm>
            <a:off x="6241774" y="1493838"/>
            <a:ext cx="5950226" cy="401608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6ECC583-81E6-40AB-ADBF-31A75F0AED26}"/>
              </a:ext>
            </a:extLst>
          </p:cNvPr>
          <p:cNvSpPr/>
          <p:nvPr/>
        </p:nvSpPr>
        <p:spPr>
          <a:xfrm>
            <a:off x="1167783" y="5729504"/>
            <a:ext cx="9670188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000"/>
              <a:t>Fig. </a:t>
            </a:r>
            <a:r>
              <a:rPr lang="cs-CZ" sz="2000"/>
              <a:t>5</a:t>
            </a:r>
            <a:r>
              <a:rPr lang="en-US" sz="2000"/>
              <a:t>: Processing JPEGs in </a:t>
            </a:r>
            <a:r>
              <a:rPr lang="en-US" sz="2000" err="1"/>
              <a:t>Agisoft</a:t>
            </a:r>
            <a:r>
              <a:rPr lang="en-US" sz="2000"/>
              <a:t> </a:t>
            </a:r>
            <a:r>
              <a:rPr lang="en-US" sz="2000" err="1"/>
              <a:t>Metashape</a:t>
            </a:r>
            <a:r>
              <a:rPr lang="en-US" sz="2000"/>
              <a:t>. Blue points </a:t>
            </a:r>
            <a:r>
              <a:rPr lang="cs-CZ" sz="2000"/>
              <a:t>are </a:t>
            </a:r>
            <a:r>
              <a:rPr lang="en-US" sz="2000"/>
              <a:t>identified </a:t>
            </a:r>
            <a:r>
              <a:rPr lang="en-US" sz="2000" err="1"/>
              <a:t>keypoints</a:t>
            </a:r>
            <a:r>
              <a:rPr lang="en-US" sz="2000"/>
              <a:t> used for spatial reconstruction, </a:t>
            </a:r>
            <a:r>
              <a:rPr lang="cs-CZ" sz="2000" err="1"/>
              <a:t>grey</a:t>
            </a:r>
            <a:r>
              <a:rPr lang="en-US" sz="2000"/>
              <a:t> points</a:t>
            </a:r>
            <a:r>
              <a:rPr lang="cs-CZ" sz="2000"/>
              <a:t> are </a:t>
            </a:r>
            <a:r>
              <a:rPr lang="en-US" sz="2000" err="1"/>
              <a:t>keypoints</a:t>
            </a:r>
            <a:r>
              <a:rPr lang="en-US" sz="2000"/>
              <a:t> without any link to other images or filtered due to high residuals</a:t>
            </a:r>
            <a:r>
              <a:rPr lang="cs-CZ" sz="2000"/>
              <a:t>.</a:t>
            </a:r>
            <a:endParaRPr lang="en-US" sz="2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27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-9691"/>
            <a:ext cx="12200991" cy="1200329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819" y="274638"/>
            <a:ext cx="12104171" cy="1143000"/>
          </a:xfrm>
        </p:spPr>
        <p:txBody>
          <a:bodyPr>
            <a:normAutofit/>
          </a:bodyPr>
          <a:lstStyle/>
          <a:p>
            <a:r>
              <a:rPr lang="cs-CZ"/>
              <a:t>DTM and DSM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94852" y="93979"/>
            <a:ext cx="11215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Introduction</a:t>
            </a:r>
            <a:r>
              <a:rPr lang="cs-CZ"/>
              <a:t> </a:t>
            </a:r>
            <a:r>
              <a:rPr lang="he-IL"/>
              <a:t>׀</a:t>
            </a:r>
            <a:r>
              <a:rPr lang="cs-CZ"/>
              <a:t> UAV </a:t>
            </a:r>
            <a:r>
              <a:rPr lang="cs-CZ" err="1"/>
              <a:t>measuring</a:t>
            </a:r>
            <a:r>
              <a:rPr lang="cs-CZ"/>
              <a:t> and </a:t>
            </a:r>
            <a:r>
              <a:rPr lang="cs-CZ" err="1"/>
              <a:t>processing</a:t>
            </a:r>
            <a:r>
              <a:rPr lang="cs-CZ"/>
              <a:t> </a:t>
            </a:r>
            <a:r>
              <a:rPr lang="he-IL"/>
              <a:t>׀ </a:t>
            </a:r>
            <a:r>
              <a:rPr lang="cs-CZ" b="1"/>
              <a:t> </a:t>
            </a:r>
            <a:r>
              <a:rPr lang="cs-CZ" b="1" err="1"/>
              <a:t>Results</a:t>
            </a:r>
            <a:r>
              <a:rPr lang="cs-CZ" b="1"/>
              <a:t> </a:t>
            </a:r>
            <a:r>
              <a:rPr lang="he-IL" b="1"/>
              <a:t> </a:t>
            </a:r>
            <a:r>
              <a:rPr lang="he-IL"/>
              <a:t>׀</a:t>
            </a:r>
            <a:r>
              <a:rPr lang="cs-CZ" err="1"/>
              <a:t>Conclusion</a:t>
            </a:r>
            <a:endParaRPr lang="cs-CZ" b="1"/>
          </a:p>
          <a:p>
            <a:endParaRPr lang="cs-CZ" b="1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>
          <a:xfrm>
            <a:off x="831851" y="1190639"/>
            <a:ext cx="10515600" cy="5819762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endParaRPr lang="cs-CZ"/>
          </a:p>
          <a:p>
            <a:pPr marL="0" indent="0">
              <a:buNone/>
            </a:pPr>
            <a:r>
              <a:rPr lang="cs-CZ"/>
              <a:t>			</a:t>
            </a:r>
          </a:p>
        </p:txBody>
      </p:sp>
      <p:pic>
        <p:nvPicPr>
          <p:cNvPr id="15" name="Picture 14" descr="Fig. 8: Digital terrain model (DMR) and Digital surface model (DSM) of the avalanche patch of Modry dul.  &#10;">
            <a:extLst>
              <a:ext uri="{FF2B5EF4-FFF2-40B4-BE49-F238E27FC236}">
                <a16:creationId xmlns:a16="http://schemas.microsoft.com/office/drawing/2014/main" id="{3A7ECBB2-6F3F-4D7D-94A7-FEA0DF80D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531" y="-93979"/>
            <a:ext cx="9691314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031E4D-6D48-4FB2-ACF4-7E832052F93B}"/>
              </a:ext>
            </a:extLst>
          </p:cNvPr>
          <p:cNvSpPr txBox="1"/>
          <p:nvPr/>
        </p:nvSpPr>
        <p:spPr>
          <a:xfrm>
            <a:off x="1661711" y="6518507"/>
            <a:ext cx="12095181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/>
              <a:t>Fig. </a:t>
            </a:r>
            <a:r>
              <a:rPr lang="cs-CZ" sz="1600"/>
              <a:t>6</a:t>
            </a:r>
            <a:r>
              <a:rPr lang="en-US" sz="1600"/>
              <a:t>: Digital terrain model (DTM) and Digital surface model (DSM) </a:t>
            </a:r>
            <a:r>
              <a:rPr lang="cs-CZ" sz="1600" err="1"/>
              <a:t>of</a:t>
            </a:r>
            <a:r>
              <a:rPr lang="en-US" sz="1600"/>
              <a:t> </a:t>
            </a:r>
            <a:r>
              <a:rPr lang="en-US" sz="1600" err="1"/>
              <a:t>Modr</a:t>
            </a:r>
            <a:r>
              <a:rPr lang="cs-CZ" sz="1600"/>
              <a:t>ý</a:t>
            </a:r>
            <a:r>
              <a:rPr lang="en-US" sz="1600"/>
              <a:t> d</a:t>
            </a:r>
            <a:r>
              <a:rPr lang="cs-CZ" sz="1600"/>
              <a:t>ů</a:t>
            </a:r>
            <a:r>
              <a:rPr lang="en-US" sz="1600"/>
              <a:t>l avalanche path</a:t>
            </a:r>
            <a:r>
              <a:rPr lang="cs-CZ" sz="1600"/>
              <a:t>.</a:t>
            </a:r>
            <a:endParaRPr lang="en-US" sz="1600"/>
          </a:p>
        </p:txBody>
      </p:sp>
      <p:pic>
        <p:nvPicPr>
          <p:cNvPr id="10" name="Grafik 15">
            <a:extLst>
              <a:ext uri="{FF2B5EF4-FFF2-40B4-BE49-F238E27FC236}">
                <a16:creationId xmlns:a16="http://schemas.microsoft.com/office/drawing/2014/main" id="{31DBD580-F3C0-4776-9982-9FAE8F50B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2723"/>
            <a:ext cx="926679" cy="324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928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-9691"/>
            <a:ext cx="12200991" cy="1200329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819" y="274638"/>
            <a:ext cx="12104171" cy="1143000"/>
          </a:xfrm>
        </p:spPr>
        <p:txBody>
          <a:bodyPr>
            <a:normAutofit/>
          </a:bodyPr>
          <a:lstStyle/>
          <a:p>
            <a:r>
              <a:rPr lang="cs-CZ" err="1"/>
              <a:t>Orthophoto</a:t>
            </a:r>
            <a:endParaRPr lang="cs-CZ">
              <a:cs typeface="Calibri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1418B-8088-4073-998D-E0F0FA2C0D0B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94852" y="93979"/>
            <a:ext cx="11215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Introduction</a:t>
            </a:r>
            <a:r>
              <a:rPr lang="cs-CZ"/>
              <a:t> </a:t>
            </a:r>
            <a:r>
              <a:rPr lang="he-IL"/>
              <a:t>׀</a:t>
            </a:r>
            <a:r>
              <a:rPr lang="cs-CZ"/>
              <a:t> UAV </a:t>
            </a:r>
            <a:r>
              <a:rPr lang="cs-CZ" err="1"/>
              <a:t>measuring</a:t>
            </a:r>
            <a:r>
              <a:rPr lang="cs-CZ"/>
              <a:t> and </a:t>
            </a:r>
            <a:r>
              <a:rPr lang="cs-CZ" err="1"/>
              <a:t>processing</a:t>
            </a:r>
            <a:r>
              <a:rPr lang="cs-CZ"/>
              <a:t> </a:t>
            </a:r>
            <a:r>
              <a:rPr lang="he-IL"/>
              <a:t>׀ </a:t>
            </a:r>
            <a:r>
              <a:rPr lang="cs-CZ" b="1"/>
              <a:t> </a:t>
            </a:r>
            <a:r>
              <a:rPr lang="cs-CZ" b="1" err="1"/>
              <a:t>Results</a:t>
            </a:r>
            <a:r>
              <a:rPr lang="cs-CZ" b="1"/>
              <a:t> </a:t>
            </a:r>
            <a:r>
              <a:rPr lang="he-IL" b="1"/>
              <a:t> </a:t>
            </a:r>
            <a:r>
              <a:rPr lang="he-IL"/>
              <a:t>׀</a:t>
            </a:r>
            <a:r>
              <a:rPr lang="cs-CZ" err="1"/>
              <a:t>Discussion</a:t>
            </a:r>
            <a:endParaRPr lang="cs-CZ" b="1"/>
          </a:p>
          <a:p>
            <a:endParaRPr lang="cs-CZ" b="1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>
          <a:xfrm>
            <a:off x="831851" y="1190639"/>
            <a:ext cx="10515600" cy="5819762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endParaRPr lang="cs-CZ"/>
          </a:p>
          <a:p>
            <a:pPr marL="0" indent="0">
              <a:buNone/>
            </a:pPr>
            <a:r>
              <a:rPr lang="cs-CZ"/>
              <a:t>			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BD2F5BD-BD8A-49C6-BDD6-805A11760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55" y="1571286"/>
            <a:ext cx="7323703" cy="5285466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ABA566F3-02C2-47D7-BF79-03B655924E57}"/>
              </a:ext>
            </a:extLst>
          </p:cNvPr>
          <p:cNvSpPr/>
          <p:nvPr/>
        </p:nvSpPr>
        <p:spPr>
          <a:xfrm>
            <a:off x="-1797667" y="2174875"/>
            <a:ext cx="894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/>
              <a:t>4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F0A87D-C00E-45BA-A3F4-76B45C1E2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832" y="1837878"/>
            <a:ext cx="7468215" cy="499144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3B7038F-8E01-47E8-A3DE-61987B2A251E}"/>
              </a:ext>
            </a:extLst>
          </p:cNvPr>
          <p:cNvSpPr/>
          <p:nvPr/>
        </p:nvSpPr>
        <p:spPr>
          <a:xfrm>
            <a:off x="27720" y="1213933"/>
            <a:ext cx="768551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600"/>
              <a:t>Fig. </a:t>
            </a:r>
            <a:r>
              <a:rPr lang="cs-CZ" sz="1600"/>
              <a:t>7</a:t>
            </a:r>
            <a:r>
              <a:rPr lang="en-US" sz="1600"/>
              <a:t>: </a:t>
            </a:r>
            <a:r>
              <a:rPr lang="en-US" sz="1600" err="1"/>
              <a:t>Modr</a:t>
            </a:r>
            <a:r>
              <a:rPr lang="cs-CZ" sz="1600"/>
              <a:t>ý</a:t>
            </a:r>
            <a:r>
              <a:rPr lang="en-US" sz="1600"/>
              <a:t> d</a:t>
            </a:r>
            <a:r>
              <a:rPr lang="cs-CZ" sz="1600"/>
              <a:t>ů</a:t>
            </a:r>
            <a:r>
              <a:rPr lang="en-US" sz="1600"/>
              <a:t>l</a:t>
            </a:r>
            <a:r>
              <a:rPr lang="cs-CZ" sz="1600"/>
              <a:t> a</a:t>
            </a:r>
            <a:r>
              <a:rPr lang="en-US" sz="1600" err="1"/>
              <a:t>valanche</a:t>
            </a:r>
            <a:r>
              <a:rPr lang="en-US" sz="1600"/>
              <a:t> </a:t>
            </a:r>
            <a:r>
              <a:rPr lang="cs-CZ" sz="1600"/>
              <a:t>(2015) </a:t>
            </a:r>
            <a:r>
              <a:rPr lang="cs-CZ" sz="1600" err="1"/>
              <a:t>near</a:t>
            </a:r>
            <a:r>
              <a:rPr lang="cs-CZ" sz="1600"/>
              <a:t> </a:t>
            </a:r>
            <a:r>
              <a:rPr lang="cs-CZ" sz="1600" err="1"/>
              <a:t>the</a:t>
            </a:r>
            <a:r>
              <a:rPr lang="cs-CZ" sz="1600"/>
              <a:t> </a:t>
            </a:r>
            <a:r>
              <a:rPr lang="cs-CZ" sz="1600" err="1"/>
              <a:t>hut</a:t>
            </a:r>
            <a:r>
              <a:rPr lang="cs-CZ" sz="1600"/>
              <a:t> Děvín and </a:t>
            </a:r>
            <a:r>
              <a:rPr lang="en-US" sz="1600"/>
              <a:t>orthophoto with GCPs</a:t>
            </a:r>
            <a:r>
              <a:rPr lang="cs-CZ" sz="1600"/>
              <a:t>.</a:t>
            </a:r>
            <a:endParaRPr lang="en-US" sz="1600"/>
          </a:p>
        </p:txBody>
      </p:sp>
      <p:pic>
        <p:nvPicPr>
          <p:cNvPr id="14" name="Grafik 15">
            <a:extLst>
              <a:ext uri="{FF2B5EF4-FFF2-40B4-BE49-F238E27FC236}">
                <a16:creationId xmlns:a16="http://schemas.microsoft.com/office/drawing/2014/main" id="{8D65499B-5EE4-4B57-B2DC-9F9313CA13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8433"/>
            <a:ext cx="926679" cy="3243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4437D8-9302-434C-91FC-C5D40726EBD2}"/>
              </a:ext>
            </a:extLst>
          </p:cNvPr>
          <p:cNvSpPr txBox="1"/>
          <p:nvPr/>
        </p:nvSpPr>
        <p:spPr>
          <a:xfrm>
            <a:off x="5470579" y="6459992"/>
            <a:ext cx="196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err="1">
                <a:solidFill>
                  <a:schemeClr val="bg1"/>
                </a:solidFill>
              </a:rPr>
              <a:t>Photo</a:t>
            </a:r>
            <a:r>
              <a:rPr lang="cs-CZ">
                <a:solidFill>
                  <a:schemeClr val="bg1"/>
                </a:solidFill>
              </a:rPr>
              <a:t> by </a:t>
            </a:r>
            <a:r>
              <a:rPr lang="cs-CZ" err="1">
                <a:solidFill>
                  <a:schemeClr val="bg1"/>
                </a:solidFill>
              </a:rPr>
              <a:t>J.Blahůt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A6D5BF-51E0-4CD7-BF5C-1FFCF4174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835" y="-9692"/>
            <a:ext cx="4853022" cy="68580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D7EE861-B065-46AB-8E56-15B126CF4594}"/>
              </a:ext>
            </a:extLst>
          </p:cNvPr>
          <p:cNvSpPr/>
          <p:nvPr/>
        </p:nvSpPr>
        <p:spPr>
          <a:xfrm>
            <a:off x="8917757" y="5458120"/>
            <a:ext cx="1225484" cy="8982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714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2.2|17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2.2|17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2.2|17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2.2|1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2.2|1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2.2|1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2.2|1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2.2|17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2.2|17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2.2|17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2.2|17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2.2|17.6"/>
</p:tagLst>
</file>

<file path=ppt/theme/theme1.xml><?xml version="1.0" encoding="utf-8"?>
<a:theme xmlns:a="http://schemas.openxmlformats.org/drawingml/2006/main" name="Blank">
  <a:themeElements>
    <a:clrScheme name="Kancelář">
      <a:dk1>
        <a:sysClr val="windowText" lastClr="000000"/>
      </a:dk1>
      <a:lt1>
        <a:sysClr val="window" lastClr="FFFFFF"/>
      </a:lt1>
      <a:dk2>
        <a:srgbClr val="6E747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85296"/>
      </a:hlink>
      <a:folHlink>
        <a:srgbClr val="993366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99F4A60B86A174E86D219D3BFD61A93" ma:contentTypeVersion="11" ma:contentTypeDescription="Vytvoří nový dokument" ma:contentTypeScope="" ma:versionID="9c46f311213a0263ac9204d3e6b7024e">
  <xsd:schema xmlns:xsd="http://www.w3.org/2001/XMLSchema" xmlns:xs="http://www.w3.org/2001/XMLSchema" xmlns:p="http://schemas.microsoft.com/office/2006/metadata/properties" xmlns:ns3="50d961a7-fe90-46e9-b3e4-1326f9032b39" xmlns:ns4="3951d264-4f88-4b3e-8ee9-cb9d757a4ba2" targetNamespace="http://schemas.microsoft.com/office/2006/metadata/properties" ma:root="true" ma:fieldsID="10af33e7be7146827ea154ed00f4dc82" ns3:_="" ns4:_="">
    <xsd:import namespace="50d961a7-fe90-46e9-b3e4-1326f9032b39"/>
    <xsd:import namespace="3951d264-4f88-4b3e-8ee9-cb9d757a4ba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d961a7-fe90-46e9-b3e4-1326f9032b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1d264-4f88-4b3e-8ee9-cb9d757a4ba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CEF069-E5DC-4C3F-8F3B-15C937D3604C}">
  <ds:schemaRefs>
    <ds:schemaRef ds:uri="http://purl.org/dc/terms/"/>
    <ds:schemaRef ds:uri="50d961a7-fe90-46e9-b3e4-1326f9032b39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3951d264-4f88-4b3e-8ee9-cb9d757a4ba2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54C472F-D05E-4CC7-AE76-13A2CCF6709F}">
  <ds:schemaRefs>
    <ds:schemaRef ds:uri="3951d264-4f88-4b3e-8ee9-cb9d757a4ba2"/>
    <ds:schemaRef ds:uri="50d961a7-fe90-46e9-b3e4-1326f9032b3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515EF30-A856-4373-ABCE-9AF511B522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1415</Words>
  <Application>Microsoft Office PowerPoint</Application>
  <PresentationFormat>Širokoúhlá obrazovka</PresentationFormat>
  <Paragraphs>161</Paragraphs>
  <Slides>16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Arial,Sans-Serif</vt:lpstr>
      <vt:lpstr>Calibri</vt:lpstr>
      <vt:lpstr>Blank</vt:lpstr>
      <vt:lpstr>Mapping snow avalanche releases by unmanned aerial vehicle (UAV) in the Czech Republic Krkonoše mountain range </vt:lpstr>
      <vt:lpstr>Prezentace aplikace PowerPoint</vt:lpstr>
      <vt:lpstr> </vt:lpstr>
      <vt:lpstr>Prezentace aplikace PowerPoint</vt:lpstr>
      <vt:lpstr> Methodology: revealed problems in measuring </vt:lpstr>
      <vt:lpstr> Methods: </vt:lpstr>
      <vt:lpstr> Methods: </vt:lpstr>
      <vt:lpstr>DTM and DSM</vt:lpstr>
      <vt:lpstr>Orthophoto</vt:lpstr>
      <vt:lpstr>Model accuracy</vt:lpstr>
      <vt:lpstr>Model accuracy</vt:lpstr>
      <vt:lpstr>RAMMS simulation </vt:lpstr>
      <vt:lpstr>Avalanche hazard </vt:lpstr>
      <vt:lpstr> Conclusion</vt:lpstr>
      <vt:lpstr>Acknowledgement</vt:lpstr>
      <vt:lpstr> 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Lavinové ohrožení  - hodnocení a varovné signály</dc:title>
  <dc:creator>Součková Markéta</dc:creator>
  <cp:lastModifiedBy>Juras Roman</cp:lastModifiedBy>
  <cp:revision>6</cp:revision>
  <dcterms:created xsi:type="dcterms:W3CDTF">2019-12-01T21:04:02Z</dcterms:created>
  <dcterms:modified xsi:type="dcterms:W3CDTF">2020-05-07T08:28:07Z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0x010100499F4A60B86A174E86D219D3BFD61A93</vt:lpwstr>
  </property>
</Properties>
</file>