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4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D4F3-1205-4BC5-96DA-65DD67955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C2E5CE-6938-4580-9D1D-7D14A7AEF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F129-6555-4DF1-9134-A6A0C387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4B3BF-A557-425B-B040-9CDCCFCB9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44AD4-C748-49E7-950D-6F07703B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8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9E2A-D5DD-4B91-9F4E-943F8E395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7F751-A700-4C57-96A7-D852A4923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86A58-BF55-41FF-A7E0-F901B5FD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C3E0B-8CC2-4AE6-B9F4-E1A2E0F7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84680-D84A-4A2C-B8A3-66DC79A3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81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04A286-E0F0-4A27-A1BC-337A25445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75FFB-26FD-4DB3-9579-AC8199DA9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C546A-9D5D-4D9F-A07D-4D854DAF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5737B-C790-4F7D-972A-808999FE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9A555-EB5B-4BDE-9ECC-0EA76157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4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5C41-A5C4-4868-AFDA-B535CECB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25AFD-408B-4656-972E-34734032B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626BF-763A-45DC-8892-CDF2763B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53CE0-1D7B-4442-A201-158079FA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AA642-0122-47E4-842F-C0BA04A9B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8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04CC-FBAA-4B8E-AC31-3C62DAA8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3B19C-FFC1-4220-BE7E-454A9363C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A0AFC-8967-4D70-981D-ACB339947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43F97-264F-4797-BF2F-EE8CA74F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B3F9-F75D-40AA-A54E-A30386DE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65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7267-B6C8-40A8-9F18-5BA2C767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56BC-888D-4C94-980A-20FEE722E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F2D79-510D-40B4-9DC2-E984F6762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067A2-37CC-4EFC-9DFA-0D39B354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A0377-C6B9-4797-AF7E-E1C6BAA9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5CA8F-7A80-4410-A04C-4EBE2512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26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F924C-2012-4663-B370-4F6D9A979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6D143-DE83-40BB-B48C-4497D6CAD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48C5B-5F16-4DB2-B0C6-74B38D57B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DF9E2-125E-4CB2-BE56-3C238AFD1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74A30-96D4-4670-AE87-A9FE0AB15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402062-FD97-4B1A-94B6-4F8A8B48D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160085-B43C-418B-8530-BE9F6A67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B21F83-2E32-4FBC-99C6-29DE1A05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36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8182F-9FBD-41D9-9FBB-B6CCE203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F6C56-E365-4AF0-91CB-EF4166D9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57722-1ACD-491E-B4F7-47AB3D26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0A681-CE24-4A33-BEFC-0CF43DD8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0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83E3F3-540C-4271-930A-09CD50C7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980EF-DCB4-45C8-9CAF-6B9FAFC3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CD71D-A7B1-4D86-9BD1-D9ACEA25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1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6257-BFEA-4836-A43E-FCB3B019B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42821-AA6D-48CA-9429-146A954D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327B6-6BD1-4D62-A18A-8B0D95F00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E5AD9-9AF9-4E08-9F01-30C80A48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C2D08-C9A7-4DD9-9CD3-DD334875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3055D-EE69-4769-8246-EC71D5AE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54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D97A0-A8C9-4447-8C75-FAF0CF37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195174-9845-4CC7-B98A-DFE76E061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01E24-2B16-49E8-B985-B1ABCF4ED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AEFBD-7902-41D7-B559-73CADEE1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1F5BD-CB05-4611-81D4-B444668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67969-8787-4178-A374-8F7DFC54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49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08467-309B-4053-8D79-0EA5F3E31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CD643-0BDA-4EE3-9671-03785344A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B40E8-550C-4DF2-A887-374CB1E1D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8905-EC89-4E92-B944-9EB359417C6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BE0C2-9B7B-4F99-9CF1-00A696EF2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1BB33-AF83-408C-9782-0187F34F9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EA3F-BD54-4BDD-ACF4-DCF8D9051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3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88A420-D0C4-4816-91BF-DEFAF82EE0A2}"/>
              </a:ext>
            </a:extLst>
          </p:cNvPr>
          <p:cNvSpPr txBox="1"/>
          <p:nvPr/>
        </p:nvSpPr>
        <p:spPr>
          <a:xfrm>
            <a:off x="6351" y="2241351"/>
            <a:ext cx="121856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An important source of polar stratospheric clouds (PSCs) is from the temperature fluctuations induced by mountain waves.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This formation mechanism is usually missing in chemistry–climate models because these temperature fluctuations are neither resolved nor parameterised.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Here, we investigate in detail the localised wintertime stratospheric cooling produced by a parameterisation scheme describing stratospheric mountain-wave-induced temperature fluctuations into the UM-UKCA global chemistry-climate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We focus on the Antarctic Peninsula, which is a hot spot for mountain waves.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See Orr et al. (2015 for details of the scheme.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69C55B-2584-4869-BD4F-E48F66802AA5}"/>
              </a:ext>
            </a:extLst>
          </p:cNvPr>
          <p:cNvSpPr/>
          <p:nvPr/>
        </p:nvSpPr>
        <p:spPr>
          <a:xfrm>
            <a:off x="190500" y="5934670"/>
            <a:ext cx="12001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Orr, A., Hosking, J. S., Hoffmann, L., Keeble, J., Dean, S. M., Roscoe, H. K., Abraham, L., Vosper, S., and Phillips, T.: Inclusion of mountain wave-induced cooling for the formation of PSCs over the Antarctic Peninsula in a chemistry-climate model, Atmos. Chem. Phys., 15, 1071-1086, doi:10.5194/acp-15-1071-2015, 2015.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A8841-F837-4817-B5B9-CFCF6BFA034A}"/>
              </a:ext>
            </a:extLst>
          </p:cNvPr>
          <p:cNvSpPr txBox="1"/>
          <p:nvPr/>
        </p:nvSpPr>
        <p:spPr>
          <a:xfrm>
            <a:off x="-330200" y="1771584"/>
            <a:ext cx="1218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Introduction / background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0728C-5D3F-4CB9-8BFE-6C4A04B9CDE4}"/>
              </a:ext>
            </a:extLst>
          </p:cNvPr>
          <p:cNvSpPr/>
          <p:nvPr/>
        </p:nvSpPr>
        <p:spPr>
          <a:xfrm>
            <a:off x="101600" y="172637"/>
            <a:ext cx="12090399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 of mountain-wave-induced stratospheric cooling over the Antarctic Peninsula using a parameterisation scheme in the UM-UKCA chemistry climate model </a:t>
            </a:r>
            <a:endParaRPr lang="en-GB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Andrew Orr, Scott Hosking, Aymeric Delon, Tracy Moffat-Griffin, Lars Hoffman, Reinhold Spang</a:t>
            </a:r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Luke Abrahams, James Keeble</a:t>
            </a:r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Peter Braesicke</a:t>
            </a:r>
            <a:endParaRPr lang="en-GB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87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6CFAC1B-3E06-46C9-B751-C7E557C98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E21F6EDA-F953-4F95-B48D-4CE74C3A7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" t="10309" r="7945" b="3122"/>
          <a:stretch>
            <a:fillRect/>
          </a:stretch>
        </p:blipFill>
        <p:spPr bwMode="auto">
          <a:xfrm>
            <a:off x="295276" y="722661"/>
            <a:ext cx="51816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E7701FDA-86DE-4320-AD64-9539F20F7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776" y="4779073"/>
                <a:ext cx="5372100" cy="18158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GB" altLang="en-US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Comparison of the probability distribution for brightness temperature for May to October of the mountain-wave-induced stratospheric cooling over the Antarctic Peninsula between the parameterisation scheme </a:t>
                </a:r>
                <a14:m>
                  <m:oMath xmlns:m="http://schemas.openxmlformats.org/officeDocument/2006/math">
                    <m:r>
                      <a:rPr kumimoji="0" lang="en-GB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sSubSup>
                      <m:sSubSupPr>
                        <m:ctrlPr>
                          <a:rPr kumimoji="0" lang="en-GB" altLang="en-US" sz="1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kumimoji="0" lang="en-GB" altLang="en-US" sz="1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𝑩𝑻</m:t>
                        </m:r>
                      </m:e>
                      <m:sub>
                        <m:r>
                          <a:rPr kumimoji="0" lang="en-GB" altLang="en-US" sz="1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𝑺𝑺𝑶</m:t>
                        </m:r>
                      </m:sub>
                      <m:sup>
                        <m:r>
                          <a:rPr kumimoji="0" lang="en-GB" altLang="en-US" sz="1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kumimoji="0" lang="en-GB" altLang="en-US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(red line) and the </a:t>
                </a:r>
                <a:r>
                  <a:rPr lang="en-GB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Atmospheric Infrared Sounder (AIRS) measurements</a:t>
                </a:r>
                <a:r>
                  <a:rPr kumimoji="0" lang="en-GB" altLang="en-US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alt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sSubSup>
                      <m:sSubSupPr>
                        <m:ctrlPr>
                          <a:rPr kumimoji="0" lang="en-GB" altLang="en-US" sz="1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kumimoji="0" lang="en-GB" altLang="en-US" sz="1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𝑩𝑻</m:t>
                        </m:r>
                      </m:e>
                      <m:sub>
                        <m:r>
                          <a:rPr kumimoji="0" lang="en-GB" altLang="en-US" sz="1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𝑨𝑰𝑹𝑺</m:t>
                        </m:r>
                      </m:sub>
                      <m:sup>
                        <m:r>
                          <a:rPr kumimoji="0" lang="en-GB" altLang="en-US" sz="16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kumimoji="0" lang="en-GB" altLang="en-US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(black line).</a:t>
                </a:r>
                <a:r>
                  <a:rPr kumimoji="0" lang="en-GB" altLang="en-US" sz="1600" b="1" i="1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GB" altLang="en-US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AIRS values are for a 16-yr period from 2002 to 2018. </a:t>
                </a:r>
                <a:endParaRPr kumimoji="0" lang="en-GB" altLang="en-US" sz="16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E7701FDA-86DE-4320-AD64-9539F20F74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776" y="4779073"/>
                <a:ext cx="5372100" cy="1815882"/>
              </a:xfrm>
              <a:prstGeom prst="rect">
                <a:avLst/>
              </a:prstGeom>
              <a:blipFill>
                <a:blip r:embed="rId3"/>
                <a:stretch>
                  <a:fillRect l="-568" t="-671" r="-681" b="-36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C23A2618-061C-4359-A341-E419436C52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0" t="9901" r="8367" b="4149"/>
          <a:stretch/>
        </p:blipFill>
        <p:spPr bwMode="auto">
          <a:xfrm>
            <a:off x="6365875" y="685457"/>
            <a:ext cx="5118100" cy="37622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2641EBA-C4A9-4DFB-8CF7-05B39E2A85BC}"/>
                  </a:ext>
                </a:extLst>
              </p:cNvPr>
              <p:cNvSpPr/>
              <p:nvPr/>
            </p:nvSpPr>
            <p:spPr>
              <a:xfrm>
                <a:off x="6365875" y="4779073"/>
                <a:ext cx="52070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000"/>
                  </a:spcAft>
                </a:pPr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Comparison of the probability distribution of temperature for May to October at an altitude of 22 km of the mountain-wave-induced cooling over the Antarctic Peninsula between the parameterisation scheme </a:t>
                </a:r>
                <a14:m>
                  <m:oMath xmlns:m="http://schemas.openxmlformats.org/officeDocument/2006/math">
                    <m:r>
                      <a:rPr lang="en-GB" sz="15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∆</m:t>
                    </m:r>
                    <m:sSubSup>
                      <m:sSubSupPr>
                        <m:ctrlP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𝑺𝑺𝑶</m:t>
                        </m:r>
                      </m:sub>
                      <m:sup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(black line) and the radiosonde observations </a:t>
                </a:r>
                <a14:m>
                  <m:oMath xmlns:m="http://schemas.openxmlformats.org/officeDocument/2006/math">
                    <m:r>
                      <a:rPr lang="en-GB" sz="15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∆</m:t>
                    </m:r>
                    <m:sSubSup>
                      <m:sSubSupPr>
                        <m:ctrlP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𝑹𝑺</m:t>
                        </m:r>
                      </m:sub>
                      <m:sup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(red line). The radiosondes are launched daily for a 14-yr period from 2002 to 2015.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2641EBA-C4A9-4DFB-8CF7-05B39E2A85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875" y="4779073"/>
                <a:ext cx="5207000" cy="1477328"/>
              </a:xfrm>
              <a:prstGeom prst="rect">
                <a:avLst/>
              </a:prstGeom>
              <a:blipFill>
                <a:blip r:embed="rId5"/>
                <a:stretch>
                  <a:fillRect l="-468" t="-826" r="-468" b="-3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D63B8092-C7B6-4772-AD04-8C597CF3EACB}"/>
              </a:ext>
            </a:extLst>
          </p:cNvPr>
          <p:cNvSpPr txBox="1"/>
          <p:nvPr/>
        </p:nvSpPr>
        <p:spPr>
          <a:xfrm>
            <a:off x="-88900" y="76180"/>
            <a:ext cx="1218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Comparison of results from the scheme with AIRS (left) and radiosonde (right) measurements</a:t>
            </a:r>
          </a:p>
        </p:txBody>
      </p:sp>
    </p:spTree>
    <p:extLst>
      <p:ext uri="{BB962C8B-B14F-4D97-AF65-F5344CB8AC3E}">
        <p14:creationId xmlns:p14="http://schemas.microsoft.com/office/powerpoint/2010/main" val="172666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4EFFDC79-567B-4867-928E-97621EB96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91" y="1032589"/>
            <a:ext cx="9808268" cy="36032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B382B6-02FC-43B7-BE88-66E05CE90831}"/>
              </a:ext>
            </a:extLst>
          </p:cNvPr>
          <p:cNvSpPr txBox="1"/>
          <p:nvPr/>
        </p:nvSpPr>
        <p:spPr>
          <a:xfrm>
            <a:off x="-88900" y="76180"/>
            <a:ext cx="1218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Influence of the scheme on how often PSC formation temperatures are exceeded in the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B386728-6EF4-437C-BA0F-434C258111AE}"/>
                  </a:ext>
                </a:extLst>
              </p:cNvPr>
              <p:cNvSpPr/>
              <p:nvPr/>
            </p:nvSpPr>
            <p:spPr>
              <a:xfrm>
                <a:off x="1295400" y="4809748"/>
                <a:ext cx="980826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000"/>
                  </a:spcAft>
                </a:pPr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Probability distributions of the temperature differences between the model temperature T and the formation temperature of type </a:t>
                </a:r>
                <a:r>
                  <a:rPr lang="en-GB" sz="1500" b="1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Ia</a:t>
                </a:r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</a:t>
                </a:r>
                <a:r>
                  <a:rPr lang="en-GB" sz="1500" b="1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NAT</a:t>
                </a:r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and type II (T</a:t>
                </a:r>
                <a:r>
                  <a:rPr lang="en-GB" sz="1500" b="1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ice</a:t>
                </a:r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PSCs over the Antarctic Peninsula at an altitude of 20.4 km for the combined months of May to October, , i.e. </a:t>
                </a:r>
                <a14:m>
                  <m:oMath xmlns:m="http://schemas.openxmlformats.org/officeDocument/2006/math">
                    <m:r>
                      <a:rPr lang="en-GB" sz="15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𝑻</m:t>
                    </m:r>
                    <m:r>
                      <a:rPr lang="en-GB" sz="15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𝑵𝑨𝑻</m:t>
                        </m:r>
                      </m:sub>
                    </m:sSub>
                  </m:oMath>
                </a14:m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(a) and </a:t>
                </a:r>
                <a14:m>
                  <m:oMath xmlns:m="http://schemas.openxmlformats.org/officeDocument/2006/math">
                    <m:r>
                      <a:rPr lang="en-GB" sz="15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𝑻</m:t>
                    </m:r>
                    <m:r>
                      <a:rPr lang="en-GB" sz="15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𝒊𝒄𝒆</m:t>
                        </m:r>
                      </m:sub>
                    </m:sSub>
                  </m:oMath>
                </a14:m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(b). Here </a:t>
                </a:r>
                <a14:m>
                  <m:oMath xmlns:m="http://schemas.openxmlformats.org/officeDocument/2006/math">
                    <m:r>
                      <a:rPr lang="en-GB" sz="15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𝑻</m:t>
                    </m:r>
                  </m:oMath>
                </a14:m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equal to 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GB" sz="15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𝑪𝑯𝑬𝑴</m:t>
                        </m:r>
                        <m:r>
                          <a:rPr lang="en-GB" sz="15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GB" sz="15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𝑪𝑳𝑰𝑴</m:t>
                        </m:r>
                      </m:sub>
                    </m:sSub>
                    <m:r>
                      <a:rPr lang="en-GB" sz="15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Sup>
                      <m:sSubSupPr>
                        <m:ctrlP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∆</m:t>
                        </m:r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𝑺𝑺𝑶</m:t>
                        </m:r>
                      </m:sub>
                      <m:sup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(red line)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GB" sz="15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𝑪𝑯𝑬𝑴</m:t>
                        </m:r>
                        <m:r>
                          <a:rPr lang="en-GB" sz="15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GB" sz="15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𝑪𝑳𝑰𝑴</m:t>
                        </m:r>
                      </m:sub>
                    </m:sSub>
                  </m:oMath>
                </a14:m>
                <a:r>
                  <a:rPr lang="en-GB" sz="15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(black line), i.e. when the parameterisation scheme is switched on and off.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B386728-6EF4-437C-BA0F-434C258111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09748"/>
                <a:ext cx="9808268" cy="1015663"/>
              </a:xfrm>
              <a:prstGeom prst="rect">
                <a:avLst/>
              </a:prstGeom>
              <a:blipFill>
                <a:blip r:embed="rId3"/>
                <a:stretch>
                  <a:fillRect l="-249" t="-1198" r="-249" b="-5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720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Orr, Andrew M.W.</dc:creator>
  <cp:lastModifiedBy>Orr, Andrew M.W.</cp:lastModifiedBy>
  <cp:revision>6</cp:revision>
  <dcterms:created xsi:type="dcterms:W3CDTF">2020-04-30T12:43:57Z</dcterms:created>
  <dcterms:modified xsi:type="dcterms:W3CDTF">2020-04-30T13:33:46Z</dcterms:modified>
</cp:coreProperties>
</file>