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1" r:id="rId15"/>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55" autoAdjust="0"/>
  </p:normalViewPr>
  <p:slideViewPr>
    <p:cSldViewPr>
      <p:cViewPr>
        <p:scale>
          <a:sx n="100" d="100"/>
          <a:sy n="100" d="100"/>
        </p:scale>
        <p:origin x="72" y="6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oglio_di_lavoro_di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oglio_di_lavoro_di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oglio_di_lavoro_di_Microsoft_Excel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oglio_di_lavoro_di_Microsoft_Excel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oglio_di_lavoro_di_Microsoft_Excel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Foglio_di_lavoro_di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Foglio3!$O$7</c:f>
              <c:strCache>
                <c:ptCount val="1"/>
                <c:pt idx="0">
                  <c:v>8</c:v>
                </c:pt>
              </c:strCache>
            </c:strRef>
          </c:tx>
          <c:spPr>
            <a:ln w="28575" cap="rnd">
              <a:solidFill>
                <a:schemeClr val="bg1">
                  <a:lumMod val="65000"/>
                </a:schemeClr>
              </a:solidFill>
              <a:round/>
            </a:ln>
            <a:effectLst/>
          </c:spPr>
          <c:marker>
            <c:symbol val="square"/>
            <c:size val="6"/>
            <c:spPr>
              <a:solidFill>
                <a:schemeClr val="bg1">
                  <a:lumMod val="65000"/>
                </a:schemeClr>
              </a:solidFill>
              <a:ln w="9525">
                <a:solidFill>
                  <a:schemeClr val="bg1">
                    <a:lumMod val="65000"/>
                  </a:schemeClr>
                </a:solidFill>
              </a:ln>
              <a:effectLst/>
            </c:spPr>
          </c:marker>
          <c:cat>
            <c:strRef>
              <c:f>Foglio3!$P$6:$Z$6</c:f>
              <c:strCache>
                <c:ptCount val="11"/>
                <c:pt idx="0">
                  <c:v>89-90</c:v>
                </c:pt>
                <c:pt idx="1">
                  <c:v>90-91</c:v>
                </c:pt>
                <c:pt idx="2">
                  <c:v>91-92</c:v>
                </c:pt>
                <c:pt idx="3">
                  <c:v>92-93</c:v>
                </c:pt>
                <c:pt idx="4">
                  <c:v>93-94</c:v>
                </c:pt>
                <c:pt idx="5">
                  <c:v>94-95</c:v>
                </c:pt>
                <c:pt idx="6">
                  <c:v>95-96</c:v>
                </c:pt>
                <c:pt idx="7">
                  <c:v>96-97</c:v>
                </c:pt>
                <c:pt idx="8">
                  <c:v>97-98</c:v>
                </c:pt>
                <c:pt idx="9">
                  <c:v>98-01</c:v>
                </c:pt>
                <c:pt idx="10">
                  <c:v>2001-2019</c:v>
                </c:pt>
              </c:strCache>
            </c:strRef>
          </c:cat>
          <c:val>
            <c:numRef>
              <c:f>Foglio3!$P$7:$Z$7</c:f>
              <c:numCache>
                <c:formatCode>General</c:formatCode>
                <c:ptCount val="11"/>
                <c:pt idx="0">
                  <c:v>2</c:v>
                </c:pt>
                <c:pt idx="1">
                  <c:v>2</c:v>
                </c:pt>
                <c:pt idx="2">
                  <c:v>3</c:v>
                </c:pt>
                <c:pt idx="3">
                  <c:v>2</c:v>
                </c:pt>
                <c:pt idx="4">
                  <c:v>1</c:v>
                </c:pt>
                <c:pt idx="5">
                  <c:v>1</c:v>
                </c:pt>
                <c:pt idx="6">
                  <c:v>2</c:v>
                </c:pt>
                <c:pt idx="7">
                  <c:v>2</c:v>
                </c:pt>
                <c:pt idx="8">
                  <c:v>0</c:v>
                </c:pt>
                <c:pt idx="9">
                  <c:v>-8</c:v>
                </c:pt>
                <c:pt idx="10">
                  <c:v>-20</c:v>
                </c:pt>
              </c:numCache>
            </c:numRef>
          </c:val>
          <c:smooth val="0"/>
          <c:extLst xmlns:c16r2="http://schemas.microsoft.com/office/drawing/2015/06/chart">
            <c:ext xmlns:c16="http://schemas.microsoft.com/office/drawing/2014/chart" uri="{C3380CC4-5D6E-409C-BE32-E72D297353CC}">
              <c16:uniqueId val="{00000000-4095-41C6-BF8E-E2AD3BDF57D4}"/>
            </c:ext>
          </c:extLst>
        </c:ser>
        <c:ser>
          <c:idx val="1"/>
          <c:order val="1"/>
          <c:tx>
            <c:strRef>
              <c:f>Foglio3!$O$8</c:f>
              <c:strCache>
                <c:ptCount val="1"/>
                <c:pt idx="0">
                  <c:v>10a</c:v>
                </c:pt>
              </c:strCache>
            </c:strRef>
          </c:tx>
          <c:spPr>
            <a:ln w="28575" cap="rnd">
              <a:solidFill>
                <a:srgbClr val="FF0000"/>
              </a:solidFill>
              <a:round/>
            </a:ln>
            <a:effectLst/>
          </c:spPr>
          <c:marker>
            <c:symbol val="square"/>
            <c:size val="6"/>
            <c:spPr>
              <a:solidFill>
                <a:srgbClr val="FF0000"/>
              </a:solidFill>
              <a:ln w="9525">
                <a:solidFill>
                  <a:srgbClr val="FF0000"/>
                </a:solidFill>
              </a:ln>
              <a:effectLst/>
            </c:spPr>
          </c:marker>
          <c:cat>
            <c:strRef>
              <c:f>Foglio3!$P$6:$Z$6</c:f>
              <c:strCache>
                <c:ptCount val="11"/>
                <c:pt idx="0">
                  <c:v>89-90</c:v>
                </c:pt>
                <c:pt idx="1">
                  <c:v>90-91</c:v>
                </c:pt>
                <c:pt idx="2">
                  <c:v>91-92</c:v>
                </c:pt>
                <c:pt idx="3">
                  <c:v>92-93</c:v>
                </c:pt>
                <c:pt idx="4">
                  <c:v>93-94</c:v>
                </c:pt>
                <c:pt idx="5">
                  <c:v>94-95</c:v>
                </c:pt>
                <c:pt idx="6">
                  <c:v>95-96</c:v>
                </c:pt>
                <c:pt idx="7">
                  <c:v>96-97</c:v>
                </c:pt>
                <c:pt idx="8">
                  <c:v>97-98</c:v>
                </c:pt>
                <c:pt idx="9">
                  <c:v>98-01</c:v>
                </c:pt>
                <c:pt idx="10">
                  <c:v>2001-2019</c:v>
                </c:pt>
              </c:strCache>
            </c:strRef>
          </c:cat>
          <c:val>
            <c:numRef>
              <c:f>Foglio3!$P$8:$Z$8</c:f>
              <c:numCache>
                <c:formatCode>General</c:formatCode>
                <c:ptCount val="11"/>
                <c:pt idx="0">
                  <c:v>-7</c:v>
                </c:pt>
                <c:pt idx="1">
                  <c:v>-9</c:v>
                </c:pt>
                <c:pt idx="2">
                  <c:v>-12</c:v>
                </c:pt>
                <c:pt idx="3">
                  <c:v>-14</c:v>
                </c:pt>
                <c:pt idx="4">
                  <c:v>-18</c:v>
                </c:pt>
                <c:pt idx="5">
                  <c:v>-18</c:v>
                </c:pt>
                <c:pt idx="6">
                  <c:v>-19</c:v>
                </c:pt>
                <c:pt idx="7">
                  <c:v>-21</c:v>
                </c:pt>
                <c:pt idx="8">
                  <c:v>-19</c:v>
                </c:pt>
                <c:pt idx="9">
                  <c:v>-31</c:v>
                </c:pt>
                <c:pt idx="10">
                  <c:v>-41</c:v>
                </c:pt>
              </c:numCache>
            </c:numRef>
          </c:val>
          <c:smooth val="0"/>
          <c:extLst xmlns:c16r2="http://schemas.microsoft.com/office/drawing/2015/06/chart">
            <c:ext xmlns:c16="http://schemas.microsoft.com/office/drawing/2014/chart" uri="{C3380CC4-5D6E-409C-BE32-E72D297353CC}">
              <c16:uniqueId val="{00000001-4095-41C6-BF8E-E2AD3BDF57D4}"/>
            </c:ext>
          </c:extLst>
        </c:ser>
        <c:ser>
          <c:idx val="2"/>
          <c:order val="2"/>
          <c:tx>
            <c:strRef>
              <c:f>Foglio3!$O$9</c:f>
              <c:strCache>
                <c:ptCount val="1"/>
                <c:pt idx="0">
                  <c:v>11a</c:v>
                </c:pt>
              </c:strCache>
            </c:strRef>
          </c:tx>
          <c:spPr>
            <a:ln w="28575" cap="rnd">
              <a:solidFill>
                <a:srgbClr val="FFFF00"/>
              </a:solidFill>
              <a:round/>
            </a:ln>
            <a:effectLst/>
          </c:spPr>
          <c:marker>
            <c:symbol val="square"/>
            <c:size val="6"/>
            <c:spPr>
              <a:solidFill>
                <a:srgbClr val="FFFF00"/>
              </a:solidFill>
              <a:ln w="9525">
                <a:solidFill>
                  <a:srgbClr val="FFFF00"/>
                </a:solidFill>
              </a:ln>
              <a:effectLst/>
            </c:spPr>
          </c:marker>
          <c:cat>
            <c:strRef>
              <c:f>Foglio3!$P$6:$Z$6</c:f>
              <c:strCache>
                <c:ptCount val="11"/>
                <c:pt idx="0">
                  <c:v>89-90</c:v>
                </c:pt>
                <c:pt idx="1">
                  <c:v>90-91</c:v>
                </c:pt>
                <c:pt idx="2">
                  <c:v>91-92</c:v>
                </c:pt>
                <c:pt idx="3">
                  <c:v>92-93</c:v>
                </c:pt>
                <c:pt idx="4">
                  <c:v>93-94</c:v>
                </c:pt>
                <c:pt idx="5">
                  <c:v>94-95</c:v>
                </c:pt>
                <c:pt idx="6">
                  <c:v>95-96</c:v>
                </c:pt>
                <c:pt idx="7">
                  <c:v>96-97</c:v>
                </c:pt>
                <c:pt idx="8">
                  <c:v>97-98</c:v>
                </c:pt>
                <c:pt idx="9">
                  <c:v>98-01</c:v>
                </c:pt>
                <c:pt idx="10">
                  <c:v>2001-2019</c:v>
                </c:pt>
              </c:strCache>
            </c:strRef>
          </c:cat>
          <c:val>
            <c:numRef>
              <c:f>Foglio3!$P$9:$Z$9</c:f>
              <c:numCache>
                <c:formatCode>General</c:formatCode>
                <c:ptCount val="11"/>
                <c:pt idx="0">
                  <c:v>-37</c:v>
                </c:pt>
                <c:pt idx="1">
                  <c:v>-44</c:v>
                </c:pt>
                <c:pt idx="2">
                  <c:v>-51</c:v>
                </c:pt>
                <c:pt idx="3">
                  <c:v>-54</c:v>
                </c:pt>
                <c:pt idx="4">
                  <c:v>-60</c:v>
                </c:pt>
                <c:pt idx="5">
                  <c:v>-63</c:v>
                </c:pt>
                <c:pt idx="6">
                  <c:v>-64</c:v>
                </c:pt>
                <c:pt idx="7">
                  <c:v>-66</c:v>
                </c:pt>
                <c:pt idx="8">
                  <c:v>-63</c:v>
                </c:pt>
                <c:pt idx="9">
                  <c:v>-77</c:v>
                </c:pt>
                <c:pt idx="10">
                  <c:v>-99</c:v>
                </c:pt>
              </c:numCache>
            </c:numRef>
          </c:val>
          <c:smooth val="0"/>
          <c:extLst xmlns:c16r2="http://schemas.microsoft.com/office/drawing/2015/06/chart">
            <c:ext xmlns:c16="http://schemas.microsoft.com/office/drawing/2014/chart" uri="{C3380CC4-5D6E-409C-BE32-E72D297353CC}">
              <c16:uniqueId val="{00000002-4095-41C6-BF8E-E2AD3BDF57D4}"/>
            </c:ext>
          </c:extLst>
        </c:ser>
        <c:ser>
          <c:idx val="3"/>
          <c:order val="3"/>
          <c:tx>
            <c:strRef>
              <c:f>Foglio3!$O$10</c:f>
              <c:strCache>
                <c:ptCount val="1"/>
                <c:pt idx="0">
                  <c:v>13</c:v>
                </c:pt>
              </c:strCache>
            </c:strRef>
          </c:tx>
          <c:spPr>
            <a:ln w="28575" cap="rnd">
              <a:solidFill>
                <a:srgbClr val="00B0F0"/>
              </a:solidFill>
              <a:round/>
            </a:ln>
            <a:effectLst/>
          </c:spPr>
          <c:marker>
            <c:symbol val="square"/>
            <c:size val="6"/>
            <c:spPr>
              <a:solidFill>
                <a:srgbClr val="00B0F0"/>
              </a:solidFill>
              <a:ln w="9525">
                <a:solidFill>
                  <a:srgbClr val="00B0F0"/>
                </a:solidFill>
              </a:ln>
              <a:effectLst/>
            </c:spPr>
          </c:marker>
          <c:cat>
            <c:strRef>
              <c:f>Foglio3!$P$6:$Z$6</c:f>
              <c:strCache>
                <c:ptCount val="11"/>
                <c:pt idx="0">
                  <c:v>89-90</c:v>
                </c:pt>
                <c:pt idx="1">
                  <c:v>90-91</c:v>
                </c:pt>
                <c:pt idx="2">
                  <c:v>91-92</c:v>
                </c:pt>
                <c:pt idx="3">
                  <c:v>92-93</c:v>
                </c:pt>
                <c:pt idx="4">
                  <c:v>93-94</c:v>
                </c:pt>
                <c:pt idx="5">
                  <c:v>94-95</c:v>
                </c:pt>
                <c:pt idx="6">
                  <c:v>95-96</c:v>
                </c:pt>
                <c:pt idx="7">
                  <c:v>96-97</c:v>
                </c:pt>
                <c:pt idx="8">
                  <c:v>97-98</c:v>
                </c:pt>
                <c:pt idx="9">
                  <c:v>98-01</c:v>
                </c:pt>
                <c:pt idx="10">
                  <c:v>2001-2019</c:v>
                </c:pt>
              </c:strCache>
            </c:strRef>
          </c:cat>
          <c:val>
            <c:numRef>
              <c:f>Foglio3!$P$10:$Z$10</c:f>
              <c:numCache>
                <c:formatCode>General</c:formatCode>
                <c:ptCount val="11"/>
                <c:pt idx="0">
                  <c:v>-10</c:v>
                </c:pt>
                <c:pt idx="1">
                  <c:v>-11</c:v>
                </c:pt>
                <c:pt idx="2">
                  <c:v>-13</c:v>
                </c:pt>
                <c:pt idx="3">
                  <c:v>-13</c:v>
                </c:pt>
                <c:pt idx="4">
                  <c:v>-18</c:v>
                </c:pt>
                <c:pt idx="5">
                  <c:v>-18</c:v>
                </c:pt>
                <c:pt idx="6">
                  <c:v>-18</c:v>
                </c:pt>
                <c:pt idx="7">
                  <c:v>-19</c:v>
                </c:pt>
                <c:pt idx="8">
                  <c:v>-15</c:v>
                </c:pt>
                <c:pt idx="9">
                  <c:v>-21</c:v>
                </c:pt>
                <c:pt idx="10">
                  <c:v>-33</c:v>
                </c:pt>
              </c:numCache>
            </c:numRef>
          </c:val>
          <c:smooth val="0"/>
          <c:extLst xmlns:c16r2="http://schemas.microsoft.com/office/drawing/2015/06/chart">
            <c:ext xmlns:c16="http://schemas.microsoft.com/office/drawing/2014/chart" uri="{C3380CC4-5D6E-409C-BE32-E72D297353CC}">
              <c16:uniqueId val="{00000003-4095-41C6-BF8E-E2AD3BDF57D4}"/>
            </c:ext>
          </c:extLst>
        </c:ser>
        <c:ser>
          <c:idx val="4"/>
          <c:order val="4"/>
          <c:tx>
            <c:strRef>
              <c:f>Foglio3!$O$11</c:f>
              <c:strCache>
                <c:ptCount val="1"/>
                <c:pt idx="0">
                  <c:v>15</c:v>
                </c:pt>
              </c:strCache>
            </c:strRef>
          </c:tx>
          <c:spPr>
            <a:ln w="28575" cap="rnd">
              <a:solidFill>
                <a:srgbClr val="F810AB"/>
              </a:solidFill>
              <a:round/>
            </a:ln>
            <a:effectLst/>
          </c:spPr>
          <c:marker>
            <c:symbol val="square"/>
            <c:size val="6"/>
            <c:spPr>
              <a:solidFill>
                <a:srgbClr val="F60EEB"/>
              </a:solidFill>
              <a:ln w="9525">
                <a:solidFill>
                  <a:srgbClr val="F60EEB"/>
                </a:solidFill>
              </a:ln>
              <a:effectLst/>
            </c:spPr>
          </c:marker>
          <c:cat>
            <c:strRef>
              <c:f>Foglio3!$P$6:$Z$6</c:f>
              <c:strCache>
                <c:ptCount val="11"/>
                <c:pt idx="0">
                  <c:v>89-90</c:v>
                </c:pt>
                <c:pt idx="1">
                  <c:v>90-91</c:v>
                </c:pt>
                <c:pt idx="2">
                  <c:v>91-92</c:v>
                </c:pt>
                <c:pt idx="3">
                  <c:v>92-93</c:v>
                </c:pt>
                <c:pt idx="4">
                  <c:v>93-94</c:v>
                </c:pt>
                <c:pt idx="5">
                  <c:v>94-95</c:v>
                </c:pt>
                <c:pt idx="6">
                  <c:v>95-96</c:v>
                </c:pt>
                <c:pt idx="7">
                  <c:v>96-97</c:v>
                </c:pt>
                <c:pt idx="8">
                  <c:v>97-98</c:v>
                </c:pt>
                <c:pt idx="9">
                  <c:v>98-01</c:v>
                </c:pt>
                <c:pt idx="10">
                  <c:v>2001-2019</c:v>
                </c:pt>
              </c:strCache>
            </c:strRef>
          </c:cat>
          <c:val>
            <c:numRef>
              <c:f>Foglio3!$P$11:$Z$11</c:f>
              <c:numCache>
                <c:formatCode>General</c:formatCode>
                <c:ptCount val="11"/>
                <c:pt idx="0">
                  <c:v>-8</c:v>
                </c:pt>
                <c:pt idx="1">
                  <c:v>-9</c:v>
                </c:pt>
                <c:pt idx="2">
                  <c:v>-11</c:v>
                </c:pt>
                <c:pt idx="3">
                  <c:v>-11</c:v>
                </c:pt>
                <c:pt idx="4">
                  <c:v>-15</c:v>
                </c:pt>
                <c:pt idx="5">
                  <c:v>-17</c:v>
                </c:pt>
                <c:pt idx="6">
                  <c:v>-18</c:v>
                </c:pt>
                <c:pt idx="7">
                  <c:v>-17</c:v>
                </c:pt>
                <c:pt idx="8">
                  <c:v>-12</c:v>
                </c:pt>
                <c:pt idx="9">
                  <c:v>-14</c:v>
                </c:pt>
                <c:pt idx="10">
                  <c:v>-30</c:v>
                </c:pt>
              </c:numCache>
            </c:numRef>
          </c:val>
          <c:smooth val="0"/>
          <c:extLst xmlns:c16r2="http://schemas.microsoft.com/office/drawing/2015/06/chart">
            <c:ext xmlns:c16="http://schemas.microsoft.com/office/drawing/2014/chart" uri="{C3380CC4-5D6E-409C-BE32-E72D297353CC}">
              <c16:uniqueId val="{00000004-4095-41C6-BF8E-E2AD3BDF57D4}"/>
            </c:ext>
          </c:extLst>
        </c:ser>
        <c:dLbls>
          <c:showLegendKey val="0"/>
          <c:showVal val="0"/>
          <c:showCatName val="0"/>
          <c:showSerName val="0"/>
          <c:showPercent val="0"/>
          <c:showBubbleSize val="0"/>
        </c:dLbls>
        <c:marker val="1"/>
        <c:smooth val="0"/>
        <c:axId val="327791312"/>
        <c:axId val="327788176"/>
      </c:lineChart>
      <c:catAx>
        <c:axId val="327791312"/>
        <c:scaling>
          <c:orientation val="minMax"/>
        </c:scaling>
        <c:delete val="0"/>
        <c:axPos val="b"/>
        <c:numFmt formatCode="General" sourceLinked="1"/>
        <c:majorTickMark val="none"/>
        <c:minorTickMark val="out"/>
        <c:tickLblPos val="nextTo"/>
        <c:spPr>
          <a:noFill/>
          <a:ln w="9525" cap="flat" cmpd="sng" algn="ctr">
            <a:solidFill>
              <a:schemeClr val="accent3"/>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7788176"/>
        <c:crossesAt val="-120"/>
        <c:auto val="1"/>
        <c:lblAlgn val="ctr"/>
        <c:lblOffset val="100"/>
        <c:noMultiLvlLbl val="0"/>
      </c:catAx>
      <c:valAx>
        <c:axId val="327788176"/>
        <c:scaling>
          <c:orientation val="minMax"/>
          <c:max val="20"/>
          <c:min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out"/>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7791312"/>
        <c:crosses val="autoZero"/>
        <c:crossBetween val="between"/>
        <c:majorUnit val="2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dirty="0">
                <a:solidFill>
                  <a:schemeClr val="tx1"/>
                </a:solidFill>
              </a:rPr>
              <a:t>CS1-CS3_1983-2019</a:t>
            </a:r>
          </a:p>
        </c:rich>
      </c:tx>
      <c:layout>
        <c:manualLayout>
          <c:xMode val="edge"/>
          <c:yMode val="edge"/>
          <c:x val="0.28769226460598041"/>
          <c:y val="1.165757926235978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8669846257770598"/>
          <c:y val="0.14579402515723269"/>
          <c:w val="0.75601909169910642"/>
          <c:h val="0.76301781557965631"/>
        </c:manualLayout>
      </c:layout>
      <c:scatterChart>
        <c:scatterStyle val="lineMarker"/>
        <c:varyColors val="0"/>
        <c:ser>
          <c:idx val="0"/>
          <c:order val="0"/>
          <c:tx>
            <c:v>EDM</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Foglio1!$D$1:$AE$1</c:f>
              <c:numCache>
                <c:formatCode>mmm\-yy</c:formatCode>
                <c:ptCount val="28"/>
                <c:pt idx="0">
                  <c:v>30621</c:v>
                </c:pt>
                <c:pt idx="1">
                  <c:v>31352</c:v>
                </c:pt>
                <c:pt idx="2">
                  <c:v>31898</c:v>
                </c:pt>
                <c:pt idx="3">
                  <c:v>32295</c:v>
                </c:pt>
                <c:pt idx="4">
                  <c:v>32629</c:v>
                </c:pt>
                <c:pt idx="5">
                  <c:v>33025</c:v>
                </c:pt>
                <c:pt idx="6">
                  <c:v>33025</c:v>
                </c:pt>
                <c:pt idx="7">
                  <c:v>33390</c:v>
                </c:pt>
                <c:pt idx="8">
                  <c:v>33725</c:v>
                </c:pt>
                <c:pt idx="9">
                  <c:v>34121</c:v>
                </c:pt>
                <c:pt idx="10">
                  <c:v>34121</c:v>
                </c:pt>
                <c:pt idx="11">
                  <c:v>34455</c:v>
                </c:pt>
                <c:pt idx="12">
                  <c:v>34851</c:v>
                </c:pt>
                <c:pt idx="13">
                  <c:v>34851</c:v>
                </c:pt>
                <c:pt idx="14">
                  <c:v>35186</c:v>
                </c:pt>
                <c:pt idx="15">
                  <c:v>35551</c:v>
                </c:pt>
                <c:pt idx="16">
                  <c:v>35947</c:v>
                </c:pt>
                <c:pt idx="17">
                  <c:v>36770</c:v>
                </c:pt>
                <c:pt idx="18">
                  <c:v>36770</c:v>
                </c:pt>
                <c:pt idx="19">
                  <c:v>37043</c:v>
                </c:pt>
                <c:pt idx="20">
                  <c:v>37073</c:v>
                </c:pt>
                <c:pt idx="21">
                  <c:v>37288</c:v>
                </c:pt>
                <c:pt idx="22">
                  <c:v>37469</c:v>
                </c:pt>
                <c:pt idx="23">
                  <c:v>37591</c:v>
                </c:pt>
                <c:pt idx="24">
                  <c:v>37622</c:v>
                </c:pt>
                <c:pt idx="27">
                  <c:v>37803</c:v>
                </c:pt>
              </c:numCache>
            </c:numRef>
          </c:xVal>
          <c:yVal>
            <c:numRef>
              <c:f>Foglio1!$D$25:$AE$25</c:f>
              <c:numCache>
                <c:formatCode>0.000</c:formatCode>
                <c:ptCount val="28"/>
                <c:pt idx="1">
                  <c:v>5056.6319999999996</c:v>
                </c:pt>
                <c:pt idx="2">
                  <c:v>5056.598</c:v>
                </c:pt>
                <c:pt idx="3">
                  <c:v>5056.6030000000001</c:v>
                </c:pt>
                <c:pt idx="4">
                  <c:v>5056.6180000000004</c:v>
                </c:pt>
                <c:pt idx="5">
                  <c:v>5056.6809999999996</c:v>
                </c:pt>
                <c:pt idx="6">
                  <c:v>5056.6810000000005</c:v>
                </c:pt>
                <c:pt idx="7">
                  <c:v>5056.6940000000004</c:v>
                </c:pt>
                <c:pt idx="8">
                  <c:v>5056.6980000000003</c:v>
                </c:pt>
                <c:pt idx="9">
                  <c:v>5056.701</c:v>
                </c:pt>
                <c:pt idx="10">
                  <c:v>5056.701</c:v>
                </c:pt>
                <c:pt idx="11">
                  <c:v>5056.6940000000004</c:v>
                </c:pt>
                <c:pt idx="12">
                  <c:v>5056.6940000000004</c:v>
                </c:pt>
                <c:pt idx="13">
                  <c:v>5056.6940000000004</c:v>
                </c:pt>
                <c:pt idx="14">
                  <c:v>5056.72</c:v>
                </c:pt>
                <c:pt idx="15">
                  <c:v>5056.7070000000003</c:v>
                </c:pt>
                <c:pt idx="16">
                  <c:v>5056.7110000000002</c:v>
                </c:pt>
                <c:pt idx="17">
                  <c:v>5056.7040000000006</c:v>
                </c:pt>
                <c:pt idx="18">
                  <c:v>5056.7040000000006</c:v>
                </c:pt>
                <c:pt idx="19">
                  <c:v>5056.7170000000006</c:v>
                </c:pt>
                <c:pt idx="20">
                  <c:v>5056.8550000000005</c:v>
                </c:pt>
                <c:pt idx="21">
                  <c:v>5056.8700000000008</c:v>
                </c:pt>
                <c:pt idx="22">
                  <c:v>5056.8760000000011</c:v>
                </c:pt>
                <c:pt idx="23">
                  <c:v>5056.9050000000007</c:v>
                </c:pt>
                <c:pt idx="24">
                  <c:v>5056.8870000000006</c:v>
                </c:pt>
                <c:pt idx="27">
                  <c:v>5056.8869999999997</c:v>
                </c:pt>
              </c:numCache>
            </c:numRef>
          </c:yVal>
          <c:smooth val="0"/>
          <c:extLst xmlns:c16r2="http://schemas.microsoft.com/office/drawing/2015/06/chart">
            <c:ext xmlns:c16="http://schemas.microsoft.com/office/drawing/2014/chart" uri="{C3380CC4-5D6E-409C-BE32-E72D297353CC}">
              <c16:uniqueId val="{00000000-6C98-4394-A350-A7FBF097D5C9}"/>
            </c:ext>
          </c:extLst>
        </c:ser>
        <c:ser>
          <c:idx val="1"/>
          <c:order val="1"/>
          <c:tx>
            <c:v>GPS</c:v>
          </c:tx>
          <c:spPr>
            <a:ln w="19050" cap="rnd">
              <a:solidFill>
                <a:schemeClr val="accent4"/>
              </a:solidFill>
              <a:round/>
            </a:ln>
            <a:effectLst/>
          </c:spPr>
          <c:marker>
            <c:symbol val="circle"/>
            <c:size val="5"/>
            <c:spPr>
              <a:solidFill>
                <a:schemeClr val="accent2"/>
              </a:solidFill>
              <a:ln w="9525">
                <a:solidFill>
                  <a:schemeClr val="accent2"/>
                </a:solidFill>
              </a:ln>
              <a:effectLst/>
            </c:spPr>
          </c:marker>
          <c:xVal>
            <c:numRef>
              <c:f>Foglio1!$AE$1:$AZ$1</c:f>
              <c:numCache>
                <c:formatCode>mmm\-yy</c:formatCode>
                <c:ptCount val="22"/>
                <c:pt idx="0">
                  <c:v>37803</c:v>
                </c:pt>
                <c:pt idx="1">
                  <c:v>37956</c:v>
                </c:pt>
                <c:pt idx="2">
                  <c:v>37987</c:v>
                </c:pt>
                <c:pt idx="3">
                  <c:v>38169</c:v>
                </c:pt>
                <c:pt idx="4">
                  <c:v>38534</c:v>
                </c:pt>
                <c:pt idx="5">
                  <c:v>38869</c:v>
                </c:pt>
                <c:pt idx="6">
                  <c:v>39083</c:v>
                </c:pt>
                <c:pt idx="7">
                  <c:v>39234</c:v>
                </c:pt>
                <c:pt idx="8">
                  <c:v>39600</c:v>
                </c:pt>
                <c:pt idx="9">
                  <c:v>39995</c:v>
                </c:pt>
                <c:pt idx="10">
                  <c:v>40360</c:v>
                </c:pt>
                <c:pt idx="11">
                  <c:v>40695</c:v>
                </c:pt>
                <c:pt idx="12">
                  <c:v>41091</c:v>
                </c:pt>
                <c:pt idx="13">
                  <c:v>41426</c:v>
                </c:pt>
                <c:pt idx="14">
                  <c:v>41821</c:v>
                </c:pt>
                <c:pt idx="15">
                  <c:v>42005</c:v>
                </c:pt>
                <c:pt idx="16">
                  <c:v>42156</c:v>
                </c:pt>
                <c:pt idx="17">
                  <c:v>42522</c:v>
                </c:pt>
                <c:pt idx="18">
                  <c:v>43101</c:v>
                </c:pt>
                <c:pt idx="19">
                  <c:v>43252</c:v>
                </c:pt>
                <c:pt idx="20">
                  <c:v>43435</c:v>
                </c:pt>
                <c:pt idx="21">
                  <c:v>43617</c:v>
                </c:pt>
              </c:numCache>
            </c:numRef>
          </c:xVal>
          <c:yVal>
            <c:numRef>
              <c:f>Foglio1!$AE$25:$AZ$25</c:f>
              <c:numCache>
                <c:formatCode>General</c:formatCode>
                <c:ptCount val="22"/>
                <c:pt idx="0" formatCode="0.000">
                  <c:v>5056.8869999999997</c:v>
                </c:pt>
                <c:pt idx="3" formatCode="0.000">
                  <c:v>5056.9070000000002</c:v>
                </c:pt>
                <c:pt idx="4" formatCode="0.000">
                  <c:v>5056.9040000000005</c:v>
                </c:pt>
                <c:pt idx="5" formatCode="0.000">
                  <c:v>5056.9160000000002</c:v>
                </c:pt>
                <c:pt idx="6" formatCode="0.000">
                  <c:v>5056.9260000000004</c:v>
                </c:pt>
                <c:pt idx="7" formatCode="0.000">
                  <c:v>5056.9350000000004</c:v>
                </c:pt>
                <c:pt idx="8" formatCode="0.000">
                  <c:v>5056.9009999999998</c:v>
                </c:pt>
                <c:pt idx="9" formatCode="0.000">
                  <c:v>5056.933</c:v>
                </c:pt>
                <c:pt idx="10" formatCode="0.000">
                  <c:v>5056.9269999999997</c:v>
                </c:pt>
                <c:pt idx="11" formatCode="0.000">
                  <c:v>5056.9719999999998</c:v>
                </c:pt>
                <c:pt idx="13" formatCode="0.000">
                  <c:v>5056.9440000000004</c:v>
                </c:pt>
                <c:pt idx="14" formatCode="0.000">
                  <c:v>5056.93</c:v>
                </c:pt>
                <c:pt idx="16" formatCode="0.000">
                  <c:v>5056.9440000000004</c:v>
                </c:pt>
                <c:pt idx="17" formatCode="0.000">
                  <c:v>5056.9399999999996</c:v>
                </c:pt>
                <c:pt idx="18" formatCode="0.000">
                  <c:v>5056.9560000000001</c:v>
                </c:pt>
                <c:pt idx="21" formatCode="0.000">
                  <c:v>5057.07</c:v>
                </c:pt>
              </c:numCache>
            </c:numRef>
          </c:yVal>
          <c:smooth val="0"/>
          <c:extLst xmlns:c16r2="http://schemas.microsoft.com/office/drawing/2015/06/chart">
            <c:ext xmlns:c16="http://schemas.microsoft.com/office/drawing/2014/chart" uri="{C3380CC4-5D6E-409C-BE32-E72D297353CC}">
              <c16:uniqueId val="{00000001-6C98-4394-A350-A7FBF097D5C9}"/>
            </c:ext>
          </c:extLst>
        </c:ser>
        <c:dLbls>
          <c:showLegendKey val="0"/>
          <c:showVal val="0"/>
          <c:showCatName val="0"/>
          <c:showSerName val="0"/>
          <c:showPercent val="0"/>
          <c:showBubbleSize val="0"/>
        </c:dLbls>
        <c:axId val="313409096"/>
        <c:axId val="313409880"/>
      </c:scatterChart>
      <c:valAx>
        <c:axId val="313409096"/>
        <c:scaling>
          <c:orientation val="minMax"/>
          <c:max val="44197"/>
          <c:min val="29983"/>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13409880"/>
        <c:crosses val="autoZero"/>
        <c:crossBetween val="midCat"/>
      </c:valAx>
      <c:valAx>
        <c:axId val="313409880"/>
        <c:scaling>
          <c:orientation val="minMax"/>
          <c:max val="5057.1800000000103"/>
          <c:min val="5056.5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m</a:t>
                </a:r>
              </a:p>
            </c:rich>
          </c:tx>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13409096"/>
        <c:crosses val="autoZero"/>
        <c:crossBetween val="midCat"/>
        <c:majorUnit val="4.0000000000000008E-2"/>
      </c:valAx>
      <c:spPr>
        <a:noFill/>
        <a:ln>
          <a:noFill/>
        </a:ln>
        <a:effectLst/>
      </c:spPr>
    </c:plotArea>
    <c:legend>
      <c:legendPos val="r"/>
      <c:layout>
        <c:manualLayout>
          <c:xMode val="edge"/>
          <c:yMode val="edge"/>
          <c:x val="0.77528805361593967"/>
          <c:y val="1.3246236319516652E-2"/>
          <c:w val="0.20763542769210838"/>
          <c:h val="0.1326660228792155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1" dirty="0">
                <a:solidFill>
                  <a:schemeClr val="accent4">
                    <a:lumMod val="60000"/>
                    <a:lumOff val="40000"/>
                  </a:schemeClr>
                </a:solidFill>
              </a:rPr>
              <a:t>CS1-CS5_1983-2019</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7869509534522576"/>
          <c:y val="0.19866338318583959"/>
          <c:w val="0.76272805344939987"/>
          <c:h val="0.6770808511463855"/>
        </c:manualLayout>
      </c:layout>
      <c:scatterChart>
        <c:scatterStyle val="lineMarker"/>
        <c:varyColors val="0"/>
        <c:ser>
          <c:idx val="0"/>
          <c:order val="0"/>
          <c:tx>
            <c:v>EDM</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Foglio1!$D$1:$AE$1</c:f>
              <c:numCache>
                <c:formatCode>mmm\-yy</c:formatCode>
                <c:ptCount val="28"/>
                <c:pt idx="0">
                  <c:v>30621</c:v>
                </c:pt>
                <c:pt idx="1">
                  <c:v>31352</c:v>
                </c:pt>
                <c:pt idx="2">
                  <c:v>31898</c:v>
                </c:pt>
                <c:pt idx="3">
                  <c:v>32295</c:v>
                </c:pt>
                <c:pt idx="4">
                  <c:v>32629</c:v>
                </c:pt>
                <c:pt idx="5">
                  <c:v>33025</c:v>
                </c:pt>
                <c:pt idx="6">
                  <c:v>33025</c:v>
                </c:pt>
                <c:pt idx="7">
                  <c:v>33390</c:v>
                </c:pt>
                <c:pt idx="8">
                  <c:v>33725</c:v>
                </c:pt>
                <c:pt idx="9">
                  <c:v>34121</c:v>
                </c:pt>
                <c:pt idx="10">
                  <c:v>34121</c:v>
                </c:pt>
                <c:pt idx="11">
                  <c:v>34455</c:v>
                </c:pt>
                <c:pt idx="12">
                  <c:v>34851</c:v>
                </c:pt>
                <c:pt idx="13">
                  <c:v>34851</c:v>
                </c:pt>
                <c:pt idx="14">
                  <c:v>35186</c:v>
                </c:pt>
                <c:pt idx="15">
                  <c:v>35551</c:v>
                </c:pt>
                <c:pt idx="16">
                  <c:v>35947</c:v>
                </c:pt>
                <c:pt idx="17">
                  <c:v>36770</c:v>
                </c:pt>
                <c:pt idx="18">
                  <c:v>36770</c:v>
                </c:pt>
                <c:pt idx="19">
                  <c:v>37043</c:v>
                </c:pt>
                <c:pt idx="20">
                  <c:v>37073</c:v>
                </c:pt>
                <c:pt idx="21">
                  <c:v>37288</c:v>
                </c:pt>
                <c:pt idx="22">
                  <c:v>37469</c:v>
                </c:pt>
                <c:pt idx="23">
                  <c:v>37591</c:v>
                </c:pt>
                <c:pt idx="24">
                  <c:v>37622</c:v>
                </c:pt>
                <c:pt idx="27">
                  <c:v>37803</c:v>
                </c:pt>
              </c:numCache>
            </c:numRef>
          </c:xVal>
          <c:yVal>
            <c:numRef>
              <c:f>Foglio1!$D$21:$AE$21</c:f>
              <c:numCache>
                <c:formatCode>0.000</c:formatCode>
                <c:ptCount val="28"/>
                <c:pt idx="0">
                  <c:v>3220.87</c:v>
                </c:pt>
                <c:pt idx="1">
                  <c:v>3220.873</c:v>
                </c:pt>
                <c:pt idx="2">
                  <c:v>3220.848</c:v>
                </c:pt>
                <c:pt idx="3">
                  <c:v>3220.8420000000001</c:v>
                </c:pt>
                <c:pt idx="4">
                  <c:v>3220.85</c:v>
                </c:pt>
                <c:pt idx="5">
                  <c:v>3220.8710000000001</c:v>
                </c:pt>
                <c:pt idx="6">
                  <c:v>3220.8710000000001</c:v>
                </c:pt>
                <c:pt idx="7">
                  <c:v>3220.8740000000003</c:v>
                </c:pt>
                <c:pt idx="8">
                  <c:v>3220.8710000000001</c:v>
                </c:pt>
                <c:pt idx="9">
                  <c:v>3220.8830000000003</c:v>
                </c:pt>
                <c:pt idx="10">
                  <c:v>3220.8830000000003</c:v>
                </c:pt>
                <c:pt idx="11">
                  <c:v>3220.8720000000003</c:v>
                </c:pt>
                <c:pt idx="12">
                  <c:v>3220.864</c:v>
                </c:pt>
                <c:pt idx="13">
                  <c:v>3220.8640000000005</c:v>
                </c:pt>
                <c:pt idx="14">
                  <c:v>3220.8780000000002</c:v>
                </c:pt>
                <c:pt idx="15">
                  <c:v>3220.8760000000002</c:v>
                </c:pt>
                <c:pt idx="16">
                  <c:v>3220.8720000000003</c:v>
                </c:pt>
                <c:pt idx="17">
                  <c:v>3220.8660000000004</c:v>
                </c:pt>
                <c:pt idx="18">
                  <c:v>3220.8660000000004</c:v>
                </c:pt>
                <c:pt idx="19">
                  <c:v>3220.8680000000004</c:v>
                </c:pt>
                <c:pt idx="20">
                  <c:v>3220.8990000000003</c:v>
                </c:pt>
                <c:pt idx="21">
                  <c:v>3220.9070000000006</c:v>
                </c:pt>
                <c:pt idx="22">
                  <c:v>3220.9080000000004</c:v>
                </c:pt>
                <c:pt idx="23">
                  <c:v>3220.9480000000003</c:v>
                </c:pt>
                <c:pt idx="24">
                  <c:v>3220.9350000000004</c:v>
                </c:pt>
                <c:pt idx="27">
                  <c:v>3220.9350000000004</c:v>
                </c:pt>
              </c:numCache>
            </c:numRef>
          </c:yVal>
          <c:smooth val="0"/>
          <c:extLst xmlns:c16r2="http://schemas.microsoft.com/office/drawing/2015/06/chart">
            <c:ext xmlns:c16="http://schemas.microsoft.com/office/drawing/2014/chart" uri="{C3380CC4-5D6E-409C-BE32-E72D297353CC}">
              <c16:uniqueId val="{00000000-EAC3-45A0-8AF7-71529CB4751D}"/>
            </c:ext>
          </c:extLst>
        </c:ser>
        <c:ser>
          <c:idx val="1"/>
          <c:order val="1"/>
          <c:tx>
            <c:v>GPS</c:v>
          </c:tx>
          <c:spPr>
            <a:ln w="19050" cap="rnd">
              <a:solidFill>
                <a:schemeClr val="accent4"/>
              </a:solidFill>
              <a:round/>
            </a:ln>
            <a:effectLst/>
          </c:spPr>
          <c:marker>
            <c:symbol val="circle"/>
            <c:size val="5"/>
            <c:spPr>
              <a:solidFill>
                <a:schemeClr val="accent2"/>
              </a:solidFill>
              <a:ln w="9525">
                <a:solidFill>
                  <a:schemeClr val="accent2"/>
                </a:solidFill>
              </a:ln>
              <a:effectLst/>
            </c:spPr>
          </c:marker>
          <c:xVal>
            <c:numRef>
              <c:f>Foglio1!$AE$1:$AZ$1</c:f>
              <c:numCache>
                <c:formatCode>mmm\-yy</c:formatCode>
                <c:ptCount val="22"/>
                <c:pt idx="0">
                  <c:v>37803</c:v>
                </c:pt>
                <c:pt idx="1">
                  <c:v>37956</c:v>
                </c:pt>
                <c:pt idx="2">
                  <c:v>37987</c:v>
                </c:pt>
                <c:pt idx="3">
                  <c:v>38169</c:v>
                </c:pt>
                <c:pt idx="4">
                  <c:v>38534</c:v>
                </c:pt>
                <c:pt idx="5">
                  <c:v>38869</c:v>
                </c:pt>
                <c:pt idx="6">
                  <c:v>39083</c:v>
                </c:pt>
                <c:pt idx="7">
                  <c:v>39234</c:v>
                </c:pt>
                <c:pt idx="8">
                  <c:v>39600</c:v>
                </c:pt>
                <c:pt idx="9">
                  <c:v>39995</c:v>
                </c:pt>
                <c:pt idx="10">
                  <c:v>40360</c:v>
                </c:pt>
                <c:pt idx="11">
                  <c:v>40695</c:v>
                </c:pt>
                <c:pt idx="12">
                  <c:v>41091</c:v>
                </c:pt>
                <c:pt idx="13">
                  <c:v>41426</c:v>
                </c:pt>
                <c:pt idx="14">
                  <c:v>41821</c:v>
                </c:pt>
                <c:pt idx="15">
                  <c:v>42005</c:v>
                </c:pt>
                <c:pt idx="16">
                  <c:v>42156</c:v>
                </c:pt>
                <c:pt idx="17">
                  <c:v>42522</c:v>
                </c:pt>
                <c:pt idx="18">
                  <c:v>43101</c:v>
                </c:pt>
                <c:pt idx="19">
                  <c:v>43252</c:v>
                </c:pt>
                <c:pt idx="20">
                  <c:v>43435</c:v>
                </c:pt>
                <c:pt idx="21">
                  <c:v>43617</c:v>
                </c:pt>
              </c:numCache>
            </c:numRef>
          </c:xVal>
          <c:yVal>
            <c:numRef>
              <c:f>Foglio1!$AE$21:$AZ$21</c:f>
              <c:numCache>
                <c:formatCode>General</c:formatCode>
                <c:ptCount val="22"/>
                <c:pt idx="0" formatCode="0.000">
                  <c:v>3220.9350000000004</c:v>
                </c:pt>
                <c:pt idx="3" formatCode="0.000">
                  <c:v>3220.9399999999996</c:v>
                </c:pt>
                <c:pt idx="4" formatCode="0.000">
                  <c:v>3220.9549999999999</c:v>
                </c:pt>
                <c:pt idx="5" formatCode="0.000">
                  <c:v>3220.9700000000003</c:v>
                </c:pt>
                <c:pt idx="6" formatCode="0.000">
                  <c:v>3220.9589999999998</c:v>
                </c:pt>
                <c:pt idx="7" formatCode="0.000">
                  <c:v>3220.96</c:v>
                </c:pt>
                <c:pt idx="8" formatCode="0.000">
                  <c:v>3220.9279999999999</c:v>
                </c:pt>
                <c:pt idx="9" formatCode="0.000">
                  <c:v>3220.9369999999999</c:v>
                </c:pt>
                <c:pt idx="10" formatCode="0.000">
                  <c:v>3220.9620000000004</c:v>
                </c:pt>
                <c:pt idx="11" formatCode="0.000">
                  <c:v>3220.9530000000004</c:v>
                </c:pt>
                <c:pt idx="12" formatCode="0.000">
                  <c:v>3220.9589999999998</c:v>
                </c:pt>
                <c:pt idx="13" formatCode="0.000">
                  <c:v>3220.9679999999998</c:v>
                </c:pt>
                <c:pt idx="14" formatCode="0.000">
                  <c:v>3220.9549999999999</c:v>
                </c:pt>
                <c:pt idx="15" formatCode="0.000">
                  <c:v>3220.96</c:v>
                </c:pt>
                <c:pt idx="16" formatCode="0.000">
                  <c:v>3220.9539999999997</c:v>
                </c:pt>
                <c:pt idx="17" formatCode="0.000">
                  <c:v>3220.9690000000001</c:v>
                </c:pt>
                <c:pt idx="18" formatCode="0.000">
                  <c:v>3220.982</c:v>
                </c:pt>
                <c:pt idx="21" formatCode="0.000">
                  <c:v>3220.8909999999996</c:v>
                </c:pt>
              </c:numCache>
            </c:numRef>
          </c:yVal>
          <c:smooth val="0"/>
          <c:extLst xmlns:c16r2="http://schemas.microsoft.com/office/drawing/2015/06/chart">
            <c:ext xmlns:c16="http://schemas.microsoft.com/office/drawing/2014/chart" uri="{C3380CC4-5D6E-409C-BE32-E72D297353CC}">
              <c16:uniqueId val="{00000001-EAC3-45A0-8AF7-71529CB4751D}"/>
            </c:ext>
          </c:extLst>
        </c:ser>
        <c:dLbls>
          <c:showLegendKey val="0"/>
          <c:showVal val="0"/>
          <c:showCatName val="0"/>
          <c:showSerName val="0"/>
          <c:showPercent val="0"/>
          <c:showBubbleSize val="0"/>
        </c:dLbls>
        <c:axId val="313410272"/>
        <c:axId val="313411056"/>
      </c:scatterChart>
      <c:valAx>
        <c:axId val="313410272"/>
        <c:scaling>
          <c:orientation val="minMax"/>
          <c:max val="44197"/>
          <c:min val="29983"/>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13411056"/>
        <c:crosses val="autoZero"/>
        <c:crossBetween val="midCat"/>
      </c:valAx>
      <c:valAx>
        <c:axId val="313411056"/>
        <c:scaling>
          <c:orientation val="minMax"/>
          <c:max val="3221.1"/>
          <c:min val="3220.759999999999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m</a:t>
                </a:r>
              </a:p>
            </c:rich>
          </c:tx>
          <c:layout>
            <c:manualLayout>
              <c:xMode val="edge"/>
              <c:yMode val="edge"/>
              <c:x val="0"/>
              <c:y val="0.49116661275268753"/>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13410272"/>
        <c:crosses val="autoZero"/>
        <c:crossBetween val="midCat"/>
        <c:majorUnit val="4.0000000000000008E-2"/>
      </c:valAx>
      <c:spPr>
        <a:noFill/>
        <a:ln>
          <a:noFill/>
        </a:ln>
        <a:effectLst/>
      </c:spPr>
    </c:plotArea>
    <c:legend>
      <c:legendPos val="r"/>
      <c:layout>
        <c:manualLayout>
          <c:xMode val="edge"/>
          <c:yMode val="edge"/>
          <c:x val="0.77809815842373808"/>
          <c:y val="4.0344385909936525E-2"/>
          <c:w val="0.19149017830530343"/>
          <c:h val="0.1311197988363342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1" dirty="0">
                <a:solidFill>
                  <a:schemeClr val="accent6">
                    <a:lumMod val="60000"/>
                    <a:lumOff val="40000"/>
                  </a:schemeClr>
                </a:solidFill>
              </a:rPr>
              <a:t>CS1-CS4_1983-2019</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6929752101504394"/>
          <c:y val="0.19368768564007352"/>
          <c:w val="0.77432498959985319"/>
          <c:h val="0.62440993743117057"/>
        </c:manualLayout>
      </c:layout>
      <c:scatterChart>
        <c:scatterStyle val="lineMarker"/>
        <c:varyColors val="0"/>
        <c:ser>
          <c:idx val="0"/>
          <c:order val="0"/>
          <c:tx>
            <c:v>EDM</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Foglio1!$D$1:$AE$1</c:f>
              <c:numCache>
                <c:formatCode>mmm\-yy</c:formatCode>
                <c:ptCount val="28"/>
                <c:pt idx="0">
                  <c:v>30621</c:v>
                </c:pt>
                <c:pt idx="1">
                  <c:v>31352</c:v>
                </c:pt>
                <c:pt idx="2">
                  <c:v>31898</c:v>
                </c:pt>
                <c:pt idx="3">
                  <c:v>32295</c:v>
                </c:pt>
                <c:pt idx="4">
                  <c:v>32629</c:v>
                </c:pt>
                <c:pt idx="5">
                  <c:v>33025</c:v>
                </c:pt>
                <c:pt idx="6">
                  <c:v>33025</c:v>
                </c:pt>
                <c:pt idx="7">
                  <c:v>33390</c:v>
                </c:pt>
                <c:pt idx="8">
                  <c:v>33725</c:v>
                </c:pt>
                <c:pt idx="9">
                  <c:v>34121</c:v>
                </c:pt>
                <c:pt idx="10">
                  <c:v>34121</c:v>
                </c:pt>
                <c:pt idx="11">
                  <c:v>34455</c:v>
                </c:pt>
                <c:pt idx="12">
                  <c:v>34851</c:v>
                </c:pt>
                <c:pt idx="13">
                  <c:v>34851</c:v>
                </c:pt>
                <c:pt idx="14">
                  <c:v>35186</c:v>
                </c:pt>
                <c:pt idx="15">
                  <c:v>35551</c:v>
                </c:pt>
                <c:pt idx="16">
                  <c:v>35947</c:v>
                </c:pt>
                <c:pt idx="17">
                  <c:v>36770</c:v>
                </c:pt>
                <c:pt idx="18">
                  <c:v>36770</c:v>
                </c:pt>
                <c:pt idx="19">
                  <c:v>37043</c:v>
                </c:pt>
                <c:pt idx="20">
                  <c:v>37073</c:v>
                </c:pt>
                <c:pt idx="21">
                  <c:v>37288</c:v>
                </c:pt>
                <c:pt idx="22">
                  <c:v>37469</c:v>
                </c:pt>
                <c:pt idx="23">
                  <c:v>37591</c:v>
                </c:pt>
                <c:pt idx="24">
                  <c:v>37622</c:v>
                </c:pt>
                <c:pt idx="27">
                  <c:v>37803</c:v>
                </c:pt>
              </c:numCache>
            </c:numRef>
          </c:xVal>
          <c:yVal>
            <c:numRef>
              <c:f>Foglio1!$D$22:$AE$22</c:f>
              <c:numCache>
                <c:formatCode>0.000</c:formatCode>
                <c:ptCount val="28"/>
                <c:pt idx="0">
                  <c:v>1878.432</c:v>
                </c:pt>
                <c:pt idx="1">
                  <c:v>1878.4259999999999</c:v>
                </c:pt>
                <c:pt idx="2">
                  <c:v>1878.4</c:v>
                </c:pt>
                <c:pt idx="3">
                  <c:v>1878.4090000000001</c:v>
                </c:pt>
                <c:pt idx="4">
                  <c:v>1878.3979999999999</c:v>
                </c:pt>
                <c:pt idx="5">
                  <c:v>1878.4110000000001</c:v>
                </c:pt>
                <c:pt idx="6">
                  <c:v>1878.4110000000001</c:v>
                </c:pt>
                <c:pt idx="7">
                  <c:v>1878.413</c:v>
                </c:pt>
                <c:pt idx="8">
                  <c:v>1878.4080000000001</c:v>
                </c:pt>
                <c:pt idx="9">
                  <c:v>1878.412</c:v>
                </c:pt>
                <c:pt idx="10">
                  <c:v>1878.412</c:v>
                </c:pt>
                <c:pt idx="11">
                  <c:v>1878.4069999999999</c:v>
                </c:pt>
                <c:pt idx="12">
                  <c:v>1878.4059999999999</c:v>
                </c:pt>
                <c:pt idx="13">
                  <c:v>1878.4059999999999</c:v>
                </c:pt>
                <c:pt idx="14">
                  <c:v>1878.413</c:v>
                </c:pt>
                <c:pt idx="15">
                  <c:v>1878.4160000000002</c:v>
                </c:pt>
                <c:pt idx="16">
                  <c:v>1878.4090000000001</c:v>
                </c:pt>
                <c:pt idx="17">
                  <c:v>1878.413</c:v>
                </c:pt>
                <c:pt idx="18">
                  <c:v>1878.413</c:v>
                </c:pt>
                <c:pt idx="19">
                  <c:v>1878.421</c:v>
                </c:pt>
                <c:pt idx="20">
                  <c:v>1878.4650000000001</c:v>
                </c:pt>
                <c:pt idx="21">
                  <c:v>1878.4750000000001</c:v>
                </c:pt>
                <c:pt idx="22">
                  <c:v>1878.4750000000001</c:v>
                </c:pt>
                <c:pt idx="23">
                  <c:v>1878.4870000000001</c:v>
                </c:pt>
                <c:pt idx="24">
                  <c:v>1878.4860000000001</c:v>
                </c:pt>
                <c:pt idx="27">
                  <c:v>1878.4860000000001</c:v>
                </c:pt>
              </c:numCache>
            </c:numRef>
          </c:yVal>
          <c:smooth val="0"/>
          <c:extLst xmlns:c16r2="http://schemas.microsoft.com/office/drawing/2015/06/chart">
            <c:ext xmlns:c16="http://schemas.microsoft.com/office/drawing/2014/chart" uri="{C3380CC4-5D6E-409C-BE32-E72D297353CC}">
              <c16:uniqueId val="{00000000-01F4-4595-BF0E-4304258DC404}"/>
            </c:ext>
          </c:extLst>
        </c:ser>
        <c:ser>
          <c:idx val="1"/>
          <c:order val="1"/>
          <c:tx>
            <c:v>GPS</c:v>
          </c:tx>
          <c:spPr>
            <a:ln w="19050" cap="rnd">
              <a:solidFill>
                <a:schemeClr val="accent4"/>
              </a:solidFill>
              <a:round/>
            </a:ln>
            <a:effectLst/>
          </c:spPr>
          <c:marker>
            <c:symbol val="circle"/>
            <c:size val="5"/>
            <c:spPr>
              <a:solidFill>
                <a:schemeClr val="accent2"/>
              </a:solidFill>
              <a:ln w="9525">
                <a:solidFill>
                  <a:schemeClr val="accent2"/>
                </a:solidFill>
              </a:ln>
              <a:effectLst/>
            </c:spPr>
          </c:marker>
          <c:xVal>
            <c:numRef>
              <c:f>Foglio1!$AE$1:$AZ$1</c:f>
              <c:numCache>
                <c:formatCode>mmm\-yy</c:formatCode>
                <c:ptCount val="22"/>
                <c:pt idx="0">
                  <c:v>37803</c:v>
                </c:pt>
                <c:pt idx="1">
                  <c:v>37956</c:v>
                </c:pt>
                <c:pt idx="2">
                  <c:v>37987</c:v>
                </c:pt>
                <c:pt idx="3">
                  <c:v>38169</c:v>
                </c:pt>
                <c:pt idx="4">
                  <c:v>38534</c:v>
                </c:pt>
                <c:pt idx="5">
                  <c:v>38869</c:v>
                </c:pt>
                <c:pt idx="6">
                  <c:v>39083</c:v>
                </c:pt>
                <c:pt idx="7">
                  <c:v>39234</c:v>
                </c:pt>
                <c:pt idx="8">
                  <c:v>39600</c:v>
                </c:pt>
                <c:pt idx="9">
                  <c:v>39995</c:v>
                </c:pt>
                <c:pt idx="10">
                  <c:v>40360</c:v>
                </c:pt>
                <c:pt idx="11">
                  <c:v>40695</c:v>
                </c:pt>
                <c:pt idx="12">
                  <c:v>41091</c:v>
                </c:pt>
                <c:pt idx="13">
                  <c:v>41426</c:v>
                </c:pt>
                <c:pt idx="14">
                  <c:v>41821</c:v>
                </c:pt>
                <c:pt idx="15">
                  <c:v>42005</c:v>
                </c:pt>
                <c:pt idx="16">
                  <c:v>42156</c:v>
                </c:pt>
                <c:pt idx="17">
                  <c:v>42522</c:v>
                </c:pt>
                <c:pt idx="18">
                  <c:v>43101</c:v>
                </c:pt>
                <c:pt idx="19">
                  <c:v>43252</c:v>
                </c:pt>
                <c:pt idx="20">
                  <c:v>43435</c:v>
                </c:pt>
                <c:pt idx="21">
                  <c:v>43617</c:v>
                </c:pt>
              </c:numCache>
            </c:numRef>
          </c:xVal>
          <c:yVal>
            <c:numRef>
              <c:f>Foglio1!$AE$22:$AZ$22</c:f>
              <c:numCache>
                <c:formatCode>General</c:formatCode>
                <c:ptCount val="22"/>
                <c:pt idx="0" formatCode="0.000">
                  <c:v>1878.4860000000001</c:v>
                </c:pt>
                <c:pt idx="3" formatCode="0.000">
                  <c:v>1878.4660000000001</c:v>
                </c:pt>
                <c:pt idx="4" formatCode="0.000">
                  <c:v>1878.4780000000001</c:v>
                </c:pt>
                <c:pt idx="5" formatCode="0.000">
                  <c:v>1878.4939999999999</c:v>
                </c:pt>
                <c:pt idx="6" formatCode="0.000">
                  <c:v>1878.4950000000001</c:v>
                </c:pt>
                <c:pt idx="7" formatCode="0.000">
                  <c:v>1878.4870000000001</c:v>
                </c:pt>
                <c:pt idx="8" formatCode="0.000">
                  <c:v>1878.46</c:v>
                </c:pt>
                <c:pt idx="9" formatCode="0.000">
                  <c:v>1878.4660000000001</c:v>
                </c:pt>
                <c:pt idx="10" formatCode="0.000">
                  <c:v>1878.481</c:v>
                </c:pt>
                <c:pt idx="11" formatCode="0.000">
                  <c:v>1878.481</c:v>
                </c:pt>
                <c:pt idx="13" formatCode="0.000">
                  <c:v>1878.4929999999999</c:v>
                </c:pt>
                <c:pt idx="14" formatCode="0.000">
                  <c:v>1878.4780000000001</c:v>
                </c:pt>
                <c:pt idx="15" formatCode="0.000">
                  <c:v>1878.4880000000001</c:v>
                </c:pt>
                <c:pt idx="16" formatCode="0.000">
                  <c:v>1878.481</c:v>
                </c:pt>
                <c:pt idx="17" formatCode="0.000">
                  <c:v>1878.502</c:v>
                </c:pt>
                <c:pt idx="18" formatCode="0.000">
                  <c:v>1878.498</c:v>
                </c:pt>
                <c:pt idx="21" formatCode="0.000">
                  <c:v>1878.4380000000001</c:v>
                </c:pt>
              </c:numCache>
            </c:numRef>
          </c:yVal>
          <c:smooth val="0"/>
          <c:extLst xmlns:c16r2="http://schemas.microsoft.com/office/drawing/2015/06/chart">
            <c:ext xmlns:c16="http://schemas.microsoft.com/office/drawing/2014/chart" uri="{C3380CC4-5D6E-409C-BE32-E72D297353CC}">
              <c16:uniqueId val="{00000001-01F4-4595-BF0E-4304258DC404}"/>
            </c:ext>
          </c:extLst>
        </c:ser>
        <c:dLbls>
          <c:showLegendKey val="0"/>
          <c:showVal val="0"/>
          <c:showCatName val="0"/>
          <c:showSerName val="0"/>
          <c:showPercent val="0"/>
          <c:showBubbleSize val="0"/>
        </c:dLbls>
        <c:axId val="313406352"/>
        <c:axId val="313411840"/>
      </c:scatterChart>
      <c:valAx>
        <c:axId val="313406352"/>
        <c:scaling>
          <c:orientation val="minMax"/>
          <c:max val="44197"/>
          <c:min val="29983"/>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13411840"/>
        <c:crosses val="autoZero"/>
        <c:crossBetween val="midCat"/>
      </c:valAx>
      <c:valAx>
        <c:axId val="313411840"/>
        <c:scaling>
          <c:orientation val="minMax"/>
          <c:max val="1878.56"/>
          <c:min val="1878.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m</a:t>
                </a:r>
              </a:p>
            </c:rich>
          </c:tx>
          <c:layout>
            <c:manualLayout>
              <c:xMode val="edge"/>
              <c:yMode val="edge"/>
              <c:x val="0"/>
              <c:y val="0.45608433424656192"/>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13406352"/>
        <c:crosses val="autoZero"/>
        <c:crossBetween val="midCat"/>
        <c:majorUnit val="4.0000000000000008E-2"/>
      </c:valAx>
      <c:spPr>
        <a:noFill/>
        <a:ln>
          <a:noFill/>
        </a:ln>
        <a:effectLst/>
      </c:spPr>
    </c:plotArea>
    <c:legend>
      <c:legendPos val="r"/>
      <c:layout>
        <c:manualLayout>
          <c:xMode val="edge"/>
          <c:yMode val="edge"/>
          <c:x val="0.78604167859079921"/>
          <c:y val="4.0220708492808808E-2"/>
          <c:w val="0.16568717975266861"/>
          <c:h val="0.1204505218432278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dirty="0">
                <a:solidFill>
                  <a:srgbClr val="FF0000"/>
                </a:solidFill>
              </a:rPr>
              <a:t>CS3-CS4_1983-2019</a:t>
            </a:r>
          </a:p>
        </c:rich>
      </c:tx>
      <c:layout>
        <c:manualLayout>
          <c:xMode val="edge"/>
          <c:yMode val="edge"/>
          <c:x val="0.31526302045749532"/>
          <c:y val="1.725941351516268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8318636482332165"/>
          <c:y val="0.1419398557479456"/>
          <c:w val="0.76267534013367388"/>
          <c:h val="0.75815410797047711"/>
        </c:manualLayout>
      </c:layout>
      <c:scatterChart>
        <c:scatterStyle val="lineMarker"/>
        <c:varyColors val="0"/>
        <c:ser>
          <c:idx val="0"/>
          <c:order val="0"/>
          <c:tx>
            <c:v>EDM</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Foglio1!$D$1:$AE$1</c:f>
              <c:numCache>
                <c:formatCode>mmm\-yy</c:formatCode>
                <c:ptCount val="28"/>
                <c:pt idx="0">
                  <c:v>30621</c:v>
                </c:pt>
                <c:pt idx="1">
                  <c:v>31352</c:v>
                </c:pt>
                <c:pt idx="2">
                  <c:v>31898</c:v>
                </c:pt>
                <c:pt idx="3">
                  <c:v>32295</c:v>
                </c:pt>
                <c:pt idx="4">
                  <c:v>32629</c:v>
                </c:pt>
                <c:pt idx="5">
                  <c:v>33025</c:v>
                </c:pt>
                <c:pt idx="6">
                  <c:v>33025</c:v>
                </c:pt>
                <c:pt idx="7">
                  <c:v>33390</c:v>
                </c:pt>
                <c:pt idx="8">
                  <c:v>33725</c:v>
                </c:pt>
                <c:pt idx="9">
                  <c:v>34121</c:v>
                </c:pt>
                <c:pt idx="10">
                  <c:v>34121</c:v>
                </c:pt>
                <c:pt idx="11">
                  <c:v>34455</c:v>
                </c:pt>
                <c:pt idx="12">
                  <c:v>34851</c:v>
                </c:pt>
                <c:pt idx="13">
                  <c:v>34851</c:v>
                </c:pt>
                <c:pt idx="14">
                  <c:v>35186</c:v>
                </c:pt>
                <c:pt idx="15">
                  <c:v>35551</c:v>
                </c:pt>
                <c:pt idx="16">
                  <c:v>35947</c:v>
                </c:pt>
                <c:pt idx="17">
                  <c:v>36770</c:v>
                </c:pt>
                <c:pt idx="18">
                  <c:v>36770</c:v>
                </c:pt>
                <c:pt idx="19">
                  <c:v>37043</c:v>
                </c:pt>
                <c:pt idx="20">
                  <c:v>37073</c:v>
                </c:pt>
                <c:pt idx="21">
                  <c:v>37288</c:v>
                </c:pt>
                <c:pt idx="22">
                  <c:v>37469</c:v>
                </c:pt>
                <c:pt idx="23">
                  <c:v>37591</c:v>
                </c:pt>
                <c:pt idx="24">
                  <c:v>37622</c:v>
                </c:pt>
                <c:pt idx="27">
                  <c:v>37803</c:v>
                </c:pt>
              </c:numCache>
            </c:numRef>
          </c:xVal>
          <c:yVal>
            <c:numRef>
              <c:f>Foglio1!$D$26:$AE$26</c:f>
              <c:numCache>
                <c:formatCode>0.000</c:formatCode>
                <c:ptCount val="28"/>
                <c:pt idx="1">
                  <c:v>3312.125</c:v>
                </c:pt>
                <c:pt idx="2">
                  <c:v>3312.1509999999998</c:v>
                </c:pt>
                <c:pt idx="3">
                  <c:v>3312.152</c:v>
                </c:pt>
                <c:pt idx="4">
                  <c:v>3312.1619999999998</c:v>
                </c:pt>
                <c:pt idx="5">
                  <c:v>3312.2359999999999</c:v>
                </c:pt>
                <c:pt idx="6">
                  <c:v>3312.2359999999999</c:v>
                </c:pt>
                <c:pt idx="7">
                  <c:v>3312.2449999999999</c:v>
                </c:pt>
                <c:pt idx="8">
                  <c:v>3312.2370000000001</c:v>
                </c:pt>
                <c:pt idx="9">
                  <c:v>3312.239</c:v>
                </c:pt>
                <c:pt idx="10">
                  <c:v>3312.239</c:v>
                </c:pt>
                <c:pt idx="11">
                  <c:v>3312.2420000000002</c:v>
                </c:pt>
                <c:pt idx="12">
                  <c:v>3312.2420000000002</c:v>
                </c:pt>
                <c:pt idx="13">
                  <c:v>3312.2419999999997</c:v>
                </c:pt>
                <c:pt idx="14">
                  <c:v>3312.24</c:v>
                </c:pt>
                <c:pt idx="15">
                  <c:v>3312.2509999999997</c:v>
                </c:pt>
                <c:pt idx="16">
                  <c:v>3312.2489999999998</c:v>
                </c:pt>
                <c:pt idx="17">
                  <c:v>3312.252</c:v>
                </c:pt>
                <c:pt idx="18">
                  <c:v>3312.252</c:v>
                </c:pt>
                <c:pt idx="19">
                  <c:v>3312.261</c:v>
                </c:pt>
                <c:pt idx="20">
                  <c:v>3312.3649999999998</c:v>
                </c:pt>
                <c:pt idx="21">
                  <c:v>3312.3729999999996</c:v>
                </c:pt>
                <c:pt idx="22">
                  <c:v>3312.37</c:v>
                </c:pt>
                <c:pt idx="23">
                  <c:v>3312.37</c:v>
                </c:pt>
                <c:pt idx="27">
                  <c:v>3312.37</c:v>
                </c:pt>
              </c:numCache>
            </c:numRef>
          </c:yVal>
          <c:smooth val="0"/>
          <c:extLst xmlns:c16r2="http://schemas.microsoft.com/office/drawing/2015/06/chart">
            <c:ext xmlns:c16="http://schemas.microsoft.com/office/drawing/2014/chart" uri="{C3380CC4-5D6E-409C-BE32-E72D297353CC}">
              <c16:uniqueId val="{00000000-7A80-4089-8634-89C4639DAF95}"/>
            </c:ext>
          </c:extLst>
        </c:ser>
        <c:ser>
          <c:idx val="1"/>
          <c:order val="1"/>
          <c:tx>
            <c:v>GPS</c:v>
          </c:tx>
          <c:spPr>
            <a:ln w="19050" cap="rnd">
              <a:solidFill>
                <a:schemeClr val="accent4"/>
              </a:solidFill>
              <a:round/>
            </a:ln>
            <a:effectLst/>
          </c:spPr>
          <c:marker>
            <c:symbol val="circle"/>
            <c:size val="5"/>
            <c:spPr>
              <a:solidFill>
                <a:schemeClr val="accent2"/>
              </a:solidFill>
              <a:ln w="9525">
                <a:solidFill>
                  <a:schemeClr val="accent2"/>
                </a:solidFill>
              </a:ln>
              <a:effectLst/>
            </c:spPr>
          </c:marker>
          <c:xVal>
            <c:numRef>
              <c:f>Foglio1!$AE$1:$AZ$1</c:f>
              <c:numCache>
                <c:formatCode>mmm\-yy</c:formatCode>
                <c:ptCount val="22"/>
                <c:pt idx="0">
                  <c:v>37803</c:v>
                </c:pt>
                <c:pt idx="1">
                  <c:v>37956</c:v>
                </c:pt>
                <c:pt idx="2">
                  <c:v>37987</c:v>
                </c:pt>
                <c:pt idx="3">
                  <c:v>38169</c:v>
                </c:pt>
                <c:pt idx="4">
                  <c:v>38534</c:v>
                </c:pt>
                <c:pt idx="5">
                  <c:v>38869</c:v>
                </c:pt>
                <c:pt idx="6">
                  <c:v>39083</c:v>
                </c:pt>
                <c:pt idx="7">
                  <c:v>39234</c:v>
                </c:pt>
                <c:pt idx="8">
                  <c:v>39600</c:v>
                </c:pt>
                <c:pt idx="9">
                  <c:v>39995</c:v>
                </c:pt>
                <c:pt idx="10">
                  <c:v>40360</c:v>
                </c:pt>
                <c:pt idx="11">
                  <c:v>40695</c:v>
                </c:pt>
                <c:pt idx="12">
                  <c:v>41091</c:v>
                </c:pt>
                <c:pt idx="13">
                  <c:v>41426</c:v>
                </c:pt>
                <c:pt idx="14">
                  <c:v>41821</c:v>
                </c:pt>
                <c:pt idx="15">
                  <c:v>42005</c:v>
                </c:pt>
                <c:pt idx="16">
                  <c:v>42156</c:v>
                </c:pt>
                <c:pt idx="17">
                  <c:v>42522</c:v>
                </c:pt>
                <c:pt idx="18">
                  <c:v>43101</c:v>
                </c:pt>
                <c:pt idx="19">
                  <c:v>43252</c:v>
                </c:pt>
                <c:pt idx="20">
                  <c:v>43435</c:v>
                </c:pt>
                <c:pt idx="21">
                  <c:v>43617</c:v>
                </c:pt>
              </c:numCache>
            </c:numRef>
          </c:xVal>
          <c:yVal>
            <c:numRef>
              <c:f>Foglio1!$AE$26:$AZ$26</c:f>
              <c:numCache>
                <c:formatCode>0.000</c:formatCode>
                <c:ptCount val="22"/>
                <c:pt idx="0">
                  <c:v>3312.37</c:v>
                </c:pt>
                <c:pt idx="1">
                  <c:v>3312.386</c:v>
                </c:pt>
                <c:pt idx="2">
                  <c:v>3312.3849999999998</c:v>
                </c:pt>
                <c:pt idx="3">
                  <c:v>3312.4159999999997</c:v>
                </c:pt>
                <c:pt idx="4">
                  <c:v>3312.4079999999999</c:v>
                </c:pt>
                <c:pt idx="5">
                  <c:v>3312.402</c:v>
                </c:pt>
                <c:pt idx="6">
                  <c:v>3312.4079999999999</c:v>
                </c:pt>
                <c:pt idx="7">
                  <c:v>3312.4209999999998</c:v>
                </c:pt>
                <c:pt idx="8">
                  <c:v>3312.4</c:v>
                </c:pt>
                <c:pt idx="9">
                  <c:v>3312.4209999999998</c:v>
                </c:pt>
                <c:pt idx="10">
                  <c:v>3312.4119999999998</c:v>
                </c:pt>
                <c:pt idx="11">
                  <c:v>3312.4270000000001</c:v>
                </c:pt>
                <c:pt idx="13">
                  <c:v>3312.41</c:v>
                </c:pt>
                <c:pt idx="14">
                  <c:v>3312.413</c:v>
                </c:pt>
                <c:pt idx="16">
                  <c:v>3312.4189999999999</c:v>
                </c:pt>
                <c:pt idx="17">
                  <c:v>3312.413</c:v>
                </c:pt>
                <c:pt idx="18">
                  <c:v>3312.4319999999998</c:v>
                </c:pt>
                <c:pt idx="19">
                  <c:v>3312.4229999999998</c:v>
                </c:pt>
                <c:pt idx="20">
                  <c:v>3312.547</c:v>
                </c:pt>
                <c:pt idx="21">
                  <c:v>3312.5650000000001</c:v>
                </c:pt>
              </c:numCache>
            </c:numRef>
          </c:yVal>
          <c:smooth val="0"/>
          <c:extLst xmlns:c16r2="http://schemas.microsoft.com/office/drawing/2015/06/chart">
            <c:ext xmlns:c16="http://schemas.microsoft.com/office/drawing/2014/chart" uri="{C3380CC4-5D6E-409C-BE32-E72D297353CC}">
              <c16:uniqueId val="{00000001-7A80-4089-8634-89C4639DAF95}"/>
            </c:ext>
          </c:extLst>
        </c:ser>
        <c:dLbls>
          <c:showLegendKey val="0"/>
          <c:showVal val="0"/>
          <c:showCatName val="0"/>
          <c:showSerName val="0"/>
          <c:showPercent val="0"/>
          <c:showBubbleSize val="0"/>
        </c:dLbls>
        <c:axId val="314643848"/>
        <c:axId val="314641496"/>
      </c:scatterChart>
      <c:valAx>
        <c:axId val="314643848"/>
        <c:scaling>
          <c:orientation val="minMax"/>
          <c:max val="44197"/>
          <c:min val="29983"/>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14641496"/>
        <c:crosses val="autoZero"/>
        <c:crossBetween val="midCat"/>
      </c:valAx>
      <c:valAx>
        <c:axId val="314641496"/>
        <c:scaling>
          <c:orientation val="minMax"/>
          <c:max val="3312.6600000000999"/>
          <c:min val="3312.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m</a:t>
                </a:r>
              </a:p>
            </c:rich>
          </c:tx>
          <c:layout>
            <c:manualLayout>
              <c:xMode val="edge"/>
              <c:yMode val="edge"/>
              <c:x val="2.5211469902967128E-2"/>
              <c:y val="0.47698521220698137"/>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title>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14643848"/>
        <c:crosses val="autoZero"/>
        <c:crossBetween val="midCat"/>
        <c:majorUnit val="4.0000000000000008E-2"/>
      </c:valAx>
      <c:spPr>
        <a:noFill/>
        <a:ln>
          <a:noFill/>
        </a:ln>
        <a:effectLst/>
      </c:spPr>
    </c:plotArea>
    <c:legend>
      <c:legendPos val="r"/>
      <c:layout>
        <c:manualLayout>
          <c:xMode val="edge"/>
          <c:yMode val="edge"/>
          <c:x val="0.7433499608098536"/>
          <c:y val="1.1506275676775125E-2"/>
          <c:w val="0.17986448879515615"/>
          <c:h val="0.1453498545239984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1" dirty="0">
                <a:solidFill>
                  <a:schemeClr val="accent5">
                    <a:lumMod val="40000"/>
                    <a:lumOff val="60000"/>
                  </a:schemeClr>
                </a:solidFill>
              </a:rPr>
              <a:t>CS4-CS5_1983-2019</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6121950787666167"/>
          <c:y val="0.19866355075938641"/>
          <c:w val="0.78629410243513043"/>
          <c:h val="0.67708057876248551"/>
        </c:manualLayout>
      </c:layout>
      <c:scatterChart>
        <c:scatterStyle val="lineMarker"/>
        <c:varyColors val="0"/>
        <c:ser>
          <c:idx val="0"/>
          <c:order val="0"/>
          <c:tx>
            <c:v>EDM</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Foglio1!$D$1:$AE$1</c:f>
              <c:numCache>
                <c:formatCode>mmm\-yy</c:formatCode>
                <c:ptCount val="28"/>
                <c:pt idx="0">
                  <c:v>30621</c:v>
                </c:pt>
                <c:pt idx="1">
                  <c:v>31352</c:v>
                </c:pt>
                <c:pt idx="2">
                  <c:v>31898</c:v>
                </c:pt>
                <c:pt idx="3">
                  <c:v>32295</c:v>
                </c:pt>
                <c:pt idx="4">
                  <c:v>32629</c:v>
                </c:pt>
                <c:pt idx="5">
                  <c:v>33025</c:v>
                </c:pt>
                <c:pt idx="6">
                  <c:v>33025</c:v>
                </c:pt>
                <c:pt idx="7">
                  <c:v>33390</c:v>
                </c:pt>
                <c:pt idx="8">
                  <c:v>33725</c:v>
                </c:pt>
                <c:pt idx="9">
                  <c:v>34121</c:v>
                </c:pt>
                <c:pt idx="10">
                  <c:v>34121</c:v>
                </c:pt>
                <c:pt idx="11">
                  <c:v>34455</c:v>
                </c:pt>
                <c:pt idx="12">
                  <c:v>34851</c:v>
                </c:pt>
                <c:pt idx="13">
                  <c:v>34851</c:v>
                </c:pt>
                <c:pt idx="14">
                  <c:v>35186</c:v>
                </c:pt>
                <c:pt idx="15">
                  <c:v>35551</c:v>
                </c:pt>
                <c:pt idx="16">
                  <c:v>35947</c:v>
                </c:pt>
                <c:pt idx="17">
                  <c:v>36770</c:v>
                </c:pt>
                <c:pt idx="18">
                  <c:v>36770</c:v>
                </c:pt>
                <c:pt idx="19">
                  <c:v>37043</c:v>
                </c:pt>
                <c:pt idx="20">
                  <c:v>37073</c:v>
                </c:pt>
                <c:pt idx="21">
                  <c:v>37288</c:v>
                </c:pt>
                <c:pt idx="22">
                  <c:v>37469</c:v>
                </c:pt>
                <c:pt idx="23">
                  <c:v>37591</c:v>
                </c:pt>
                <c:pt idx="24">
                  <c:v>37622</c:v>
                </c:pt>
                <c:pt idx="27">
                  <c:v>37803</c:v>
                </c:pt>
              </c:numCache>
            </c:numRef>
          </c:xVal>
          <c:yVal>
            <c:numRef>
              <c:f>Foglio1!$D$24:$AE$24</c:f>
              <c:numCache>
                <c:formatCode>0.000</c:formatCode>
                <c:ptCount val="28"/>
                <c:pt idx="1">
                  <c:v>1486.3979999999999</c:v>
                </c:pt>
                <c:pt idx="2">
                  <c:v>1486.3679999999999</c:v>
                </c:pt>
                <c:pt idx="3">
                  <c:v>1486.3630000000001</c:v>
                </c:pt>
                <c:pt idx="4">
                  <c:v>1486.3889999999999</c:v>
                </c:pt>
                <c:pt idx="5">
                  <c:v>1486.35</c:v>
                </c:pt>
                <c:pt idx="6">
                  <c:v>1486.3500000000001</c:v>
                </c:pt>
                <c:pt idx="7">
                  <c:v>1486.354</c:v>
                </c:pt>
                <c:pt idx="8">
                  <c:v>1486.357</c:v>
                </c:pt>
                <c:pt idx="9">
                  <c:v>1486.3579999999999</c:v>
                </c:pt>
                <c:pt idx="10">
                  <c:v>1486.3579999999999</c:v>
                </c:pt>
                <c:pt idx="11">
                  <c:v>1486.3520000000001</c:v>
                </c:pt>
                <c:pt idx="12">
                  <c:v>1486.348</c:v>
                </c:pt>
                <c:pt idx="13">
                  <c:v>1486.3480000000002</c:v>
                </c:pt>
                <c:pt idx="14">
                  <c:v>1486.354</c:v>
                </c:pt>
                <c:pt idx="15">
                  <c:v>1486.3590000000002</c:v>
                </c:pt>
                <c:pt idx="16">
                  <c:v>1486.3520000000001</c:v>
                </c:pt>
                <c:pt idx="17">
                  <c:v>1486.356</c:v>
                </c:pt>
                <c:pt idx="18">
                  <c:v>1486.356</c:v>
                </c:pt>
                <c:pt idx="19">
                  <c:v>1486.367</c:v>
                </c:pt>
                <c:pt idx="20">
                  <c:v>1486.346</c:v>
                </c:pt>
                <c:pt idx="21">
                  <c:v>1486.3520000000001</c:v>
                </c:pt>
                <c:pt idx="22">
                  <c:v>1486.3530000000001</c:v>
                </c:pt>
                <c:pt idx="23">
                  <c:v>1486.3530000000001</c:v>
                </c:pt>
                <c:pt idx="27">
                  <c:v>1486.3530000000001</c:v>
                </c:pt>
              </c:numCache>
            </c:numRef>
          </c:yVal>
          <c:smooth val="0"/>
          <c:extLst xmlns:c16r2="http://schemas.microsoft.com/office/drawing/2015/06/chart">
            <c:ext xmlns:c16="http://schemas.microsoft.com/office/drawing/2014/chart" uri="{C3380CC4-5D6E-409C-BE32-E72D297353CC}">
              <c16:uniqueId val="{00000000-DC25-4DB8-BE71-353547813330}"/>
            </c:ext>
          </c:extLst>
        </c:ser>
        <c:ser>
          <c:idx val="1"/>
          <c:order val="1"/>
          <c:tx>
            <c:v>GPS</c:v>
          </c:tx>
          <c:spPr>
            <a:ln w="19050" cap="rnd">
              <a:solidFill>
                <a:schemeClr val="accent4"/>
              </a:solidFill>
              <a:round/>
            </a:ln>
            <a:effectLst/>
          </c:spPr>
          <c:marker>
            <c:symbol val="circle"/>
            <c:size val="5"/>
            <c:spPr>
              <a:solidFill>
                <a:schemeClr val="accent2"/>
              </a:solidFill>
              <a:ln w="9525">
                <a:solidFill>
                  <a:schemeClr val="accent2"/>
                </a:solidFill>
              </a:ln>
              <a:effectLst/>
            </c:spPr>
          </c:marker>
          <c:xVal>
            <c:numRef>
              <c:f>Foglio1!$AE$1:$AZ$1</c:f>
              <c:numCache>
                <c:formatCode>mmm\-yy</c:formatCode>
                <c:ptCount val="22"/>
                <c:pt idx="0">
                  <c:v>37803</c:v>
                </c:pt>
                <c:pt idx="1">
                  <c:v>37956</c:v>
                </c:pt>
                <c:pt idx="2">
                  <c:v>37987</c:v>
                </c:pt>
                <c:pt idx="3">
                  <c:v>38169</c:v>
                </c:pt>
                <c:pt idx="4">
                  <c:v>38534</c:v>
                </c:pt>
                <c:pt idx="5">
                  <c:v>38869</c:v>
                </c:pt>
                <c:pt idx="6">
                  <c:v>39083</c:v>
                </c:pt>
                <c:pt idx="7">
                  <c:v>39234</c:v>
                </c:pt>
                <c:pt idx="8">
                  <c:v>39600</c:v>
                </c:pt>
                <c:pt idx="9">
                  <c:v>39995</c:v>
                </c:pt>
                <c:pt idx="10">
                  <c:v>40360</c:v>
                </c:pt>
                <c:pt idx="11">
                  <c:v>40695</c:v>
                </c:pt>
                <c:pt idx="12">
                  <c:v>41091</c:v>
                </c:pt>
                <c:pt idx="13">
                  <c:v>41426</c:v>
                </c:pt>
                <c:pt idx="14">
                  <c:v>41821</c:v>
                </c:pt>
                <c:pt idx="15">
                  <c:v>42005</c:v>
                </c:pt>
                <c:pt idx="16">
                  <c:v>42156</c:v>
                </c:pt>
                <c:pt idx="17">
                  <c:v>42522</c:v>
                </c:pt>
                <c:pt idx="18">
                  <c:v>43101</c:v>
                </c:pt>
                <c:pt idx="19">
                  <c:v>43252</c:v>
                </c:pt>
                <c:pt idx="20">
                  <c:v>43435</c:v>
                </c:pt>
                <c:pt idx="21">
                  <c:v>43617</c:v>
                </c:pt>
              </c:numCache>
            </c:numRef>
          </c:xVal>
          <c:yVal>
            <c:numRef>
              <c:f>Foglio1!$AE$24:$AZ$24</c:f>
              <c:numCache>
                <c:formatCode>0.000</c:formatCode>
                <c:ptCount val="22"/>
                <c:pt idx="0">
                  <c:v>1486.3530000000001</c:v>
                </c:pt>
                <c:pt idx="1">
                  <c:v>1486.3679999999999</c:v>
                </c:pt>
                <c:pt idx="2">
                  <c:v>1486.3630000000001</c:v>
                </c:pt>
                <c:pt idx="3">
                  <c:v>1486.3690000000001</c:v>
                </c:pt>
                <c:pt idx="4">
                  <c:v>1486.3710000000001</c:v>
                </c:pt>
                <c:pt idx="5">
                  <c:v>1486.374</c:v>
                </c:pt>
                <c:pt idx="6">
                  <c:v>1486.3620000000001</c:v>
                </c:pt>
                <c:pt idx="7">
                  <c:v>1486.3690000000001</c:v>
                </c:pt>
                <c:pt idx="8">
                  <c:v>1486.3609999999999</c:v>
                </c:pt>
                <c:pt idx="9">
                  <c:v>1486.373</c:v>
                </c:pt>
                <c:pt idx="10">
                  <c:v>1486.3780000000002</c:v>
                </c:pt>
                <c:pt idx="11">
                  <c:v>1486.3809999999999</c:v>
                </c:pt>
                <c:pt idx="13">
                  <c:v>1486.377</c:v>
                </c:pt>
                <c:pt idx="14">
                  <c:v>1486.374</c:v>
                </c:pt>
                <c:pt idx="15">
                  <c:v>1486.373</c:v>
                </c:pt>
                <c:pt idx="16">
                  <c:v>1486.375</c:v>
                </c:pt>
                <c:pt idx="17">
                  <c:v>1486.3690000000001</c:v>
                </c:pt>
                <c:pt idx="18">
                  <c:v>1486.38</c:v>
                </c:pt>
                <c:pt idx="19">
                  <c:v>1486.373</c:v>
                </c:pt>
                <c:pt idx="20">
                  <c:v>1486.354</c:v>
                </c:pt>
                <c:pt idx="21">
                  <c:v>1486.3589999999999</c:v>
                </c:pt>
              </c:numCache>
            </c:numRef>
          </c:yVal>
          <c:smooth val="0"/>
          <c:extLst xmlns:c16r2="http://schemas.microsoft.com/office/drawing/2015/06/chart">
            <c:ext xmlns:c16="http://schemas.microsoft.com/office/drawing/2014/chart" uri="{C3380CC4-5D6E-409C-BE32-E72D297353CC}">
              <c16:uniqueId val="{00000001-DC25-4DB8-BE71-353547813330}"/>
            </c:ext>
          </c:extLst>
        </c:ser>
        <c:dLbls>
          <c:showLegendKey val="0"/>
          <c:showVal val="0"/>
          <c:showCatName val="0"/>
          <c:showSerName val="0"/>
          <c:showPercent val="0"/>
          <c:showBubbleSize val="0"/>
        </c:dLbls>
        <c:axId val="314645416"/>
        <c:axId val="314638360"/>
      </c:scatterChart>
      <c:valAx>
        <c:axId val="314645416"/>
        <c:scaling>
          <c:orientation val="minMax"/>
          <c:max val="44197"/>
          <c:min val="29983"/>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14638360"/>
        <c:crosses val="autoZero"/>
        <c:crossBetween val="midCat"/>
      </c:valAx>
      <c:valAx>
        <c:axId val="314638360"/>
        <c:scaling>
          <c:orientation val="minMax"/>
          <c:max val="1486.46"/>
          <c:min val="1486.2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m</a:t>
                </a:r>
              </a:p>
            </c:rich>
          </c:tx>
          <c:layout>
            <c:manualLayout>
              <c:xMode val="edge"/>
              <c:yMode val="edge"/>
              <c:x val="0"/>
              <c:y val="0.49973649597394115"/>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14645416"/>
        <c:crosses val="autoZero"/>
        <c:crossBetween val="midCat"/>
        <c:majorUnit val="4.0000000000000008E-2"/>
      </c:valAx>
      <c:spPr>
        <a:noFill/>
        <a:ln>
          <a:noFill/>
        </a:ln>
        <a:effectLst/>
      </c:spPr>
    </c:plotArea>
    <c:legend>
      <c:legendPos val="r"/>
      <c:layout>
        <c:manualLayout>
          <c:xMode val="edge"/>
          <c:yMode val="edge"/>
          <c:x val="0.76866322810585808"/>
          <c:y val="1.9756542471801031E-2"/>
          <c:w val="0.16637844769242471"/>
          <c:h val="0.1610305774761404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dirty="0">
                <a:solidFill>
                  <a:srgbClr val="F60EEB"/>
                </a:solidFill>
              </a:rPr>
              <a:t>CS3-CS5_1983-2019</a:t>
            </a:r>
          </a:p>
        </c:rich>
      </c:tx>
      <c:layout>
        <c:manualLayout>
          <c:xMode val="edge"/>
          <c:yMode val="edge"/>
          <c:x val="0.31526302045749532"/>
          <c:y val="5.356254164803927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8047779688660695"/>
          <c:y val="0.18577737777279962"/>
          <c:w val="0.76872696100270355"/>
          <c:h val="0.69802652232832341"/>
        </c:manualLayout>
      </c:layout>
      <c:scatterChart>
        <c:scatterStyle val="lineMarker"/>
        <c:varyColors val="0"/>
        <c:ser>
          <c:idx val="0"/>
          <c:order val="0"/>
          <c:tx>
            <c:v>EDM</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Foglio1!$D$1:$AE$1</c:f>
              <c:numCache>
                <c:formatCode>mmm\-yy</c:formatCode>
                <c:ptCount val="28"/>
                <c:pt idx="0">
                  <c:v>30621</c:v>
                </c:pt>
                <c:pt idx="1">
                  <c:v>31352</c:v>
                </c:pt>
                <c:pt idx="2">
                  <c:v>31898</c:v>
                </c:pt>
                <c:pt idx="3">
                  <c:v>32295</c:v>
                </c:pt>
                <c:pt idx="4">
                  <c:v>32629</c:v>
                </c:pt>
                <c:pt idx="5">
                  <c:v>33025</c:v>
                </c:pt>
                <c:pt idx="6">
                  <c:v>33025</c:v>
                </c:pt>
                <c:pt idx="7">
                  <c:v>33390</c:v>
                </c:pt>
                <c:pt idx="8">
                  <c:v>33725</c:v>
                </c:pt>
                <c:pt idx="9">
                  <c:v>34121</c:v>
                </c:pt>
                <c:pt idx="10">
                  <c:v>34121</c:v>
                </c:pt>
                <c:pt idx="11">
                  <c:v>34455</c:v>
                </c:pt>
                <c:pt idx="12">
                  <c:v>34851</c:v>
                </c:pt>
                <c:pt idx="13">
                  <c:v>34851</c:v>
                </c:pt>
                <c:pt idx="14">
                  <c:v>35186</c:v>
                </c:pt>
                <c:pt idx="15">
                  <c:v>35551</c:v>
                </c:pt>
                <c:pt idx="16">
                  <c:v>35947</c:v>
                </c:pt>
                <c:pt idx="17">
                  <c:v>36770</c:v>
                </c:pt>
                <c:pt idx="18">
                  <c:v>36770</c:v>
                </c:pt>
                <c:pt idx="19">
                  <c:v>37043</c:v>
                </c:pt>
                <c:pt idx="20">
                  <c:v>37073</c:v>
                </c:pt>
                <c:pt idx="21">
                  <c:v>37288</c:v>
                </c:pt>
                <c:pt idx="22">
                  <c:v>37469</c:v>
                </c:pt>
                <c:pt idx="23">
                  <c:v>37591</c:v>
                </c:pt>
                <c:pt idx="24">
                  <c:v>37622</c:v>
                </c:pt>
                <c:pt idx="27">
                  <c:v>37803</c:v>
                </c:pt>
              </c:numCache>
            </c:numRef>
          </c:xVal>
          <c:yVal>
            <c:numRef>
              <c:f>Foglio1!$D$23:$AE$23</c:f>
              <c:numCache>
                <c:formatCode>0.000</c:formatCode>
                <c:ptCount val="28"/>
                <c:pt idx="0">
                  <c:v>2894.6970000000001</c:v>
                </c:pt>
                <c:pt idx="1">
                  <c:v>2894.7</c:v>
                </c:pt>
                <c:pt idx="2">
                  <c:v>2894.7170000000001</c:v>
                </c:pt>
                <c:pt idx="3">
                  <c:v>2894.7289999999998</c:v>
                </c:pt>
                <c:pt idx="4">
                  <c:v>2894.7310000000002</c:v>
                </c:pt>
                <c:pt idx="5">
                  <c:v>2894.7550000000001</c:v>
                </c:pt>
                <c:pt idx="6">
                  <c:v>2894.7550000000001</c:v>
                </c:pt>
                <c:pt idx="7">
                  <c:v>2894.7670000000003</c:v>
                </c:pt>
                <c:pt idx="8">
                  <c:v>2894.7550000000001</c:v>
                </c:pt>
                <c:pt idx="9">
                  <c:v>2894.7550000000001</c:v>
                </c:pt>
                <c:pt idx="10">
                  <c:v>2894.7550000000001</c:v>
                </c:pt>
                <c:pt idx="11">
                  <c:v>2894.7629999999999</c:v>
                </c:pt>
                <c:pt idx="12">
                  <c:v>2894.7580000000003</c:v>
                </c:pt>
                <c:pt idx="13">
                  <c:v>2894.7580000000003</c:v>
                </c:pt>
                <c:pt idx="14">
                  <c:v>2894.7620000000002</c:v>
                </c:pt>
                <c:pt idx="15">
                  <c:v>2894.7690000000002</c:v>
                </c:pt>
                <c:pt idx="16">
                  <c:v>2894.7660000000001</c:v>
                </c:pt>
                <c:pt idx="17">
                  <c:v>2894.7630000000004</c:v>
                </c:pt>
                <c:pt idx="18">
                  <c:v>2894.7630000000004</c:v>
                </c:pt>
                <c:pt idx="19">
                  <c:v>2894.7670000000003</c:v>
                </c:pt>
                <c:pt idx="20">
                  <c:v>2894.8500000000004</c:v>
                </c:pt>
                <c:pt idx="21">
                  <c:v>2894.8480000000004</c:v>
                </c:pt>
                <c:pt idx="22">
                  <c:v>2894.8540000000003</c:v>
                </c:pt>
                <c:pt idx="23">
                  <c:v>2894.84</c:v>
                </c:pt>
                <c:pt idx="27">
                  <c:v>2894.84</c:v>
                </c:pt>
              </c:numCache>
            </c:numRef>
          </c:yVal>
          <c:smooth val="0"/>
          <c:extLst xmlns:c16r2="http://schemas.microsoft.com/office/drawing/2015/06/chart">
            <c:ext xmlns:c16="http://schemas.microsoft.com/office/drawing/2014/chart" uri="{C3380CC4-5D6E-409C-BE32-E72D297353CC}">
              <c16:uniqueId val="{00000000-E7A0-4736-A6E0-C6683DEBF0BB}"/>
            </c:ext>
          </c:extLst>
        </c:ser>
        <c:ser>
          <c:idx val="1"/>
          <c:order val="1"/>
          <c:tx>
            <c:v>GPS</c:v>
          </c:tx>
          <c:spPr>
            <a:ln w="19050" cap="rnd">
              <a:solidFill>
                <a:schemeClr val="accent4"/>
              </a:solidFill>
              <a:round/>
            </a:ln>
            <a:effectLst/>
          </c:spPr>
          <c:marker>
            <c:symbol val="circle"/>
            <c:size val="5"/>
            <c:spPr>
              <a:solidFill>
                <a:schemeClr val="accent2"/>
              </a:solidFill>
              <a:ln w="9525">
                <a:solidFill>
                  <a:schemeClr val="accent2"/>
                </a:solidFill>
              </a:ln>
              <a:effectLst/>
            </c:spPr>
          </c:marker>
          <c:xVal>
            <c:numRef>
              <c:f>Foglio1!$AE$1:$AZ$1</c:f>
              <c:numCache>
                <c:formatCode>mmm\-yy</c:formatCode>
                <c:ptCount val="22"/>
                <c:pt idx="0">
                  <c:v>37803</c:v>
                </c:pt>
                <c:pt idx="1">
                  <c:v>37956</c:v>
                </c:pt>
                <c:pt idx="2">
                  <c:v>37987</c:v>
                </c:pt>
                <c:pt idx="3">
                  <c:v>38169</c:v>
                </c:pt>
                <c:pt idx="4">
                  <c:v>38534</c:v>
                </c:pt>
                <c:pt idx="5">
                  <c:v>38869</c:v>
                </c:pt>
                <c:pt idx="6">
                  <c:v>39083</c:v>
                </c:pt>
                <c:pt idx="7">
                  <c:v>39234</c:v>
                </c:pt>
                <c:pt idx="8">
                  <c:v>39600</c:v>
                </c:pt>
                <c:pt idx="9">
                  <c:v>39995</c:v>
                </c:pt>
                <c:pt idx="10">
                  <c:v>40360</c:v>
                </c:pt>
                <c:pt idx="11">
                  <c:v>40695</c:v>
                </c:pt>
                <c:pt idx="12">
                  <c:v>41091</c:v>
                </c:pt>
                <c:pt idx="13">
                  <c:v>41426</c:v>
                </c:pt>
                <c:pt idx="14">
                  <c:v>41821</c:v>
                </c:pt>
                <c:pt idx="15">
                  <c:v>42005</c:v>
                </c:pt>
                <c:pt idx="16">
                  <c:v>42156</c:v>
                </c:pt>
                <c:pt idx="17">
                  <c:v>42522</c:v>
                </c:pt>
                <c:pt idx="18">
                  <c:v>43101</c:v>
                </c:pt>
                <c:pt idx="19">
                  <c:v>43252</c:v>
                </c:pt>
                <c:pt idx="20">
                  <c:v>43435</c:v>
                </c:pt>
                <c:pt idx="21">
                  <c:v>43617</c:v>
                </c:pt>
              </c:numCache>
            </c:numRef>
          </c:xVal>
          <c:yVal>
            <c:numRef>
              <c:f>Foglio1!$AE$23:$AZ$23</c:f>
              <c:numCache>
                <c:formatCode>0.000</c:formatCode>
                <c:ptCount val="22"/>
                <c:pt idx="0">
                  <c:v>2894.84</c:v>
                </c:pt>
                <c:pt idx="1">
                  <c:v>2894.85</c:v>
                </c:pt>
                <c:pt idx="2">
                  <c:v>2894.846</c:v>
                </c:pt>
                <c:pt idx="3">
                  <c:v>2894.873</c:v>
                </c:pt>
                <c:pt idx="4">
                  <c:v>2894.8670000000002</c:v>
                </c:pt>
                <c:pt idx="5">
                  <c:v>2894.8670000000002</c:v>
                </c:pt>
                <c:pt idx="6">
                  <c:v>2894.8670000000002</c:v>
                </c:pt>
                <c:pt idx="7">
                  <c:v>2894.875</c:v>
                </c:pt>
                <c:pt idx="8">
                  <c:v>2894.8440000000001</c:v>
                </c:pt>
                <c:pt idx="9">
                  <c:v>2894.88</c:v>
                </c:pt>
                <c:pt idx="10">
                  <c:v>2894.8690000000001</c:v>
                </c:pt>
                <c:pt idx="11">
                  <c:v>2894.8890000000001</c:v>
                </c:pt>
                <c:pt idx="13">
                  <c:v>2894.87</c:v>
                </c:pt>
                <c:pt idx="14">
                  <c:v>2894.866</c:v>
                </c:pt>
                <c:pt idx="16">
                  <c:v>2894.8789999999999</c:v>
                </c:pt>
                <c:pt idx="17">
                  <c:v>2894.8789999999999</c:v>
                </c:pt>
                <c:pt idx="18">
                  <c:v>2894.8879999999999</c:v>
                </c:pt>
                <c:pt idx="19">
                  <c:v>2894.8809999999999</c:v>
                </c:pt>
                <c:pt idx="20">
                  <c:v>2894.9859999999999</c:v>
                </c:pt>
                <c:pt idx="21">
                  <c:v>2895.0059999999999</c:v>
                </c:pt>
              </c:numCache>
            </c:numRef>
          </c:yVal>
          <c:smooth val="0"/>
          <c:extLst xmlns:c16r2="http://schemas.microsoft.com/office/drawing/2015/06/chart">
            <c:ext xmlns:c16="http://schemas.microsoft.com/office/drawing/2014/chart" uri="{C3380CC4-5D6E-409C-BE32-E72D297353CC}">
              <c16:uniqueId val="{00000001-E7A0-4736-A6E0-C6683DEBF0BB}"/>
            </c:ext>
          </c:extLst>
        </c:ser>
        <c:dLbls>
          <c:showLegendKey val="0"/>
          <c:showVal val="0"/>
          <c:showCatName val="0"/>
          <c:showSerName val="0"/>
          <c:showPercent val="0"/>
          <c:showBubbleSize val="0"/>
        </c:dLbls>
        <c:axId val="314639144"/>
        <c:axId val="314639536"/>
      </c:scatterChart>
      <c:valAx>
        <c:axId val="314639144"/>
        <c:scaling>
          <c:orientation val="minMax"/>
          <c:max val="44197"/>
          <c:min val="29983"/>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14639536"/>
        <c:crosses val="autoZero"/>
        <c:crossBetween val="midCat"/>
      </c:valAx>
      <c:valAx>
        <c:axId val="314639536"/>
        <c:scaling>
          <c:orientation val="minMax"/>
          <c:max val="2895.1000000001"/>
          <c:min val="2894.600000000009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m</a:t>
                </a:r>
              </a:p>
            </c:rich>
          </c:tx>
          <c:layout>
            <c:manualLayout>
              <c:xMode val="edge"/>
              <c:yMode val="edge"/>
              <c:x val="2.027322495776411E-2"/>
              <c:y val="0.50803614413213349"/>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14639144"/>
        <c:crosses val="autoZero"/>
        <c:crossBetween val="midCat"/>
        <c:majorUnit val="4.0000000000000008E-2"/>
      </c:valAx>
      <c:spPr>
        <a:noFill/>
        <a:ln>
          <a:noFill/>
        </a:ln>
        <a:effectLst/>
      </c:spPr>
    </c:plotArea>
    <c:legend>
      <c:legendPos val="r"/>
      <c:layout>
        <c:manualLayout>
          <c:xMode val="edge"/>
          <c:yMode val="edge"/>
          <c:x val="0.74606943412277205"/>
          <c:y val="2.3711651086387227E-2"/>
          <c:w val="0.1987037107839506"/>
          <c:h val="0.1843763391369212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4495EE0-3DD3-431B-9DDF-B123077EE643}"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29363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495EE0-3DD3-431B-9DDF-B123077EE643}"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91552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495EE0-3DD3-431B-9DDF-B123077EE643}"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30281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495EE0-3DD3-431B-9DDF-B123077EE643}"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337570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4495EE0-3DD3-431B-9DDF-B123077EE643}"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261305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4495EE0-3DD3-431B-9DDF-B123077EE643}"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132847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4495EE0-3DD3-431B-9DDF-B123077EE643}" type="datetimeFigureOut">
              <a:rPr lang="it-IT" smtClean="0"/>
              <a:t>28/04/2020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334954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4495EE0-3DD3-431B-9DDF-B123077EE643}" type="datetimeFigureOut">
              <a:rPr lang="it-IT" smtClean="0"/>
              <a:t>28/04/2020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228287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495EE0-3DD3-431B-9DDF-B123077EE643}" type="datetimeFigureOut">
              <a:rPr lang="it-IT" smtClean="0"/>
              <a:t>28/04/2020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72147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4495EE0-3DD3-431B-9DDF-B123077EE643}"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214693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4495EE0-3DD3-431B-9DDF-B123077EE643}"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37F591-48AE-4767-98FC-C6E4CCEAAE34}" type="slidenum">
              <a:rPr lang="it-IT" smtClean="0"/>
              <a:t>‹N›</a:t>
            </a:fld>
            <a:endParaRPr lang="it-IT"/>
          </a:p>
        </p:txBody>
      </p:sp>
    </p:spTree>
    <p:extLst>
      <p:ext uri="{BB962C8B-B14F-4D97-AF65-F5344CB8AC3E}">
        <p14:creationId xmlns:p14="http://schemas.microsoft.com/office/powerpoint/2010/main" val="94676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4495EE0-3DD3-431B-9DDF-B123077EE643}" type="datetimeFigureOut">
              <a:rPr lang="it-IT" smtClean="0"/>
              <a:t>28/04/2020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37F591-48AE-4767-98FC-C6E4CCEAAE34}" type="slidenum">
              <a:rPr lang="it-IT" smtClean="0"/>
              <a:t>‹N›</a:t>
            </a:fld>
            <a:endParaRPr lang="it-IT"/>
          </a:p>
        </p:txBody>
      </p:sp>
    </p:spTree>
    <p:extLst>
      <p:ext uri="{BB962C8B-B14F-4D97-AF65-F5344CB8AC3E}">
        <p14:creationId xmlns:p14="http://schemas.microsoft.com/office/powerpoint/2010/main" val="2991863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35941" y="1966247"/>
            <a:ext cx="7993807" cy="2441694"/>
          </a:xfrm>
          <a:prstGeom prst="rect">
            <a:avLst/>
          </a:prstGeom>
          <a:noFill/>
        </p:spPr>
        <p:txBody>
          <a:bodyPr wrap="square" rtlCol="0">
            <a:spAutoFit/>
          </a:bodyPr>
          <a:lstStyle/>
          <a:p>
            <a:pPr lvl="0" algn="ctr"/>
            <a:r>
              <a:rPr lang="en-US" sz="2800" b="1" dirty="0">
                <a:effectLst>
                  <a:outerShdw blurRad="38100" dist="38100" dir="2700000" algn="tl">
                    <a:srgbClr val="000000">
                      <a:alpha val="43137"/>
                    </a:srgbClr>
                  </a:outerShdw>
                </a:effectLst>
                <a:latin typeface="+mj-lt"/>
                <a:cs typeface="Times New Roman" panose="02020603050405020304" pitchFamily="18" charset="0"/>
              </a:rPr>
              <a:t>Dynamics of the 1989 fracture system and relations with the Etna eruptive activity of the last 30 years</a:t>
            </a:r>
          </a:p>
          <a:p>
            <a:pPr lvl="0" algn="ctr"/>
            <a:endParaRPr lang="en-US" b="1" dirty="0">
              <a:effectLst>
                <a:outerShdw blurRad="38100" dist="38100" dir="2700000" algn="tl">
                  <a:srgbClr val="000000">
                    <a:alpha val="43137"/>
                  </a:srgbClr>
                </a:outerShdw>
              </a:effectLst>
              <a:latin typeface="+mj-lt"/>
              <a:cs typeface="Times New Roman" panose="02020603050405020304" pitchFamily="18" charset="0"/>
            </a:endParaRPr>
          </a:p>
          <a:p>
            <a:pPr algn="just"/>
            <a:r>
              <a:rPr lang="it-IT" sz="1200" dirty="0" smtClean="0">
                <a:latin typeface="+mj-lt"/>
                <a:cs typeface="Times New Roman" panose="02020603050405020304" pitchFamily="18" charset="0"/>
              </a:rPr>
              <a:t>G</a:t>
            </a:r>
            <a:r>
              <a:rPr lang="it-IT" sz="1200" dirty="0">
                <a:latin typeface="+mj-lt"/>
                <a:cs typeface="Times New Roman" panose="02020603050405020304" pitchFamily="18" charset="0"/>
              </a:rPr>
              <a:t>. Aiesi</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A. Bonforte</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G. Brandi</a:t>
            </a:r>
            <a:r>
              <a:rPr lang="it-IT" sz="1200" baseline="30000" dirty="0">
                <a:latin typeface="+mj-lt"/>
                <a:cs typeface="Times New Roman" panose="02020603050405020304" pitchFamily="18" charset="0"/>
              </a:rPr>
              <a:t>2</a:t>
            </a:r>
            <a:r>
              <a:rPr lang="it-IT" sz="1200" dirty="0">
                <a:latin typeface="+mj-lt"/>
                <a:cs typeface="Times New Roman" panose="02020603050405020304" pitchFamily="18" charset="0"/>
              </a:rPr>
              <a:t>, F. Calvagna</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S. Consoli</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G. Distefano</a:t>
            </a:r>
            <a:r>
              <a:rPr lang="it-IT" sz="1200" baseline="30000" dirty="0">
                <a:latin typeface="+mj-lt"/>
                <a:cs typeface="Times New Roman" panose="02020603050405020304" pitchFamily="18" charset="0"/>
              </a:rPr>
              <a:t>3</a:t>
            </a:r>
            <a:r>
              <a:rPr lang="it-IT" sz="1200" dirty="0">
                <a:latin typeface="+mj-lt"/>
                <a:cs typeface="Times New Roman" panose="02020603050405020304" pitchFamily="18" charset="0"/>
              </a:rPr>
              <a:t>, G. Falzone</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A</a:t>
            </a:r>
            <a:r>
              <a:rPr lang="it-IT" sz="1200" dirty="0" smtClean="0">
                <a:latin typeface="+mj-lt"/>
                <a:cs typeface="Times New Roman" panose="02020603050405020304" pitchFamily="18" charset="0"/>
              </a:rPr>
              <a:t>. Ferro</a:t>
            </a:r>
            <a:r>
              <a:rPr lang="it-IT" sz="1200" baseline="30000" dirty="0" smtClean="0">
                <a:latin typeface="+mj-lt"/>
                <a:cs typeface="Times New Roman" panose="02020603050405020304" pitchFamily="18" charset="0"/>
              </a:rPr>
              <a:t>1</a:t>
            </a:r>
            <a:r>
              <a:rPr lang="it-IT" sz="1200" dirty="0">
                <a:latin typeface="+mj-lt"/>
                <a:cs typeface="Times New Roman" panose="02020603050405020304" pitchFamily="18" charset="0"/>
              </a:rPr>
              <a:t>, </a:t>
            </a:r>
            <a:r>
              <a:rPr lang="it-IT" sz="1200" u="sng" dirty="0">
                <a:latin typeface="+mj-lt"/>
                <a:cs typeface="Times New Roman" panose="02020603050405020304" pitchFamily="18" charset="0"/>
              </a:rPr>
              <a:t>S. Gambino</a:t>
            </a:r>
            <a:r>
              <a:rPr lang="it-IT" sz="1200" u="sng" baseline="30000" dirty="0">
                <a:latin typeface="+mj-lt"/>
                <a:cs typeface="Times New Roman" panose="02020603050405020304" pitchFamily="18" charset="0"/>
              </a:rPr>
              <a:t>1</a:t>
            </a:r>
            <a:r>
              <a:rPr lang="it-IT" sz="1200" dirty="0">
                <a:latin typeface="+mj-lt"/>
                <a:cs typeface="Times New Roman" panose="02020603050405020304" pitchFamily="18" charset="0"/>
              </a:rPr>
              <a:t>, F. Guglielmino</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G. Laudani</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G. Marsala</a:t>
            </a:r>
            <a:r>
              <a:rPr lang="it-IT" sz="1200" baseline="30000" dirty="0">
                <a:latin typeface="+mj-lt"/>
                <a:cs typeface="Times New Roman" panose="02020603050405020304" pitchFamily="18" charset="0"/>
              </a:rPr>
              <a:t>3</a:t>
            </a:r>
            <a:r>
              <a:rPr lang="it-IT" sz="1200" dirty="0">
                <a:latin typeface="+mj-lt"/>
                <a:cs typeface="Times New Roman" panose="02020603050405020304" pitchFamily="18" charset="0"/>
              </a:rPr>
              <a:t>, F. Obrizzo</a:t>
            </a:r>
            <a:r>
              <a:rPr lang="it-IT" sz="1200" baseline="30000" dirty="0">
                <a:latin typeface="+mj-lt"/>
                <a:cs typeface="Times New Roman" panose="02020603050405020304" pitchFamily="18" charset="0"/>
              </a:rPr>
              <a:t>2</a:t>
            </a:r>
            <a:r>
              <a:rPr lang="it-IT" sz="1200" dirty="0">
                <a:latin typeface="+mj-lt"/>
                <a:cs typeface="Times New Roman" panose="02020603050405020304" pitchFamily="18" charset="0"/>
              </a:rPr>
              <a:t>, L. Privitera</a:t>
            </a:r>
            <a:r>
              <a:rPr lang="it-IT" sz="1200" baseline="30000" dirty="0">
                <a:latin typeface="+mj-lt"/>
                <a:cs typeface="Times New Roman" panose="02020603050405020304" pitchFamily="18" charset="0"/>
              </a:rPr>
              <a:t>3</a:t>
            </a:r>
            <a:r>
              <a:rPr lang="it-IT" sz="1200" dirty="0">
                <a:latin typeface="+mj-lt"/>
                <a:cs typeface="Times New Roman" panose="02020603050405020304" pitchFamily="18" charset="0"/>
              </a:rPr>
              <a:t>, G. Puglisi</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S. Russo</a:t>
            </a:r>
            <a:r>
              <a:rPr lang="it-IT" sz="1200" baseline="30000" dirty="0">
                <a:latin typeface="+mj-lt"/>
                <a:cs typeface="Times New Roman" panose="02020603050405020304" pitchFamily="18" charset="0"/>
              </a:rPr>
              <a:t>3</a:t>
            </a:r>
            <a:r>
              <a:rPr lang="it-IT" sz="1200" dirty="0">
                <a:latin typeface="+mj-lt"/>
                <a:cs typeface="Times New Roman" panose="02020603050405020304" pitchFamily="18" charset="0"/>
              </a:rPr>
              <a:t>, B. Saraceno</a:t>
            </a:r>
            <a:r>
              <a:rPr lang="it-IT" sz="1200" baseline="30000" dirty="0">
                <a:latin typeface="+mj-lt"/>
                <a:cs typeface="Times New Roman" panose="02020603050405020304" pitchFamily="18" charset="0"/>
              </a:rPr>
              <a:t>1</a:t>
            </a:r>
            <a:r>
              <a:rPr lang="it-IT" sz="1200" dirty="0">
                <a:latin typeface="+mj-lt"/>
                <a:cs typeface="Times New Roman" panose="02020603050405020304" pitchFamily="18" charset="0"/>
              </a:rPr>
              <a:t>, R. Velardita</a:t>
            </a:r>
            <a:r>
              <a:rPr lang="it-IT" sz="1200" baseline="30000" dirty="0">
                <a:latin typeface="+mj-lt"/>
                <a:cs typeface="Times New Roman" panose="02020603050405020304" pitchFamily="18" charset="0"/>
              </a:rPr>
              <a:t>1</a:t>
            </a:r>
          </a:p>
          <a:p>
            <a:pPr algn="just"/>
            <a:endParaRPr lang="it-IT" sz="1000" b="1" baseline="30000" dirty="0">
              <a:effectLst>
                <a:outerShdw blurRad="38100" dist="38100" dir="2700000" algn="tl">
                  <a:srgbClr val="000000">
                    <a:alpha val="43137"/>
                  </a:srgbClr>
                </a:outerShdw>
              </a:effectLst>
              <a:latin typeface="+mj-lt"/>
              <a:cs typeface="Times New Roman" panose="02020603050405020304" pitchFamily="18" charset="0"/>
            </a:endParaRPr>
          </a:p>
          <a:p>
            <a:pPr algn="just"/>
            <a:r>
              <a:rPr lang="it-IT" sz="1200" dirty="0">
                <a:latin typeface="+mj-lt"/>
                <a:cs typeface="Times New Roman" panose="02020603050405020304" pitchFamily="18" charset="0"/>
              </a:rPr>
              <a:t>1 INGV - Osservatorio Etneo, Piazza Roma, 2 Catania</a:t>
            </a:r>
          </a:p>
          <a:p>
            <a:pPr algn="just"/>
            <a:r>
              <a:rPr lang="it-IT" sz="1200" dirty="0">
                <a:latin typeface="+mj-lt"/>
                <a:cs typeface="Times New Roman" panose="02020603050405020304" pitchFamily="18" charset="0"/>
              </a:rPr>
              <a:t>2 INGV - Osservatorio Vesuviano, via Diocleziano, 238 Napoli</a:t>
            </a:r>
          </a:p>
          <a:p>
            <a:pPr algn="just"/>
            <a:r>
              <a:rPr lang="it-IT" sz="1200" dirty="0">
                <a:latin typeface="+mj-lt"/>
                <a:cs typeface="Times New Roman" panose="02020603050405020304" pitchFamily="18" charset="0"/>
              </a:rPr>
              <a:t>3 Dip. Scienze Biologiche, Geologiche e Ambientali, Università di Catania, Corso Italia 57, Catania</a:t>
            </a:r>
          </a:p>
          <a:p>
            <a:pPr lvl="0" algn="ctr"/>
            <a:endParaRPr lang="it-IT"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107504" y="51206"/>
            <a:ext cx="3135572" cy="1236051"/>
          </a:xfrm>
          <a:prstGeom prst="rect">
            <a:avLst/>
          </a:prstGeom>
        </p:spPr>
      </p:pic>
      <p:pic>
        <p:nvPicPr>
          <p:cNvPr id="3" name="Immagine 2"/>
          <p:cNvPicPr>
            <a:picLocks noChangeAspect="1"/>
          </p:cNvPicPr>
          <p:nvPr/>
        </p:nvPicPr>
        <p:blipFill>
          <a:blip r:embed="rId3"/>
          <a:stretch>
            <a:fillRect/>
          </a:stretch>
        </p:blipFill>
        <p:spPr>
          <a:xfrm>
            <a:off x="8135960" y="4739780"/>
            <a:ext cx="1008040" cy="403216"/>
          </a:xfrm>
          <a:prstGeom prst="rect">
            <a:avLst/>
          </a:prstGeom>
        </p:spPr>
      </p:pic>
      <p:pic>
        <p:nvPicPr>
          <p:cNvPr id="5" name="Immagine 4"/>
          <p:cNvPicPr>
            <a:picLocks noChangeAspect="1"/>
          </p:cNvPicPr>
          <p:nvPr/>
        </p:nvPicPr>
        <p:blipFill>
          <a:blip r:embed="rId4"/>
          <a:stretch>
            <a:fillRect/>
          </a:stretch>
        </p:blipFill>
        <p:spPr>
          <a:xfrm>
            <a:off x="6907745" y="50849"/>
            <a:ext cx="2157578" cy="1151926"/>
          </a:xfrm>
          <a:prstGeom prst="rect">
            <a:avLst/>
          </a:prstGeom>
        </p:spPr>
      </p:pic>
      <p:pic>
        <p:nvPicPr>
          <p:cNvPr id="6" name="Immagine 5"/>
          <p:cNvPicPr>
            <a:picLocks noChangeAspect="1"/>
          </p:cNvPicPr>
          <p:nvPr/>
        </p:nvPicPr>
        <p:blipFill>
          <a:blip r:embed="rId5"/>
          <a:stretch>
            <a:fillRect/>
          </a:stretch>
        </p:blipFill>
        <p:spPr>
          <a:xfrm>
            <a:off x="4067944" y="786881"/>
            <a:ext cx="1783339" cy="493448"/>
          </a:xfrm>
          <a:prstGeom prst="rect">
            <a:avLst/>
          </a:prstGeom>
        </p:spPr>
      </p:pic>
      <p:pic>
        <p:nvPicPr>
          <p:cNvPr id="9" name="Immagine 8"/>
          <p:cNvPicPr>
            <a:picLocks noChangeAspect="1"/>
          </p:cNvPicPr>
          <p:nvPr/>
        </p:nvPicPr>
        <p:blipFill>
          <a:blip r:embed="rId6"/>
          <a:stretch>
            <a:fillRect/>
          </a:stretch>
        </p:blipFill>
        <p:spPr>
          <a:xfrm>
            <a:off x="3602794" y="94894"/>
            <a:ext cx="2928465" cy="588965"/>
          </a:xfrm>
          <a:prstGeom prst="rect">
            <a:avLst/>
          </a:prstGeom>
        </p:spPr>
      </p:pic>
    </p:spTree>
    <p:extLst>
      <p:ext uri="{BB962C8B-B14F-4D97-AF65-F5344CB8AC3E}">
        <p14:creationId xmlns:p14="http://schemas.microsoft.com/office/powerpoint/2010/main" val="1788824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appa&#10;&#10;Descrizione generata automaticamente">
            <a:extLst>
              <a:ext uri="{FF2B5EF4-FFF2-40B4-BE49-F238E27FC236}">
                <a16:creationId xmlns:a16="http://schemas.microsoft.com/office/drawing/2014/main" xmlns="" id="{75DAA97F-A04B-49BF-862C-74E78332EC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1222962"/>
            <a:ext cx="5184576" cy="2697575"/>
          </a:xfrm>
          <a:prstGeom prst="rect">
            <a:avLst/>
          </a:prstGeom>
          <a:ln>
            <a:solidFill>
              <a:schemeClr val="tx1"/>
            </a:solidFill>
          </a:ln>
        </p:spPr>
      </p:pic>
      <p:sp>
        <p:nvSpPr>
          <p:cNvPr id="4" name="CasellaDiTesto 3">
            <a:extLst>
              <a:ext uri="{FF2B5EF4-FFF2-40B4-BE49-F238E27FC236}">
                <a16:creationId xmlns:a16="http://schemas.microsoft.com/office/drawing/2014/main" xmlns="" id="{1DAD97E6-3940-4241-8833-41656DAF55B1}"/>
              </a:ext>
            </a:extLst>
          </p:cNvPr>
          <p:cNvSpPr txBox="1"/>
          <p:nvPr/>
        </p:nvSpPr>
        <p:spPr>
          <a:xfrm>
            <a:off x="179512" y="3920537"/>
            <a:ext cx="5184576" cy="811454"/>
          </a:xfrm>
          <a:prstGeom prst="rect">
            <a:avLst/>
          </a:prstGeom>
        </p:spPr>
        <p:txBody>
          <a:bodyPr vert="horz" lIns="91440" tIns="45720" rIns="91440" bIns="45720" rtlCol="0">
            <a:noAutofit/>
          </a:bodyPr>
          <a:lstStyle/>
          <a:p>
            <a:pPr algn="just">
              <a:lnSpc>
                <a:spcPct val="90000"/>
              </a:lnSpc>
              <a:spcBef>
                <a:spcPts val="1000"/>
              </a:spcBef>
            </a:pPr>
            <a:r>
              <a:rPr lang="en-US" sz="1200" i="1" dirty="0">
                <a:latin typeface="+mj-lt"/>
                <a:cs typeface="Times New Roman" panose="02020603050405020304" pitchFamily="18" charset="0"/>
              </a:rPr>
              <a:t>Monitoring systems present in 1989 along the southern termination of the SE Fracture System (hatched). The red lines indicate the baseline of the EDM geodimetric network, the green lines the microgravimetric lines, the yellow lines the levelling lines. The red squares indicate the </a:t>
            </a:r>
            <a:r>
              <a:rPr lang="en-US" sz="1200" i="1" dirty="0" err="1">
                <a:latin typeface="+mj-lt"/>
                <a:cs typeface="Times New Roman" panose="02020603050405020304" pitchFamily="18" charset="0"/>
              </a:rPr>
              <a:t>tiltmetric</a:t>
            </a:r>
            <a:r>
              <a:rPr lang="en-US" sz="1200" i="1" dirty="0">
                <a:latin typeface="+mj-lt"/>
                <a:cs typeface="Times New Roman" panose="02020603050405020304" pitchFamily="18" charset="0"/>
              </a:rPr>
              <a:t> stations (from Mt. Etna: the 1989 eruption, Giardini </a:t>
            </a:r>
            <a:r>
              <a:rPr lang="en-US" sz="1200" i="1" dirty="0" err="1">
                <a:latin typeface="+mj-lt"/>
                <a:cs typeface="Times New Roman" panose="02020603050405020304" pitchFamily="18" charset="0"/>
              </a:rPr>
              <a:t>Editore</a:t>
            </a:r>
            <a:r>
              <a:rPr lang="en-US" sz="1200" i="1" dirty="0">
                <a:latin typeface="+mj-lt"/>
                <a:cs typeface="Times New Roman" panose="02020603050405020304" pitchFamily="18" charset="0"/>
              </a:rPr>
              <a:t>, modified)</a:t>
            </a:r>
            <a:endParaRPr lang="en-US" sz="1200" kern="1200" dirty="0">
              <a:latin typeface="+mj-lt"/>
              <a:cs typeface="Times New Roman" panose="02020603050405020304" pitchFamily="18" charset="0"/>
            </a:endParaRPr>
          </a:p>
        </p:txBody>
      </p:sp>
      <p:pic>
        <p:nvPicPr>
          <p:cNvPr id="5" name="Immagine 4" descr="100_2679.JPG">
            <a:extLst>
              <a:ext uri="{FF2B5EF4-FFF2-40B4-BE49-F238E27FC236}">
                <a16:creationId xmlns:a16="http://schemas.microsoft.com/office/drawing/2014/main" xmlns="" id="{B9C2901C-D07C-4DA9-A46C-80F786EF2B79}"/>
              </a:ext>
            </a:extLst>
          </p:cNvPr>
          <p:cNvPicPr>
            <a:picLocks noChangeAspect="1"/>
          </p:cNvPicPr>
          <p:nvPr/>
        </p:nvPicPr>
        <p:blipFill rotWithShape="1">
          <a:blip r:embed="rId3"/>
          <a:srcRect l="7467" r="6873" b="-1"/>
          <a:stretch/>
        </p:blipFill>
        <p:spPr bwMode="auto">
          <a:xfrm>
            <a:off x="5868144" y="1836526"/>
            <a:ext cx="2833392" cy="2480814"/>
          </a:xfrm>
          <a:prstGeom prst="rect">
            <a:avLst/>
          </a:prstGeom>
          <a:ln>
            <a:solidFill>
              <a:schemeClr val="tx1"/>
            </a:solidFill>
          </a:ln>
        </p:spPr>
      </p:pic>
      <p:sp>
        <p:nvSpPr>
          <p:cNvPr id="6" name="CasellaDiTesto 1">
            <a:extLst>
              <a:ext uri="{FF2B5EF4-FFF2-40B4-BE49-F238E27FC236}">
                <a16:creationId xmlns:a16="http://schemas.microsoft.com/office/drawing/2014/main" xmlns="" id="{33A6A8AB-C1CA-472A-AD95-8E9D6F35BEA3}"/>
              </a:ext>
            </a:extLst>
          </p:cNvPr>
          <p:cNvSpPr txBox="1">
            <a:spLocks noChangeArrowheads="1"/>
          </p:cNvSpPr>
          <p:nvPr/>
        </p:nvSpPr>
        <p:spPr bwMode="auto">
          <a:xfrm>
            <a:off x="5868144" y="4317340"/>
            <a:ext cx="2833392" cy="26161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it-IT" altLang="it-IT" sz="1100" i="1" dirty="0" err="1">
                <a:latin typeface="Times New Roman" panose="02020603050405020304" pitchFamily="18" charset="0"/>
                <a:cs typeface="Times New Roman" panose="02020603050405020304" pitchFamily="18" charset="0"/>
              </a:rPr>
              <a:t>Geodimetric</a:t>
            </a:r>
            <a:r>
              <a:rPr lang="it-IT" altLang="it-IT" sz="1100" i="1" dirty="0">
                <a:latin typeface="Times New Roman" panose="02020603050405020304" pitchFamily="18" charset="0"/>
                <a:cs typeface="Times New Roman" panose="02020603050405020304" pitchFamily="18" charset="0"/>
              </a:rPr>
              <a:t> </a:t>
            </a:r>
            <a:r>
              <a:rPr lang="it-IT" altLang="it-IT" sz="1100" i="1" dirty="0" err="1">
                <a:latin typeface="Times New Roman" panose="02020603050405020304" pitchFamily="18" charset="0"/>
                <a:cs typeface="Times New Roman" panose="02020603050405020304" pitchFamily="18" charset="0"/>
              </a:rPr>
              <a:t>measurements</a:t>
            </a:r>
            <a:r>
              <a:rPr lang="it-IT" altLang="it-IT" sz="1100" i="1" dirty="0">
                <a:latin typeface="Times New Roman" panose="02020603050405020304" pitchFamily="18" charset="0"/>
                <a:cs typeface="Times New Roman" panose="02020603050405020304" pitchFamily="18" charset="0"/>
              </a:rPr>
              <a:t> (with </a:t>
            </a:r>
            <a:r>
              <a:rPr lang="it-IT" altLang="it-IT" sz="1100" i="1" dirty="0" err="1">
                <a:latin typeface="Times New Roman" panose="02020603050405020304" pitchFamily="18" charset="0"/>
                <a:cs typeface="Times New Roman" panose="02020603050405020304" pitchFamily="18" charset="0"/>
              </a:rPr>
              <a:t>Geodimeter</a:t>
            </a:r>
            <a:r>
              <a:rPr lang="it-IT" altLang="it-IT" sz="1100" i="1" dirty="0">
                <a:latin typeface="Times New Roman" panose="02020603050405020304" pitchFamily="18" charset="0"/>
                <a:cs typeface="Times New Roman" panose="02020603050405020304" pitchFamily="18" charset="0"/>
              </a:rPr>
              <a:t>).</a:t>
            </a:r>
          </a:p>
        </p:txBody>
      </p:sp>
      <p:sp>
        <p:nvSpPr>
          <p:cNvPr id="7" name="Rettangolo 6">
            <a:extLst>
              <a:ext uri="{FF2B5EF4-FFF2-40B4-BE49-F238E27FC236}">
                <a16:creationId xmlns:a16="http://schemas.microsoft.com/office/drawing/2014/main" xmlns="" id="{8E9589AF-4F14-4C17-9D46-A38C12DBF3F9}"/>
              </a:ext>
            </a:extLst>
          </p:cNvPr>
          <p:cNvSpPr/>
          <p:nvPr/>
        </p:nvSpPr>
        <p:spPr>
          <a:xfrm>
            <a:off x="5466892" y="477323"/>
            <a:ext cx="3425588" cy="1200329"/>
          </a:xfrm>
          <a:prstGeom prst="rect">
            <a:avLst/>
          </a:prstGeom>
        </p:spPr>
        <p:txBody>
          <a:bodyPr wrap="square">
            <a:spAutoFit/>
          </a:bodyPr>
          <a:lstStyle/>
          <a:p>
            <a:pPr algn="just">
              <a:lnSpc>
                <a:spcPct val="90000"/>
              </a:lnSpc>
              <a:spcBef>
                <a:spcPct val="0"/>
              </a:spcBef>
              <a:spcAft>
                <a:spcPts val="600"/>
              </a:spcAft>
            </a:pPr>
            <a:r>
              <a:rPr lang="en-US" sz="1600" dirty="0">
                <a:cs typeface="Times New Roman" panose="02020603050405020304" pitchFamily="18" charset="0"/>
              </a:rPr>
              <a:t>Starting from 1978, a benchmark network was realized on Mount Etna, in order to measure the horizontal ground deformations by using  </a:t>
            </a:r>
            <a:r>
              <a:rPr lang="en-US" sz="1600" i="1" dirty="0">
                <a:cs typeface="Times New Roman" panose="02020603050405020304" pitchFamily="18" charset="0"/>
              </a:rPr>
              <a:t>geodimeters</a:t>
            </a:r>
            <a:r>
              <a:rPr lang="en-US" sz="1600" dirty="0">
                <a:cs typeface="Times New Roman" panose="02020603050405020304" pitchFamily="18" charset="0"/>
              </a:rPr>
              <a:t> (or </a:t>
            </a:r>
            <a:r>
              <a:rPr lang="en-US" sz="1600" i="1" dirty="0">
                <a:cs typeface="Times New Roman" panose="02020603050405020304" pitchFamily="18" charset="0"/>
              </a:rPr>
              <a:t>distance meters</a:t>
            </a:r>
            <a:r>
              <a:rPr lang="en-US" sz="1600" dirty="0">
                <a:cs typeface="Times New Roman" panose="02020603050405020304" pitchFamily="18" charset="0"/>
              </a:rPr>
              <a:t>).</a:t>
            </a:r>
          </a:p>
        </p:txBody>
      </p:sp>
      <p:sp>
        <p:nvSpPr>
          <p:cNvPr id="8" name="CasellaDiTesto 7">
            <a:extLst>
              <a:ext uri="{FF2B5EF4-FFF2-40B4-BE49-F238E27FC236}">
                <a16:creationId xmlns:a16="http://schemas.microsoft.com/office/drawing/2014/main" xmlns="" id="{85550307-44A3-4410-9D6A-A68BA894F973}"/>
              </a:ext>
            </a:extLst>
          </p:cNvPr>
          <p:cNvSpPr txBox="1"/>
          <p:nvPr/>
        </p:nvSpPr>
        <p:spPr>
          <a:xfrm>
            <a:off x="304346" y="505104"/>
            <a:ext cx="4934907" cy="400110"/>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latin typeface="+mj-lt"/>
                <a:cs typeface="Times New Roman" panose="02020603050405020304" pitchFamily="18" charset="0"/>
              </a:rPr>
              <a:t>EDM (</a:t>
            </a:r>
            <a:r>
              <a:rPr lang="it-IT" sz="2000" b="1" i="1" dirty="0" err="1">
                <a:effectLst>
                  <a:outerShdw blurRad="38100" dist="38100" dir="2700000" algn="tl">
                    <a:srgbClr val="000000">
                      <a:alpha val="43137"/>
                    </a:srgbClr>
                  </a:outerShdw>
                </a:effectLst>
                <a:latin typeface="+mj-lt"/>
                <a:cs typeface="Times New Roman" panose="02020603050405020304" pitchFamily="18" charset="0"/>
              </a:rPr>
              <a:t>Electromagnetic</a:t>
            </a:r>
            <a:r>
              <a:rPr lang="it-IT" sz="2000" b="1" i="1" dirty="0">
                <a:effectLst>
                  <a:outerShdw blurRad="38100" dist="38100" dir="2700000" algn="tl">
                    <a:srgbClr val="000000">
                      <a:alpha val="43137"/>
                    </a:srgbClr>
                  </a:outerShdw>
                </a:effectLst>
                <a:latin typeface="+mj-lt"/>
                <a:cs typeface="Times New Roman" panose="02020603050405020304" pitchFamily="18" charset="0"/>
              </a:rPr>
              <a:t> </a:t>
            </a:r>
            <a:r>
              <a:rPr lang="it-IT" sz="2000" b="1" i="1" dirty="0" err="1">
                <a:effectLst>
                  <a:outerShdw blurRad="38100" dist="38100" dir="2700000" algn="tl">
                    <a:srgbClr val="000000">
                      <a:alpha val="43137"/>
                    </a:srgbClr>
                  </a:outerShdw>
                </a:effectLst>
                <a:latin typeface="+mj-lt"/>
                <a:cs typeface="Times New Roman" panose="02020603050405020304" pitchFamily="18" charset="0"/>
              </a:rPr>
              <a:t>Distance</a:t>
            </a:r>
            <a:r>
              <a:rPr lang="it-IT" sz="2000" b="1" i="1" dirty="0">
                <a:effectLst>
                  <a:outerShdw blurRad="38100" dist="38100" dir="2700000" algn="tl">
                    <a:srgbClr val="000000">
                      <a:alpha val="43137"/>
                    </a:srgbClr>
                  </a:outerShdw>
                </a:effectLst>
                <a:latin typeface="+mj-lt"/>
                <a:cs typeface="Times New Roman" panose="02020603050405020304" pitchFamily="18" charset="0"/>
              </a:rPr>
              <a:t> </a:t>
            </a:r>
            <a:r>
              <a:rPr lang="it-IT" sz="2000" b="1" i="1" dirty="0" err="1">
                <a:effectLst>
                  <a:outerShdw blurRad="38100" dist="38100" dir="2700000" algn="tl">
                    <a:srgbClr val="000000">
                      <a:alpha val="43137"/>
                    </a:srgbClr>
                  </a:outerShdw>
                </a:effectLst>
                <a:latin typeface="+mj-lt"/>
                <a:cs typeface="Times New Roman" panose="02020603050405020304" pitchFamily="18" charset="0"/>
              </a:rPr>
              <a:t>Meter</a:t>
            </a:r>
            <a:r>
              <a:rPr lang="it-IT" sz="2000" b="1" dirty="0">
                <a:effectLst>
                  <a:outerShdw blurRad="38100" dist="38100" dir="2700000" algn="tl">
                    <a:srgbClr val="000000">
                      <a:alpha val="43137"/>
                    </a:srgbClr>
                  </a:outerShdw>
                </a:effectLst>
                <a:latin typeface="+mj-lt"/>
                <a:cs typeface="Times New Roman" panose="02020603050405020304" pitchFamily="18" charset="0"/>
              </a:rPr>
              <a:t>)</a:t>
            </a:r>
          </a:p>
        </p:txBody>
      </p:sp>
      <p:pic>
        <p:nvPicPr>
          <p:cNvPr id="9" name="Immagine 8"/>
          <p:cNvPicPr>
            <a:picLocks noChangeAspect="1"/>
          </p:cNvPicPr>
          <p:nvPr/>
        </p:nvPicPr>
        <p:blipFill>
          <a:blip r:embed="rId4"/>
          <a:stretch>
            <a:fillRect/>
          </a:stretch>
        </p:blipFill>
        <p:spPr>
          <a:xfrm>
            <a:off x="8135960" y="4739780"/>
            <a:ext cx="1008040" cy="403216"/>
          </a:xfrm>
          <a:prstGeom prst="rect">
            <a:avLst/>
          </a:prstGeom>
        </p:spPr>
      </p:pic>
    </p:spTree>
    <p:extLst>
      <p:ext uri="{BB962C8B-B14F-4D97-AF65-F5344CB8AC3E}">
        <p14:creationId xmlns:p14="http://schemas.microsoft.com/office/powerpoint/2010/main" val="51226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B6E1DB-4574-4BD4-8544-24E47A658682}"/>
              </a:ext>
            </a:extLst>
          </p:cNvPr>
          <p:cNvSpPr txBox="1">
            <a:spLocks/>
          </p:cNvSpPr>
          <p:nvPr/>
        </p:nvSpPr>
        <p:spPr>
          <a:xfrm>
            <a:off x="2418184" y="0"/>
            <a:ext cx="4530080" cy="6995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sz="4000" dirty="0"/>
          </a:p>
        </p:txBody>
      </p:sp>
      <p:pic>
        <p:nvPicPr>
          <p:cNvPr id="3" name="Immagine 2" descr="Immagine che contiene via, albero, uomo, cavalcando&#10;&#10;Descrizione generata automaticamente">
            <a:extLst>
              <a:ext uri="{FF2B5EF4-FFF2-40B4-BE49-F238E27FC236}">
                <a16:creationId xmlns:a16="http://schemas.microsoft.com/office/drawing/2014/main" xmlns="" id="{3A2EF8C5-FEB8-47D4-A324-057F7B8E2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941" y="1122617"/>
            <a:ext cx="5080418" cy="3078250"/>
          </a:xfrm>
          <a:prstGeom prst="rect">
            <a:avLst/>
          </a:prstGeom>
        </p:spPr>
      </p:pic>
      <p:sp>
        <p:nvSpPr>
          <p:cNvPr id="4" name="Rettangolo 3">
            <a:extLst>
              <a:ext uri="{FF2B5EF4-FFF2-40B4-BE49-F238E27FC236}">
                <a16:creationId xmlns:a16="http://schemas.microsoft.com/office/drawing/2014/main" xmlns="" id="{76F54973-E5D1-4DA6-97EA-58C30BBC34CB}"/>
              </a:ext>
            </a:extLst>
          </p:cNvPr>
          <p:cNvSpPr/>
          <p:nvPr/>
        </p:nvSpPr>
        <p:spPr>
          <a:xfrm>
            <a:off x="627941" y="4213220"/>
            <a:ext cx="5080418" cy="458512"/>
          </a:xfrm>
          <a:prstGeom prst="rect">
            <a:avLst/>
          </a:prstGeom>
        </p:spPr>
        <p:txBody>
          <a:bodyPr vert="horz" lIns="91440" tIns="45720" rIns="91440" bIns="45720" rtlCol="0" anchor="ctr">
            <a:normAutofit fontScale="92500"/>
          </a:bodyPr>
          <a:lstStyle/>
          <a:p>
            <a:pPr algn="just">
              <a:lnSpc>
                <a:spcPct val="90000"/>
              </a:lnSpc>
              <a:spcAft>
                <a:spcPts val="600"/>
              </a:spcAft>
            </a:pPr>
            <a:r>
              <a:rPr lang="en-US" sz="1100" i="1" dirty="0">
                <a:latin typeface="Times New Roman" panose="02020603050405020304" pitchFamily="18" charset="0"/>
                <a:cs typeface="Times New Roman" panose="02020603050405020304" pitchFamily="18" charset="0"/>
              </a:rPr>
              <a:t>Trilateration network, built by joining the GPS stations EW06, EW11, EW12, ESTP. The red lines indicate the 1989 fracture. (Data SIO, NOAA, U.S. Navy, NGA, GEBCO © 2019 Google).</a:t>
            </a:r>
            <a:endParaRPr lang="en-US" sz="1100" i="1" kern="1200" dirty="0">
              <a:latin typeface="Times New Roman" panose="02020603050405020304" pitchFamily="18" charset="0"/>
              <a:cs typeface="Times New Roman" panose="02020603050405020304" pitchFamily="18" charset="0"/>
            </a:endParaRPr>
          </a:p>
        </p:txBody>
      </p:sp>
      <p:pic>
        <p:nvPicPr>
          <p:cNvPr id="5" name="Immagine 7" descr="101_0261.JPG">
            <a:extLst>
              <a:ext uri="{FF2B5EF4-FFF2-40B4-BE49-F238E27FC236}">
                <a16:creationId xmlns:a16="http://schemas.microsoft.com/office/drawing/2014/main" xmlns="" id="{342A60DA-9803-4488-BD44-6F9EFFBEB3CB}"/>
              </a:ext>
            </a:extLst>
          </p:cNvPr>
          <p:cNvPicPr>
            <a:picLocks noChangeAspect="1"/>
          </p:cNvPicPr>
          <p:nvPr/>
        </p:nvPicPr>
        <p:blipFill rotWithShape="1">
          <a:blip r:embed="rId3"/>
          <a:srcRect r="-2" b="5370"/>
          <a:stretch/>
        </p:blipFill>
        <p:spPr bwMode="auto">
          <a:xfrm>
            <a:off x="6300192" y="1127383"/>
            <a:ext cx="2191603" cy="3118603"/>
          </a:xfrm>
          <a:prstGeom prst="rect">
            <a:avLst/>
          </a:prstGeom>
        </p:spPr>
      </p:pic>
      <p:sp>
        <p:nvSpPr>
          <p:cNvPr id="6" name="CasellaDiTesto 12">
            <a:extLst>
              <a:ext uri="{FF2B5EF4-FFF2-40B4-BE49-F238E27FC236}">
                <a16:creationId xmlns:a16="http://schemas.microsoft.com/office/drawing/2014/main" xmlns="" id="{85F39084-2840-4FD8-AEA1-0B795367D25F}"/>
              </a:ext>
            </a:extLst>
          </p:cNvPr>
          <p:cNvSpPr txBox="1">
            <a:spLocks noChangeArrowheads="1"/>
          </p:cNvSpPr>
          <p:nvPr/>
        </p:nvSpPr>
        <p:spPr bwMode="auto">
          <a:xfrm>
            <a:off x="6300192" y="4272367"/>
            <a:ext cx="2191603" cy="307777"/>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600"/>
              </a:spcAft>
            </a:pPr>
            <a:r>
              <a:rPr lang="it-IT" altLang="it-IT" sz="1400" i="1" dirty="0">
                <a:latin typeface="+mj-lt"/>
                <a:cs typeface="Times New Roman" panose="02020603050405020304" pitchFamily="18" charset="0"/>
              </a:rPr>
              <a:t>GPS </a:t>
            </a:r>
            <a:r>
              <a:rPr lang="it-IT" altLang="it-IT" sz="1400" i="1" dirty="0" err="1">
                <a:latin typeface="+mj-lt"/>
                <a:cs typeface="Times New Roman" panose="02020603050405020304" pitchFamily="18" charset="0"/>
              </a:rPr>
              <a:t>measurements</a:t>
            </a:r>
            <a:r>
              <a:rPr lang="it-IT" altLang="it-IT" sz="1100" i="1" dirty="0">
                <a:latin typeface="Times New Roman" panose="02020603050405020304" pitchFamily="18" charset="0"/>
                <a:cs typeface="Times New Roman" panose="02020603050405020304" pitchFamily="18" charset="0"/>
              </a:rPr>
              <a:t>.</a:t>
            </a:r>
          </a:p>
        </p:txBody>
      </p:sp>
      <p:sp>
        <p:nvSpPr>
          <p:cNvPr id="7" name="CasellaDiTesto 6">
            <a:extLst>
              <a:ext uri="{FF2B5EF4-FFF2-40B4-BE49-F238E27FC236}">
                <a16:creationId xmlns:a16="http://schemas.microsoft.com/office/drawing/2014/main" xmlns="" id="{B546A60C-A481-4164-B5E6-02E0F26D60F6}"/>
              </a:ext>
            </a:extLst>
          </p:cNvPr>
          <p:cNvSpPr txBox="1"/>
          <p:nvPr/>
        </p:nvSpPr>
        <p:spPr>
          <a:xfrm>
            <a:off x="111224" y="420427"/>
            <a:ext cx="9144000" cy="400110"/>
          </a:xfrm>
          <a:prstGeom prst="rect">
            <a:avLst/>
          </a:prstGeom>
          <a:noFill/>
        </p:spPr>
        <p:txBody>
          <a:bodyPr wrap="square" rtlCol="0">
            <a:spAutoFit/>
          </a:bodyPr>
          <a:lstStyle/>
          <a:p>
            <a:pPr algn="ctr"/>
            <a:r>
              <a:rPr lang="en-US" dirty="0">
                <a:latin typeface="+mj-lt"/>
                <a:cs typeface="Times New Roman" panose="02020603050405020304" pitchFamily="18" charset="0"/>
              </a:rPr>
              <a:t>Since 2003, the EDM geodimetric network has been replaced by </a:t>
            </a:r>
            <a:r>
              <a:rPr lang="en-US" sz="2000" b="1" dirty="0">
                <a:effectLst>
                  <a:outerShdw blurRad="38100" dist="38100" dir="2700000" algn="tl">
                    <a:srgbClr val="000000">
                      <a:alpha val="43137"/>
                    </a:srgbClr>
                  </a:outerShdw>
                </a:effectLst>
                <a:latin typeface="+mj-lt"/>
                <a:cs typeface="Times New Roman" panose="02020603050405020304" pitchFamily="18" charset="0"/>
              </a:rPr>
              <a:t>GPS measurements</a:t>
            </a:r>
            <a:r>
              <a:rPr lang="en-US" dirty="0">
                <a:latin typeface="+mj-lt"/>
                <a:cs typeface="Times New Roman" panose="02020603050405020304" pitchFamily="18" charset="0"/>
              </a:rPr>
              <a:t>.</a:t>
            </a:r>
            <a:endParaRPr lang="it-IT" dirty="0">
              <a:latin typeface="+mj-lt"/>
              <a:cs typeface="Times New Roman" panose="02020603050405020304" pitchFamily="18" charset="0"/>
            </a:endParaRPr>
          </a:p>
        </p:txBody>
      </p:sp>
      <p:pic>
        <p:nvPicPr>
          <p:cNvPr id="8" name="Immagine 7"/>
          <p:cNvPicPr>
            <a:picLocks noChangeAspect="1"/>
          </p:cNvPicPr>
          <p:nvPr/>
        </p:nvPicPr>
        <p:blipFill>
          <a:blip r:embed="rId4"/>
          <a:stretch>
            <a:fillRect/>
          </a:stretch>
        </p:blipFill>
        <p:spPr>
          <a:xfrm>
            <a:off x="8135960" y="4739780"/>
            <a:ext cx="1008040" cy="403216"/>
          </a:xfrm>
          <a:prstGeom prst="rect">
            <a:avLst/>
          </a:prstGeom>
        </p:spPr>
      </p:pic>
    </p:spTree>
    <p:extLst>
      <p:ext uri="{BB962C8B-B14F-4D97-AF65-F5344CB8AC3E}">
        <p14:creationId xmlns:p14="http://schemas.microsoft.com/office/powerpoint/2010/main" val="427060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mappa&#10;&#10;Descrizione generata automaticamente">
            <a:extLst>
              <a:ext uri="{FF2B5EF4-FFF2-40B4-BE49-F238E27FC236}">
                <a16:creationId xmlns:a16="http://schemas.microsoft.com/office/drawing/2014/main" xmlns="" id="{99D4E41B-C417-4B58-8474-C76B63390B8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59832" y="1452434"/>
            <a:ext cx="2808312" cy="1512168"/>
          </a:xfrm>
          <a:prstGeom prst="rect">
            <a:avLst/>
          </a:prstGeom>
          <a:ln>
            <a:solidFill>
              <a:schemeClr val="tx1"/>
            </a:solidFill>
          </a:ln>
        </p:spPr>
      </p:pic>
      <p:cxnSp>
        <p:nvCxnSpPr>
          <p:cNvPr id="4" name="Connettore diritto 3">
            <a:extLst>
              <a:ext uri="{FF2B5EF4-FFF2-40B4-BE49-F238E27FC236}">
                <a16:creationId xmlns:a16="http://schemas.microsoft.com/office/drawing/2014/main" xmlns="" id="{EC1DE227-4FB6-4F28-9865-EF563DFD6248}"/>
              </a:ext>
            </a:extLst>
          </p:cNvPr>
          <p:cNvCxnSpPr>
            <a:cxnSpLocks/>
          </p:cNvCxnSpPr>
          <p:nvPr/>
        </p:nvCxnSpPr>
        <p:spPr>
          <a:xfrm flipV="1">
            <a:off x="4139952" y="2139702"/>
            <a:ext cx="1512168" cy="102170"/>
          </a:xfrm>
          <a:prstGeom prst="line">
            <a:avLst/>
          </a:prstGeom>
          <a:noFill/>
          <a:ln w="25400" cap="flat" cmpd="sng" algn="ctr">
            <a:solidFill>
              <a:srgbClr val="FF0000"/>
            </a:solidFill>
            <a:prstDash val="solid"/>
            <a:miter lim="800000"/>
          </a:ln>
          <a:effectLst/>
        </p:spPr>
      </p:cxnSp>
      <p:cxnSp>
        <p:nvCxnSpPr>
          <p:cNvPr id="10" name="Connettore diritto 9">
            <a:extLst>
              <a:ext uri="{FF2B5EF4-FFF2-40B4-BE49-F238E27FC236}">
                <a16:creationId xmlns:a16="http://schemas.microsoft.com/office/drawing/2014/main" xmlns="" id="{FA03762F-9B4E-4F27-9AFF-145A0FD7F084}"/>
              </a:ext>
            </a:extLst>
          </p:cNvPr>
          <p:cNvCxnSpPr>
            <a:cxnSpLocks/>
          </p:cNvCxnSpPr>
          <p:nvPr/>
        </p:nvCxnSpPr>
        <p:spPr>
          <a:xfrm flipV="1">
            <a:off x="4572000" y="2139702"/>
            <a:ext cx="1080120" cy="603677"/>
          </a:xfrm>
          <a:prstGeom prst="line">
            <a:avLst/>
          </a:prstGeom>
          <a:noFill/>
          <a:ln w="25400" cap="flat" cmpd="sng" algn="ctr">
            <a:solidFill>
              <a:srgbClr val="CF31B8"/>
            </a:solidFill>
            <a:prstDash val="solid"/>
            <a:miter lim="800000"/>
          </a:ln>
          <a:effectLst/>
        </p:spPr>
      </p:cxnSp>
      <p:cxnSp>
        <p:nvCxnSpPr>
          <p:cNvPr id="12" name="Connettore diritto 11">
            <a:extLst>
              <a:ext uri="{FF2B5EF4-FFF2-40B4-BE49-F238E27FC236}">
                <a16:creationId xmlns:a16="http://schemas.microsoft.com/office/drawing/2014/main" xmlns="" id="{8BE75CC3-0D79-4342-8753-E78BA3CF01F4}"/>
              </a:ext>
            </a:extLst>
          </p:cNvPr>
          <p:cNvCxnSpPr>
            <a:cxnSpLocks/>
          </p:cNvCxnSpPr>
          <p:nvPr/>
        </p:nvCxnSpPr>
        <p:spPr>
          <a:xfrm>
            <a:off x="4148777" y="2248540"/>
            <a:ext cx="423223" cy="494839"/>
          </a:xfrm>
          <a:prstGeom prst="line">
            <a:avLst/>
          </a:prstGeom>
          <a:noFill/>
          <a:ln w="25400" cap="flat" cmpd="sng" algn="ctr">
            <a:solidFill>
              <a:srgbClr val="5B9BD5">
                <a:lumMod val="40000"/>
                <a:lumOff val="60000"/>
              </a:srgbClr>
            </a:solidFill>
            <a:prstDash val="solid"/>
            <a:miter lim="800000"/>
          </a:ln>
          <a:effectLst/>
        </p:spPr>
      </p:cxnSp>
      <p:cxnSp>
        <p:nvCxnSpPr>
          <p:cNvPr id="14" name="Connettore diritto 13">
            <a:extLst>
              <a:ext uri="{FF2B5EF4-FFF2-40B4-BE49-F238E27FC236}">
                <a16:creationId xmlns:a16="http://schemas.microsoft.com/office/drawing/2014/main" xmlns="" id="{BDC543C5-7F8D-4D26-8381-E15DB3FC5A1B}"/>
              </a:ext>
            </a:extLst>
          </p:cNvPr>
          <p:cNvCxnSpPr>
            <a:cxnSpLocks/>
          </p:cNvCxnSpPr>
          <p:nvPr/>
        </p:nvCxnSpPr>
        <p:spPr>
          <a:xfrm>
            <a:off x="3347864" y="2018748"/>
            <a:ext cx="2304256" cy="120954"/>
          </a:xfrm>
          <a:prstGeom prst="line">
            <a:avLst/>
          </a:prstGeom>
          <a:noFill/>
          <a:ln w="25400" cap="flat" cmpd="sng" algn="ctr">
            <a:solidFill>
              <a:sysClr val="windowText" lastClr="000000"/>
            </a:solidFill>
            <a:prstDash val="solid"/>
            <a:miter lim="800000"/>
          </a:ln>
          <a:effectLst/>
        </p:spPr>
      </p:cxnSp>
      <p:cxnSp>
        <p:nvCxnSpPr>
          <p:cNvPr id="16" name="Connettore diritto 15">
            <a:extLst>
              <a:ext uri="{FF2B5EF4-FFF2-40B4-BE49-F238E27FC236}">
                <a16:creationId xmlns:a16="http://schemas.microsoft.com/office/drawing/2014/main" xmlns="" id="{801A529D-495A-4A34-8EA1-9A567CC7E886}"/>
              </a:ext>
            </a:extLst>
          </p:cNvPr>
          <p:cNvCxnSpPr>
            <a:cxnSpLocks/>
          </p:cNvCxnSpPr>
          <p:nvPr/>
        </p:nvCxnSpPr>
        <p:spPr>
          <a:xfrm>
            <a:off x="3347864" y="2009004"/>
            <a:ext cx="792088" cy="232868"/>
          </a:xfrm>
          <a:prstGeom prst="line">
            <a:avLst/>
          </a:prstGeom>
          <a:noFill/>
          <a:ln w="25400" cap="flat" cmpd="sng" algn="ctr">
            <a:solidFill>
              <a:srgbClr val="70AD47">
                <a:lumMod val="60000"/>
                <a:lumOff val="40000"/>
              </a:srgbClr>
            </a:solidFill>
            <a:prstDash val="solid"/>
            <a:miter lim="800000"/>
          </a:ln>
          <a:effectLst/>
        </p:spPr>
      </p:cxnSp>
      <p:cxnSp>
        <p:nvCxnSpPr>
          <p:cNvPr id="19" name="Connettore diritto 18">
            <a:extLst>
              <a:ext uri="{FF2B5EF4-FFF2-40B4-BE49-F238E27FC236}">
                <a16:creationId xmlns:a16="http://schemas.microsoft.com/office/drawing/2014/main" xmlns="" id="{86910D8A-34D7-4744-9297-53E36C4E74C7}"/>
              </a:ext>
            </a:extLst>
          </p:cNvPr>
          <p:cNvCxnSpPr>
            <a:cxnSpLocks/>
          </p:cNvCxnSpPr>
          <p:nvPr/>
        </p:nvCxnSpPr>
        <p:spPr>
          <a:xfrm>
            <a:off x="3347864" y="2009004"/>
            <a:ext cx="1224136" cy="734375"/>
          </a:xfrm>
          <a:prstGeom prst="line">
            <a:avLst/>
          </a:prstGeom>
          <a:noFill/>
          <a:ln w="25400" cap="flat" cmpd="sng" algn="ctr">
            <a:solidFill>
              <a:srgbClr val="FFC000">
                <a:lumMod val="60000"/>
                <a:lumOff val="40000"/>
              </a:srgbClr>
            </a:solidFill>
            <a:prstDash val="solid"/>
            <a:miter lim="800000"/>
          </a:ln>
          <a:effectLst/>
        </p:spPr>
      </p:cxnSp>
      <p:graphicFrame>
        <p:nvGraphicFramePr>
          <p:cNvPr id="23" name="Grafico 22">
            <a:extLst>
              <a:ext uri="{FF2B5EF4-FFF2-40B4-BE49-F238E27FC236}">
                <a16:creationId xmlns:a16="http://schemas.microsoft.com/office/drawing/2014/main" xmlns="" id="{8C082A05-73CF-4E50-A059-3AF37A861420}"/>
              </a:ext>
            </a:extLst>
          </p:cNvPr>
          <p:cNvGraphicFramePr>
            <a:graphicFrameLocks/>
          </p:cNvGraphicFramePr>
          <p:nvPr>
            <p:extLst>
              <p:ext uri="{D42A27DB-BD31-4B8C-83A1-F6EECF244321}">
                <p14:modId xmlns:p14="http://schemas.microsoft.com/office/powerpoint/2010/main" val="1119964061"/>
              </p:ext>
            </p:extLst>
          </p:nvPr>
        </p:nvGraphicFramePr>
        <p:xfrm>
          <a:off x="0" y="28651"/>
          <a:ext cx="3059832" cy="1679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afico 24">
            <a:extLst>
              <a:ext uri="{FF2B5EF4-FFF2-40B4-BE49-F238E27FC236}">
                <a16:creationId xmlns:a16="http://schemas.microsoft.com/office/drawing/2014/main" xmlns="" id="{61A5DCE0-F072-46C5-A8BB-ACC766C2D9BE}"/>
              </a:ext>
            </a:extLst>
          </p:cNvPr>
          <p:cNvGraphicFramePr>
            <a:graphicFrameLocks/>
          </p:cNvGraphicFramePr>
          <p:nvPr>
            <p:extLst>
              <p:ext uri="{D42A27DB-BD31-4B8C-83A1-F6EECF244321}">
                <p14:modId xmlns:p14="http://schemas.microsoft.com/office/powerpoint/2010/main" val="4108424672"/>
              </p:ext>
            </p:extLst>
          </p:nvPr>
        </p:nvGraphicFramePr>
        <p:xfrm>
          <a:off x="10830" y="1708327"/>
          <a:ext cx="3057796" cy="15121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afico 25">
            <a:extLst>
              <a:ext uri="{FF2B5EF4-FFF2-40B4-BE49-F238E27FC236}">
                <a16:creationId xmlns:a16="http://schemas.microsoft.com/office/drawing/2014/main" xmlns="" id="{B64B25CB-C2C4-4322-919F-805C72BF471E}"/>
              </a:ext>
            </a:extLst>
          </p:cNvPr>
          <p:cNvGraphicFramePr>
            <a:graphicFrameLocks/>
          </p:cNvGraphicFramePr>
          <p:nvPr>
            <p:extLst>
              <p:ext uri="{D42A27DB-BD31-4B8C-83A1-F6EECF244321}">
                <p14:modId xmlns:p14="http://schemas.microsoft.com/office/powerpoint/2010/main" val="534335288"/>
              </p:ext>
            </p:extLst>
          </p:nvPr>
        </p:nvGraphicFramePr>
        <p:xfrm>
          <a:off x="57753" y="3220495"/>
          <a:ext cx="3051938" cy="16430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Grafico 27">
            <a:extLst>
              <a:ext uri="{FF2B5EF4-FFF2-40B4-BE49-F238E27FC236}">
                <a16:creationId xmlns:a16="http://schemas.microsoft.com/office/drawing/2014/main" xmlns="" id="{37929C96-58C8-45D4-93E1-A24C2D560D90}"/>
              </a:ext>
            </a:extLst>
          </p:cNvPr>
          <p:cNvGraphicFramePr>
            <a:graphicFrameLocks/>
          </p:cNvGraphicFramePr>
          <p:nvPr>
            <p:extLst>
              <p:ext uri="{D42A27DB-BD31-4B8C-83A1-F6EECF244321}">
                <p14:modId xmlns:p14="http://schemas.microsoft.com/office/powerpoint/2010/main" val="2589182632"/>
              </p:ext>
            </p:extLst>
          </p:nvPr>
        </p:nvGraphicFramePr>
        <p:xfrm>
          <a:off x="5724128" y="34382"/>
          <a:ext cx="3419872" cy="16732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Grafico 29">
            <a:extLst>
              <a:ext uri="{FF2B5EF4-FFF2-40B4-BE49-F238E27FC236}">
                <a16:creationId xmlns:a16="http://schemas.microsoft.com/office/drawing/2014/main" xmlns="" id="{F97D4CF7-8FEC-4AEC-93AD-77200F6E76C6}"/>
              </a:ext>
            </a:extLst>
          </p:cNvPr>
          <p:cNvGraphicFramePr>
            <a:graphicFrameLocks/>
          </p:cNvGraphicFramePr>
          <p:nvPr>
            <p:extLst>
              <p:ext uri="{D42A27DB-BD31-4B8C-83A1-F6EECF244321}">
                <p14:modId xmlns:p14="http://schemas.microsoft.com/office/powerpoint/2010/main" val="4002297446"/>
              </p:ext>
            </p:extLst>
          </p:nvPr>
        </p:nvGraphicFramePr>
        <p:xfrm>
          <a:off x="5868144" y="1707655"/>
          <a:ext cx="3218103" cy="15121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Grafico 31">
            <a:extLst>
              <a:ext uri="{FF2B5EF4-FFF2-40B4-BE49-F238E27FC236}">
                <a16:creationId xmlns:a16="http://schemas.microsoft.com/office/drawing/2014/main" xmlns="" id="{F5104382-D19B-4A65-98AC-18C188BE800E}"/>
              </a:ext>
            </a:extLst>
          </p:cNvPr>
          <p:cNvGraphicFramePr>
            <a:graphicFrameLocks/>
          </p:cNvGraphicFramePr>
          <p:nvPr>
            <p:extLst>
              <p:ext uri="{D42A27DB-BD31-4B8C-83A1-F6EECF244321}">
                <p14:modId xmlns:p14="http://schemas.microsoft.com/office/powerpoint/2010/main" val="3055211847"/>
              </p:ext>
            </p:extLst>
          </p:nvPr>
        </p:nvGraphicFramePr>
        <p:xfrm>
          <a:off x="5798190" y="3197623"/>
          <a:ext cx="3347864" cy="1512168"/>
        </p:xfrm>
        <a:graphic>
          <a:graphicData uri="http://schemas.openxmlformats.org/drawingml/2006/chart">
            <c:chart xmlns:c="http://schemas.openxmlformats.org/drawingml/2006/chart" xmlns:r="http://schemas.openxmlformats.org/officeDocument/2006/relationships" r:id="rId8"/>
          </a:graphicData>
        </a:graphic>
      </p:graphicFrame>
      <p:pic>
        <p:nvPicPr>
          <p:cNvPr id="15" name="Immagine 14"/>
          <p:cNvPicPr>
            <a:picLocks noChangeAspect="1"/>
          </p:cNvPicPr>
          <p:nvPr/>
        </p:nvPicPr>
        <p:blipFill>
          <a:blip r:embed="rId9"/>
          <a:stretch>
            <a:fillRect/>
          </a:stretch>
        </p:blipFill>
        <p:spPr>
          <a:xfrm>
            <a:off x="8135960" y="4739780"/>
            <a:ext cx="1008040" cy="403216"/>
          </a:xfrm>
          <a:prstGeom prst="rect">
            <a:avLst/>
          </a:prstGeom>
        </p:spPr>
      </p:pic>
      <p:cxnSp>
        <p:nvCxnSpPr>
          <p:cNvPr id="18" name="Connettore 2 17"/>
          <p:cNvCxnSpPr/>
          <p:nvPr/>
        </p:nvCxnSpPr>
        <p:spPr>
          <a:xfrm>
            <a:off x="4508786" y="1486970"/>
            <a:ext cx="576064" cy="2880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rot="1686531">
            <a:off x="4331344" y="1118617"/>
            <a:ext cx="1402756" cy="461665"/>
          </a:xfrm>
          <a:prstGeom prst="rect">
            <a:avLst/>
          </a:prstGeom>
          <a:noFill/>
        </p:spPr>
        <p:txBody>
          <a:bodyPr wrap="none" rtlCol="0">
            <a:spAutoFit/>
          </a:bodyPr>
          <a:lstStyle/>
          <a:p>
            <a:r>
              <a:rPr lang="it-IT" sz="1200" dirty="0" err="1" smtClean="0">
                <a:solidFill>
                  <a:srgbClr val="FF0000"/>
                </a:solidFill>
              </a:rPr>
              <a:t>Seaward</a:t>
            </a:r>
            <a:r>
              <a:rPr lang="it-IT" sz="1200" dirty="0" smtClean="0">
                <a:solidFill>
                  <a:srgbClr val="FF0000"/>
                </a:solidFill>
              </a:rPr>
              <a:t> </a:t>
            </a:r>
            <a:r>
              <a:rPr lang="it-IT" sz="1200" dirty="0" err="1" smtClean="0">
                <a:solidFill>
                  <a:srgbClr val="FF0000"/>
                </a:solidFill>
              </a:rPr>
              <a:t>sliding</a:t>
            </a:r>
            <a:endParaRPr lang="it-IT" sz="1200" dirty="0" smtClean="0">
              <a:solidFill>
                <a:srgbClr val="FF0000"/>
              </a:solidFill>
            </a:endParaRPr>
          </a:p>
          <a:p>
            <a:r>
              <a:rPr lang="it-IT" sz="1200" dirty="0" smtClean="0">
                <a:solidFill>
                  <a:srgbClr val="FF0000"/>
                </a:solidFill>
              </a:rPr>
              <a:t>of the </a:t>
            </a:r>
            <a:r>
              <a:rPr lang="it-IT" sz="1200" dirty="0" err="1" smtClean="0">
                <a:solidFill>
                  <a:srgbClr val="FF0000"/>
                </a:solidFill>
              </a:rPr>
              <a:t>eastern</a:t>
            </a:r>
            <a:r>
              <a:rPr lang="it-IT" sz="1200" dirty="0" smtClean="0">
                <a:solidFill>
                  <a:srgbClr val="FF0000"/>
                </a:solidFill>
              </a:rPr>
              <a:t> </a:t>
            </a:r>
            <a:r>
              <a:rPr lang="it-IT" sz="1200" dirty="0" err="1" smtClean="0">
                <a:solidFill>
                  <a:srgbClr val="FF0000"/>
                </a:solidFill>
              </a:rPr>
              <a:t>flank</a:t>
            </a:r>
            <a:endParaRPr lang="it-IT" sz="1200" dirty="0">
              <a:solidFill>
                <a:srgbClr val="FF0000"/>
              </a:solidFill>
            </a:endParaRPr>
          </a:p>
        </p:txBody>
      </p:sp>
      <p:cxnSp>
        <p:nvCxnSpPr>
          <p:cNvPr id="35" name="Connettore 2 34"/>
          <p:cNvCxnSpPr/>
          <p:nvPr/>
        </p:nvCxnSpPr>
        <p:spPr>
          <a:xfrm>
            <a:off x="2411760" y="815389"/>
            <a:ext cx="1548172" cy="11936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rot="20287760">
            <a:off x="818961" y="507571"/>
            <a:ext cx="1094980" cy="369332"/>
          </a:xfrm>
          <a:prstGeom prst="rect">
            <a:avLst/>
          </a:prstGeom>
          <a:noFill/>
        </p:spPr>
        <p:txBody>
          <a:bodyPr wrap="none" rtlCol="0">
            <a:spAutoFit/>
          </a:bodyPr>
          <a:lstStyle/>
          <a:p>
            <a:r>
              <a:rPr lang="it-IT" dirty="0" smtClean="0"/>
              <a:t>Extension</a:t>
            </a:r>
            <a:endParaRPr lang="it-IT" dirty="0"/>
          </a:p>
        </p:txBody>
      </p:sp>
      <p:sp>
        <p:nvSpPr>
          <p:cNvPr id="37" name="CasellaDiTesto 36">
            <a:extLst>
              <a:ext uri="{FF2B5EF4-FFF2-40B4-BE49-F238E27FC236}">
                <a16:creationId xmlns:a16="http://schemas.microsoft.com/office/drawing/2014/main" xmlns="" id="{82878C36-CD97-4C8A-B346-47006D98A6A0}"/>
              </a:ext>
            </a:extLst>
          </p:cNvPr>
          <p:cNvSpPr txBox="1"/>
          <p:nvPr/>
        </p:nvSpPr>
        <p:spPr>
          <a:xfrm>
            <a:off x="3604289" y="159087"/>
            <a:ext cx="1808994" cy="400110"/>
          </a:xfrm>
          <a:prstGeom prst="rect">
            <a:avLst/>
          </a:prstGeom>
          <a:noFill/>
        </p:spPr>
        <p:txBody>
          <a:bodyPr wrap="square" rtlCol="0">
            <a:spAutoFit/>
          </a:bodyPr>
          <a:lstStyle/>
          <a:p>
            <a:pPr algn="ctr"/>
            <a:r>
              <a:rPr lang="it-IT" sz="2000" dirty="0" smtClean="0">
                <a:effectLst>
                  <a:outerShdw blurRad="38100" dist="38100" dir="2700000" algn="tl">
                    <a:srgbClr val="000000">
                      <a:alpha val="43137"/>
                    </a:srgbClr>
                  </a:outerShdw>
                </a:effectLst>
                <a:cs typeface="Times New Roman" panose="02020603050405020304" pitchFamily="18" charset="0"/>
              </a:rPr>
              <a:t>EDM + GPS</a:t>
            </a:r>
            <a:endParaRPr lang="it-IT" sz="200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53869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2BCAAB60-4F88-47C1-9D4B-158C84F1EEF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44465" y="104580"/>
            <a:ext cx="3748661" cy="2376264"/>
          </a:xfrm>
          <a:prstGeom prst="rect">
            <a:avLst/>
          </a:prstGeom>
        </p:spPr>
      </p:pic>
      <p:sp>
        <p:nvSpPr>
          <p:cNvPr id="6" name="Rettangolo 5">
            <a:extLst>
              <a:ext uri="{FF2B5EF4-FFF2-40B4-BE49-F238E27FC236}">
                <a16:creationId xmlns:a16="http://schemas.microsoft.com/office/drawing/2014/main" xmlns="" id="{13EFE848-F6F7-4D42-9A52-CB5D61FAC8BE}"/>
              </a:ext>
            </a:extLst>
          </p:cNvPr>
          <p:cNvSpPr/>
          <p:nvPr/>
        </p:nvSpPr>
        <p:spPr>
          <a:xfrm>
            <a:off x="2621794" y="2570356"/>
            <a:ext cx="3748661" cy="600164"/>
          </a:xfrm>
          <a:prstGeom prst="rect">
            <a:avLst/>
          </a:prstGeom>
        </p:spPr>
        <p:txBody>
          <a:bodyPr wrap="square">
            <a:spAutoFit/>
          </a:bodyPr>
          <a:lstStyle/>
          <a:p>
            <a:pPr algn="just"/>
            <a:r>
              <a:rPr lang="en-US" sz="1100" i="1" dirty="0">
                <a:latin typeface="Times New Roman" panose="02020603050405020304" pitchFamily="18" charset="0"/>
                <a:ea typeface="Calibri" panose="020F0502020204030204" pitchFamily="34" charset="0"/>
              </a:rPr>
              <a:t>Map of the southern end of the 1989 fracture. The insert (A) shows the rod-</a:t>
            </a:r>
            <a:r>
              <a:rPr lang="en-US" sz="1100" i="1" dirty="0" err="1">
                <a:latin typeface="Times New Roman" panose="02020603050405020304" pitchFamily="18" charset="0"/>
                <a:ea typeface="Calibri" panose="020F0502020204030204" pitchFamily="34" charset="0"/>
              </a:rPr>
              <a:t>strainmeter</a:t>
            </a:r>
            <a:r>
              <a:rPr lang="en-US" sz="1100" i="1" dirty="0">
                <a:latin typeface="Times New Roman" panose="02020603050405020304" pitchFamily="18" charset="0"/>
                <a:ea typeface="Calibri" panose="020F0502020204030204" pitchFamily="34" charset="0"/>
              </a:rPr>
              <a:t> network and levelling points near the </a:t>
            </a:r>
            <a:r>
              <a:rPr lang="en-US" sz="1100" i="1" dirty="0" smtClean="0">
                <a:latin typeface="Times New Roman" panose="02020603050405020304" pitchFamily="18" charset="0"/>
                <a:ea typeface="Calibri" panose="020F0502020204030204" pitchFamily="34" charset="0"/>
              </a:rPr>
              <a:t>fractures </a:t>
            </a:r>
            <a:r>
              <a:rPr lang="en-US" sz="1100" i="1" dirty="0">
                <a:latin typeface="Times New Roman" panose="02020603050405020304" pitchFamily="18" charset="0"/>
                <a:ea typeface="Calibri" panose="020F0502020204030204" pitchFamily="34" charset="0"/>
              </a:rPr>
              <a:t>(Gambino S., 2004</a:t>
            </a:r>
            <a:r>
              <a:rPr lang="en-US" sz="1100" i="1" dirty="0" smtClean="0">
                <a:latin typeface="Times New Roman" panose="02020603050405020304" pitchFamily="18" charset="0"/>
                <a:ea typeface="Calibri" panose="020F0502020204030204" pitchFamily="34" charset="0"/>
              </a:rPr>
              <a:t>).</a:t>
            </a:r>
            <a:endParaRPr lang="it-IT" sz="1100" i="1" dirty="0"/>
          </a:p>
        </p:txBody>
      </p:sp>
      <p:sp>
        <p:nvSpPr>
          <p:cNvPr id="7" name="CasellaDiTesto 6">
            <a:extLst>
              <a:ext uri="{FF2B5EF4-FFF2-40B4-BE49-F238E27FC236}">
                <a16:creationId xmlns:a16="http://schemas.microsoft.com/office/drawing/2014/main" xmlns="" id="{951AD097-740F-4C01-B39E-83280082C227}"/>
              </a:ext>
            </a:extLst>
          </p:cNvPr>
          <p:cNvSpPr txBox="1"/>
          <p:nvPr/>
        </p:nvSpPr>
        <p:spPr>
          <a:xfrm>
            <a:off x="-252536" y="44391"/>
            <a:ext cx="3307977" cy="461665"/>
          </a:xfrm>
          <a:prstGeom prst="rect">
            <a:avLst/>
          </a:prstGeom>
          <a:noFill/>
        </p:spPr>
        <p:txBody>
          <a:bodyPr wrap="square" rtlCol="0">
            <a:spAutoFit/>
          </a:bodyPr>
          <a:lstStyle/>
          <a:p>
            <a:pPr algn="ctr"/>
            <a:r>
              <a:rPr lang="it-IT"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Extensometers</a:t>
            </a:r>
            <a:endParaRPr lang="it-IT"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Immagine 8">
            <a:extLst>
              <a:ext uri="{FF2B5EF4-FFF2-40B4-BE49-F238E27FC236}">
                <a16:creationId xmlns:a16="http://schemas.microsoft.com/office/drawing/2014/main" xmlns="" id="{97FA6FE1-83E1-455D-869B-F7768D9F6CC3}"/>
              </a:ext>
            </a:extLst>
          </p:cNvPr>
          <p:cNvPicPr>
            <a:picLocks noChangeAspect="1"/>
          </p:cNvPicPr>
          <p:nvPr/>
        </p:nvPicPr>
        <p:blipFill>
          <a:blip r:embed="rId3"/>
          <a:stretch>
            <a:fillRect/>
          </a:stretch>
        </p:blipFill>
        <p:spPr>
          <a:xfrm>
            <a:off x="87969" y="706512"/>
            <a:ext cx="2472446" cy="1656184"/>
          </a:xfrm>
          <a:prstGeom prst="rect">
            <a:avLst/>
          </a:prstGeom>
        </p:spPr>
      </p:pic>
      <p:pic>
        <p:nvPicPr>
          <p:cNvPr id="10" name="Immagine 9">
            <a:extLst>
              <a:ext uri="{FF2B5EF4-FFF2-40B4-BE49-F238E27FC236}">
                <a16:creationId xmlns:a16="http://schemas.microsoft.com/office/drawing/2014/main" xmlns="" id="{BCE716E9-B5C4-4422-B28C-C7571DC2E21A}"/>
              </a:ext>
            </a:extLst>
          </p:cNvPr>
          <p:cNvPicPr>
            <a:picLocks noChangeAspect="1"/>
          </p:cNvPicPr>
          <p:nvPr/>
        </p:nvPicPr>
        <p:blipFill>
          <a:blip r:embed="rId4"/>
          <a:stretch>
            <a:fillRect/>
          </a:stretch>
        </p:blipFill>
        <p:spPr>
          <a:xfrm>
            <a:off x="90979" y="2488419"/>
            <a:ext cx="2469436" cy="1656184"/>
          </a:xfrm>
          <a:prstGeom prst="rect">
            <a:avLst/>
          </a:prstGeom>
        </p:spPr>
      </p:pic>
      <p:pic>
        <p:nvPicPr>
          <p:cNvPr id="11" name="Immagine 10">
            <a:extLst>
              <a:ext uri="{FF2B5EF4-FFF2-40B4-BE49-F238E27FC236}">
                <a16:creationId xmlns:a16="http://schemas.microsoft.com/office/drawing/2014/main" xmlns="" id="{1F8E78CE-575A-4399-997B-5F312EDF1C24}"/>
              </a:ext>
            </a:extLst>
          </p:cNvPr>
          <p:cNvPicPr>
            <a:picLocks noChangeAspect="1"/>
          </p:cNvPicPr>
          <p:nvPr/>
        </p:nvPicPr>
        <p:blipFill>
          <a:blip r:embed="rId5"/>
          <a:stretch>
            <a:fillRect/>
          </a:stretch>
        </p:blipFill>
        <p:spPr>
          <a:xfrm>
            <a:off x="6580573" y="661036"/>
            <a:ext cx="2472447" cy="1701660"/>
          </a:xfrm>
          <a:prstGeom prst="rect">
            <a:avLst/>
          </a:prstGeom>
        </p:spPr>
      </p:pic>
      <p:pic>
        <p:nvPicPr>
          <p:cNvPr id="12" name="Immagine 11">
            <a:extLst>
              <a:ext uri="{FF2B5EF4-FFF2-40B4-BE49-F238E27FC236}">
                <a16:creationId xmlns:a16="http://schemas.microsoft.com/office/drawing/2014/main" xmlns="" id="{54B4ADD6-86F1-4C8D-A4DF-0D66248B08E1}"/>
              </a:ext>
            </a:extLst>
          </p:cNvPr>
          <p:cNvPicPr>
            <a:picLocks noChangeAspect="1"/>
          </p:cNvPicPr>
          <p:nvPr/>
        </p:nvPicPr>
        <p:blipFill>
          <a:blip r:embed="rId6"/>
          <a:stretch>
            <a:fillRect/>
          </a:stretch>
        </p:blipFill>
        <p:spPr>
          <a:xfrm>
            <a:off x="6580572" y="2427135"/>
            <a:ext cx="2383082" cy="1656183"/>
          </a:xfrm>
          <a:prstGeom prst="rect">
            <a:avLst/>
          </a:prstGeom>
        </p:spPr>
      </p:pic>
      <p:sp>
        <p:nvSpPr>
          <p:cNvPr id="13" name="Rettangolo 12">
            <a:extLst>
              <a:ext uri="{FF2B5EF4-FFF2-40B4-BE49-F238E27FC236}">
                <a16:creationId xmlns:a16="http://schemas.microsoft.com/office/drawing/2014/main" xmlns="" id="{50CB886B-CA92-4E82-9C4B-E575D31E0924}"/>
              </a:ext>
            </a:extLst>
          </p:cNvPr>
          <p:cNvSpPr/>
          <p:nvPr/>
        </p:nvSpPr>
        <p:spPr>
          <a:xfrm>
            <a:off x="10830" y="4270326"/>
            <a:ext cx="2686839" cy="261610"/>
          </a:xfrm>
          <a:prstGeom prst="rect">
            <a:avLst/>
          </a:prstGeom>
        </p:spPr>
        <p:txBody>
          <a:bodyPr wrap="square">
            <a:spAutoFit/>
          </a:bodyPr>
          <a:lstStyle/>
          <a:p>
            <a:pPr algn="ctr"/>
            <a:r>
              <a:rPr lang="en-US" sz="1100" i="1" dirty="0">
                <a:latin typeface="Times New Roman" panose="02020603050405020304" pitchFamily="18" charset="0"/>
                <a:ea typeface="Calibri" panose="020F0502020204030204" pitchFamily="34" charset="0"/>
              </a:rPr>
              <a:t>Graphs relating to the rod-</a:t>
            </a:r>
            <a:r>
              <a:rPr lang="en-US" sz="1100" i="1" dirty="0" err="1">
                <a:latin typeface="Times New Roman" panose="02020603050405020304" pitchFamily="18" charset="0"/>
                <a:ea typeface="Calibri" panose="020F0502020204030204" pitchFamily="34" charset="0"/>
              </a:rPr>
              <a:t>strainmeter</a:t>
            </a:r>
            <a:r>
              <a:rPr lang="en-US" sz="1100" i="1" dirty="0">
                <a:latin typeface="Times New Roman" panose="02020603050405020304" pitchFamily="18" charset="0"/>
                <a:ea typeface="Calibri" panose="020F0502020204030204" pitchFamily="34" charset="0"/>
              </a:rPr>
              <a:t> EE1</a:t>
            </a:r>
            <a:endParaRPr lang="it-IT" sz="1100" i="1" dirty="0"/>
          </a:p>
        </p:txBody>
      </p:sp>
      <p:sp>
        <p:nvSpPr>
          <p:cNvPr id="14" name="Rettangolo 13">
            <a:extLst>
              <a:ext uri="{FF2B5EF4-FFF2-40B4-BE49-F238E27FC236}">
                <a16:creationId xmlns:a16="http://schemas.microsoft.com/office/drawing/2014/main" xmlns="" id="{3ECE81ED-7F6F-4265-98EB-10540A133474}"/>
              </a:ext>
            </a:extLst>
          </p:cNvPr>
          <p:cNvSpPr/>
          <p:nvPr/>
        </p:nvSpPr>
        <p:spPr>
          <a:xfrm>
            <a:off x="6473376" y="4270326"/>
            <a:ext cx="2686839" cy="261610"/>
          </a:xfrm>
          <a:prstGeom prst="rect">
            <a:avLst/>
          </a:prstGeom>
        </p:spPr>
        <p:txBody>
          <a:bodyPr wrap="square">
            <a:spAutoFit/>
          </a:bodyPr>
          <a:lstStyle/>
          <a:p>
            <a:pPr algn="ctr"/>
            <a:r>
              <a:rPr lang="en-US" sz="1100" i="1" dirty="0">
                <a:latin typeface="Times New Roman" panose="02020603050405020304" pitchFamily="18" charset="0"/>
                <a:ea typeface="Calibri" panose="020F0502020204030204" pitchFamily="34" charset="0"/>
              </a:rPr>
              <a:t>Graphs relating to the rod-</a:t>
            </a:r>
            <a:r>
              <a:rPr lang="en-US" sz="1100" i="1" dirty="0" err="1">
                <a:latin typeface="Times New Roman" panose="02020603050405020304" pitchFamily="18" charset="0"/>
                <a:ea typeface="Calibri" panose="020F0502020204030204" pitchFamily="34" charset="0"/>
              </a:rPr>
              <a:t>strainmeter</a:t>
            </a:r>
            <a:r>
              <a:rPr lang="en-US" sz="1100" i="1" dirty="0">
                <a:latin typeface="Times New Roman" panose="02020603050405020304" pitchFamily="18" charset="0"/>
                <a:ea typeface="Calibri" panose="020F0502020204030204" pitchFamily="34" charset="0"/>
              </a:rPr>
              <a:t> EE2</a:t>
            </a:r>
            <a:endParaRPr lang="it-IT" sz="1100" i="1" dirty="0"/>
          </a:p>
        </p:txBody>
      </p:sp>
      <p:pic>
        <p:nvPicPr>
          <p:cNvPr id="15" name="Immagine 14"/>
          <p:cNvPicPr>
            <a:picLocks noChangeAspect="1"/>
          </p:cNvPicPr>
          <p:nvPr/>
        </p:nvPicPr>
        <p:blipFill>
          <a:blip r:embed="rId7"/>
          <a:stretch>
            <a:fillRect/>
          </a:stretch>
        </p:blipFill>
        <p:spPr>
          <a:xfrm>
            <a:off x="8135960" y="4739780"/>
            <a:ext cx="1008040" cy="403216"/>
          </a:xfrm>
          <a:prstGeom prst="rect">
            <a:avLst/>
          </a:prstGeom>
        </p:spPr>
      </p:pic>
      <p:sp>
        <p:nvSpPr>
          <p:cNvPr id="3" name="Rettangolo 2"/>
          <p:cNvSpPr/>
          <p:nvPr/>
        </p:nvSpPr>
        <p:spPr>
          <a:xfrm>
            <a:off x="3207335" y="4739780"/>
            <a:ext cx="2726316" cy="369332"/>
          </a:xfrm>
          <a:prstGeom prst="rect">
            <a:avLst/>
          </a:prstGeom>
        </p:spPr>
        <p:txBody>
          <a:bodyPr wrap="square">
            <a:spAutoFit/>
          </a:bodyPr>
          <a:lstStyle/>
          <a:p>
            <a:r>
              <a:rPr lang="it-IT" dirty="0" smtClean="0">
                <a:solidFill>
                  <a:srgbClr val="FF0000"/>
                </a:solidFill>
              </a:rPr>
              <a:t>Left-</a:t>
            </a:r>
            <a:r>
              <a:rPr lang="it-IT" dirty="0" err="1" smtClean="0">
                <a:solidFill>
                  <a:srgbClr val="FF0000"/>
                </a:solidFill>
              </a:rPr>
              <a:t>lateral</a:t>
            </a:r>
            <a:r>
              <a:rPr lang="it-IT" dirty="0" smtClean="0">
                <a:solidFill>
                  <a:srgbClr val="FF0000"/>
                </a:solidFill>
              </a:rPr>
              <a:t> </a:t>
            </a:r>
            <a:r>
              <a:rPr lang="it-IT" dirty="0" err="1" smtClean="0">
                <a:solidFill>
                  <a:srgbClr val="FF0000"/>
                </a:solidFill>
              </a:rPr>
              <a:t>displacement</a:t>
            </a:r>
            <a:endParaRPr lang="it-IT" dirty="0">
              <a:solidFill>
                <a:srgbClr val="FF0000"/>
              </a:solidFill>
            </a:endParaRPr>
          </a:p>
        </p:txBody>
      </p:sp>
      <p:cxnSp>
        <p:nvCxnSpPr>
          <p:cNvPr id="8" name="Connettore 2 7"/>
          <p:cNvCxnSpPr/>
          <p:nvPr/>
        </p:nvCxnSpPr>
        <p:spPr>
          <a:xfrm flipV="1">
            <a:off x="5717392" y="3795886"/>
            <a:ext cx="1590912" cy="11455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3" idx="1"/>
          </p:cNvCxnSpPr>
          <p:nvPr/>
        </p:nvCxnSpPr>
        <p:spPr>
          <a:xfrm flipH="1" flipV="1">
            <a:off x="1551986" y="3704876"/>
            <a:ext cx="1655349" cy="12195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magine 19"/>
          <p:cNvPicPr>
            <a:picLocks noChangeAspect="1"/>
          </p:cNvPicPr>
          <p:nvPr/>
        </p:nvPicPr>
        <p:blipFill>
          <a:blip r:embed="rId8"/>
          <a:stretch>
            <a:fillRect/>
          </a:stretch>
        </p:blipFill>
        <p:spPr>
          <a:xfrm>
            <a:off x="3417452" y="3159019"/>
            <a:ext cx="2124973" cy="1541647"/>
          </a:xfrm>
          <a:prstGeom prst="rect">
            <a:avLst/>
          </a:prstGeom>
        </p:spPr>
      </p:pic>
    </p:spTree>
    <p:extLst>
      <p:ext uri="{BB962C8B-B14F-4D97-AF65-F5344CB8AC3E}">
        <p14:creationId xmlns:p14="http://schemas.microsoft.com/office/powerpoint/2010/main" val="2750099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FCC71827-DAF4-4395-8EE8-7E574AD64215}"/>
              </a:ext>
            </a:extLst>
          </p:cNvPr>
          <p:cNvSpPr txBox="1"/>
          <p:nvPr/>
        </p:nvSpPr>
        <p:spPr>
          <a:xfrm>
            <a:off x="4283968" y="-33729"/>
            <a:ext cx="3449279" cy="523220"/>
          </a:xfrm>
          <a:prstGeom prst="rect">
            <a:avLst/>
          </a:prstGeom>
          <a:noFill/>
        </p:spPr>
        <p:txBody>
          <a:bodyPr wrap="square" rtlCol="0">
            <a:spAutoFit/>
          </a:bodyPr>
          <a:lstStyle/>
          <a:p>
            <a:r>
              <a:rPr lang="it-IT" sz="2800" b="1" dirty="0" err="1" smtClean="0">
                <a:effectLst>
                  <a:outerShdw blurRad="38100" dist="38100" dir="2700000" algn="tl">
                    <a:srgbClr val="000000">
                      <a:alpha val="43137"/>
                    </a:srgbClr>
                  </a:outerShdw>
                </a:effectLst>
                <a:latin typeface="+mj-lt"/>
                <a:cs typeface="Times New Roman" panose="02020603050405020304" pitchFamily="18" charset="0"/>
              </a:rPr>
              <a:t>Concluding</a:t>
            </a:r>
            <a:r>
              <a:rPr lang="it-IT" sz="2800" b="1" dirty="0" smtClean="0">
                <a:effectLst>
                  <a:outerShdw blurRad="38100" dist="38100" dir="2700000" algn="tl">
                    <a:srgbClr val="000000">
                      <a:alpha val="43137"/>
                    </a:srgbClr>
                  </a:outerShdw>
                </a:effectLst>
                <a:latin typeface="+mj-lt"/>
                <a:cs typeface="Times New Roman" panose="02020603050405020304" pitchFamily="18" charset="0"/>
              </a:rPr>
              <a:t> </a:t>
            </a:r>
            <a:r>
              <a:rPr lang="it-IT" sz="2800" b="1" dirty="0" err="1" smtClean="0">
                <a:effectLst>
                  <a:outerShdw blurRad="38100" dist="38100" dir="2700000" algn="tl">
                    <a:srgbClr val="000000">
                      <a:alpha val="43137"/>
                    </a:srgbClr>
                  </a:outerShdw>
                </a:effectLst>
                <a:latin typeface="+mj-lt"/>
                <a:cs typeface="Times New Roman" panose="02020603050405020304" pitchFamily="18" charset="0"/>
              </a:rPr>
              <a:t>remarks</a:t>
            </a:r>
            <a:endParaRPr lang="it-IT" sz="2800" b="1" dirty="0">
              <a:effectLst>
                <a:outerShdw blurRad="38100" dist="38100" dir="2700000" algn="tl">
                  <a:srgbClr val="000000">
                    <a:alpha val="43137"/>
                  </a:srgbClr>
                </a:outerShdw>
              </a:effectLst>
              <a:latin typeface="+mj-lt"/>
              <a:cs typeface="Times New Roman" panose="02020603050405020304" pitchFamily="18" charset="0"/>
            </a:endParaRPr>
          </a:p>
        </p:txBody>
      </p:sp>
      <p:sp>
        <p:nvSpPr>
          <p:cNvPr id="3" name="CasellaDiTesto 2">
            <a:extLst>
              <a:ext uri="{FF2B5EF4-FFF2-40B4-BE49-F238E27FC236}">
                <a16:creationId xmlns:a16="http://schemas.microsoft.com/office/drawing/2014/main" xmlns="" id="{295B4B80-D61D-43FD-9956-6A8669CA3DC2}"/>
              </a:ext>
            </a:extLst>
          </p:cNvPr>
          <p:cNvSpPr txBox="1"/>
          <p:nvPr/>
        </p:nvSpPr>
        <p:spPr>
          <a:xfrm>
            <a:off x="3100696" y="628219"/>
            <a:ext cx="5874727" cy="646331"/>
          </a:xfrm>
          <a:prstGeom prst="rect">
            <a:avLst/>
          </a:prstGeom>
          <a:noFill/>
        </p:spPr>
        <p:txBody>
          <a:bodyPr wrap="square" rtlCol="0">
            <a:spAutoFit/>
          </a:bodyPr>
          <a:lstStyle/>
          <a:p>
            <a:pPr algn="just"/>
            <a:r>
              <a:rPr lang="en-US" dirty="0">
                <a:cs typeface="Times New Roman" panose="02020603050405020304" pitchFamily="18" charset="0"/>
              </a:rPr>
              <a:t>The 1989 fracture in </a:t>
            </a:r>
            <a:r>
              <a:rPr lang="en-US" dirty="0" smtClean="0">
                <a:cs typeface="Times New Roman" panose="02020603050405020304" pitchFamily="18" charset="0"/>
              </a:rPr>
              <a:t>these 30 </a:t>
            </a:r>
            <a:r>
              <a:rPr lang="en-US" dirty="0">
                <a:cs typeface="Times New Roman" panose="02020603050405020304" pitchFamily="18" charset="0"/>
              </a:rPr>
              <a:t>years has shown </a:t>
            </a:r>
            <a:r>
              <a:rPr lang="en-US" dirty="0" smtClean="0">
                <a:cs typeface="Times New Roman" panose="02020603050405020304" pitchFamily="18" charset="0"/>
              </a:rPr>
              <a:t>a subsidence and a shear dynamics</a:t>
            </a:r>
            <a:r>
              <a:rPr lang="en-US" dirty="0">
                <a:cs typeface="Times New Roman" panose="02020603050405020304" pitchFamily="18" charset="0"/>
              </a:rPr>
              <a:t>, especially during the intrusive </a:t>
            </a:r>
            <a:r>
              <a:rPr lang="en-US" dirty="0" smtClean="0">
                <a:cs typeface="Times New Roman" panose="02020603050405020304" pitchFamily="18" charset="0"/>
              </a:rPr>
              <a:t>phases.</a:t>
            </a:r>
            <a:endParaRPr lang="it-IT" dirty="0">
              <a:cs typeface="Times New Roman" panose="02020603050405020304" pitchFamily="18" charset="0"/>
            </a:endParaRPr>
          </a:p>
        </p:txBody>
      </p:sp>
      <p:sp>
        <p:nvSpPr>
          <p:cNvPr id="4" name="CasellaDiTesto 3">
            <a:extLst>
              <a:ext uri="{FF2B5EF4-FFF2-40B4-BE49-F238E27FC236}">
                <a16:creationId xmlns:a16="http://schemas.microsoft.com/office/drawing/2014/main" xmlns="" id="{DE813838-8DA6-4B0C-8106-EB5C1886A087}"/>
              </a:ext>
            </a:extLst>
          </p:cNvPr>
          <p:cNvSpPr txBox="1"/>
          <p:nvPr/>
        </p:nvSpPr>
        <p:spPr>
          <a:xfrm>
            <a:off x="3233157" y="1526262"/>
            <a:ext cx="5961797" cy="1477328"/>
          </a:xfrm>
          <a:prstGeom prst="rect">
            <a:avLst/>
          </a:prstGeom>
          <a:noFill/>
        </p:spPr>
        <p:txBody>
          <a:bodyPr wrap="square" rtlCol="0">
            <a:spAutoFit/>
          </a:bodyPr>
          <a:lstStyle/>
          <a:p>
            <a:pPr algn="just"/>
            <a:r>
              <a:rPr lang="en-US" dirty="0">
                <a:cs typeface="Times New Roman" panose="02020603050405020304" pitchFamily="18" charset="0"/>
              </a:rPr>
              <a:t>The 1989 fracture can be considered </a:t>
            </a:r>
            <a:r>
              <a:rPr lang="en-US" dirty="0" smtClean="0">
                <a:cs typeface="Times New Roman" panose="02020603050405020304" pitchFamily="18" charset="0"/>
              </a:rPr>
              <a:t>a </a:t>
            </a:r>
            <a:r>
              <a:rPr lang="en-US" dirty="0">
                <a:cs typeface="Times New Roman" panose="02020603050405020304" pitchFamily="18" charset="0"/>
              </a:rPr>
              <a:t>part of a more important junction </a:t>
            </a:r>
            <a:r>
              <a:rPr lang="en-US" dirty="0" smtClean="0">
                <a:cs typeface="Times New Roman" panose="02020603050405020304" pitchFamily="18" charset="0"/>
              </a:rPr>
              <a:t>structure. During intrusions it generally shows a left </a:t>
            </a:r>
            <a:r>
              <a:rPr lang="en-US" dirty="0">
                <a:cs typeface="Times New Roman" panose="02020603050405020304" pitchFamily="18" charset="0"/>
              </a:rPr>
              <a:t>strike </a:t>
            </a:r>
            <a:r>
              <a:rPr lang="en-US" dirty="0" smtClean="0">
                <a:cs typeface="Times New Roman" panose="02020603050405020304" pitchFamily="18" charset="0"/>
              </a:rPr>
              <a:t>slip dynamics, </a:t>
            </a:r>
            <a:r>
              <a:rPr lang="en-US" dirty="0">
                <a:cs typeface="Times New Roman" panose="02020603050405020304" pitchFamily="18" charset="0"/>
              </a:rPr>
              <a:t>even if, in the long term, it shows a right lateral component, due </a:t>
            </a:r>
            <a:r>
              <a:rPr lang="en-US" dirty="0" smtClean="0">
                <a:cs typeface="Times New Roman" panose="02020603050405020304" pitchFamily="18" charset="0"/>
              </a:rPr>
              <a:t>to seaward sliding of the eastern </a:t>
            </a:r>
            <a:r>
              <a:rPr lang="en-US" dirty="0">
                <a:cs typeface="Times New Roman" panose="02020603050405020304" pitchFamily="18" charset="0"/>
              </a:rPr>
              <a:t>flank </a:t>
            </a:r>
            <a:r>
              <a:rPr lang="en-US" dirty="0" smtClean="0">
                <a:cs typeface="Times New Roman" panose="02020603050405020304" pitchFamily="18" charset="0"/>
              </a:rPr>
              <a:t>(the higher </a:t>
            </a:r>
            <a:r>
              <a:rPr lang="en-US" dirty="0">
                <a:cs typeface="Times New Roman" panose="02020603050405020304" pitchFamily="18" charset="0"/>
              </a:rPr>
              <a:t>speed of </a:t>
            </a:r>
            <a:r>
              <a:rPr lang="en-US" dirty="0" smtClean="0">
                <a:cs typeface="Times New Roman" panose="02020603050405020304" pitchFamily="18" charset="0"/>
              </a:rPr>
              <a:t>Block </a:t>
            </a:r>
            <a:r>
              <a:rPr lang="en-US" dirty="0">
                <a:cs typeface="Times New Roman" panose="02020603050405020304" pitchFamily="18" charset="0"/>
              </a:rPr>
              <a:t>2</a:t>
            </a:r>
            <a:r>
              <a:rPr lang="en-US" dirty="0" smtClean="0">
                <a:cs typeface="Times New Roman" panose="02020603050405020304" pitchFamily="18" charset="0"/>
              </a:rPr>
              <a:t> </a:t>
            </a:r>
            <a:r>
              <a:rPr lang="en-US" dirty="0">
                <a:cs typeface="Times New Roman" panose="02020603050405020304" pitchFamily="18" charset="0"/>
              </a:rPr>
              <a:t>than </a:t>
            </a:r>
            <a:r>
              <a:rPr lang="en-US" dirty="0" smtClean="0">
                <a:cs typeface="Times New Roman" panose="02020603050405020304" pitchFamily="18" charset="0"/>
              </a:rPr>
              <a:t>Block 3).</a:t>
            </a:r>
            <a:endParaRPr lang="it-IT" dirty="0">
              <a:cs typeface="Times New Roman" panose="02020603050405020304" pitchFamily="18" charset="0"/>
            </a:endParaRPr>
          </a:p>
        </p:txBody>
      </p:sp>
      <p:pic>
        <p:nvPicPr>
          <p:cNvPr id="5" name="Immagine 4">
            <a:extLst>
              <a:ext uri="{FF2B5EF4-FFF2-40B4-BE49-F238E27FC236}">
                <a16:creationId xmlns:a16="http://schemas.microsoft.com/office/drawing/2014/main" xmlns="" id="{128D8AC5-AB12-4EB2-8629-F712E1DD937C}"/>
              </a:ext>
            </a:extLst>
          </p:cNvPr>
          <p:cNvPicPr>
            <a:picLocks noChangeAspect="1"/>
          </p:cNvPicPr>
          <p:nvPr/>
        </p:nvPicPr>
        <p:blipFill>
          <a:blip r:embed="rId2"/>
          <a:stretch>
            <a:fillRect/>
          </a:stretch>
        </p:blipFill>
        <p:spPr>
          <a:xfrm>
            <a:off x="525" y="8682"/>
            <a:ext cx="2823687" cy="3101520"/>
          </a:xfrm>
          <a:prstGeom prst="rect">
            <a:avLst/>
          </a:prstGeom>
        </p:spPr>
      </p:pic>
      <p:pic>
        <p:nvPicPr>
          <p:cNvPr id="7" name="Immagine 6"/>
          <p:cNvPicPr>
            <a:picLocks noChangeAspect="1"/>
          </p:cNvPicPr>
          <p:nvPr/>
        </p:nvPicPr>
        <p:blipFill>
          <a:blip r:embed="rId3"/>
          <a:stretch>
            <a:fillRect/>
          </a:stretch>
        </p:blipFill>
        <p:spPr>
          <a:xfrm>
            <a:off x="8135960" y="4739780"/>
            <a:ext cx="1008040" cy="403216"/>
          </a:xfrm>
          <a:prstGeom prst="rect">
            <a:avLst/>
          </a:prstGeom>
        </p:spPr>
      </p:pic>
      <p:pic>
        <p:nvPicPr>
          <p:cNvPr id="8" name="Immagine 7" descr="Immagine che contiene esterni, natura, montagna, collina&#10;&#10;Descrizione generata automaticamente">
            <a:extLst>
              <a:ext uri="{FF2B5EF4-FFF2-40B4-BE49-F238E27FC236}">
                <a16:creationId xmlns:a16="http://schemas.microsoft.com/office/drawing/2014/main" xmlns="" id="{322D8B1C-63F2-4EBD-A700-3DF4F9144E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3461"/>
          <a:stretch/>
        </p:blipFill>
        <p:spPr>
          <a:xfrm>
            <a:off x="282388" y="2558747"/>
            <a:ext cx="2674285" cy="2181033"/>
          </a:xfrm>
          <a:prstGeom prst="rect">
            <a:avLst/>
          </a:prstGeom>
          <a:ln w="38100">
            <a:solidFill>
              <a:schemeClr val="tx2"/>
            </a:solidFill>
          </a:ln>
        </p:spPr>
      </p:pic>
      <p:sp>
        <p:nvSpPr>
          <p:cNvPr id="9" name="Rettangolo 8"/>
          <p:cNvSpPr/>
          <p:nvPr/>
        </p:nvSpPr>
        <p:spPr>
          <a:xfrm>
            <a:off x="1115616" y="1275606"/>
            <a:ext cx="1080120"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3617189" y="3187062"/>
            <a:ext cx="5223767" cy="1754326"/>
          </a:xfrm>
          <a:prstGeom prst="rect">
            <a:avLst/>
          </a:prstGeom>
        </p:spPr>
        <p:txBody>
          <a:bodyPr wrap="square">
            <a:spAutoFit/>
          </a:bodyPr>
          <a:lstStyle/>
          <a:p>
            <a:pPr algn="just"/>
            <a:r>
              <a:rPr lang="en-US" dirty="0"/>
              <a:t>Finally, the 1989 fracture is a potential danger for the population because it could represent a preferential path for the ascent of magma, as evidenced by the cones (highlighted by red circles), aligned along the same structure; therefore, monitoring over time in the future is recommended.</a:t>
            </a:r>
          </a:p>
        </p:txBody>
      </p:sp>
      <p:cxnSp>
        <p:nvCxnSpPr>
          <p:cNvPr id="10" name="Connettore 2 9"/>
          <p:cNvCxnSpPr/>
          <p:nvPr/>
        </p:nvCxnSpPr>
        <p:spPr>
          <a:xfrm flipH="1" flipV="1">
            <a:off x="1619530" y="1887674"/>
            <a:ext cx="5256726" cy="96719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34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gatto, uomo, onda, acqua&#10;&#10;Descrizione generata automaticamente">
            <a:extLst>
              <a:ext uri="{FF2B5EF4-FFF2-40B4-BE49-F238E27FC236}">
                <a16:creationId xmlns:a16="http://schemas.microsoft.com/office/drawing/2014/main" xmlns="" id="{696DEA7B-8B24-480A-9BD0-498D29834E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26" y="107134"/>
            <a:ext cx="4104456" cy="2644773"/>
          </a:xfrm>
          <a:prstGeom prst="rect">
            <a:avLst/>
          </a:prstGeom>
        </p:spPr>
      </p:pic>
      <p:sp>
        <p:nvSpPr>
          <p:cNvPr id="4" name="CasellaDiTesto 3">
            <a:extLst>
              <a:ext uri="{FF2B5EF4-FFF2-40B4-BE49-F238E27FC236}">
                <a16:creationId xmlns:a16="http://schemas.microsoft.com/office/drawing/2014/main" xmlns="" id="{7AB705E5-2D8D-4004-98D2-D6D8E2C6B2B9}"/>
              </a:ext>
            </a:extLst>
          </p:cNvPr>
          <p:cNvSpPr txBox="1"/>
          <p:nvPr/>
        </p:nvSpPr>
        <p:spPr>
          <a:xfrm>
            <a:off x="5148064" y="339502"/>
            <a:ext cx="2622111" cy="461665"/>
          </a:xfrm>
          <a:prstGeom prst="rect">
            <a:avLst/>
          </a:prstGeom>
          <a:noFill/>
        </p:spPr>
        <p:txBody>
          <a:bodyPr wrap="square" rtlCol="0">
            <a:spAutoFit/>
          </a:bodyPr>
          <a:lstStyle/>
          <a:p>
            <a:pPr algn="ctr"/>
            <a:r>
              <a:rPr lang="it-IT" sz="2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The 1989 </a:t>
            </a:r>
            <a:r>
              <a:rPr lang="it-IT" sz="2400"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eruption</a:t>
            </a:r>
            <a:endParaRPr lang="it-IT" sz="2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CasellaDiTesto 4">
            <a:extLst>
              <a:ext uri="{FF2B5EF4-FFF2-40B4-BE49-F238E27FC236}">
                <a16:creationId xmlns:a16="http://schemas.microsoft.com/office/drawing/2014/main" xmlns="" id="{D08E97E7-E6D4-4ECB-9DDC-51A07AF0803F}"/>
              </a:ext>
            </a:extLst>
          </p:cNvPr>
          <p:cNvSpPr txBox="1"/>
          <p:nvPr/>
        </p:nvSpPr>
        <p:spPr>
          <a:xfrm>
            <a:off x="4207982" y="767800"/>
            <a:ext cx="4716016" cy="1323439"/>
          </a:xfrm>
          <a:prstGeom prst="rect">
            <a:avLst/>
          </a:prstGeom>
          <a:noFill/>
        </p:spPr>
        <p:txBody>
          <a:bodyPr wrap="square" rtlCol="0">
            <a:spAutoFit/>
          </a:bodyPr>
          <a:lstStyle/>
          <a:p>
            <a:pPr algn="just"/>
            <a:r>
              <a:rPr lang="it-IT" sz="1600" dirty="0">
                <a:cs typeface="Times New Roman" panose="02020603050405020304" pitchFamily="18" charset="0"/>
              </a:rPr>
              <a:t>The 1989 </a:t>
            </a:r>
            <a:r>
              <a:rPr lang="it-IT" sz="1600" dirty="0" err="1">
                <a:cs typeface="Times New Roman" panose="02020603050405020304" pitchFamily="18" charset="0"/>
              </a:rPr>
              <a:t>eruption</a:t>
            </a:r>
            <a:r>
              <a:rPr lang="it-IT" sz="1600" dirty="0">
                <a:cs typeface="Times New Roman" panose="02020603050405020304" pitchFamily="18" charset="0"/>
              </a:rPr>
              <a:t> of Mount Etna </a:t>
            </a:r>
            <a:r>
              <a:rPr lang="it-IT" sz="1600" dirty="0" err="1">
                <a:cs typeface="Times New Roman" panose="02020603050405020304" pitchFamily="18" charset="0"/>
              </a:rPr>
              <a:t>lasted</a:t>
            </a:r>
            <a:r>
              <a:rPr lang="it-IT" sz="1600" dirty="0">
                <a:cs typeface="Times New Roman" panose="02020603050405020304" pitchFamily="18" charset="0"/>
              </a:rPr>
              <a:t> from 1989 </a:t>
            </a:r>
            <a:r>
              <a:rPr lang="it-IT" sz="1600" dirty="0" err="1">
                <a:cs typeface="Times New Roman" panose="02020603050405020304" pitchFamily="18" charset="0"/>
              </a:rPr>
              <a:t>September</a:t>
            </a:r>
            <a:r>
              <a:rPr lang="it-IT" sz="1600" dirty="0">
                <a:cs typeface="Times New Roman" panose="02020603050405020304" pitchFamily="18" charset="0"/>
              </a:rPr>
              <a:t> 11 to </a:t>
            </a:r>
            <a:r>
              <a:rPr lang="it-IT" sz="1600" dirty="0" err="1">
                <a:cs typeface="Times New Roman" panose="02020603050405020304" pitchFamily="18" charset="0"/>
              </a:rPr>
              <a:t>October</a:t>
            </a:r>
            <a:r>
              <a:rPr lang="it-IT" sz="1600" dirty="0">
                <a:cs typeface="Times New Roman" panose="02020603050405020304" pitchFamily="18" charset="0"/>
              </a:rPr>
              <a:t> 9 and </a:t>
            </a:r>
            <a:r>
              <a:rPr lang="it-IT" sz="1600" dirty="0" err="1">
                <a:cs typeface="Times New Roman" panose="02020603050405020304" pitchFamily="18" charset="0"/>
              </a:rPr>
              <a:t>was</a:t>
            </a:r>
            <a:r>
              <a:rPr lang="it-IT" sz="1600" dirty="0">
                <a:cs typeface="Times New Roman" panose="02020603050405020304" pitchFamily="18" charset="0"/>
              </a:rPr>
              <a:t> </a:t>
            </a:r>
            <a:r>
              <a:rPr lang="it-IT" sz="1600" dirty="0" err="1">
                <a:cs typeface="Times New Roman" panose="02020603050405020304" pitchFamily="18" charset="0"/>
              </a:rPr>
              <a:t>characterized</a:t>
            </a:r>
            <a:r>
              <a:rPr lang="it-IT" sz="1600" dirty="0">
                <a:cs typeface="Times New Roman" panose="02020603050405020304" pitchFamily="18" charset="0"/>
              </a:rPr>
              <a:t> by </a:t>
            </a:r>
            <a:r>
              <a:rPr lang="it-IT" sz="1600" dirty="0" err="1">
                <a:cs typeface="Times New Roman" panose="02020603050405020304" pitchFamily="18" charset="0"/>
              </a:rPr>
              <a:t>intermittent</a:t>
            </a:r>
            <a:r>
              <a:rPr lang="it-IT" sz="1600" dirty="0">
                <a:cs typeface="Times New Roman" panose="02020603050405020304" pitchFamily="18" charset="0"/>
              </a:rPr>
              <a:t> </a:t>
            </a:r>
            <a:r>
              <a:rPr lang="it-IT" sz="1600" dirty="0" err="1">
                <a:cs typeface="Times New Roman" panose="02020603050405020304" pitchFamily="18" charset="0"/>
              </a:rPr>
              <a:t>Strombolian</a:t>
            </a:r>
            <a:r>
              <a:rPr lang="it-IT" sz="1600" dirty="0">
                <a:cs typeface="Times New Roman" panose="02020603050405020304" pitchFamily="18" charset="0"/>
              </a:rPr>
              <a:t> lava </a:t>
            </a:r>
            <a:r>
              <a:rPr lang="it-IT" sz="1600" dirty="0" err="1">
                <a:cs typeface="Times New Roman" panose="02020603050405020304" pitchFamily="18" charset="0"/>
              </a:rPr>
              <a:t>fountaining</a:t>
            </a:r>
            <a:r>
              <a:rPr lang="it-IT" sz="1600" dirty="0">
                <a:cs typeface="Times New Roman" panose="02020603050405020304" pitchFamily="18" charset="0"/>
              </a:rPr>
              <a:t> and effusive activity, </a:t>
            </a:r>
            <a:r>
              <a:rPr lang="it-IT" sz="1600" dirty="0" err="1">
                <a:cs typeface="Times New Roman" panose="02020603050405020304" pitchFamily="18" charset="0"/>
              </a:rPr>
              <a:t>which</a:t>
            </a:r>
            <a:r>
              <a:rPr lang="it-IT" sz="1600" dirty="0">
                <a:cs typeface="Times New Roman" panose="02020603050405020304" pitchFamily="18" charset="0"/>
              </a:rPr>
              <a:t> </a:t>
            </a:r>
            <a:r>
              <a:rPr lang="it-IT" sz="1600" dirty="0" err="1">
                <a:cs typeface="Times New Roman" panose="02020603050405020304" pitchFamily="18" charset="0"/>
              </a:rPr>
              <a:t>was</a:t>
            </a:r>
            <a:r>
              <a:rPr lang="it-IT" sz="1600" dirty="0">
                <a:cs typeface="Times New Roman" panose="02020603050405020304" pitchFamily="18" charset="0"/>
              </a:rPr>
              <a:t> limited to the </a:t>
            </a:r>
            <a:r>
              <a:rPr lang="it-IT" sz="1600" dirty="0" err="1">
                <a:cs typeface="Times New Roman" panose="02020603050405020304" pitchFamily="18" charset="0"/>
              </a:rPr>
              <a:t>volcano</a:t>
            </a:r>
            <a:r>
              <a:rPr lang="it-IT" sz="1600" dirty="0">
                <a:cs typeface="Times New Roman" panose="02020603050405020304" pitchFamily="18" charset="0"/>
              </a:rPr>
              <a:t> summit, in the first </a:t>
            </a:r>
            <a:r>
              <a:rPr lang="it-IT" sz="1600" dirty="0" err="1">
                <a:cs typeface="Times New Roman" panose="02020603050405020304" pitchFamily="18" charset="0"/>
              </a:rPr>
              <a:t>phase</a:t>
            </a:r>
            <a:r>
              <a:rPr lang="it-IT" sz="1600" dirty="0">
                <a:cs typeface="Times New Roman" panose="02020603050405020304" pitchFamily="18" charset="0"/>
              </a:rPr>
              <a:t>.</a:t>
            </a:r>
          </a:p>
        </p:txBody>
      </p:sp>
      <p:pic>
        <p:nvPicPr>
          <p:cNvPr id="6" name="Immagine 5" descr="Immagine che contiene cielo&#10;&#10;Descrizione generata automaticamente">
            <a:extLst>
              <a:ext uri="{FF2B5EF4-FFF2-40B4-BE49-F238E27FC236}">
                <a16:creationId xmlns:a16="http://schemas.microsoft.com/office/drawing/2014/main" xmlns="" id="{71200BA9-3F76-4425-96D9-FDACE330C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778" y="2751905"/>
            <a:ext cx="4754437" cy="1964872"/>
          </a:xfrm>
          <a:prstGeom prst="rect">
            <a:avLst/>
          </a:prstGeom>
        </p:spPr>
      </p:pic>
      <p:sp>
        <p:nvSpPr>
          <p:cNvPr id="7" name="Rettangolo 6">
            <a:extLst>
              <a:ext uri="{FF2B5EF4-FFF2-40B4-BE49-F238E27FC236}">
                <a16:creationId xmlns:a16="http://schemas.microsoft.com/office/drawing/2014/main" xmlns="" id="{7200E962-7550-4678-A6FA-1B4491FFC69B}"/>
              </a:ext>
            </a:extLst>
          </p:cNvPr>
          <p:cNvSpPr/>
          <p:nvPr/>
        </p:nvSpPr>
        <p:spPr>
          <a:xfrm>
            <a:off x="30632" y="2834672"/>
            <a:ext cx="4177350" cy="2308324"/>
          </a:xfrm>
          <a:prstGeom prst="rect">
            <a:avLst/>
          </a:prstGeom>
        </p:spPr>
        <p:txBody>
          <a:bodyPr wrap="square">
            <a:spAutoFit/>
          </a:bodyPr>
          <a:lstStyle/>
          <a:p>
            <a:pPr algn="just"/>
            <a:r>
              <a:rPr lang="en-US" sz="1600" dirty="0">
                <a:cs typeface="Times New Roman" panose="02020603050405020304" pitchFamily="18" charset="0"/>
              </a:rPr>
              <a:t>On September 23–24, two different fracture systems began to open at the foot of the SE Crater and propagated at a rate of 1 km day</a:t>
            </a:r>
            <a:r>
              <a:rPr lang="en-US" sz="1600" baseline="30000" dirty="0">
                <a:cs typeface="Times New Roman" panose="02020603050405020304" pitchFamily="18" charset="0"/>
              </a:rPr>
              <a:t>−1</a:t>
            </a:r>
            <a:r>
              <a:rPr lang="en-US" sz="1600" dirty="0">
                <a:cs typeface="Times New Roman" panose="02020603050405020304" pitchFamily="18" charset="0"/>
              </a:rPr>
              <a:t> downhill, trending c. NE and SE, respectively. On September 27, while at the edges of the NE fracture system flank magma effusion started, the SE fracture extended by a further 5 km in five days, propagating downhill as a dry, non-effusive system.</a:t>
            </a:r>
            <a:endParaRPr lang="it-IT" sz="1600" dirty="0">
              <a:cs typeface="Times New Roman" panose="02020603050405020304" pitchFamily="18" charset="0"/>
            </a:endParaRPr>
          </a:p>
        </p:txBody>
      </p:sp>
      <p:pic>
        <p:nvPicPr>
          <p:cNvPr id="8" name="Immagine 7"/>
          <p:cNvPicPr>
            <a:picLocks noChangeAspect="1"/>
          </p:cNvPicPr>
          <p:nvPr/>
        </p:nvPicPr>
        <p:blipFill>
          <a:blip r:embed="rId4"/>
          <a:stretch>
            <a:fillRect/>
          </a:stretch>
        </p:blipFill>
        <p:spPr>
          <a:xfrm>
            <a:off x="8135960" y="4739780"/>
            <a:ext cx="1008040" cy="403216"/>
          </a:xfrm>
          <a:prstGeom prst="rect">
            <a:avLst/>
          </a:prstGeom>
        </p:spPr>
      </p:pic>
    </p:spTree>
    <p:extLst>
      <p:ext uri="{BB962C8B-B14F-4D97-AF65-F5344CB8AC3E}">
        <p14:creationId xmlns:p14="http://schemas.microsoft.com/office/powerpoint/2010/main" val="1484035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E4C8CCB5-0C52-4487-ABFC-68465DA03DA6}"/>
              </a:ext>
            </a:extLst>
          </p:cNvPr>
          <p:cNvPicPr>
            <a:picLocks noChangeAspect="1"/>
          </p:cNvPicPr>
          <p:nvPr/>
        </p:nvPicPr>
        <p:blipFill>
          <a:blip r:embed="rId2"/>
          <a:stretch>
            <a:fillRect/>
          </a:stretch>
        </p:blipFill>
        <p:spPr>
          <a:xfrm>
            <a:off x="251520" y="195486"/>
            <a:ext cx="5283402" cy="3641957"/>
          </a:xfrm>
          <a:prstGeom prst="rect">
            <a:avLst/>
          </a:prstGeom>
          <a:ln>
            <a:solidFill>
              <a:schemeClr val="tx1"/>
            </a:solidFill>
          </a:ln>
        </p:spPr>
      </p:pic>
      <p:sp>
        <p:nvSpPr>
          <p:cNvPr id="3" name="CasellaDiTesto 2">
            <a:extLst>
              <a:ext uri="{FF2B5EF4-FFF2-40B4-BE49-F238E27FC236}">
                <a16:creationId xmlns:a16="http://schemas.microsoft.com/office/drawing/2014/main" xmlns="" id="{064047F6-3DF4-43C5-8002-6A5DBFBACC2A}"/>
              </a:ext>
            </a:extLst>
          </p:cNvPr>
          <p:cNvSpPr txBox="1"/>
          <p:nvPr/>
        </p:nvSpPr>
        <p:spPr>
          <a:xfrm>
            <a:off x="238230" y="3939902"/>
            <a:ext cx="5296691" cy="600164"/>
          </a:xfrm>
          <a:prstGeom prst="rect">
            <a:avLst/>
          </a:prstGeom>
          <a:noFill/>
        </p:spPr>
        <p:txBody>
          <a:bodyPr wrap="square" rtlCol="0">
            <a:spAutoFit/>
          </a:bodyPr>
          <a:lstStyle/>
          <a:p>
            <a:pPr algn="just"/>
            <a:r>
              <a:rPr lang="en-US" sz="1100" i="1" dirty="0">
                <a:latin typeface="+mj-lt"/>
                <a:cs typeface="Times New Roman" panose="02020603050405020304" pitchFamily="18" charset="0"/>
              </a:rPr>
              <a:t>Map of the lava flows emitted during the 1989 eruption. The green line indicates the SE fracture, the orange box indicates the terminal part of the fracture studied (from "Mt. Etna: the 1989 eruption" Giardini </a:t>
            </a:r>
            <a:r>
              <a:rPr lang="en-US" sz="1100" i="1" dirty="0" err="1">
                <a:latin typeface="+mj-lt"/>
                <a:cs typeface="Times New Roman" panose="02020603050405020304" pitchFamily="18" charset="0"/>
              </a:rPr>
              <a:t>Editore</a:t>
            </a:r>
            <a:r>
              <a:rPr lang="en-US" sz="1100" i="1" dirty="0">
                <a:latin typeface="+mj-lt"/>
                <a:cs typeface="Times New Roman" panose="02020603050405020304" pitchFamily="18" charset="0"/>
              </a:rPr>
              <a:t>, modified).</a:t>
            </a:r>
            <a:endParaRPr lang="it-IT" sz="1400" i="1" dirty="0">
              <a:latin typeface="+mj-lt"/>
            </a:endParaRPr>
          </a:p>
        </p:txBody>
      </p:sp>
      <p:sp>
        <p:nvSpPr>
          <p:cNvPr id="4" name="CasellaDiTesto 3">
            <a:extLst>
              <a:ext uri="{FF2B5EF4-FFF2-40B4-BE49-F238E27FC236}">
                <a16:creationId xmlns:a16="http://schemas.microsoft.com/office/drawing/2014/main" xmlns="" id="{393BA870-A102-4BE7-A735-253B68F239CF}"/>
              </a:ext>
            </a:extLst>
          </p:cNvPr>
          <p:cNvSpPr txBox="1"/>
          <p:nvPr/>
        </p:nvSpPr>
        <p:spPr>
          <a:xfrm>
            <a:off x="5601058" y="411510"/>
            <a:ext cx="3491284" cy="978729"/>
          </a:xfrm>
          <a:prstGeom prst="rect">
            <a:avLst/>
          </a:prstGeom>
          <a:noFill/>
        </p:spPr>
        <p:txBody>
          <a:bodyPr wrap="square" rtlCol="0">
            <a:spAutoFit/>
          </a:bodyPr>
          <a:lstStyle/>
          <a:p>
            <a:pPr indent="-228600" algn="just">
              <a:lnSpc>
                <a:spcPct val="90000"/>
              </a:lnSpc>
              <a:spcAft>
                <a:spcPts val="600"/>
              </a:spcAft>
              <a:buFont typeface="Arial" panose="020B0604020202020204" pitchFamily="34" charset="0"/>
              <a:buChar char="•"/>
            </a:pPr>
            <a:r>
              <a:rPr lang="en-US" sz="1600" dirty="0">
                <a:effectLst>
                  <a:outerShdw blurRad="38100" dist="38100" dir="2700000" algn="tl">
                    <a:srgbClr val="000000">
                      <a:alpha val="43137"/>
                    </a:srgbClr>
                  </a:outerShdw>
                </a:effectLst>
                <a:cs typeface="Times New Roman" panose="02020603050405020304" pitchFamily="18" charset="0"/>
              </a:rPr>
              <a:t>The SE fracture (in green) was formed between September 27 and October 3, during the eruptive sequence of 1989.</a:t>
            </a:r>
          </a:p>
        </p:txBody>
      </p:sp>
      <p:sp>
        <p:nvSpPr>
          <p:cNvPr id="5" name="CasellaDiTesto 4">
            <a:extLst>
              <a:ext uri="{FF2B5EF4-FFF2-40B4-BE49-F238E27FC236}">
                <a16:creationId xmlns:a16="http://schemas.microsoft.com/office/drawing/2014/main" xmlns="" id="{D2DC52B0-EBD9-4DA0-AABE-AA721F236261}"/>
              </a:ext>
            </a:extLst>
          </p:cNvPr>
          <p:cNvSpPr txBox="1"/>
          <p:nvPr/>
        </p:nvSpPr>
        <p:spPr>
          <a:xfrm>
            <a:off x="5601058" y="1671650"/>
            <a:ext cx="3491283" cy="978729"/>
          </a:xfrm>
          <a:prstGeom prst="rect">
            <a:avLst/>
          </a:prstGeom>
          <a:noFill/>
        </p:spPr>
        <p:txBody>
          <a:bodyPr wrap="square" rtlCol="0">
            <a:spAutoFit/>
          </a:bodyPr>
          <a:lstStyle/>
          <a:p>
            <a:pPr indent="-228600" algn="just">
              <a:lnSpc>
                <a:spcPct val="90000"/>
              </a:lnSpc>
              <a:spcAft>
                <a:spcPts val="600"/>
              </a:spcAft>
              <a:buFont typeface="Arial" panose="020B0604020202020204" pitchFamily="34" charset="0"/>
              <a:buChar char="•"/>
            </a:pPr>
            <a:r>
              <a:rPr lang="en-US" sz="1600" dirty="0">
                <a:effectLst>
                  <a:outerShdw blurRad="38100" dist="38100" dir="2700000" algn="tl">
                    <a:srgbClr val="000000">
                      <a:alpha val="43137"/>
                    </a:srgbClr>
                  </a:outerShdw>
                </a:effectLst>
                <a:cs typeface="Times New Roman" panose="02020603050405020304" pitchFamily="18" charset="0"/>
              </a:rPr>
              <a:t>It extends from the base of the Southeast Crater to an altitude of 1500 m above sea level, with an NNW-SSE orientation</a:t>
            </a: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CasellaDiTesto 5">
            <a:extLst>
              <a:ext uri="{FF2B5EF4-FFF2-40B4-BE49-F238E27FC236}">
                <a16:creationId xmlns:a16="http://schemas.microsoft.com/office/drawing/2014/main" xmlns="" id="{AC29E677-CF08-4F06-A6D5-9C4B4DBCDE36}"/>
              </a:ext>
            </a:extLst>
          </p:cNvPr>
          <p:cNvSpPr txBox="1"/>
          <p:nvPr/>
        </p:nvSpPr>
        <p:spPr>
          <a:xfrm>
            <a:off x="5601058" y="2931790"/>
            <a:ext cx="3419475" cy="792088"/>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1600" dirty="0">
                <a:effectLst>
                  <a:outerShdw blurRad="38100" dist="38100" dir="2700000" algn="tl">
                    <a:srgbClr val="000000">
                      <a:alpha val="43137"/>
                    </a:srgbClr>
                  </a:outerShdw>
                </a:effectLst>
                <a:cs typeface="Times New Roman" panose="02020603050405020304" pitchFamily="18" charset="0"/>
              </a:rPr>
              <a:t>Its width varies from 30 to 300 m, while it has a total length of approximately 6.5 km.</a:t>
            </a:r>
            <a:endParaRPr lang="en-US" sz="1600" kern="1200" dirty="0">
              <a:solidFill>
                <a:schemeClr val="tx1"/>
              </a:solidFill>
              <a:effectLst>
                <a:outerShdw blurRad="38100" dist="38100" dir="2700000" algn="tl">
                  <a:srgbClr val="000000">
                    <a:alpha val="43137"/>
                  </a:srgbClr>
                </a:outerShdw>
              </a:effectLst>
              <a:cs typeface="Times New Roman" panose="02020603050405020304" pitchFamily="18" charset="0"/>
            </a:endParaRPr>
          </a:p>
        </p:txBody>
      </p:sp>
      <p:sp>
        <p:nvSpPr>
          <p:cNvPr id="7" name="Rettangolo 6">
            <a:extLst>
              <a:ext uri="{FF2B5EF4-FFF2-40B4-BE49-F238E27FC236}">
                <a16:creationId xmlns:a16="http://schemas.microsoft.com/office/drawing/2014/main" xmlns="" id="{83D89821-44BE-461B-8BC8-26222E222866}"/>
              </a:ext>
            </a:extLst>
          </p:cNvPr>
          <p:cNvSpPr/>
          <p:nvPr/>
        </p:nvSpPr>
        <p:spPr>
          <a:xfrm>
            <a:off x="2051720" y="3579862"/>
            <a:ext cx="360040" cy="21602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stretch>
            <a:fillRect/>
          </a:stretch>
        </p:blipFill>
        <p:spPr>
          <a:xfrm>
            <a:off x="8135960" y="4739780"/>
            <a:ext cx="1008040" cy="403216"/>
          </a:xfrm>
          <a:prstGeom prst="rect">
            <a:avLst/>
          </a:prstGeom>
        </p:spPr>
      </p:pic>
    </p:spTree>
    <p:extLst>
      <p:ext uri="{BB962C8B-B14F-4D97-AF65-F5344CB8AC3E}">
        <p14:creationId xmlns:p14="http://schemas.microsoft.com/office/powerpoint/2010/main" val="2065430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esterni, montagna, natura, erba&#10;&#10;Descrizione generata automaticamente">
            <a:extLst>
              <a:ext uri="{FF2B5EF4-FFF2-40B4-BE49-F238E27FC236}">
                <a16:creationId xmlns:a16="http://schemas.microsoft.com/office/drawing/2014/main" xmlns="" id="{11032117-AD62-49E4-87BC-DFE7F26D4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7632848" cy="4540542"/>
          </a:xfrm>
          <a:prstGeom prst="rect">
            <a:avLst/>
          </a:prstGeom>
        </p:spPr>
      </p:pic>
      <p:sp>
        <p:nvSpPr>
          <p:cNvPr id="6" name="CasellaDiTesto 5">
            <a:extLst>
              <a:ext uri="{FF2B5EF4-FFF2-40B4-BE49-F238E27FC236}">
                <a16:creationId xmlns:a16="http://schemas.microsoft.com/office/drawing/2014/main" xmlns="" id="{59D6C943-01DF-4C74-8EBF-5A48774A5DEC}"/>
              </a:ext>
            </a:extLst>
          </p:cNvPr>
          <p:cNvSpPr txBox="1"/>
          <p:nvPr/>
        </p:nvSpPr>
        <p:spPr>
          <a:xfrm>
            <a:off x="827584" y="195486"/>
            <a:ext cx="5400600" cy="646331"/>
          </a:xfrm>
          <a:prstGeom prst="rect">
            <a:avLst/>
          </a:prstGeom>
          <a:solidFill>
            <a:schemeClr val="bg1"/>
          </a:solidFill>
        </p:spPr>
        <p:txBody>
          <a:bodyPr wrap="square" rtlCol="0">
            <a:spAutoFit/>
          </a:bodyPr>
          <a:lstStyle/>
          <a:p>
            <a:pPr algn="just"/>
            <a:r>
              <a:rPr lang="en-US" sz="1200" dirty="0">
                <a:latin typeface="+mj-lt"/>
                <a:cs typeface="Times New Roman" panose="02020603050405020304" pitchFamily="18" charset="0"/>
              </a:rPr>
              <a:t>The SE fracture system initially evolved extremely rapidly, then progressively slowed down: it all began on the evening of September 27, when, in less than 24 hours, the fractures travelled 2.3 km, reaching the </a:t>
            </a:r>
            <a:r>
              <a:rPr lang="en-US" sz="1200" i="1" dirty="0">
                <a:latin typeface="+mj-lt"/>
                <a:cs typeface="Times New Roman" panose="02020603050405020304" pitchFamily="18" charset="0"/>
              </a:rPr>
              <a:t>Cisternazza</a:t>
            </a:r>
            <a:r>
              <a:rPr lang="en-US" sz="1200" dirty="0">
                <a:latin typeface="+mj-lt"/>
                <a:cs typeface="Times New Roman" panose="02020603050405020304" pitchFamily="18" charset="0"/>
              </a:rPr>
              <a:t> area.</a:t>
            </a:r>
            <a:endParaRPr lang="it-IT" sz="1200" dirty="0">
              <a:latin typeface="+mj-lt"/>
              <a:cs typeface="Times New Roman" panose="02020603050405020304" pitchFamily="18" charset="0"/>
            </a:endParaRPr>
          </a:p>
        </p:txBody>
      </p:sp>
      <p:sp>
        <p:nvSpPr>
          <p:cNvPr id="7" name="CasellaDiTesto 6">
            <a:extLst>
              <a:ext uri="{FF2B5EF4-FFF2-40B4-BE49-F238E27FC236}">
                <a16:creationId xmlns:a16="http://schemas.microsoft.com/office/drawing/2014/main" xmlns="" id="{ACABC798-7643-45D3-A412-573AEC5838BC}"/>
              </a:ext>
            </a:extLst>
          </p:cNvPr>
          <p:cNvSpPr txBox="1"/>
          <p:nvPr/>
        </p:nvSpPr>
        <p:spPr>
          <a:xfrm>
            <a:off x="781381" y="4017689"/>
            <a:ext cx="7611144" cy="646331"/>
          </a:xfrm>
          <a:prstGeom prst="rect">
            <a:avLst/>
          </a:prstGeom>
          <a:solidFill>
            <a:schemeClr val="bg1"/>
          </a:solidFill>
        </p:spPr>
        <p:txBody>
          <a:bodyPr wrap="square" rtlCol="0">
            <a:spAutoFit/>
          </a:bodyPr>
          <a:lstStyle/>
          <a:p>
            <a:pPr algn="just"/>
            <a:r>
              <a:rPr lang="en-US" sz="1200" dirty="0">
                <a:cs typeface="Times New Roman" panose="02020603050405020304" pitchFamily="18" charset="0"/>
              </a:rPr>
              <a:t>On 30 September, they arrived at the </a:t>
            </a:r>
            <a:r>
              <a:rPr lang="en-US" sz="1200" i="1" dirty="0" err="1">
                <a:cs typeface="Times New Roman" panose="02020603050405020304" pitchFamily="18" charset="0"/>
              </a:rPr>
              <a:t>Schiena</a:t>
            </a:r>
            <a:r>
              <a:rPr lang="en-US" sz="1200" i="1" dirty="0">
                <a:cs typeface="Times New Roman" panose="02020603050405020304" pitchFamily="18" charset="0"/>
              </a:rPr>
              <a:t> </a:t>
            </a:r>
            <a:r>
              <a:rPr lang="en-US" sz="1200" i="1" dirty="0" err="1">
                <a:cs typeface="Times New Roman" panose="02020603050405020304" pitchFamily="18" charset="0"/>
              </a:rPr>
              <a:t>dell'Asino</a:t>
            </a:r>
            <a:r>
              <a:rPr lang="en-US" sz="1200" dirty="0">
                <a:cs typeface="Times New Roman" panose="02020603050405020304" pitchFamily="18" charset="0"/>
              </a:rPr>
              <a:t>, while on 2 October, they </a:t>
            </a:r>
            <a:r>
              <a:rPr lang="en-US" sz="1200" dirty="0" err="1">
                <a:cs typeface="Times New Roman" panose="02020603050405020304" pitchFamily="18" charset="0"/>
              </a:rPr>
              <a:t>cutted</a:t>
            </a:r>
            <a:r>
              <a:rPr lang="en-US" sz="1200" dirty="0">
                <a:cs typeface="Times New Roman" panose="02020603050405020304" pitchFamily="18" charset="0"/>
              </a:rPr>
              <a:t> the SP 92 road, which connects </a:t>
            </a:r>
            <a:r>
              <a:rPr lang="en-US" sz="1200" i="1" dirty="0" err="1">
                <a:cs typeface="Times New Roman" panose="02020603050405020304" pitchFamily="18" charset="0"/>
              </a:rPr>
              <a:t>Zafferana</a:t>
            </a:r>
            <a:r>
              <a:rPr lang="en-US" sz="1200" i="1" dirty="0">
                <a:cs typeface="Times New Roman" panose="02020603050405020304" pitchFamily="18" charset="0"/>
              </a:rPr>
              <a:t> </a:t>
            </a:r>
            <a:r>
              <a:rPr lang="en-US" sz="1200" i="1" dirty="0" err="1">
                <a:cs typeface="Times New Roman" panose="02020603050405020304" pitchFamily="18" charset="0"/>
              </a:rPr>
              <a:t>Etnea</a:t>
            </a:r>
            <a:r>
              <a:rPr lang="en-US" sz="1200" i="1" dirty="0">
                <a:cs typeface="Times New Roman" panose="02020603050405020304" pitchFamily="18" charset="0"/>
              </a:rPr>
              <a:t> </a:t>
            </a:r>
            <a:r>
              <a:rPr lang="en-US" sz="1200" dirty="0">
                <a:cs typeface="Times New Roman" panose="02020603050405020304" pitchFamily="18" charset="0"/>
              </a:rPr>
              <a:t>to the </a:t>
            </a:r>
            <a:r>
              <a:rPr lang="en-US" sz="1200" i="1" dirty="0" err="1">
                <a:cs typeface="Times New Roman" panose="02020603050405020304" pitchFamily="18" charset="0"/>
              </a:rPr>
              <a:t>Rifugio</a:t>
            </a:r>
            <a:r>
              <a:rPr lang="en-US" sz="1200" i="1" dirty="0">
                <a:cs typeface="Times New Roman" panose="02020603050405020304" pitchFamily="18" charset="0"/>
              </a:rPr>
              <a:t> Sapienza</a:t>
            </a:r>
            <a:r>
              <a:rPr lang="en-US" sz="1200" dirty="0">
                <a:cs typeface="Times New Roman" panose="02020603050405020304" pitchFamily="18" charset="0"/>
              </a:rPr>
              <a:t>; at 17:00 on the same day, the fractures still moved, until they reached </a:t>
            </a:r>
            <a:r>
              <a:rPr lang="en-US" sz="1200" i="1" dirty="0">
                <a:cs typeface="Times New Roman" panose="02020603050405020304" pitchFamily="18" charset="0"/>
              </a:rPr>
              <a:t>Casa </a:t>
            </a:r>
            <a:r>
              <a:rPr lang="en-US" sz="1200" i="1" dirty="0" err="1">
                <a:cs typeface="Times New Roman" panose="02020603050405020304" pitchFamily="18" charset="0"/>
              </a:rPr>
              <a:t>dello</a:t>
            </a:r>
            <a:r>
              <a:rPr lang="en-US" sz="1200" i="1" dirty="0">
                <a:cs typeface="Times New Roman" panose="02020603050405020304" pitchFamily="18" charset="0"/>
              </a:rPr>
              <a:t> </a:t>
            </a:r>
            <a:r>
              <a:rPr lang="en-US" sz="1200" i="1" dirty="0" err="1">
                <a:cs typeface="Times New Roman" panose="02020603050405020304" pitchFamily="18" charset="0"/>
              </a:rPr>
              <a:t>Sciatore</a:t>
            </a:r>
            <a:r>
              <a:rPr lang="en-US" sz="1200" dirty="0">
                <a:cs typeface="Times New Roman" panose="02020603050405020304" pitchFamily="18" charset="0"/>
              </a:rPr>
              <a:t>. In the night between 2 and 3 October, the fracture system reached 1500 m </a:t>
            </a:r>
            <a:r>
              <a:rPr lang="en-US" sz="1200" dirty="0" err="1">
                <a:cs typeface="Times New Roman" panose="02020603050405020304" pitchFamily="18" charset="0"/>
              </a:rPr>
              <a:t>a.s.l</a:t>
            </a:r>
            <a:r>
              <a:rPr lang="en-US" sz="1200" dirty="0">
                <a:cs typeface="Times New Roman" panose="02020603050405020304" pitchFamily="18" charset="0"/>
              </a:rPr>
              <a:t>., where it stopped.</a:t>
            </a:r>
            <a:endParaRPr lang="it-IT" sz="1200" dirty="0"/>
          </a:p>
        </p:txBody>
      </p:sp>
      <p:pic>
        <p:nvPicPr>
          <p:cNvPr id="5" name="Immagine 4"/>
          <p:cNvPicPr>
            <a:picLocks noChangeAspect="1"/>
          </p:cNvPicPr>
          <p:nvPr/>
        </p:nvPicPr>
        <p:blipFill>
          <a:blip r:embed="rId3"/>
          <a:stretch>
            <a:fillRect/>
          </a:stretch>
        </p:blipFill>
        <p:spPr>
          <a:xfrm>
            <a:off x="8135960" y="4739780"/>
            <a:ext cx="1008040" cy="403216"/>
          </a:xfrm>
          <a:prstGeom prst="rect">
            <a:avLst/>
          </a:prstGeom>
        </p:spPr>
      </p:pic>
    </p:spTree>
    <p:extLst>
      <p:ext uri="{BB962C8B-B14F-4D97-AF65-F5344CB8AC3E}">
        <p14:creationId xmlns:p14="http://schemas.microsoft.com/office/powerpoint/2010/main" val="237494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erba, esterni, rotaie, montagna&#10;&#10;Descrizione generata automaticamente">
            <a:extLst>
              <a:ext uri="{FF2B5EF4-FFF2-40B4-BE49-F238E27FC236}">
                <a16:creationId xmlns:a16="http://schemas.microsoft.com/office/drawing/2014/main" xmlns="" id="{1DD4408F-872E-4E3F-B093-599A2B14D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130" y="290226"/>
            <a:ext cx="4320480" cy="2842691"/>
          </a:xfrm>
          <a:prstGeom prst="rect">
            <a:avLst/>
          </a:prstGeom>
        </p:spPr>
      </p:pic>
      <p:sp>
        <p:nvSpPr>
          <p:cNvPr id="3" name="Rettangolo 2">
            <a:extLst>
              <a:ext uri="{FF2B5EF4-FFF2-40B4-BE49-F238E27FC236}">
                <a16:creationId xmlns:a16="http://schemas.microsoft.com/office/drawing/2014/main" xmlns="" id="{10AD280A-BDA5-4923-A7C3-07F5D12CDF54}"/>
              </a:ext>
            </a:extLst>
          </p:cNvPr>
          <p:cNvSpPr/>
          <p:nvPr/>
        </p:nvSpPr>
        <p:spPr>
          <a:xfrm>
            <a:off x="310407" y="3462180"/>
            <a:ext cx="4314846" cy="830997"/>
          </a:xfrm>
          <a:prstGeom prst="rect">
            <a:avLst/>
          </a:prstGeom>
        </p:spPr>
        <p:txBody>
          <a:bodyPr wrap="square">
            <a:spAutoFit/>
          </a:bodyPr>
          <a:lstStyle/>
          <a:p>
            <a:pPr algn="just"/>
            <a:r>
              <a:rPr lang="en-US" sz="1200" dirty="0">
                <a:cs typeface="Times New Roman" panose="02020603050405020304" pitchFamily="18" charset="0"/>
              </a:rPr>
              <a:t>The tensile deformation affected an area of 167 m wide, with a N150 direction and consisted of two fracture systems: the </a:t>
            </a:r>
            <a:r>
              <a:rPr lang="en-US" sz="1200" i="1" dirty="0">
                <a:cs typeface="Times New Roman" panose="02020603050405020304" pitchFamily="18" charset="0"/>
              </a:rPr>
              <a:t>western system</a:t>
            </a:r>
            <a:r>
              <a:rPr lang="en-US" sz="1200" dirty="0">
                <a:cs typeface="Times New Roman" panose="02020603050405020304" pitchFamily="18" charset="0"/>
              </a:rPr>
              <a:t>, which formed a </a:t>
            </a:r>
            <a:r>
              <a:rPr lang="en-US" sz="1200" i="1" dirty="0">
                <a:cs typeface="Times New Roman" panose="02020603050405020304" pitchFamily="18" charset="0"/>
              </a:rPr>
              <a:t>graben</a:t>
            </a:r>
            <a:r>
              <a:rPr lang="en-US" sz="1200" dirty="0">
                <a:cs typeface="Times New Roman" panose="02020603050405020304" pitchFamily="18" charset="0"/>
              </a:rPr>
              <a:t> that was 9 m wide and the </a:t>
            </a:r>
            <a:r>
              <a:rPr lang="en-US" sz="1200" i="1" dirty="0">
                <a:cs typeface="Times New Roman" panose="02020603050405020304" pitchFamily="18" charset="0"/>
              </a:rPr>
              <a:t>eastern system</a:t>
            </a:r>
            <a:r>
              <a:rPr lang="en-US" sz="1200" dirty="0">
                <a:cs typeface="Times New Roman" panose="02020603050405020304" pitchFamily="18" charset="0"/>
              </a:rPr>
              <a:t>, which affected an area 91 m wide.</a:t>
            </a:r>
            <a:endParaRPr lang="it-IT" sz="1200" dirty="0">
              <a:cs typeface="Times New Roman" panose="02020603050405020304" pitchFamily="18" charset="0"/>
            </a:endParaRPr>
          </a:p>
        </p:txBody>
      </p:sp>
      <p:pic>
        <p:nvPicPr>
          <p:cNvPr id="4" name="Immagine 3" descr="Immagine che contiene edificio, esterni, pietra, inpiedi&#10;&#10;Descrizione generata automaticamente">
            <a:extLst>
              <a:ext uri="{FF2B5EF4-FFF2-40B4-BE49-F238E27FC236}">
                <a16:creationId xmlns:a16="http://schemas.microsoft.com/office/drawing/2014/main" xmlns="" id="{CEA6D785-633A-4F15-9E4A-392BA96FE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150404"/>
            <a:ext cx="1884931" cy="2842692"/>
          </a:xfrm>
          <a:prstGeom prst="rect">
            <a:avLst/>
          </a:prstGeom>
        </p:spPr>
      </p:pic>
      <p:pic>
        <p:nvPicPr>
          <p:cNvPr id="5" name="Immagine 4" descr="Immagine che contiene edificio, esterni, mattone, sedendo&#10;&#10;Descrizione generata automaticamente">
            <a:extLst>
              <a:ext uri="{FF2B5EF4-FFF2-40B4-BE49-F238E27FC236}">
                <a16:creationId xmlns:a16="http://schemas.microsoft.com/office/drawing/2014/main" xmlns="" id="{DD16DABC-2E16-4738-8B41-44536824F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633" y="1150405"/>
            <a:ext cx="1864213" cy="2842692"/>
          </a:xfrm>
          <a:prstGeom prst="rect">
            <a:avLst/>
          </a:prstGeom>
        </p:spPr>
      </p:pic>
      <p:sp>
        <p:nvSpPr>
          <p:cNvPr id="6" name="Rettangolo 5">
            <a:extLst>
              <a:ext uri="{FF2B5EF4-FFF2-40B4-BE49-F238E27FC236}">
                <a16:creationId xmlns:a16="http://schemas.microsoft.com/office/drawing/2014/main" xmlns="" id="{40A1CC57-0A36-45EA-B518-A7E6BEE312A2}"/>
              </a:ext>
            </a:extLst>
          </p:cNvPr>
          <p:cNvSpPr/>
          <p:nvPr/>
        </p:nvSpPr>
        <p:spPr>
          <a:xfrm>
            <a:off x="4932040" y="3993095"/>
            <a:ext cx="3954806" cy="600164"/>
          </a:xfrm>
          <a:prstGeom prst="rect">
            <a:avLst/>
          </a:prstGeom>
        </p:spPr>
        <p:txBody>
          <a:bodyPr wrap="square">
            <a:spAutoFit/>
          </a:bodyPr>
          <a:lstStyle/>
          <a:p>
            <a:pPr algn="just"/>
            <a:r>
              <a:rPr lang="en-US" sz="1100" i="1" dirty="0">
                <a:solidFill>
                  <a:srgbClr val="000000"/>
                </a:solidFill>
              </a:rPr>
              <a:t>Progressive opening of the fault that delimits to the west the graben, formed on 2 October, along the SP 92 road. (From "Mt. Etna: the 1989 eruption" Giardini </a:t>
            </a:r>
            <a:r>
              <a:rPr lang="en-US" sz="1100" i="1" dirty="0" err="1">
                <a:solidFill>
                  <a:srgbClr val="000000"/>
                </a:solidFill>
              </a:rPr>
              <a:t>Editore</a:t>
            </a:r>
            <a:r>
              <a:rPr lang="en-US" sz="1100" i="1" dirty="0">
                <a:solidFill>
                  <a:srgbClr val="000000"/>
                </a:solidFill>
              </a:rPr>
              <a:t>).</a:t>
            </a:r>
            <a:endParaRPr lang="it-IT" sz="1100" dirty="0"/>
          </a:p>
        </p:txBody>
      </p:sp>
      <p:sp>
        <p:nvSpPr>
          <p:cNvPr id="7" name="CasellaDiTesto 6">
            <a:extLst>
              <a:ext uri="{FF2B5EF4-FFF2-40B4-BE49-F238E27FC236}">
                <a16:creationId xmlns:a16="http://schemas.microsoft.com/office/drawing/2014/main" xmlns="" id="{BE41D94C-E5D5-4317-8722-74A2CF07B29D}"/>
              </a:ext>
            </a:extLst>
          </p:cNvPr>
          <p:cNvSpPr txBox="1"/>
          <p:nvPr/>
        </p:nvSpPr>
        <p:spPr>
          <a:xfrm>
            <a:off x="4932041" y="288631"/>
            <a:ext cx="3954806" cy="523220"/>
          </a:xfrm>
          <a:prstGeom prst="rect">
            <a:avLst/>
          </a:prstGeom>
          <a:noFill/>
        </p:spPr>
        <p:txBody>
          <a:bodyPr wrap="square" rtlCol="0">
            <a:spAutoFit/>
          </a:bodyPr>
          <a:lstStyle/>
          <a:p>
            <a:pPr algn="ctr"/>
            <a:r>
              <a:rPr lang="en-US" sz="2800" dirty="0">
                <a:latin typeface="+mj-lt"/>
                <a:cs typeface="Times New Roman" panose="02020603050405020304" pitchFamily="18" charset="0"/>
              </a:rPr>
              <a:t>The effects of the fracture</a:t>
            </a:r>
            <a:endParaRPr lang="it-IT" sz="2800" dirty="0">
              <a:latin typeface="+mj-lt"/>
              <a:cs typeface="Times New Roman" panose="02020603050405020304" pitchFamily="18" charset="0"/>
            </a:endParaRPr>
          </a:p>
        </p:txBody>
      </p:sp>
      <p:pic>
        <p:nvPicPr>
          <p:cNvPr id="8" name="Immagine 7"/>
          <p:cNvPicPr>
            <a:picLocks noChangeAspect="1"/>
          </p:cNvPicPr>
          <p:nvPr/>
        </p:nvPicPr>
        <p:blipFill>
          <a:blip r:embed="rId5"/>
          <a:stretch>
            <a:fillRect/>
          </a:stretch>
        </p:blipFill>
        <p:spPr>
          <a:xfrm>
            <a:off x="8135960" y="4739780"/>
            <a:ext cx="1008040" cy="403216"/>
          </a:xfrm>
          <a:prstGeom prst="rect">
            <a:avLst/>
          </a:prstGeom>
        </p:spPr>
      </p:pic>
    </p:spTree>
    <p:extLst>
      <p:ext uri="{BB962C8B-B14F-4D97-AF65-F5344CB8AC3E}">
        <p14:creationId xmlns:p14="http://schemas.microsoft.com/office/powerpoint/2010/main" val="1774638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esterni, erba, montagna, recinto&#10;&#10;Descrizione generata automaticamente">
            <a:extLst>
              <a:ext uri="{FF2B5EF4-FFF2-40B4-BE49-F238E27FC236}">
                <a16:creationId xmlns:a16="http://schemas.microsoft.com/office/drawing/2014/main" xmlns="" id="{03A97EA2-403A-4C54-A7DF-0D82DDCE6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762" y="2816185"/>
            <a:ext cx="3968643" cy="2232362"/>
          </a:xfrm>
          <a:prstGeom prst="rect">
            <a:avLst/>
          </a:prstGeom>
        </p:spPr>
      </p:pic>
      <p:pic>
        <p:nvPicPr>
          <p:cNvPr id="2" name="Immagine 1" descr="Immagine che contiene testo, mappa&#10;&#10;Descrizione generata automaticamente">
            <a:extLst>
              <a:ext uri="{FF2B5EF4-FFF2-40B4-BE49-F238E27FC236}">
                <a16:creationId xmlns:a16="http://schemas.microsoft.com/office/drawing/2014/main" xmlns="" id="{049EDD34-47AB-41C2-AA06-DE101C2B7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9947"/>
            <a:ext cx="3553859" cy="2920327"/>
          </a:xfrm>
          <a:prstGeom prst="rect">
            <a:avLst/>
          </a:prstGeom>
          <a:ln>
            <a:solidFill>
              <a:schemeClr val="tx1"/>
            </a:solidFill>
          </a:ln>
        </p:spPr>
      </p:pic>
      <p:sp>
        <p:nvSpPr>
          <p:cNvPr id="4" name="Rettangolo 3">
            <a:extLst>
              <a:ext uri="{FF2B5EF4-FFF2-40B4-BE49-F238E27FC236}">
                <a16:creationId xmlns:a16="http://schemas.microsoft.com/office/drawing/2014/main" xmlns="" id="{A3C376B4-1F09-4DB5-B301-9A30EE26BF5D}"/>
              </a:ext>
            </a:extLst>
          </p:cNvPr>
          <p:cNvSpPr/>
          <p:nvPr/>
        </p:nvSpPr>
        <p:spPr>
          <a:xfrm>
            <a:off x="138041" y="-12209"/>
            <a:ext cx="2866792" cy="461665"/>
          </a:xfrm>
          <a:prstGeom prst="rect">
            <a:avLst/>
          </a:prstGeom>
        </p:spPr>
        <p:txBody>
          <a:bodyPr wrap="square">
            <a:spAutoFit/>
          </a:bodyPr>
          <a:lstStyle/>
          <a:p>
            <a:pPr algn="ctr"/>
            <a:r>
              <a:rPr lang="it-IT" sz="2400" dirty="0">
                <a:effectLst>
                  <a:outerShdw blurRad="38100" dist="38100" dir="2700000" algn="tl">
                    <a:srgbClr val="000000">
                      <a:alpha val="43137"/>
                    </a:srgbClr>
                  </a:outerShdw>
                </a:effectLst>
                <a:latin typeface="+mj-lt"/>
                <a:cs typeface="Times New Roman" panose="02020603050405020304" pitchFamily="18" charset="0"/>
              </a:rPr>
              <a:t>Monitoring systems</a:t>
            </a:r>
            <a:endParaRPr lang="it-IT" sz="2400" dirty="0">
              <a:latin typeface="+mj-lt"/>
            </a:endParaRPr>
          </a:p>
        </p:txBody>
      </p:sp>
      <p:sp>
        <p:nvSpPr>
          <p:cNvPr id="5" name="Rettangolo 4">
            <a:extLst>
              <a:ext uri="{FF2B5EF4-FFF2-40B4-BE49-F238E27FC236}">
                <a16:creationId xmlns:a16="http://schemas.microsoft.com/office/drawing/2014/main" xmlns="" id="{BE6C910F-5042-43C0-A9DD-49B5B2027606}"/>
              </a:ext>
            </a:extLst>
          </p:cNvPr>
          <p:cNvSpPr/>
          <p:nvPr/>
        </p:nvSpPr>
        <p:spPr>
          <a:xfrm>
            <a:off x="23370" y="629851"/>
            <a:ext cx="5214653" cy="1498872"/>
          </a:xfrm>
          <a:prstGeom prst="rect">
            <a:avLst/>
          </a:prstGeom>
        </p:spPr>
        <p:txBody>
          <a:bodyPr wrap="square">
            <a:spAutoFit/>
          </a:bodyPr>
          <a:lstStyle/>
          <a:p>
            <a:pPr algn="just">
              <a:lnSpc>
                <a:spcPct val="90000"/>
              </a:lnSpc>
              <a:spcBef>
                <a:spcPct val="0"/>
              </a:spcBef>
              <a:spcAft>
                <a:spcPts val="600"/>
              </a:spcAft>
            </a:pPr>
            <a:r>
              <a:rPr lang="en-US" sz="1600" dirty="0">
                <a:cs typeface="Times New Roman" panose="02020603050405020304" pitchFamily="18" charset="0"/>
              </a:rPr>
              <a:t>Since 1980, a levelling network has operated on Mount Etna. It is composed by about 100 benchmarks, distributed along a 60 km route, for a total height difference of 500 m.</a:t>
            </a:r>
          </a:p>
          <a:p>
            <a:pPr algn="just">
              <a:lnSpc>
                <a:spcPct val="90000"/>
              </a:lnSpc>
              <a:spcBef>
                <a:spcPct val="0"/>
              </a:spcBef>
              <a:spcAft>
                <a:spcPts val="600"/>
              </a:spcAft>
            </a:pPr>
            <a:r>
              <a:rPr lang="en-US" sz="1600" dirty="0" smtClean="0">
                <a:cs typeface="Times New Roman" panose="02020603050405020304" pitchFamily="18" charset="0"/>
              </a:rPr>
              <a:t>During </a:t>
            </a:r>
            <a:r>
              <a:rPr lang="en-US" sz="1600" dirty="0">
                <a:cs typeface="Times New Roman" panose="02020603050405020304" pitchFamily="18" charset="0"/>
              </a:rPr>
              <a:t>1989 eruption, the network was extended in the zone affected by the opening of the fractures, adding 21 benchmarks along the SP92</a:t>
            </a:r>
            <a:r>
              <a:rPr lang="en-US" sz="1600" dirty="0" smtClean="0">
                <a:cs typeface="Times New Roman" panose="02020603050405020304" pitchFamily="18" charset="0"/>
              </a:rPr>
              <a:t>.</a:t>
            </a:r>
            <a:endParaRPr lang="en-US" sz="1600" i="1" dirty="0">
              <a:solidFill>
                <a:srgbClr val="FFFFFF"/>
              </a:solidFill>
              <a:cs typeface="Times New Roman" panose="02020603050405020304" pitchFamily="18" charset="0"/>
            </a:endParaRPr>
          </a:p>
        </p:txBody>
      </p:sp>
      <p:sp>
        <p:nvSpPr>
          <p:cNvPr id="6" name="CasellaDiTesto 5">
            <a:extLst>
              <a:ext uri="{FF2B5EF4-FFF2-40B4-BE49-F238E27FC236}">
                <a16:creationId xmlns:a16="http://schemas.microsoft.com/office/drawing/2014/main" xmlns="" id="{82878C36-CD97-4C8A-B346-47006D98A6A0}"/>
              </a:ext>
            </a:extLst>
          </p:cNvPr>
          <p:cNvSpPr txBox="1"/>
          <p:nvPr/>
        </p:nvSpPr>
        <p:spPr>
          <a:xfrm>
            <a:off x="1466294" y="185712"/>
            <a:ext cx="3755255" cy="400110"/>
          </a:xfrm>
          <a:prstGeom prst="rect">
            <a:avLst/>
          </a:prstGeom>
          <a:noFill/>
        </p:spPr>
        <p:txBody>
          <a:bodyPr wrap="square" rtlCol="0">
            <a:spAutoFit/>
          </a:bodyPr>
          <a:lstStyle/>
          <a:p>
            <a:pPr algn="ctr"/>
            <a:r>
              <a:rPr lang="it-IT" sz="2000" dirty="0" err="1">
                <a:effectLst>
                  <a:outerShdw blurRad="38100" dist="38100" dir="2700000" algn="tl">
                    <a:srgbClr val="000000">
                      <a:alpha val="43137"/>
                    </a:srgbClr>
                  </a:outerShdw>
                </a:effectLst>
                <a:cs typeface="Times New Roman" panose="02020603050405020304" pitchFamily="18" charset="0"/>
              </a:rPr>
              <a:t>Levelling</a:t>
            </a:r>
            <a:endParaRPr lang="it-IT" sz="2000" dirty="0">
              <a:effectLst>
                <a:outerShdw blurRad="38100" dist="38100" dir="2700000" algn="tl">
                  <a:srgbClr val="000000">
                    <a:alpha val="43137"/>
                  </a:srgbClr>
                </a:outerShdw>
              </a:effectLst>
              <a:cs typeface="Times New Roman" panose="02020603050405020304" pitchFamily="18" charset="0"/>
            </a:endParaRPr>
          </a:p>
        </p:txBody>
      </p:sp>
      <p:pic>
        <p:nvPicPr>
          <p:cNvPr id="8" name="Immagine 7" descr="Immagine che contiene strada, esterni, cane, rosso&#10;&#10;Descrizione generata automaticamente">
            <a:extLst>
              <a:ext uri="{FF2B5EF4-FFF2-40B4-BE49-F238E27FC236}">
                <a16:creationId xmlns:a16="http://schemas.microsoft.com/office/drawing/2014/main" xmlns="" id="{241061E9-E189-47CF-9651-9E3812DF3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6" y="2151520"/>
            <a:ext cx="2226939" cy="2969251"/>
          </a:xfrm>
          <a:prstGeom prst="rect">
            <a:avLst/>
          </a:prstGeom>
        </p:spPr>
      </p:pic>
      <p:sp>
        <p:nvSpPr>
          <p:cNvPr id="9" name="CasellaDiTesto 8">
            <a:extLst>
              <a:ext uri="{FF2B5EF4-FFF2-40B4-BE49-F238E27FC236}">
                <a16:creationId xmlns:a16="http://schemas.microsoft.com/office/drawing/2014/main" xmlns="" id="{3D377C58-39C9-4DC8-9928-7C36771E069A}"/>
              </a:ext>
            </a:extLst>
          </p:cNvPr>
          <p:cNvSpPr txBox="1"/>
          <p:nvPr/>
        </p:nvSpPr>
        <p:spPr>
          <a:xfrm>
            <a:off x="1118668" y="3176975"/>
            <a:ext cx="4674416" cy="400110"/>
          </a:xfrm>
          <a:prstGeom prst="rect">
            <a:avLst/>
          </a:prstGeom>
          <a:noFill/>
        </p:spPr>
        <p:txBody>
          <a:bodyPr wrap="square" rtlCol="0">
            <a:spAutoFit/>
          </a:bodyPr>
          <a:lstStyle/>
          <a:p>
            <a:pPr algn="ctr"/>
            <a:r>
              <a:rPr lang="it-IT" sz="2000" b="1" i="1" dirty="0" err="1">
                <a:solidFill>
                  <a:srgbClr val="FF0000"/>
                </a:solidFill>
                <a:effectLst>
                  <a:outerShdw blurRad="38100" dist="38100" dir="2700000" algn="tl">
                    <a:srgbClr val="000000">
                      <a:alpha val="43137"/>
                    </a:srgbClr>
                  </a:outerShdw>
                </a:effectLst>
                <a:cs typeface="Times New Roman" panose="02020603050405020304" pitchFamily="18" charset="0"/>
              </a:rPr>
              <a:t>Levelling</a:t>
            </a:r>
            <a:r>
              <a:rPr lang="it-IT" sz="2000" b="1" i="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it-IT" sz="2000" b="1" i="1" dirty="0" err="1">
                <a:solidFill>
                  <a:srgbClr val="FF0000"/>
                </a:solidFill>
                <a:effectLst>
                  <a:outerShdw blurRad="38100" dist="38100" dir="2700000" algn="tl">
                    <a:srgbClr val="000000">
                      <a:alpha val="43137"/>
                    </a:srgbClr>
                  </a:outerShdw>
                </a:effectLst>
                <a:cs typeface="Times New Roman" panose="02020603050405020304" pitchFamily="18" charset="0"/>
              </a:rPr>
              <a:t>measures</a:t>
            </a:r>
            <a:r>
              <a:rPr lang="it-IT" sz="2000" b="1" i="1" dirty="0">
                <a:solidFill>
                  <a:srgbClr val="FF0000"/>
                </a:solidFill>
                <a:effectLst>
                  <a:outerShdw blurRad="38100" dist="38100" dir="2700000" algn="tl">
                    <a:srgbClr val="000000">
                      <a:alpha val="43137"/>
                    </a:srgbClr>
                  </a:outerShdw>
                </a:effectLst>
                <a:cs typeface="Times New Roman" panose="02020603050405020304" pitchFamily="18" charset="0"/>
              </a:rPr>
              <a:t> – </a:t>
            </a:r>
            <a:r>
              <a:rPr lang="it-IT" sz="2000" b="1" i="1" dirty="0" err="1">
                <a:solidFill>
                  <a:srgbClr val="FF0000"/>
                </a:solidFill>
                <a:effectLst>
                  <a:outerShdw blurRad="38100" dist="38100" dir="2700000" algn="tl">
                    <a:srgbClr val="000000">
                      <a:alpha val="43137"/>
                    </a:srgbClr>
                  </a:outerShdw>
                </a:effectLst>
                <a:cs typeface="Times New Roman" panose="02020603050405020304" pitchFamily="18" charset="0"/>
              </a:rPr>
              <a:t>May</a:t>
            </a:r>
            <a:r>
              <a:rPr lang="it-IT" sz="2000" b="1" i="1" dirty="0">
                <a:solidFill>
                  <a:srgbClr val="FF0000"/>
                </a:solidFill>
                <a:effectLst>
                  <a:outerShdw blurRad="38100" dist="38100" dir="2700000" algn="tl">
                    <a:srgbClr val="000000">
                      <a:alpha val="43137"/>
                    </a:srgbClr>
                  </a:outerShdw>
                </a:effectLst>
                <a:cs typeface="Times New Roman" panose="02020603050405020304" pitchFamily="18" charset="0"/>
              </a:rPr>
              <a:t> 2019</a:t>
            </a:r>
          </a:p>
        </p:txBody>
      </p:sp>
      <p:pic>
        <p:nvPicPr>
          <p:cNvPr id="10" name="Immagine 9"/>
          <p:cNvPicPr>
            <a:picLocks noChangeAspect="1"/>
          </p:cNvPicPr>
          <p:nvPr/>
        </p:nvPicPr>
        <p:blipFill>
          <a:blip r:embed="rId5"/>
          <a:stretch>
            <a:fillRect/>
          </a:stretch>
        </p:blipFill>
        <p:spPr>
          <a:xfrm>
            <a:off x="8135960" y="4739780"/>
            <a:ext cx="1008040" cy="403216"/>
          </a:xfrm>
          <a:prstGeom prst="rect">
            <a:avLst/>
          </a:prstGeom>
        </p:spPr>
      </p:pic>
    </p:spTree>
    <p:extLst>
      <p:ext uri="{BB962C8B-B14F-4D97-AF65-F5344CB8AC3E}">
        <p14:creationId xmlns:p14="http://schemas.microsoft.com/office/powerpoint/2010/main" val="3945595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EA2C6818-ADA0-4EA9-B04D-A9AACD4C5B81}"/>
              </a:ext>
            </a:extLst>
          </p:cNvPr>
          <p:cNvSpPr/>
          <p:nvPr/>
        </p:nvSpPr>
        <p:spPr>
          <a:xfrm>
            <a:off x="0" y="51470"/>
            <a:ext cx="9144000" cy="369332"/>
          </a:xfrm>
          <a:prstGeom prst="rect">
            <a:avLst/>
          </a:prstGeom>
        </p:spPr>
        <p:txBody>
          <a:bodyPr wrap="square">
            <a:spAutoFit/>
          </a:bodyPr>
          <a:lstStyle/>
          <a:p>
            <a:pPr algn="ctr">
              <a:lnSpc>
                <a:spcPct val="90000"/>
              </a:lnSpc>
              <a:spcAft>
                <a:spcPts val="600"/>
              </a:spcAft>
            </a:pPr>
            <a:r>
              <a:rPr lang="en-US" sz="2000" i="1" dirty="0" smtClean="0">
                <a:effectLst>
                  <a:outerShdw blurRad="38100" dist="38100" dir="2700000" algn="tl">
                    <a:srgbClr val="000000">
                      <a:alpha val="43137"/>
                    </a:srgbClr>
                  </a:outerShdw>
                </a:effectLst>
                <a:cs typeface="Times New Roman" panose="02020603050405020304" pitchFamily="18" charset="0"/>
              </a:rPr>
              <a:t>Vertical </a:t>
            </a:r>
            <a:r>
              <a:rPr lang="en-US" sz="2000" i="1" dirty="0">
                <a:effectLst>
                  <a:outerShdw blurRad="38100" dist="38100" dir="2700000" algn="tl">
                    <a:srgbClr val="000000">
                      <a:alpha val="43137"/>
                    </a:srgbClr>
                  </a:outerShdw>
                </a:effectLst>
                <a:cs typeface="Times New Roman" panose="02020603050405020304" pitchFamily="18" charset="0"/>
              </a:rPr>
              <a:t>Displacements, recorded in 4 different periods</a:t>
            </a:r>
          </a:p>
        </p:txBody>
      </p:sp>
      <p:pic>
        <p:nvPicPr>
          <p:cNvPr id="3" name="Immagine 2" descr="Immagine che contiene mappa, testo, uomo&#10;&#10;Descrizione generata automaticamente">
            <a:extLst>
              <a:ext uri="{FF2B5EF4-FFF2-40B4-BE49-F238E27FC236}">
                <a16:creationId xmlns:a16="http://schemas.microsoft.com/office/drawing/2014/main" xmlns="" id="{8E6FDEB3-6976-4CDE-91E5-9DD00CD7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22" y="550821"/>
            <a:ext cx="4641043" cy="2404157"/>
          </a:xfrm>
          <a:prstGeom prst="rect">
            <a:avLst/>
          </a:prstGeom>
          <a:ln>
            <a:solidFill>
              <a:schemeClr val="bg2"/>
            </a:solidFill>
          </a:ln>
        </p:spPr>
      </p:pic>
      <p:pic>
        <p:nvPicPr>
          <p:cNvPr id="4" name="Immagine 3">
            <a:extLst>
              <a:ext uri="{FF2B5EF4-FFF2-40B4-BE49-F238E27FC236}">
                <a16:creationId xmlns:a16="http://schemas.microsoft.com/office/drawing/2014/main" xmlns="" id="{5FA64FB8-8DA7-4AEF-B3D2-B47542DE4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93" y="2571750"/>
            <a:ext cx="4641043" cy="2377656"/>
          </a:xfrm>
          <a:prstGeom prst="rect">
            <a:avLst/>
          </a:prstGeom>
          <a:ln>
            <a:solidFill>
              <a:schemeClr val="bg2"/>
            </a:solidFill>
          </a:ln>
        </p:spPr>
      </p:pic>
      <p:pic>
        <p:nvPicPr>
          <p:cNvPr id="5" name="Immagine 4" descr="Immagine che contiene mappa, testo&#10;&#10;Descrizione generata automaticamente">
            <a:extLst>
              <a:ext uri="{FF2B5EF4-FFF2-40B4-BE49-F238E27FC236}">
                <a16:creationId xmlns:a16="http://schemas.microsoft.com/office/drawing/2014/main" xmlns="" id="{E9B3D41B-DEB9-4431-A48E-0823E8D9A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224" y="550821"/>
            <a:ext cx="4896544" cy="2404157"/>
          </a:xfrm>
          <a:prstGeom prst="rect">
            <a:avLst/>
          </a:prstGeom>
          <a:ln>
            <a:solidFill>
              <a:schemeClr val="bg2"/>
            </a:solidFill>
          </a:ln>
        </p:spPr>
      </p:pic>
      <p:pic>
        <p:nvPicPr>
          <p:cNvPr id="6" name="Immagine 5" descr="Immagine che contiene mappa, testo&#10;&#10;Descrizione generata automaticamente">
            <a:extLst>
              <a:ext uri="{FF2B5EF4-FFF2-40B4-BE49-F238E27FC236}">
                <a16:creationId xmlns:a16="http://schemas.microsoft.com/office/drawing/2014/main" xmlns="" id="{D16CCE5E-BD69-4E74-9F77-7FFDC9314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2571750"/>
            <a:ext cx="4896544" cy="2377656"/>
          </a:xfrm>
          <a:prstGeom prst="rect">
            <a:avLst/>
          </a:prstGeom>
          <a:ln>
            <a:solidFill>
              <a:schemeClr val="bg2"/>
            </a:solidFill>
          </a:ln>
        </p:spPr>
      </p:pic>
      <p:cxnSp>
        <p:nvCxnSpPr>
          <p:cNvPr id="8" name="Connettore 1 7"/>
          <p:cNvCxnSpPr/>
          <p:nvPr/>
        </p:nvCxnSpPr>
        <p:spPr>
          <a:xfrm>
            <a:off x="1883550" y="743094"/>
            <a:ext cx="193857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Connettore 1 8"/>
          <p:cNvCxnSpPr/>
          <p:nvPr/>
        </p:nvCxnSpPr>
        <p:spPr>
          <a:xfrm>
            <a:off x="5843990" y="729495"/>
            <a:ext cx="193857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Connettore 1 9"/>
          <p:cNvCxnSpPr/>
          <p:nvPr/>
        </p:nvCxnSpPr>
        <p:spPr>
          <a:xfrm>
            <a:off x="5843990" y="2759318"/>
            <a:ext cx="193857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Connettore 1 10"/>
          <p:cNvCxnSpPr/>
          <p:nvPr/>
        </p:nvCxnSpPr>
        <p:spPr>
          <a:xfrm>
            <a:off x="1811542" y="2759318"/>
            <a:ext cx="1938575"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magine 11"/>
          <p:cNvPicPr>
            <a:picLocks noChangeAspect="1"/>
          </p:cNvPicPr>
          <p:nvPr/>
        </p:nvPicPr>
        <p:blipFill>
          <a:blip r:embed="rId6"/>
          <a:stretch>
            <a:fillRect/>
          </a:stretch>
        </p:blipFill>
        <p:spPr>
          <a:xfrm>
            <a:off x="8135960" y="4739780"/>
            <a:ext cx="1008040" cy="403216"/>
          </a:xfrm>
          <a:prstGeom prst="rect">
            <a:avLst/>
          </a:prstGeom>
        </p:spPr>
      </p:pic>
      <p:sp>
        <p:nvSpPr>
          <p:cNvPr id="13" name="CasellaDiTesto 12">
            <a:extLst>
              <a:ext uri="{FF2B5EF4-FFF2-40B4-BE49-F238E27FC236}">
                <a16:creationId xmlns:a16="http://schemas.microsoft.com/office/drawing/2014/main" xmlns="" id="{82878C36-CD97-4C8A-B346-47006D98A6A0}"/>
              </a:ext>
            </a:extLst>
          </p:cNvPr>
          <p:cNvSpPr txBox="1"/>
          <p:nvPr/>
        </p:nvSpPr>
        <p:spPr>
          <a:xfrm>
            <a:off x="26343" y="36081"/>
            <a:ext cx="1296144" cy="400110"/>
          </a:xfrm>
          <a:prstGeom prst="rect">
            <a:avLst/>
          </a:prstGeom>
          <a:noFill/>
        </p:spPr>
        <p:txBody>
          <a:bodyPr wrap="square" rtlCol="0">
            <a:spAutoFit/>
          </a:bodyPr>
          <a:lstStyle/>
          <a:p>
            <a:pPr algn="ctr"/>
            <a:r>
              <a:rPr lang="it-IT" sz="2000" dirty="0" err="1">
                <a:effectLst>
                  <a:outerShdw blurRad="38100" dist="38100" dir="2700000" algn="tl">
                    <a:srgbClr val="000000">
                      <a:alpha val="43137"/>
                    </a:srgbClr>
                  </a:outerShdw>
                </a:effectLst>
                <a:cs typeface="Times New Roman" panose="02020603050405020304" pitchFamily="18" charset="0"/>
              </a:rPr>
              <a:t>Levelling</a:t>
            </a:r>
            <a:endParaRPr lang="it-IT" sz="200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2973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56F3A3F9-0F97-42D4-B701-2184DFCDF8A4}"/>
              </a:ext>
            </a:extLst>
          </p:cNvPr>
          <p:cNvPicPr>
            <a:picLocks noChangeAspect="1"/>
          </p:cNvPicPr>
          <p:nvPr/>
        </p:nvPicPr>
        <p:blipFill>
          <a:blip r:embed="rId2"/>
          <a:stretch>
            <a:fillRect/>
          </a:stretch>
        </p:blipFill>
        <p:spPr>
          <a:xfrm>
            <a:off x="748852" y="461096"/>
            <a:ext cx="7416824" cy="3627648"/>
          </a:xfrm>
          <a:prstGeom prst="rect">
            <a:avLst/>
          </a:prstGeom>
        </p:spPr>
      </p:pic>
      <p:sp>
        <p:nvSpPr>
          <p:cNvPr id="3" name="Rettangolo 2">
            <a:extLst>
              <a:ext uri="{FF2B5EF4-FFF2-40B4-BE49-F238E27FC236}">
                <a16:creationId xmlns:a16="http://schemas.microsoft.com/office/drawing/2014/main" xmlns="" id="{2C73B959-E344-4046-8CB6-2277888A9EA6}"/>
              </a:ext>
            </a:extLst>
          </p:cNvPr>
          <p:cNvSpPr/>
          <p:nvPr/>
        </p:nvSpPr>
        <p:spPr>
          <a:xfrm>
            <a:off x="748852" y="4205512"/>
            <a:ext cx="7416824" cy="738664"/>
          </a:xfrm>
          <a:prstGeom prst="rect">
            <a:avLst/>
          </a:prstGeom>
        </p:spPr>
        <p:txBody>
          <a:bodyPr wrap="square">
            <a:spAutoFit/>
          </a:bodyPr>
          <a:lstStyle/>
          <a:p>
            <a:pPr algn="just"/>
            <a:r>
              <a:rPr lang="en-US" sz="1400" i="1" dirty="0">
                <a:cs typeface="Times New Roman" panose="02020603050405020304" pitchFamily="18" charset="0"/>
              </a:rPr>
              <a:t>Annual deformation rates calculated from the data collected during the levelling measures (from 1989 to 2019), which indicate that, after the 1989 eruption, the vertical deformations, albeit in sharp decrease, however, continued.</a:t>
            </a:r>
            <a:endParaRPr lang="it-IT" sz="1400" dirty="0"/>
          </a:p>
        </p:txBody>
      </p:sp>
      <p:pic>
        <p:nvPicPr>
          <p:cNvPr id="4" name="Immagine 3"/>
          <p:cNvPicPr>
            <a:picLocks noChangeAspect="1"/>
          </p:cNvPicPr>
          <p:nvPr/>
        </p:nvPicPr>
        <p:blipFill>
          <a:blip r:embed="rId3"/>
          <a:stretch>
            <a:fillRect/>
          </a:stretch>
        </p:blipFill>
        <p:spPr>
          <a:xfrm>
            <a:off x="8135960" y="4739780"/>
            <a:ext cx="1008040" cy="403216"/>
          </a:xfrm>
          <a:prstGeom prst="rect">
            <a:avLst/>
          </a:prstGeom>
        </p:spPr>
      </p:pic>
      <p:sp>
        <p:nvSpPr>
          <p:cNvPr id="5" name="CasellaDiTesto 4">
            <a:extLst>
              <a:ext uri="{FF2B5EF4-FFF2-40B4-BE49-F238E27FC236}">
                <a16:creationId xmlns:a16="http://schemas.microsoft.com/office/drawing/2014/main" xmlns="" id="{82878C36-CD97-4C8A-B346-47006D98A6A0}"/>
              </a:ext>
            </a:extLst>
          </p:cNvPr>
          <p:cNvSpPr txBox="1"/>
          <p:nvPr/>
        </p:nvSpPr>
        <p:spPr>
          <a:xfrm>
            <a:off x="26343" y="36081"/>
            <a:ext cx="1296144" cy="400110"/>
          </a:xfrm>
          <a:prstGeom prst="rect">
            <a:avLst/>
          </a:prstGeom>
          <a:noFill/>
        </p:spPr>
        <p:txBody>
          <a:bodyPr wrap="square" rtlCol="0">
            <a:spAutoFit/>
          </a:bodyPr>
          <a:lstStyle/>
          <a:p>
            <a:pPr algn="ctr"/>
            <a:r>
              <a:rPr lang="it-IT" sz="2000" dirty="0" err="1">
                <a:effectLst>
                  <a:outerShdw blurRad="38100" dist="38100" dir="2700000" algn="tl">
                    <a:srgbClr val="000000">
                      <a:alpha val="43137"/>
                    </a:srgbClr>
                  </a:outerShdw>
                </a:effectLst>
                <a:cs typeface="Times New Roman" panose="02020603050405020304" pitchFamily="18" charset="0"/>
              </a:rPr>
              <a:t>Levelling</a:t>
            </a:r>
            <a:endParaRPr lang="it-IT" sz="200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59071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xmlns="" id="{584A8A9A-CDF1-4E8A-BE9E-B468837F9816}"/>
              </a:ext>
            </a:extLst>
          </p:cNvPr>
          <p:cNvGraphicFramePr>
            <a:graphicFrameLocks/>
          </p:cNvGraphicFramePr>
          <p:nvPr>
            <p:extLst>
              <p:ext uri="{D42A27DB-BD31-4B8C-83A1-F6EECF244321}">
                <p14:modId xmlns:p14="http://schemas.microsoft.com/office/powerpoint/2010/main" val="2772136955"/>
              </p:ext>
            </p:extLst>
          </p:nvPr>
        </p:nvGraphicFramePr>
        <p:xfrm>
          <a:off x="397561" y="2419353"/>
          <a:ext cx="8348877" cy="2600669"/>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magine 3">
            <a:extLst>
              <a:ext uri="{FF2B5EF4-FFF2-40B4-BE49-F238E27FC236}">
                <a16:creationId xmlns:a16="http://schemas.microsoft.com/office/drawing/2014/main" xmlns="" id="{A481E957-6DC6-4775-A7B8-5A28C0E27B8E}"/>
              </a:ext>
            </a:extLst>
          </p:cNvPr>
          <p:cNvPicPr>
            <a:picLocks noChangeAspect="1"/>
          </p:cNvPicPr>
          <p:nvPr/>
        </p:nvPicPr>
        <p:blipFill>
          <a:blip r:embed="rId3"/>
          <a:stretch>
            <a:fillRect/>
          </a:stretch>
        </p:blipFill>
        <p:spPr>
          <a:xfrm>
            <a:off x="3609701" y="123478"/>
            <a:ext cx="5177051" cy="2232248"/>
          </a:xfrm>
          <a:prstGeom prst="rect">
            <a:avLst/>
          </a:prstGeom>
          <a:ln>
            <a:solidFill>
              <a:schemeClr val="tx1"/>
            </a:solidFill>
          </a:ln>
        </p:spPr>
      </p:pic>
      <p:sp>
        <p:nvSpPr>
          <p:cNvPr id="5" name="CasellaDiTesto 4">
            <a:extLst>
              <a:ext uri="{FF2B5EF4-FFF2-40B4-BE49-F238E27FC236}">
                <a16:creationId xmlns:a16="http://schemas.microsoft.com/office/drawing/2014/main" xmlns="" id="{E19EBAC7-7EE1-4165-B551-45B65E778FE5}"/>
              </a:ext>
            </a:extLst>
          </p:cNvPr>
          <p:cNvSpPr txBox="1"/>
          <p:nvPr/>
        </p:nvSpPr>
        <p:spPr>
          <a:xfrm>
            <a:off x="251520" y="357250"/>
            <a:ext cx="3212058" cy="2062103"/>
          </a:xfrm>
          <a:prstGeom prst="rect">
            <a:avLst/>
          </a:prstGeom>
          <a:noFill/>
        </p:spPr>
        <p:txBody>
          <a:bodyPr wrap="square" rtlCol="0">
            <a:spAutoFit/>
          </a:bodyPr>
          <a:lstStyle/>
          <a:p>
            <a:pPr algn="just"/>
            <a:r>
              <a:rPr lang="en-US" sz="1600" dirty="0">
                <a:cs typeface="Times New Roman" panose="02020603050405020304" pitchFamily="18" charset="0"/>
              </a:rPr>
              <a:t>Temporal reconstruction of vertical deformations, relating to 5 benchmarks (</a:t>
            </a:r>
            <a:r>
              <a:rPr lang="en-US" sz="1600" b="1" dirty="0">
                <a:cs typeface="Times New Roman" panose="02020603050405020304" pitchFamily="18" charset="0"/>
              </a:rPr>
              <a:t>15</a:t>
            </a:r>
            <a:r>
              <a:rPr lang="en-US" sz="1600" dirty="0">
                <a:cs typeface="Times New Roman" panose="02020603050405020304" pitchFamily="18" charset="0"/>
              </a:rPr>
              <a:t>, </a:t>
            </a:r>
            <a:r>
              <a:rPr lang="en-US" sz="1600" b="1" dirty="0">
                <a:cs typeface="Times New Roman" panose="02020603050405020304" pitchFamily="18" charset="0"/>
              </a:rPr>
              <a:t>13</a:t>
            </a:r>
            <a:r>
              <a:rPr lang="en-US" sz="1600" dirty="0">
                <a:cs typeface="Times New Roman" panose="02020603050405020304" pitchFamily="18" charset="0"/>
              </a:rPr>
              <a:t>, </a:t>
            </a:r>
            <a:r>
              <a:rPr lang="en-US" sz="1600" b="1" dirty="0">
                <a:cs typeface="Times New Roman" panose="02020603050405020304" pitchFamily="18" charset="0"/>
              </a:rPr>
              <a:t>11a</a:t>
            </a:r>
            <a:r>
              <a:rPr lang="en-US" sz="1600" dirty="0">
                <a:cs typeface="Times New Roman" panose="02020603050405020304" pitchFamily="18" charset="0"/>
              </a:rPr>
              <a:t>, </a:t>
            </a:r>
            <a:r>
              <a:rPr lang="en-US" sz="1600" b="1" dirty="0">
                <a:cs typeface="Times New Roman" panose="02020603050405020304" pitchFamily="18" charset="0"/>
              </a:rPr>
              <a:t>10a</a:t>
            </a:r>
            <a:r>
              <a:rPr lang="en-US" sz="1600" dirty="0">
                <a:cs typeface="Times New Roman" panose="02020603050405020304" pitchFamily="18" charset="0"/>
              </a:rPr>
              <a:t>, </a:t>
            </a:r>
            <a:r>
              <a:rPr lang="en-US" sz="1600" b="1" dirty="0">
                <a:cs typeface="Times New Roman" panose="02020603050405020304" pitchFamily="18" charset="0"/>
              </a:rPr>
              <a:t>8</a:t>
            </a:r>
            <a:r>
              <a:rPr lang="en-US" sz="1600" dirty="0">
                <a:cs typeface="Times New Roman" panose="02020603050405020304" pitchFamily="18" charset="0"/>
              </a:rPr>
              <a:t>): these are the points along which the deformations are greatest. Therefore, they allow to clearly highlight the magnitude of the movements in the last 30 years.</a:t>
            </a:r>
            <a:endParaRPr lang="it-IT" sz="1600" dirty="0">
              <a:cs typeface="Times New Roman" panose="02020603050405020304" pitchFamily="18" charset="0"/>
            </a:endParaRPr>
          </a:p>
        </p:txBody>
      </p:sp>
      <p:sp>
        <p:nvSpPr>
          <p:cNvPr id="2" name="CasellaDiTesto 1"/>
          <p:cNvSpPr txBox="1"/>
          <p:nvPr/>
        </p:nvSpPr>
        <p:spPr>
          <a:xfrm>
            <a:off x="6156176" y="411510"/>
            <a:ext cx="369012" cy="215444"/>
          </a:xfrm>
          <a:prstGeom prst="rect">
            <a:avLst/>
          </a:prstGeom>
          <a:noFill/>
        </p:spPr>
        <p:txBody>
          <a:bodyPr wrap="none" rtlCol="0">
            <a:spAutoFit/>
          </a:bodyPr>
          <a:lstStyle/>
          <a:p>
            <a:r>
              <a:rPr lang="it-IT" sz="800" dirty="0" smtClean="0">
                <a:latin typeface="Rockwell" panose="02060603020205020403" pitchFamily="18" charset="0"/>
                <a:ea typeface="Microsoft JhengHei" panose="020B0604030504040204" pitchFamily="34" charset="-120"/>
              </a:rPr>
              <a:t>11A</a:t>
            </a:r>
            <a:endParaRPr lang="it-IT" sz="800" dirty="0">
              <a:latin typeface="Rockwell" panose="02060603020205020403" pitchFamily="18" charset="0"/>
              <a:ea typeface="Microsoft JhengHei" panose="020B0604030504040204" pitchFamily="34" charset="-120"/>
            </a:endParaRPr>
          </a:p>
        </p:txBody>
      </p:sp>
      <p:sp>
        <p:nvSpPr>
          <p:cNvPr id="6" name="CasellaDiTesto 5"/>
          <p:cNvSpPr txBox="1"/>
          <p:nvPr/>
        </p:nvSpPr>
        <p:spPr>
          <a:xfrm>
            <a:off x="5917936" y="705969"/>
            <a:ext cx="296876" cy="215444"/>
          </a:xfrm>
          <a:prstGeom prst="rect">
            <a:avLst/>
          </a:prstGeom>
          <a:noFill/>
        </p:spPr>
        <p:txBody>
          <a:bodyPr wrap="none" rtlCol="0">
            <a:spAutoFit/>
          </a:bodyPr>
          <a:lstStyle/>
          <a:p>
            <a:r>
              <a:rPr lang="it-IT" sz="800" dirty="0" smtClean="0">
                <a:latin typeface="Rockwell" panose="02060603020205020403" pitchFamily="18" charset="0"/>
                <a:ea typeface="Microsoft JhengHei" panose="020B0604030504040204" pitchFamily="34" charset="-120"/>
              </a:rPr>
              <a:t>13</a:t>
            </a:r>
            <a:endParaRPr lang="it-IT" sz="800" dirty="0">
              <a:latin typeface="Rockwell" panose="02060603020205020403" pitchFamily="18" charset="0"/>
              <a:ea typeface="Microsoft JhengHei" panose="020B0604030504040204" pitchFamily="34" charset="-120"/>
            </a:endParaRPr>
          </a:p>
        </p:txBody>
      </p:sp>
      <p:pic>
        <p:nvPicPr>
          <p:cNvPr id="7" name="Immagine 6"/>
          <p:cNvPicPr>
            <a:picLocks noChangeAspect="1"/>
          </p:cNvPicPr>
          <p:nvPr/>
        </p:nvPicPr>
        <p:blipFill>
          <a:blip r:embed="rId4"/>
          <a:stretch>
            <a:fillRect/>
          </a:stretch>
        </p:blipFill>
        <p:spPr>
          <a:xfrm>
            <a:off x="8135960" y="4739780"/>
            <a:ext cx="1008040" cy="403216"/>
          </a:xfrm>
          <a:prstGeom prst="rect">
            <a:avLst/>
          </a:prstGeom>
        </p:spPr>
      </p:pic>
      <p:sp>
        <p:nvSpPr>
          <p:cNvPr id="8" name="CasellaDiTesto 7">
            <a:extLst>
              <a:ext uri="{FF2B5EF4-FFF2-40B4-BE49-F238E27FC236}">
                <a16:creationId xmlns:a16="http://schemas.microsoft.com/office/drawing/2014/main" xmlns="" id="{82878C36-CD97-4C8A-B346-47006D98A6A0}"/>
              </a:ext>
            </a:extLst>
          </p:cNvPr>
          <p:cNvSpPr txBox="1"/>
          <p:nvPr/>
        </p:nvSpPr>
        <p:spPr>
          <a:xfrm>
            <a:off x="26343" y="36081"/>
            <a:ext cx="1296144" cy="400110"/>
          </a:xfrm>
          <a:prstGeom prst="rect">
            <a:avLst/>
          </a:prstGeom>
          <a:noFill/>
        </p:spPr>
        <p:txBody>
          <a:bodyPr wrap="square" rtlCol="0">
            <a:spAutoFit/>
          </a:bodyPr>
          <a:lstStyle/>
          <a:p>
            <a:pPr algn="ctr"/>
            <a:r>
              <a:rPr lang="it-IT" sz="2000" dirty="0" err="1">
                <a:effectLst>
                  <a:outerShdw blurRad="38100" dist="38100" dir="2700000" algn="tl">
                    <a:srgbClr val="000000">
                      <a:alpha val="43137"/>
                    </a:srgbClr>
                  </a:outerShdw>
                </a:effectLst>
                <a:cs typeface="Times New Roman" panose="02020603050405020304" pitchFamily="18" charset="0"/>
              </a:rPr>
              <a:t>Levelling</a:t>
            </a:r>
            <a:endParaRPr lang="it-IT" sz="200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46761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1361</TotalTime>
  <Words>1115</Words>
  <Application>Microsoft Office PowerPoint</Application>
  <PresentationFormat>Presentazione su schermo (16:9)</PresentationFormat>
  <Paragraphs>65</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Microsoft JhengHei</vt:lpstr>
      <vt:lpstr>Arial</vt:lpstr>
      <vt:lpstr>Calibri</vt:lpstr>
      <vt:lpstr>Rockwell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Salvo</cp:lastModifiedBy>
  <cp:revision>50</cp:revision>
  <dcterms:created xsi:type="dcterms:W3CDTF">2020-02-07T11:25:22Z</dcterms:created>
  <dcterms:modified xsi:type="dcterms:W3CDTF">2020-04-28T07:15:43Z</dcterms:modified>
</cp:coreProperties>
</file>