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600" r:id="rId2"/>
    <p:sldId id="548" r:id="rId3"/>
    <p:sldId id="582" r:id="rId4"/>
    <p:sldId id="623" r:id="rId5"/>
    <p:sldId id="601" r:id="rId6"/>
    <p:sldId id="602" r:id="rId7"/>
    <p:sldId id="604" r:id="rId8"/>
    <p:sldId id="607" r:id="rId9"/>
    <p:sldId id="608" r:id="rId10"/>
    <p:sldId id="616" r:id="rId11"/>
    <p:sldId id="610" r:id="rId12"/>
    <p:sldId id="625" r:id="rId13"/>
    <p:sldId id="611" r:id="rId14"/>
    <p:sldId id="614" r:id="rId15"/>
    <p:sldId id="615" r:id="rId16"/>
    <p:sldId id="618" r:id="rId17"/>
    <p:sldId id="617" r:id="rId18"/>
    <p:sldId id="619" r:id="rId19"/>
    <p:sldId id="622" r:id="rId20"/>
    <p:sldId id="624" r:id="rId21"/>
  </p:sldIdLst>
  <p:sldSz cx="9144000" cy="6858000" type="screen4x3"/>
  <p:notesSz cx="6669088" cy="9926638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600" i="1" kern="1200">
        <a:solidFill>
          <a:srgbClr val="6E6E6F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1600" i="1" kern="1200">
        <a:solidFill>
          <a:srgbClr val="6E6E6F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1600" i="1" kern="1200">
        <a:solidFill>
          <a:srgbClr val="6E6E6F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1600" i="1" kern="1200">
        <a:solidFill>
          <a:srgbClr val="6E6E6F"/>
        </a:solidFill>
        <a:latin typeface="Verdana" panose="020B060403050404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528">
          <p15:clr>
            <a:srgbClr val="A4A3A4"/>
          </p15:clr>
        </p15:guide>
        <p15:guide id="3" pos="52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ai, Chi-San" initials="T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AB7942"/>
    <a:srgbClr val="33CCFF"/>
    <a:srgbClr val="000000"/>
    <a:srgbClr val="FF00FF"/>
    <a:srgbClr val="333333"/>
    <a:srgbClr val="FF6600"/>
    <a:srgbClr val="FF9900"/>
    <a:srgbClr val="FF9966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3FC5AD-B812-298D-DA7B-1960F0AF9038}" v="80" dt="2020-03-25T21:18:25.887"/>
    <p1510:client id="{51623278-296D-481A-A2ED-3D95F7E275FF}" v="5" dt="2020-01-31T10:21:17.560"/>
    <p1510:client id="{912933D1-EFBA-5F3E-398A-A581BAC2EA2F}" v="52" dt="2020-04-28T14:39:35.024"/>
    <p1510:client id="{C952AB4B-A533-DE7B-57CF-F3D3CBD31AEF}" v="440" dt="2020-05-03T22:32:25.833"/>
    <p1510:client id="{F052C9C9-7BB5-557C-1AEF-3117979E598F}" v="4" dt="2020-05-04T08:24:18.799"/>
    <p1510:client id="{FE1F6E1A-E940-1813-C34E-B3AD9CF8E212}" v="216" dt="2020-01-30T23:11:38.3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55" autoAdjust="0"/>
    <p:restoredTop sz="88669" autoAdjust="0"/>
  </p:normalViewPr>
  <p:slideViewPr>
    <p:cSldViewPr>
      <p:cViewPr>
        <p:scale>
          <a:sx n="89" d="100"/>
          <a:sy n="89" d="100"/>
        </p:scale>
        <p:origin x="704" y="-40"/>
      </p:cViewPr>
      <p:guideLst>
        <p:guide orient="horz" pos="4032"/>
        <p:guide pos="528"/>
        <p:guide pos="52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1368" y="1416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30" Type="http://schemas.microsoft.com/office/2016/11/relationships/changesInfo" Target="changesInfos/changesInfo1.xml"/><Relationship Id="rId31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ai, Chi-San" userId="S::ct114@ic.ac.uk::a8cb35c3-69e8-437a-91ac-6055f6ffbc06" providerId="AD" clId="Web-{FE1F6E1A-E940-1813-C34E-B3AD9CF8E212}"/>
    <pc:docChg chg="addSld modSld sldOrd">
      <pc:chgData name="Tsai, Chi-San" userId="S::ct114@ic.ac.uk::a8cb35c3-69e8-437a-91ac-6055f6ffbc06" providerId="AD" clId="Web-{FE1F6E1A-E940-1813-C34E-B3AD9CF8E212}" dt="2020-01-30T23:11:38.310" v="203" actId="20577"/>
      <pc:docMkLst>
        <pc:docMk/>
      </pc:docMkLst>
      <pc:sldChg chg="modSp">
        <pc:chgData name="Tsai, Chi-San" userId="S::ct114@ic.ac.uk::a8cb35c3-69e8-437a-91ac-6055f6ffbc06" providerId="AD" clId="Web-{FE1F6E1A-E940-1813-C34E-B3AD9CF8E212}" dt="2020-01-30T22:19:25.702" v="59" actId="20577"/>
        <pc:sldMkLst>
          <pc:docMk/>
          <pc:sldMk cId="0" sldId="476"/>
        </pc:sldMkLst>
        <pc:spChg chg="mod">
          <ac:chgData name="Tsai, Chi-San" userId="S::ct114@ic.ac.uk::a8cb35c3-69e8-437a-91ac-6055f6ffbc06" providerId="AD" clId="Web-{FE1F6E1A-E940-1813-C34E-B3AD9CF8E212}" dt="2020-01-30T22:19:25.702" v="59" actId="20577"/>
          <ac:spMkLst>
            <pc:docMk/>
            <pc:sldMk cId="0" sldId="476"/>
            <ac:spMk id="5123" creationId="{2D2F2B11-C9EF-4276-A28A-288AFDF46A73}"/>
          </ac:spMkLst>
        </pc:spChg>
      </pc:sldChg>
      <pc:sldChg chg="ord">
        <pc:chgData name="Tsai, Chi-San" userId="S::ct114@ic.ac.uk::a8cb35c3-69e8-437a-91ac-6055f6ffbc06" providerId="AD" clId="Web-{FE1F6E1A-E940-1813-C34E-B3AD9CF8E212}" dt="2020-01-30T22:20:04.843" v="60"/>
        <pc:sldMkLst>
          <pc:docMk/>
          <pc:sldMk cId="0" sldId="479"/>
        </pc:sldMkLst>
      </pc:sldChg>
      <pc:sldChg chg="ord">
        <pc:chgData name="Tsai, Chi-San" userId="S::ct114@ic.ac.uk::a8cb35c3-69e8-437a-91ac-6055f6ffbc06" providerId="AD" clId="Web-{FE1F6E1A-E940-1813-C34E-B3AD9CF8E212}" dt="2020-01-30T22:20:34.093" v="62"/>
        <pc:sldMkLst>
          <pc:docMk/>
          <pc:sldMk cId="0" sldId="480"/>
        </pc:sldMkLst>
      </pc:sldChg>
      <pc:sldChg chg="ord">
        <pc:chgData name="Tsai, Chi-San" userId="S::ct114@ic.ac.uk::a8cb35c3-69e8-437a-91ac-6055f6ffbc06" providerId="AD" clId="Web-{FE1F6E1A-E940-1813-C34E-B3AD9CF8E212}" dt="2020-01-30T22:20:25.093" v="61"/>
        <pc:sldMkLst>
          <pc:docMk/>
          <pc:sldMk cId="0" sldId="481"/>
        </pc:sldMkLst>
      </pc:sldChg>
      <pc:sldChg chg="modSp ord">
        <pc:chgData name="Tsai, Chi-San" userId="S::ct114@ic.ac.uk::a8cb35c3-69e8-437a-91ac-6055f6ffbc06" providerId="AD" clId="Web-{FE1F6E1A-E940-1813-C34E-B3AD9CF8E212}" dt="2020-01-30T22:22:34.735" v="82" actId="20577"/>
        <pc:sldMkLst>
          <pc:docMk/>
          <pc:sldMk cId="0" sldId="482"/>
        </pc:sldMkLst>
        <pc:spChg chg="mod">
          <ac:chgData name="Tsai, Chi-San" userId="S::ct114@ic.ac.uk::a8cb35c3-69e8-437a-91ac-6055f6ffbc06" providerId="AD" clId="Web-{FE1F6E1A-E940-1813-C34E-B3AD9CF8E212}" dt="2020-01-30T22:22:34.735" v="82" actId="20577"/>
          <ac:spMkLst>
            <pc:docMk/>
            <pc:sldMk cId="0" sldId="482"/>
            <ac:spMk id="17410" creationId="{2C9F9C6A-1AE4-487D-9703-858E2DC056C5}"/>
          </ac:spMkLst>
        </pc:spChg>
      </pc:sldChg>
      <pc:sldChg chg="delSp">
        <pc:chgData name="Tsai, Chi-San" userId="S::ct114@ic.ac.uk::a8cb35c3-69e8-437a-91ac-6055f6ffbc06" providerId="AD" clId="Web-{FE1F6E1A-E940-1813-C34E-B3AD9CF8E212}" dt="2020-01-30T22:28:50.758" v="104"/>
        <pc:sldMkLst>
          <pc:docMk/>
          <pc:sldMk cId="0" sldId="483"/>
        </pc:sldMkLst>
        <pc:picChg chg="del">
          <ac:chgData name="Tsai, Chi-San" userId="S::ct114@ic.ac.uk::a8cb35c3-69e8-437a-91ac-6055f6ffbc06" providerId="AD" clId="Web-{FE1F6E1A-E940-1813-C34E-B3AD9CF8E212}" dt="2020-01-30T22:28:50.758" v="104"/>
          <ac:picMkLst>
            <pc:docMk/>
            <pc:sldMk cId="0" sldId="483"/>
            <ac:picMk id="19459" creationId="{B29D1109-924B-459D-8FE6-8721DA5AEC99}"/>
          </ac:picMkLst>
        </pc:picChg>
      </pc:sldChg>
      <pc:sldChg chg="addSp delSp modSp ord">
        <pc:chgData name="Tsai, Chi-San" userId="S::ct114@ic.ac.uk::a8cb35c3-69e8-437a-91ac-6055f6ffbc06" providerId="AD" clId="Web-{FE1F6E1A-E940-1813-C34E-B3AD9CF8E212}" dt="2020-01-30T22:36:55.886" v="142" actId="20577"/>
        <pc:sldMkLst>
          <pc:docMk/>
          <pc:sldMk cId="0" sldId="484"/>
        </pc:sldMkLst>
        <pc:spChg chg="mod">
          <ac:chgData name="Tsai, Chi-San" userId="S::ct114@ic.ac.uk::a8cb35c3-69e8-437a-91ac-6055f6ffbc06" providerId="AD" clId="Web-{FE1F6E1A-E940-1813-C34E-B3AD9CF8E212}" dt="2020-01-30T22:36:55.886" v="142" actId="20577"/>
          <ac:spMkLst>
            <pc:docMk/>
            <pc:sldMk cId="0" sldId="484"/>
            <ac:spMk id="16387" creationId="{21E7E681-5FBD-42A0-A8B0-9DFFBE8A2CCD}"/>
          </ac:spMkLst>
        </pc:spChg>
        <pc:spChg chg="del">
          <ac:chgData name="Tsai, Chi-San" userId="S::ct114@ic.ac.uk::a8cb35c3-69e8-437a-91ac-6055f6ffbc06" providerId="AD" clId="Web-{FE1F6E1A-E940-1813-C34E-B3AD9CF8E212}" dt="2020-01-30T22:23:55.767" v="100"/>
          <ac:spMkLst>
            <pc:docMk/>
            <pc:sldMk cId="0" sldId="484"/>
            <ac:spMk id="16389" creationId="{819DD8B2-4044-43D5-8607-9D8A5883A771}"/>
          </ac:spMkLst>
        </pc:spChg>
        <pc:picChg chg="add mod">
          <ac:chgData name="Tsai, Chi-San" userId="S::ct114@ic.ac.uk::a8cb35c3-69e8-437a-91ac-6055f6ffbc06" providerId="AD" clId="Web-{FE1F6E1A-E940-1813-C34E-B3AD9CF8E212}" dt="2020-01-30T22:32:14.962" v="109" actId="1076"/>
          <ac:picMkLst>
            <pc:docMk/>
            <pc:sldMk cId="0" sldId="484"/>
            <ac:picMk id="2" creationId="{3DF70748-B721-45F1-AF5F-1CBCF63B4705}"/>
          </ac:picMkLst>
        </pc:picChg>
        <pc:picChg chg="add mod">
          <ac:chgData name="Tsai, Chi-San" userId="S::ct114@ic.ac.uk::a8cb35c3-69e8-437a-91ac-6055f6ffbc06" providerId="AD" clId="Web-{FE1F6E1A-E940-1813-C34E-B3AD9CF8E212}" dt="2020-01-30T22:33:06.119" v="113" actId="1076"/>
          <ac:picMkLst>
            <pc:docMk/>
            <pc:sldMk cId="0" sldId="484"/>
            <ac:picMk id="4" creationId="{82C9DDD3-857F-40E0-BE69-6C93C69E2653}"/>
          </ac:picMkLst>
        </pc:picChg>
        <pc:picChg chg="add mod">
          <ac:chgData name="Tsai, Chi-San" userId="S::ct114@ic.ac.uk::a8cb35c3-69e8-437a-91ac-6055f6ffbc06" providerId="AD" clId="Web-{FE1F6E1A-E940-1813-C34E-B3AD9CF8E212}" dt="2020-01-30T22:33:44.650" v="114"/>
          <ac:picMkLst>
            <pc:docMk/>
            <pc:sldMk cId="0" sldId="484"/>
            <ac:picMk id="6" creationId="{D2A0F344-6B35-420C-991B-8BAC3BF35BC5}"/>
          </ac:picMkLst>
        </pc:picChg>
        <pc:picChg chg="add mod">
          <ac:chgData name="Tsai, Chi-San" userId="S::ct114@ic.ac.uk::a8cb35c3-69e8-437a-91ac-6055f6ffbc06" providerId="AD" clId="Web-{FE1F6E1A-E940-1813-C34E-B3AD9CF8E212}" dt="2020-01-30T22:34:14.572" v="116" actId="1076"/>
          <ac:picMkLst>
            <pc:docMk/>
            <pc:sldMk cId="0" sldId="484"/>
            <ac:picMk id="8" creationId="{1D8E7707-F067-42F6-A7DE-400F680F1731}"/>
          </ac:picMkLst>
        </pc:picChg>
        <pc:picChg chg="add mod">
          <ac:chgData name="Tsai, Chi-San" userId="S::ct114@ic.ac.uk::a8cb35c3-69e8-437a-91ac-6055f6ffbc06" providerId="AD" clId="Web-{FE1F6E1A-E940-1813-C34E-B3AD9CF8E212}" dt="2020-01-30T22:34:31.635" v="117"/>
          <ac:picMkLst>
            <pc:docMk/>
            <pc:sldMk cId="0" sldId="484"/>
            <ac:picMk id="10" creationId="{EBB1B57B-FA36-4DB1-BE15-91549D11B7A8}"/>
          </ac:picMkLst>
        </pc:picChg>
        <pc:picChg chg="add del mod">
          <ac:chgData name="Tsai, Chi-San" userId="S::ct114@ic.ac.uk::a8cb35c3-69e8-437a-91ac-6055f6ffbc06" providerId="AD" clId="Web-{FE1F6E1A-E940-1813-C34E-B3AD9CF8E212}" dt="2020-01-30T22:35:52.573" v="119"/>
          <ac:picMkLst>
            <pc:docMk/>
            <pc:sldMk cId="0" sldId="484"/>
            <ac:picMk id="12" creationId="{7369AC53-FC2E-45BA-8A3A-B759D36ECB41}"/>
          </ac:picMkLst>
        </pc:picChg>
        <pc:picChg chg="add mod">
          <ac:chgData name="Tsai, Chi-San" userId="S::ct114@ic.ac.uk::a8cb35c3-69e8-437a-91ac-6055f6ffbc06" providerId="AD" clId="Web-{FE1F6E1A-E940-1813-C34E-B3AD9CF8E212}" dt="2020-01-30T22:36:21.995" v="120"/>
          <ac:picMkLst>
            <pc:docMk/>
            <pc:sldMk cId="0" sldId="484"/>
            <ac:picMk id="14" creationId="{60C01143-5188-43C9-9A33-11087A4EBC53}"/>
          </ac:picMkLst>
        </pc:picChg>
      </pc:sldChg>
      <pc:sldChg chg="modSp">
        <pc:chgData name="Tsai, Chi-San" userId="S::ct114@ic.ac.uk::a8cb35c3-69e8-437a-91ac-6055f6ffbc06" providerId="AD" clId="Web-{FE1F6E1A-E940-1813-C34E-B3AD9CF8E212}" dt="2020-01-30T22:22:57.360" v="97" actId="20577"/>
        <pc:sldMkLst>
          <pc:docMk/>
          <pc:sldMk cId="0" sldId="485"/>
        </pc:sldMkLst>
        <pc:spChg chg="mod">
          <ac:chgData name="Tsai, Chi-San" userId="S::ct114@ic.ac.uk::a8cb35c3-69e8-437a-91ac-6055f6ffbc06" providerId="AD" clId="Web-{FE1F6E1A-E940-1813-C34E-B3AD9CF8E212}" dt="2020-01-30T22:22:57.360" v="97" actId="20577"/>
          <ac:spMkLst>
            <pc:docMk/>
            <pc:sldMk cId="0" sldId="485"/>
            <ac:spMk id="6146" creationId="{8C63A055-29E7-49C9-9ED3-34365E617AA3}"/>
          </ac:spMkLst>
        </pc:spChg>
      </pc:sldChg>
      <pc:sldChg chg="modSp ord">
        <pc:chgData name="Tsai, Chi-San" userId="S::ct114@ic.ac.uk::a8cb35c3-69e8-437a-91ac-6055f6ffbc06" providerId="AD" clId="Web-{FE1F6E1A-E940-1813-C34E-B3AD9CF8E212}" dt="2020-01-30T23:11:38.310" v="203" actId="20577"/>
        <pc:sldMkLst>
          <pc:docMk/>
          <pc:sldMk cId="0" sldId="488"/>
        </pc:sldMkLst>
        <pc:spChg chg="mod">
          <ac:chgData name="Tsai, Chi-San" userId="S::ct114@ic.ac.uk::a8cb35c3-69e8-437a-91ac-6055f6ffbc06" providerId="AD" clId="Web-{FE1F6E1A-E940-1813-C34E-B3AD9CF8E212}" dt="2020-01-30T23:11:38.310" v="203" actId="20577"/>
          <ac:spMkLst>
            <pc:docMk/>
            <pc:sldMk cId="0" sldId="488"/>
            <ac:spMk id="18434" creationId="{11CDC498-4792-4F37-8013-EDD1BEFECDAF}"/>
          </ac:spMkLst>
        </pc:spChg>
        <pc:picChg chg="mod">
          <ac:chgData name="Tsai, Chi-San" userId="S::ct114@ic.ac.uk::a8cb35c3-69e8-437a-91ac-6055f6ffbc06" providerId="AD" clId="Web-{FE1F6E1A-E940-1813-C34E-B3AD9CF8E212}" dt="2020-01-30T22:24:47.298" v="102" actId="14100"/>
          <ac:picMkLst>
            <pc:docMk/>
            <pc:sldMk cId="0" sldId="488"/>
            <ac:picMk id="18435" creationId="{04B56E2B-C384-477A-B9F0-72FD4233846D}"/>
          </ac:picMkLst>
        </pc:picChg>
      </pc:sldChg>
      <pc:sldChg chg="delSp modSp ord">
        <pc:chgData name="Tsai, Chi-San" userId="S::ct114@ic.ac.uk::a8cb35c3-69e8-437a-91ac-6055f6ffbc06" providerId="AD" clId="Web-{FE1F6E1A-E940-1813-C34E-B3AD9CF8E212}" dt="2020-01-30T22:21:53.500" v="80" actId="1076"/>
        <pc:sldMkLst>
          <pc:docMk/>
          <pc:sldMk cId="0" sldId="489"/>
        </pc:sldMkLst>
        <pc:spChg chg="mod">
          <ac:chgData name="Tsai, Chi-San" userId="S::ct114@ic.ac.uk::a8cb35c3-69e8-437a-91ac-6055f6ffbc06" providerId="AD" clId="Web-{FE1F6E1A-E940-1813-C34E-B3AD9CF8E212}" dt="2020-01-30T22:21:27.578" v="75" actId="20577"/>
          <ac:spMkLst>
            <pc:docMk/>
            <pc:sldMk cId="0" sldId="489"/>
            <ac:spMk id="5" creationId="{202C4229-587E-42F7-8F78-F1E22D1F3774}"/>
          </ac:spMkLst>
        </pc:spChg>
        <pc:spChg chg="del">
          <ac:chgData name="Tsai, Chi-San" userId="S::ct114@ic.ac.uk::a8cb35c3-69e8-437a-91ac-6055f6ffbc06" providerId="AD" clId="Web-{FE1F6E1A-E940-1813-C34E-B3AD9CF8E212}" dt="2020-01-30T22:14:07.185" v="3"/>
          <ac:spMkLst>
            <pc:docMk/>
            <pc:sldMk cId="0" sldId="489"/>
            <ac:spMk id="15362" creationId="{C221A6DA-E733-4305-A550-22B78015DA08}"/>
          </ac:spMkLst>
        </pc:spChg>
        <pc:spChg chg="del">
          <ac:chgData name="Tsai, Chi-San" userId="S::ct114@ic.ac.uk::a8cb35c3-69e8-437a-91ac-6055f6ffbc06" providerId="AD" clId="Web-{FE1F6E1A-E940-1813-C34E-B3AD9CF8E212}" dt="2020-01-30T22:21:45.750" v="78"/>
          <ac:spMkLst>
            <pc:docMk/>
            <pc:sldMk cId="0" sldId="489"/>
            <ac:spMk id="15363" creationId="{EE0F3AA8-ACD5-4D5A-9B20-4AF184B03052}"/>
          </ac:spMkLst>
        </pc:spChg>
        <pc:spChg chg="del">
          <ac:chgData name="Tsai, Chi-San" userId="S::ct114@ic.ac.uk::a8cb35c3-69e8-437a-91ac-6055f6ffbc06" providerId="AD" clId="Web-{FE1F6E1A-E940-1813-C34E-B3AD9CF8E212}" dt="2020-01-30T22:21:48.641" v="79"/>
          <ac:spMkLst>
            <pc:docMk/>
            <pc:sldMk cId="0" sldId="489"/>
            <ac:spMk id="15364" creationId="{F5932209-9BDA-4E36-9DDE-AEB5A72500CC}"/>
          </ac:spMkLst>
        </pc:spChg>
        <pc:picChg chg="mod">
          <ac:chgData name="Tsai, Chi-San" userId="S::ct114@ic.ac.uk::a8cb35c3-69e8-437a-91ac-6055f6ffbc06" providerId="AD" clId="Web-{FE1F6E1A-E940-1813-C34E-B3AD9CF8E212}" dt="2020-01-30T22:21:53.500" v="80" actId="1076"/>
          <ac:picMkLst>
            <pc:docMk/>
            <pc:sldMk cId="0" sldId="489"/>
            <ac:picMk id="15366" creationId="{2B6DEB44-AC4A-4C34-8521-BD3A97C339EA}"/>
          </ac:picMkLst>
        </pc:picChg>
      </pc:sldChg>
      <pc:sldChg chg="addSp modSp new mod setBg modClrScheme chgLayout">
        <pc:chgData name="Tsai, Chi-San" userId="S::ct114@ic.ac.uk::a8cb35c3-69e8-437a-91ac-6055f6ffbc06" providerId="AD" clId="Web-{FE1F6E1A-E940-1813-C34E-B3AD9CF8E212}" dt="2020-01-30T22:29:19.648" v="107"/>
        <pc:sldMkLst>
          <pc:docMk/>
          <pc:sldMk cId="3293631976" sldId="490"/>
        </pc:sldMkLst>
        <pc:spChg chg="add mod">
          <ac:chgData name="Tsai, Chi-San" userId="S::ct114@ic.ac.uk::a8cb35c3-69e8-437a-91ac-6055f6ffbc06" providerId="AD" clId="Web-{FE1F6E1A-E940-1813-C34E-B3AD9CF8E212}" dt="2020-01-30T22:29:19.648" v="107"/>
          <ac:spMkLst>
            <pc:docMk/>
            <pc:sldMk cId="3293631976" sldId="490"/>
            <ac:spMk id="7" creationId="{C21EA7BC-2EC8-436C-AC26-3B3BE57AB94B}"/>
          </ac:spMkLst>
        </pc:spChg>
        <pc:picChg chg="add mod">
          <ac:chgData name="Tsai, Chi-San" userId="S::ct114@ic.ac.uk::a8cb35c3-69e8-437a-91ac-6055f6ffbc06" providerId="AD" clId="Web-{FE1F6E1A-E940-1813-C34E-B3AD9CF8E212}" dt="2020-01-30T22:29:19.648" v="107"/>
          <ac:picMkLst>
            <pc:docMk/>
            <pc:sldMk cId="3293631976" sldId="490"/>
            <ac:picMk id="2" creationId="{6F598C34-450A-485D-A8EB-61FAFA4EA40C}"/>
          </ac:picMkLst>
        </pc:picChg>
      </pc:sldChg>
      <pc:sldChg chg="addSp modSp new mod setBg modClrScheme chgLayout">
        <pc:chgData name="Tsai, Chi-San" userId="S::ct114@ic.ac.uk::a8cb35c3-69e8-437a-91ac-6055f6ffbc06" providerId="AD" clId="Web-{FE1F6E1A-E940-1813-C34E-B3AD9CF8E212}" dt="2020-01-30T23:10:34.231" v="184" actId="1076"/>
        <pc:sldMkLst>
          <pc:docMk/>
          <pc:sldMk cId="4248201602" sldId="491"/>
        </pc:sldMkLst>
        <pc:spChg chg="add mod">
          <ac:chgData name="Tsai, Chi-San" userId="S::ct114@ic.ac.uk::a8cb35c3-69e8-437a-91ac-6055f6ffbc06" providerId="AD" clId="Web-{FE1F6E1A-E940-1813-C34E-B3AD9CF8E212}" dt="2020-01-30T23:09:13.278" v="177" actId="20577"/>
          <ac:spMkLst>
            <pc:docMk/>
            <pc:sldMk cId="4248201602" sldId="491"/>
            <ac:spMk id="7" creationId="{362657CD-3B3A-4D71-BB72-F7142382F498}"/>
          </ac:spMkLst>
        </pc:spChg>
        <pc:picChg chg="add mod">
          <ac:chgData name="Tsai, Chi-San" userId="S::ct114@ic.ac.uk::a8cb35c3-69e8-437a-91ac-6055f6ffbc06" providerId="AD" clId="Web-{FE1F6E1A-E940-1813-C34E-B3AD9CF8E212}" dt="2020-01-30T23:09:42.482" v="181" actId="1076"/>
          <ac:picMkLst>
            <pc:docMk/>
            <pc:sldMk cId="4248201602" sldId="491"/>
            <ac:picMk id="2" creationId="{7E991DD3-AD1C-491A-9F1B-11721B28C061}"/>
          </ac:picMkLst>
        </pc:picChg>
        <pc:picChg chg="add mod">
          <ac:chgData name="Tsai, Chi-San" userId="S::ct114@ic.ac.uk::a8cb35c3-69e8-437a-91ac-6055f6ffbc06" providerId="AD" clId="Web-{FE1F6E1A-E940-1813-C34E-B3AD9CF8E212}" dt="2020-01-30T23:10:34.231" v="184" actId="1076"/>
          <ac:picMkLst>
            <pc:docMk/>
            <pc:sldMk cId="4248201602" sldId="491"/>
            <ac:picMk id="4" creationId="{2F159EA2-0AA5-47D2-B641-6A6681DF284D}"/>
          </ac:picMkLst>
        </pc:picChg>
      </pc:sldChg>
    </pc:docChg>
  </pc:docChgLst>
  <pc:docChgLst>
    <pc:chgData name="Tsai, Chi-San" userId="S::ct114@ic.ac.uk::a8cb35c3-69e8-437a-91ac-6055f6ffbc06" providerId="AD" clId="Web-{F052C9C9-7BB5-557C-1AEF-3117979E598F}"/>
    <pc:docChg chg="modSld">
      <pc:chgData name="Tsai, Chi-San" userId="S::ct114@ic.ac.uk::a8cb35c3-69e8-437a-91ac-6055f6ffbc06" providerId="AD" clId="Web-{F052C9C9-7BB5-557C-1AEF-3117979E598F}" dt="2020-05-04T08:24:18.799" v="3" actId="20577"/>
      <pc:docMkLst>
        <pc:docMk/>
      </pc:docMkLst>
      <pc:sldChg chg="modSp">
        <pc:chgData name="Tsai, Chi-San" userId="S::ct114@ic.ac.uk::a8cb35c3-69e8-437a-91ac-6055f6ffbc06" providerId="AD" clId="Web-{F052C9C9-7BB5-557C-1AEF-3117979E598F}" dt="2020-05-04T08:24:18.799" v="2" actId="20577"/>
        <pc:sldMkLst>
          <pc:docMk/>
          <pc:sldMk cId="1221756227" sldId="604"/>
        </pc:sldMkLst>
        <pc:spChg chg="mod">
          <ac:chgData name="Tsai, Chi-San" userId="S::ct114@ic.ac.uk::a8cb35c3-69e8-437a-91ac-6055f6ffbc06" providerId="AD" clId="Web-{F052C9C9-7BB5-557C-1AEF-3117979E598F}" dt="2020-05-04T08:24:18.799" v="2" actId="20577"/>
          <ac:spMkLst>
            <pc:docMk/>
            <pc:sldMk cId="1221756227" sldId="604"/>
            <ac:spMk id="4" creationId="{00000000-0000-0000-0000-000000000000}"/>
          </ac:spMkLst>
        </pc:spChg>
      </pc:sldChg>
    </pc:docChg>
  </pc:docChgLst>
  <pc:docChgLst>
    <pc:chgData name="Tsai, Chi-San" userId="S::ct114@ic.ac.uk::a8cb35c3-69e8-437a-91ac-6055f6ffbc06" providerId="AD" clId="Web-{51623278-296D-481A-A2ED-3D95F7E275FF}"/>
    <pc:docChg chg="addSld sldOrd">
      <pc:chgData name="Tsai, Chi-San" userId="S::ct114@ic.ac.uk::a8cb35c3-69e8-437a-91ac-6055f6ffbc06" providerId="AD" clId="Web-{51623278-296D-481A-A2ED-3D95F7E275FF}" dt="2020-01-31T10:21:17.560" v="4"/>
      <pc:docMkLst>
        <pc:docMk/>
      </pc:docMkLst>
      <pc:sldChg chg="ord">
        <pc:chgData name="Tsai, Chi-San" userId="S::ct114@ic.ac.uk::a8cb35c3-69e8-437a-91ac-6055f6ffbc06" providerId="AD" clId="Web-{51623278-296D-481A-A2ED-3D95F7E275FF}" dt="2020-01-31T10:15:32.432" v="1"/>
        <pc:sldMkLst>
          <pc:docMk/>
          <pc:sldMk cId="0" sldId="484"/>
        </pc:sldMkLst>
      </pc:sldChg>
      <pc:sldChg chg="ord">
        <pc:chgData name="Tsai, Chi-San" userId="S::ct114@ic.ac.uk::a8cb35c3-69e8-437a-91ac-6055f6ffbc06" providerId="AD" clId="Web-{51623278-296D-481A-A2ED-3D95F7E275FF}" dt="2020-01-31T10:17:42.105" v="2"/>
        <pc:sldMkLst>
          <pc:docMk/>
          <pc:sldMk cId="0" sldId="488"/>
        </pc:sldMkLst>
      </pc:sldChg>
      <pc:sldChg chg="ord">
        <pc:chgData name="Tsai, Chi-San" userId="S::ct114@ic.ac.uk::a8cb35c3-69e8-437a-91ac-6055f6ffbc06" providerId="AD" clId="Web-{51623278-296D-481A-A2ED-3D95F7E275FF}" dt="2020-01-31T10:15:28.338" v="0"/>
        <pc:sldMkLst>
          <pc:docMk/>
          <pc:sldMk cId="0" sldId="489"/>
        </pc:sldMkLst>
      </pc:sldChg>
      <pc:sldChg chg="ord">
        <pc:chgData name="Tsai, Chi-San" userId="S::ct114@ic.ac.uk::a8cb35c3-69e8-437a-91ac-6055f6ffbc06" providerId="AD" clId="Web-{51623278-296D-481A-A2ED-3D95F7E275FF}" dt="2020-01-31T10:17:49.667" v="3"/>
        <pc:sldMkLst>
          <pc:docMk/>
          <pc:sldMk cId="4248201602" sldId="491"/>
        </pc:sldMkLst>
      </pc:sldChg>
      <pc:sldChg chg="new">
        <pc:chgData name="Tsai, Chi-San" userId="S::ct114@ic.ac.uk::a8cb35c3-69e8-437a-91ac-6055f6ffbc06" providerId="AD" clId="Web-{51623278-296D-481A-A2ED-3D95F7E275FF}" dt="2020-01-31T10:21:17.560" v="4"/>
        <pc:sldMkLst>
          <pc:docMk/>
          <pc:sldMk cId="3919504777" sldId="492"/>
        </pc:sldMkLst>
      </pc:sldChg>
    </pc:docChg>
  </pc:docChgLst>
  <pc:docChgLst>
    <pc:chgData name="Tsai, Chi-San" userId="S::ct114@ic.ac.uk::a8cb35c3-69e8-437a-91ac-6055f6ffbc06" providerId="AD" clId="Web-{513FC5AD-B812-298D-DA7B-1960F0AF9038}"/>
    <pc:docChg chg="modSld">
      <pc:chgData name="Tsai, Chi-San" userId="S::ct114@ic.ac.uk::a8cb35c3-69e8-437a-91ac-6055f6ffbc06" providerId="AD" clId="Web-{513FC5AD-B812-298D-DA7B-1960F0AF9038}" dt="2020-03-25T21:18:25.887" v="74" actId="1076"/>
      <pc:docMkLst>
        <pc:docMk/>
      </pc:docMkLst>
      <pc:sldChg chg="addSp delSp modSp">
        <pc:chgData name="Tsai, Chi-San" userId="S::ct114@ic.ac.uk::a8cb35c3-69e8-437a-91ac-6055f6ffbc06" providerId="AD" clId="Web-{513FC5AD-B812-298D-DA7B-1960F0AF9038}" dt="2020-03-25T21:18:25.887" v="74" actId="1076"/>
        <pc:sldMkLst>
          <pc:docMk/>
          <pc:sldMk cId="0" sldId="470"/>
        </pc:sldMkLst>
        <pc:spChg chg="del mod">
          <ac:chgData name="Tsai, Chi-San" userId="S::ct114@ic.ac.uk::a8cb35c3-69e8-437a-91ac-6055f6ffbc06" providerId="AD" clId="Web-{513FC5AD-B812-298D-DA7B-1960F0AF9038}" dt="2020-03-25T20:59:35.070" v="24"/>
          <ac:spMkLst>
            <pc:docMk/>
            <pc:sldMk cId="0" sldId="470"/>
            <ac:spMk id="2" creationId="{00000000-0000-0000-0000-000000000000}"/>
          </ac:spMkLst>
        </pc:spChg>
        <pc:spChg chg="add mod">
          <ac:chgData name="Tsai, Chi-San" userId="S::ct114@ic.ac.uk::a8cb35c3-69e8-437a-91ac-6055f6ffbc06" providerId="AD" clId="Web-{513FC5AD-B812-298D-DA7B-1960F0AF9038}" dt="2020-03-25T21:16:52.574" v="64"/>
          <ac:spMkLst>
            <pc:docMk/>
            <pc:sldMk cId="0" sldId="470"/>
            <ac:spMk id="15" creationId="{6143970E-AD92-4C95-A23D-10EFFAF9BCBF}"/>
          </ac:spMkLst>
        </pc:spChg>
        <pc:spChg chg="del mod">
          <ac:chgData name="Tsai, Chi-San" userId="S::ct114@ic.ac.uk::a8cb35c3-69e8-437a-91ac-6055f6ffbc06" providerId="AD" clId="Web-{513FC5AD-B812-298D-DA7B-1960F0AF9038}" dt="2020-03-25T20:59:43.179" v="28"/>
          <ac:spMkLst>
            <pc:docMk/>
            <pc:sldMk cId="0" sldId="470"/>
            <ac:spMk id="17" creationId="{00000000-0000-0000-0000-000000000000}"/>
          </ac:spMkLst>
        </pc:spChg>
        <pc:spChg chg="del mod">
          <ac:chgData name="Tsai, Chi-San" userId="S::ct114@ic.ac.uk::a8cb35c3-69e8-437a-91ac-6055f6ffbc06" providerId="AD" clId="Web-{513FC5AD-B812-298D-DA7B-1960F0AF9038}" dt="2020-03-25T20:59:53.242" v="32"/>
          <ac:spMkLst>
            <pc:docMk/>
            <pc:sldMk cId="0" sldId="470"/>
            <ac:spMk id="19" creationId="{00000000-0000-0000-0000-000000000000}"/>
          </ac:spMkLst>
        </pc:spChg>
        <pc:spChg chg="mod">
          <ac:chgData name="Tsai, Chi-San" userId="S::ct114@ic.ac.uk::a8cb35c3-69e8-437a-91ac-6055f6ffbc06" providerId="AD" clId="Web-{513FC5AD-B812-298D-DA7B-1960F0AF9038}" dt="2020-03-25T21:18:25.887" v="74" actId="1076"/>
          <ac:spMkLst>
            <pc:docMk/>
            <pc:sldMk cId="0" sldId="470"/>
            <ac:spMk id="7171" creationId="{52204C46-54EB-47DF-BCC6-16B8DBBDD1B6}"/>
          </ac:spMkLst>
        </pc:spChg>
        <pc:picChg chg="add mod">
          <ac:chgData name="Tsai, Chi-San" userId="S::ct114@ic.ac.uk::a8cb35c3-69e8-437a-91ac-6055f6ffbc06" providerId="AD" clId="Web-{513FC5AD-B812-298D-DA7B-1960F0AF9038}" dt="2020-03-25T21:00:11.523" v="35" actId="1076"/>
          <ac:picMkLst>
            <pc:docMk/>
            <pc:sldMk cId="0" sldId="470"/>
            <ac:picMk id="3" creationId="{72396164-3355-404E-9C73-255068176775}"/>
          </ac:picMkLst>
        </pc:picChg>
        <pc:picChg chg="mod">
          <ac:chgData name="Tsai, Chi-San" userId="S::ct114@ic.ac.uk::a8cb35c3-69e8-437a-91ac-6055f6ffbc06" providerId="AD" clId="Web-{513FC5AD-B812-298D-DA7B-1960F0AF9038}" dt="2020-03-25T20:59:28.117" v="13" actId="14100"/>
          <ac:picMkLst>
            <pc:docMk/>
            <pc:sldMk cId="0" sldId="470"/>
            <ac:picMk id="5" creationId="{00000000-0000-0000-0000-000000000000}"/>
          </ac:picMkLst>
        </pc:picChg>
        <pc:picChg chg="add del mod">
          <ac:chgData name="Tsai, Chi-San" userId="S::ct114@ic.ac.uk::a8cb35c3-69e8-437a-91ac-6055f6ffbc06" providerId="AD" clId="Web-{513FC5AD-B812-298D-DA7B-1960F0AF9038}" dt="2020-03-25T21:13:51.917" v="41"/>
          <ac:picMkLst>
            <pc:docMk/>
            <pc:sldMk cId="0" sldId="470"/>
            <ac:picMk id="6" creationId="{6AD3797C-93AF-4F78-914A-290204BF5F15}"/>
          </ac:picMkLst>
        </pc:picChg>
        <pc:picChg chg="add del mod">
          <ac:chgData name="Tsai, Chi-San" userId="S::ct114@ic.ac.uk::a8cb35c3-69e8-437a-91ac-6055f6ffbc06" providerId="AD" clId="Web-{513FC5AD-B812-298D-DA7B-1960F0AF9038}" dt="2020-03-25T21:14:57.918" v="51"/>
          <ac:picMkLst>
            <pc:docMk/>
            <pc:sldMk cId="0" sldId="470"/>
            <ac:picMk id="8" creationId="{27119E49-C68A-4E35-B974-65848697A271}"/>
          </ac:picMkLst>
        </pc:picChg>
        <pc:picChg chg="mod">
          <ac:chgData name="Tsai, Chi-San" userId="S::ct114@ic.ac.uk::a8cb35c3-69e8-437a-91ac-6055f6ffbc06" providerId="AD" clId="Web-{513FC5AD-B812-298D-DA7B-1960F0AF9038}" dt="2020-03-25T20:59:28.132" v="14" actId="14100"/>
          <ac:picMkLst>
            <pc:docMk/>
            <pc:sldMk cId="0" sldId="470"/>
            <ac:picMk id="9" creationId="{00000000-0000-0000-0000-000000000000}"/>
          </ac:picMkLst>
        </pc:picChg>
        <pc:picChg chg="mod">
          <ac:chgData name="Tsai, Chi-San" userId="S::ct114@ic.ac.uk::a8cb35c3-69e8-437a-91ac-6055f6ffbc06" providerId="AD" clId="Web-{513FC5AD-B812-298D-DA7B-1960F0AF9038}" dt="2020-03-25T21:00:06.554" v="34" actId="1076"/>
          <ac:picMkLst>
            <pc:docMk/>
            <pc:sldMk cId="0" sldId="470"/>
            <ac:picMk id="10" creationId="{00000000-0000-0000-0000-000000000000}"/>
          </ac:picMkLst>
        </pc:picChg>
        <pc:picChg chg="add mod">
          <ac:chgData name="Tsai, Chi-San" userId="S::ct114@ic.ac.uk::a8cb35c3-69e8-437a-91ac-6055f6ffbc06" providerId="AD" clId="Web-{513FC5AD-B812-298D-DA7B-1960F0AF9038}" dt="2020-03-25T21:18:16.356" v="73" actId="14100"/>
          <ac:picMkLst>
            <pc:docMk/>
            <pc:sldMk cId="0" sldId="470"/>
            <ac:picMk id="12" creationId="{61FB66E3-AB4F-49B6-B9FF-02905E13D0EA}"/>
          </ac:picMkLst>
        </pc:picChg>
        <pc:cxnChg chg="del mod">
          <ac:chgData name="Tsai, Chi-San" userId="S::ct114@ic.ac.uk::a8cb35c3-69e8-437a-91ac-6055f6ffbc06" providerId="AD" clId="Web-{513FC5AD-B812-298D-DA7B-1960F0AF9038}" dt="2020-03-25T20:59:55.273" v="33"/>
          <ac:cxnSpMkLst>
            <pc:docMk/>
            <pc:sldMk cId="0" sldId="470"/>
            <ac:cxnSpMk id="13" creationId="{00000000-0000-0000-0000-000000000000}"/>
          </ac:cxnSpMkLst>
        </pc:cxnChg>
        <pc:cxnChg chg="del mod">
          <ac:chgData name="Tsai, Chi-San" userId="S::ct114@ic.ac.uk::a8cb35c3-69e8-437a-91ac-6055f6ffbc06" providerId="AD" clId="Web-{513FC5AD-B812-298D-DA7B-1960F0AF9038}" dt="2020-03-25T20:59:37.648" v="25"/>
          <ac:cxnSpMkLst>
            <pc:docMk/>
            <pc:sldMk cId="0" sldId="470"/>
            <ac:cxnSpMk id="16" creationId="{00000000-0000-0000-0000-000000000000}"/>
          </ac:cxnSpMkLst>
        </pc:cxnChg>
        <pc:cxnChg chg="del mod">
          <ac:chgData name="Tsai, Chi-San" userId="S::ct114@ic.ac.uk::a8cb35c3-69e8-437a-91ac-6055f6ffbc06" providerId="AD" clId="Web-{513FC5AD-B812-298D-DA7B-1960F0AF9038}" dt="2020-03-25T20:59:46.648" v="30"/>
          <ac:cxnSpMkLst>
            <pc:docMk/>
            <pc:sldMk cId="0" sldId="470"/>
            <ac:cxnSpMk id="18" creationId="{00000000-0000-0000-0000-000000000000}"/>
          </ac:cxnSpMkLst>
        </pc:cxnChg>
        <pc:cxnChg chg="del mod">
          <ac:chgData name="Tsai, Chi-San" userId="S::ct114@ic.ac.uk::a8cb35c3-69e8-437a-91ac-6055f6ffbc06" providerId="AD" clId="Web-{513FC5AD-B812-298D-DA7B-1960F0AF9038}" dt="2020-03-25T20:59:50.507" v="31"/>
          <ac:cxnSpMkLst>
            <pc:docMk/>
            <pc:sldMk cId="0" sldId="470"/>
            <ac:cxnSpMk id="20" creationId="{00000000-0000-0000-0000-000000000000}"/>
          </ac:cxnSpMkLst>
        </pc:cxnChg>
        <pc:cxnChg chg="add mod">
          <ac:chgData name="Tsai, Chi-San" userId="S::ct114@ic.ac.uk::a8cb35c3-69e8-437a-91ac-6055f6ffbc06" providerId="AD" clId="Web-{513FC5AD-B812-298D-DA7B-1960F0AF9038}" dt="2020-03-25T21:18:00.528" v="71" actId="14100"/>
          <ac:cxnSpMkLst>
            <pc:docMk/>
            <pc:sldMk cId="0" sldId="470"/>
            <ac:cxnSpMk id="21" creationId="{ACDB3AED-EBE5-4D2F-A614-F931FC184AC6}"/>
          </ac:cxnSpMkLst>
        </pc:cxnChg>
        <pc:cxnChg chg="add mod">
          <ac:chgData name="Tsai, Chi-San" userId="S::ct114@ic.ac.uk::a8cb35c3-69e8-437a-91ac-6055f6ffbc06" providerId="AD" clId="Web-{513FC5AD-B812-298D-DA7B-1960F0AF9038}" dt="2020-03-25T21:17:34.965" v="68" actId="14100"/>
          <ac:cxnSpMkLst>
            <pc:docMk/>
            <pc:sldMk cId="0" sldId="470"/>
            <ac:cxnSpMk id="22" creationId="{9CA3174E-C1C2-47DB-8578-3C0E165C2B84}"/>
          </ac:cxnSpMkLst>
        </pc:cxnChg>
        <pc:cxnChg chg="del mod">
          <ac:chgData name="Tsai, Chi-San" userId="S::ct114@ic.ac.uk::a8cb35c3-69e8-437a-91ac-6055f6ffbc06" providerId="AD" clId="Web-{513FC5AD-B812-298D-DA7B-1960F0AF9038}" dt="2020-03-25T20:59:45.007" v="29"/>
          <ac:cxnSpMkLst>
            <pc:docMk/>
            <pc:sldMk cId="0" sldId="470"/>
            <ac:cxnSpMk id="24" creationId="{00000000-0000-0000-0000-000000000000}"/>
          </ac:cxnSpMkLst>
        </pc:cxnChg>
      </pc:sldChg>
    </pc:docChg>
  </pc:docChgLst>
  <pc:docChgLst>
    <pc:chgData name="Tsai, Chi-San" userId="S::ct114@ic.ac.uk::a8cb35c3-69e8-437a-91ac-6055f6ffbc06" providerId="AD" clId="Web-{912933D1-EFBA-5F3E-398A-A581BAC2EA2F}"/>
    <pc:docChg chg="modSld">
      <pc:chgData name="Tsai, Chi-San" userId="S::ct114@ic.ac.uk::a8cb35c3-69e8-437a-91ac-6055f6ffbc06" providerId="AD" clId="Web-{912933D1-EFBA-5F3E-398A-A581BAC2EA2F}" dt="2020-04-28T14:39:30.430" v="48" actId="20577"/>
      <pc:docMkLst>
        <pc:docMk/>
      </pc:docMkLst>
      <pc:sldChg chg="modSp">
        <pc:chgData name="Tsai, Chi-San" userId="S::ct114@ic.ac.uk::a8cb35c3-69e8-437a-91ac-6055f6ffbc06" providerId="AD" clId="Web-{912933D1-EFBA-5F3E-398A-A581BAC2EA2F}" dt="2020-04-28T14:39:30.430" v="48" actId="20577"/>
        <pc:sldMkLst>
          <pc:docMk/>
          <pc:sldMk cId="1980053098" sldId="548"/>
        </pc:sldMkLst>
        <pc:spChg chg="mod">
          <ac:chgData name="Tsai, Chi-San" userId="S::ct114@ic.ac.uk::a8cb35c3-69e8-437a-91ac-6055f6ffbc06" providerId="AD" clId="Web-{912933D1-EFBA-5F3E-398A-A581BAC2EA2F}" dt="2020-04-28T14:39:30.430" v="48" actId="20577"/>
          <ac:spMkLst>
            <pc:docMk/>
            <pc:sldMk cId="1980053098" sldId="548"/>
            <ac:spMk id="3" creationId="{00000000-0000-0000-0000-000000000000}"/>
          </ac:spMkLst>
        </pc:spChg>
      </pc:sldChg>
    </pc:docChg>
  </pc:docChgLst>
  <pc:docChgLst>
    <pc:chgData name="Tsai, Chi-San" userId="S::ct114@ic.ac.uk::a8cb35c3-69e8-437a-91ac-6055f6ffbc06" providerId="AD" clId="Web-{C952AB4B-A533-DE7B-57CF-F3D3CBD31AEF}"/>
    <pc:docChg chg="modSld">
      <pc:chgData name="Tsai, Chi-San" userId="S::ct114@ic.ac.uk::a8cb35c3-69e8-437a-91ac-6055f6ffbc06" providerId="AD" clId="Web-{C952AB4B-A533-DE7B-57CF-F3D3CBD31AEF}" dt="2020-05-03T22:32:25.833" v="436" actId="1076"/>
      <pc:docMkLst>
        <pc:docMk/>
      </pc:docMkLst>
      <pc:sldChg chg="addSp delSp modSp">
        <pc:chgData name="Tsai, Chi-San" userId="S::ct114@ic.ac.uk::a8cb35c3-69e8-437a-91ac-6055f6ffbc06" providerId="AD" clId="Web-{C952AB4B-A533-DE7B-57CF-F3D3CBD31AEF}" dt="2020-05-03T22:22:42.711" v="378" actId="20577"/>
        <pc:sldMkLst>
          <pc:docMk/>
          <pc:sldMk cId="924871204" sldId="602"/>
        </pc:sldMkLst>
        <pc:spChg chg="add del mod">
          <ac:chgData name="Tsai, Chi-San" userId="S::ct114@ic.ac.uk::a8cb35c3-69e8-437a-91ac-6055f6ffbc06" providerId="AD" clId="Web-{C952AB4B-A533-DE7B-57CF-F3D3CBD31AEF}" dt="2020-05-03T22:11:58.323" v="65" actId="20577"/>
          <ac:spMkLst>
            <pc:docMk/>
            <pc:sldMk cId="924871204" sldId="602"/>
            <ac:spMk id="6" creationId="{00000000-0000-0000-0000-000000000000}"/>
          </ac:spMkLst>
        </pc:spChg>
        <pc:spChg chg="add mod">
          <ac:chgData name="Tsai, Chi-San" userId="S::ct114@ic.ac.uk::a8cb35c3-69e8-437a-91ac-6055f6ffbc06" providerId="AD" clId="Web-{C952AB4B-A533-DE7B-57CF-F3D3CBD31AEF}" dt="2020-05-03T22:15:57.681" v="141" actId="1076"/>
          <ac:spMkLst>
            <pc:docMk/>
            <pc:sldMk cId="924871204" sldId="602"/>
            <ac:spMk id="8" creationId="{EB43FB28-35CA-40F5-9121-C9DA0B6C0F89}"/>
          </ac:spMkLst>
        </pc:spChg>
        <pc:spChg chg="add mod">
          <ac:chgData name="Tsai, Chi-San" userId="S::ct114@ic.ac.uk::a8cb35c3-69e8-437a-91ac-6055f6ffbc06" providerId="AD" clId="Web-{C952AB4B-A533-DE7B-57CF-F3D3CBD31AEF}" dt="2020-05-03T22:15:40.025" v="122" actId="20577"/>
          <ac:spMkLst>
            <pc:docMk/>
            <pc:sldMk cId="924871204" sldId="602"/>
            <ac:spMk id="11" creationId="{BC2FE356-C19A-4B81-85EA-C74F4E317307}"/>
          </ac:spMkLst>
        </pc:spChg>
        <pc:spChg chg="add mod">
          <ac:chgData name="Tsai, Chi-San" userId="S::ct114@ic.ac.uk::a8cb35c3-69e8-437a-91ac-6055f6ffbc06" providerId="AD" clId="Web-{C952AB4B-A533-DE7B-57CF-F3D3CBD31AEF}" dt="2020-05-03T22:22:42.711" v="378" actId="20577"/>
          <ac:spMkLst>
            <pc:docMk/>
            <pc:sldMk cId="924871204" sldId="602"/>
            <ac:spMk id="16" creationId="{55BD7F3B-1493-40E2-B1E2-538DA53425DD}"/>
          </ac:spMkLst>
        </pc:spChg>
        <pc:picChg chg="add mod">
          <ac:chgData name="Tsai, Chi-San" userId="S::ct114@ic.ac.uk::a8cb35c3-69e8-437a-91ac-6055f6ffbc06" providerId="AD" clId="Web-{C952AB4B-A533-DE7B-57CF-F3D3CBD31AEF}" dt="2020-05-03T22:20:21.618" v="159" actId="14100"/>
          <ac:picMkLst>
            <pc:docMk/>
            <pc:sldMk cId="924871204" sldId="602"/>
            <ac:picMk id="2" creationId="{7B302788-8085-438A-8C66-CC3494F36609}"/>
          </ac:picMkLst>
        </pc:picChg>
        <pc:picChg chg="del">
          <ac:chgData name="Tsai, Chi-San" userId="S::ct114@ic.ac.uk::a8cb35c3-69e8-437a-91ac-6055f6ffbc06" providerId="AD" clId="Web-{C952AB4B-A533-DE7B-57CF-F3D3CBD31AEF}" dt="2020-05-03T22:09:20.230" v="58"/>
          <ac:picMkLst>
            <pc:docMk/>
            <pc:sldMk cId="924871204" sldId="602"/>
            <ac:picMk id="3" creationId="{00000000-0000-0000-0000-000000000000}"/>
          </ac:picMkLst>
        </pc:picChg>
        <pc:picChg chg="add del">
          <ac:chgData name="Tsai, Chi-San" userId="S::ct114@ic.ac.uk::a8cb35c3-69e8-437a-91ac-6055f6ffbc06" providerId="AD" clId="Web-{C952AB4B-A533-DE7B-57CF-F3D3CBD31AEF}" dt="2020-05-03T22:19:57.102" v="153"/>
          <ac:picMkLst>
            <pc:docMk/>
            <pc:sldMk cId="924871204" sldId="602"/>
            <ac:picMk id="4" creationId="{00000000-0000-0000-0000-000000000000}"/>
          </ac:picMkLst>
        </pc:picChg>
        <pc:picChg chg="add del mod">
          <ac:chgData name="Tsai, Chi-San" userId="S::ct114@ic.ac.uk::a8cb35c3-69e8-437a-91ac-6055f6ffbc06" providerId="AD" clId="Web-{C952AB4B-A533-DE7B-57CF-F3D3CBD31AEF}" dt="2020-05-03T22:19:55.665" v="152"/>
          <ac:picMkLst>
            <pc:docMk/>
            <pc:sldMk cId="924871204" sldId="602"/>
            <ac:picMk id="9" creationId="{CB4783AB-B6B0-4A1D-AD47-3B78796CB7E9}"/>
          </ac:picMkLst>
        </pc:picChg>
        <pc:picChg chg="add mod">
          <ac:chgData name="Tsai, Chi-San" userId="S::ct114@ic.ac.uk::a8cb35c3-69e8-437a-91ac-6055f6ffbc06" providerId="AD" clId="Web-{C952AB4B-A533-DE7B-57CF-F3D3CBD31AEF}" dt="2020-05-03T22:20:14.055" v="158" actId="14100"/>
          <ac:picMkLst>
            <pc:docMk/>
            <pc:sldMk cId="924871204" sldId="602"/>
            <ac:picMk id="13" creationId="{1474C7E1-F22E-4364-83BF-15A045C038A5}"/>
          </ac:picMkLst>
        </pc:picChg>
        <pc:picChg chg="mod">
          <ac:chgData name="Tsai, Chi-San" userId="S::ct114@ic.ac.uk::a8cb35c3-69e8-437a-91ac-6055f6ffbc06" providerId="AD" clId="Web-{C952AB4B-A533-DE7B-57CF-F3D3CBD31AEF}" dt="2020-05-03T22:20:31.446" v="160" actId="14100"/>
          <ac:picMkLst>
            <pc:docMk/>
            <pc:sldMk cId="924871204" sldId="602"/>
            <ac:picMk id="1028" creationId="{00000000-0000-0000-0000-000000000000}"/>
          </ac:picMkLst>
        </pc:picChg>
      </pc:sldChg>
      <pc:sldChg chg="modSp">
        <pc:chgData name="Tsai, Chi-San" userId="S::ct114@ic.ac.uk::a8cb35c3-69e8-437a-91ac-6055f6ffbc06" providerId="AD" clId="Web-{C952AB4B-A533-DE7B-57CF-F3D3CBD31AEF}" dt="2020-05-03T22:30:22.490" v="426" actId="20577"/>
        <pc:sldMkLst>
          <pc:docMk/>
          <pc:sldMk cId="251207487" sldId="615"/>
        </pc:sldMkLst>
        <pc:spChg chg="mod">
          <ac:chgData name="Tsai, Chi-San" userId="S::ct114@ic.ac.uk::a8cb35c3-69e8-437a-91ac-6055f6ffbc06" providerId="AD" clId="Web-{C952AB4B-A533-DE7B-57CF-F3D3CBD31AEF}" dt="2020-05-03T22:30:22.490" v="426" actId="20577"/>
          <ac:spMkLst>
            <pc:docMk/>
            <pc:sldMk cId="251207487" sldId="615"/>
            <ac:spMk id="3" creationId="{00000000-0000-0000-0000-000000000000}"/>
          </ac:spMkLst>
        </pc:spChg>
      </pc:sldChg>
      <pc:sldChg chg="modSp">
        <pc:chgData name="Tsai, Chi-San" userId="S::ct114@ic.ac.uk::a8cb35c3-69e8-437a-91ac-6055f6ffbc06" providerId="AD" clId="Web-{C952AB4B-A533-DE7B-57CF-F3D3CBD31AEF}" dt="2020-05-03T22:32:25.833" v="436" actId="1076"/>
        <pc:sldMkLst>
          <pc:docMk/>
          <pc:sldMk cId="769058486" sldId="617"/>
        </pc:sldMkLst>
        <pc:spChg chg="mod">
          <ac:chgData name="Tsai, Chi-San" userId="S::ct114@ic.ac.uk::a8cb35c3-69e8-437a-91ac-6055f6ffbc06" providerId="AD" clId="Web-{C952AB4B-A533-DE7B-57CF-F3D3CBD31AEF}" dt="2020-05-03T22:32:25.833" v="436" actId="1076"/>
          <ac:spMkLst>
            <pc:docMk/>
            <pc:sldMk cId="769058486" sldId="617"/>
            <ac:spMk id="12" creationId="{00000000-0000-0000-0000-000000000000}"/>
          </ac:spMkLst>
        </pc:spChg>
      </pc:sldChg>
      <pc:sldChg chg="modSp">
        <pc:chgData name="Tsai, Chi-San" userId="S::ct114@ic.ac.uk::a8cb35c3-69e8-437a-91ac-6055f6ffbc06" providerId="AD" clId="Web-{C952AB4B-A533-DE7B-57CF-F3D3CBD31AEF}" dt="2020-05-03T22:31:15.974" v="431" actId="14100"/>
        <pc:sldMkLst>
          <pc:docMk/>
          <pc:sldMk cId="806569304" sldId="622"/>
        </pc:sldMkLst>
        <pc:spChg chg="mod">
          <ac:chgData name="Tsai, Chi-San" userId="S::ct114@ic.ac.uk::a8cb35c3-69e8-437a-91ac-6055f6ffbc06" providerId="AD" clId="Web-{C952AB4B-A533-DE7B-57CF-F3D3CBD31AEF}" dt="2020-05-03T22:31:15.974" v="431" actId="14100"/>
          <ac:spMkLst>
            <pc:docMk/>
            <pc:sldMk cId="806569304" sldId="622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xmlns="" id="{7F7547D7-977E-4298-83AA-771678DC44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xmlns="" id="{D7CE222C-76DA-4C1B-BE20-897312F6F90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xmlns="" id="{B8CF4F20-A706-422E-A200-1C4085293BC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xmlns="" id="{11727499-08FD-41D2-BE73-89CC6639903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65E2B4F8-075C-4CA1-8564-5F76CC93FD56}" type="slidenum">
              <a:rPr lang="da-DK" altLang="en-US"/>
              <a:pPr/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798699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1BBF0829-9CFF-49E1-B9A5-63E39224EC4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xmlns="" id="{0509713E-4593-411C-9695-6698F218C5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3630FA48-875A-4E72-94CC-037EDEEC7E6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xmlns="" id="{10D2A16D-C6C2-475D-A642-6A6C83CFFBC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xmlns="" id="{6117710A-2A0E-4E25-8C8B-4A03520B4B8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xmlns="" id="{AD34D23C-E330-4A88-A04C-D83AC7CC8D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DBE15D3F-61FB-455D-B43D-060FC7A0CE10}" type="slidenum">
              <a:rPr lang="da-DK" altLang="en-US"/>
              <a:pPr/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6882911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5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5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D3F-61FB-455D-B43D-060FC7A0CE10}" type="slidenum">
              <a:rPr lang="da-DK" altLang="en-US" smtClean="0"/>
              <a:pPr/>
              <a:t>1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824352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1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D3F-61FB-455D-B43D-060FC7A0CE10}" type="slidenum">
              <a:rPr lang="da-DK" altLang="en-US" smtClean="0"/>
              <a:pPr/>
              <a:t>12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417735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7FB4E0-E9BE-4119-8488-5115D6969ABD}" type="slidenum">
              <a:rPr lang="da-DK" altLang="en-US" smtClean="0"/>
              <a:pPr>
                <a:defRPr/>
              </a:pPr>
              <a:t>13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30889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7FB4E0-E9BE-4119-8488-5115D6969ABD}" type="slidenum">
              <a:rPr lang="da-DK" altLang="en-US" smtClean="0"/>
              <a:pPr>
                <a:defRPr/>
              </a:pPr>
              <a:t>14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568028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D3F-61FB-455D-B43D-060FC7A0CE10}" type="slidenum">
              <a:rPr lang="da-DK" altLang="en-US" smtClean="0"/>
              <a:pPr/>
              <a:t>15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701007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D3F-61FB-455D-B43D-060FC7A0CE10}" type="slidenum">
              <a:rPr lang="da-DK" altLang="en-US" smtClean="0"/>
              <a:pPr/>
              <a:t>16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047350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D3F-61FB-455D-B43D-060FC7A0CE10}" type="slidenum">
              <a:rPr lang="da-DK" altLang="en-US" smtClean="0"/>
              <a:pPr/>
              <a:t>18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34307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D3F-61FB-455D-B43D-060FC7A0CE10}" type="slidenum">
              <a:rPr lang="da-DK" altLang="en-US" smtClean="0"/>
              <a:pPr/>
              <a:t>19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376227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7FB4E0-E9BE-4119-8488-5115D6969ABD}" type="slidenum">
              <a:rPr lang="da-DK" altLang="en-US" smtClean="0"/>
              <a:pPr>
                <a:defRPr/>
              </a:pPr>
              <a:t>4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939035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D3F-61FB-455D-B43D-060FC7A0CE10}" type="slidenum">
              <a:rPr lang="da-DK" altLang="en-US" smtClean="0"/>
              <a:pPr/>
              <a:t>5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321155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D3F-61FB-455D-B43D-060FC7A0CE10}" type="slidenum">
              <a:rPr lang="da-DK" altLang="en-US" smtClean="0"/>
              <a:pPr/>
              <a:t>6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509010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7FB4E0-E9BE-4119-8488-5115D6969ABD}" type="slidenum">
              <a:rPr lang="da-DK" altLang="en-US" smtClean="0"/>
              <a:pPr>
                <a:defRPr/>
              </a:pPr>
              <a:t>7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965758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7FB4E0-E9BE-4119-8488-5115D6969ABD}" type="slidenum">
              <a:rPr lang="da-DK" altLang="en-US" smtClean="0"/>
              <a:pPr>
                <a:defRPr/>
              </a:pPr>
              <a:t>8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814421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7FB4E0-E9BE-4119-8488-5115D6969ABD}" type="slidenum">
              <a:rPr lang="da-DK" altLang="en-US" smtClean="0"/>
              <a:pPr>
                <a:defRPr/>
              </a:pPr>
              <a:t>9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981991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D3F-61FB-455D-B43D-060FC7A0CE10}" type="slidenum">
              <a:rPr lang="da-DK" altLang="en-US" smtClean="0"/>
              <a:pPr/>
              <a:t>10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459449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7FB4E0-E9BE-4119-8488-5115D6969ABD}" type="slidenum">
              <a:rPr lang="da-DK" altLang="en-US" smtClean="0"/>
              <a:pPr>
                <a:defRPr/>
              </a:pPr>
              <a:t>11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15618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ont_Top_A">
            <a:extLst>
              <a:ext uri="{FF2B5EF4-FFF2-40B4-BE49-F238E27FC236}">
                <a16:creationId xmlns:a16="http://schemas.microsoft.com/office/drawing/2014/main" xmlns="" id="{7CDA8EE3-C5CB-4731-8E77-61E32B38E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IMP_Logo_White">
            <a:extLst>
              <a:ext uri="{FF2B5EF4-FFF2-40B4-BE49-F238E27FC236}">
                <a16:creationId xmlns:a16="http://schemas.microsoft.com/office/drawing/2014/main" xmlns="" id="{78418C18-9CD8-47DC-AEC7-3DE6C02199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25146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2">
            <a:extLst>
              <a:ext uri="{FF2B5EF4-FFF2-40B4-BE49-F238E27FC236}">
                <a16:creationId xmlns:a16="http://schemas.microsoft.com/office/drawing/2014/main" xmlns="" id="{7B6CCCB8-B7B0-43B4-8569-B811C91622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7250" y="3429000"/>
            <a:ext cx="7524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3900" i="0" dirty="0">
              <a:solidFill>
                <a:srgbClr val="C51538"/>
              </a:solidFill>
              <a:latin typeface="Impact" panose="020B0806030902050204" pitchFamily="34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2438400"/>
            <a:ext cx="7543800" cy="533400"/>
          </a:xfrm>
          <a:prstGeom prst="rect">
            <a:avLst/>
          </a:prstGeom>
        </p:spPr>
        <p:txBody>
          <a:bodyPr anchor="t"/>
          <a:lstStyle>
            <a:lvl1pPr>
              <a:defRPr sz="39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38200" y="5562600"/>
            <a:ext cx="7543800" cy="228600"/>
          </a:xfrm>
        </p:spPr>
        <p:txBody>
          <a:bodyPr/>
          <a:lstStyle>
            <a:lvl1pPr>
              <a:defRPr sz="1600" baseline="0"/>
            </a:lvl1pPr>
          </a:lstStyle>
          <a:p>
            <a:r>
              <a:rPr lang="da-DK" dirty="0"/>
              <a:t>Chi San </a:t>
            </a:r>
            <a:r>
              <a:rPr lang="da-DK" dirty="0" err="1"/>
              <a:t>Tsai</a:t>
            </a:r>
            <a:endParaRPr lang="da-DK" dirty="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C8B536E8-1112-484B-B8BD-2897415783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38200" y="6553200"/>
            <a:ext cx="7543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i="0">
                <a:solidFill>
                  <a:srgbClr val="6A6F77"/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defRPr>
            </a:lvl1pPr>
          </a:lstStyle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2060"/>
                </a:solidFill>
              </a:rPr>
              <a:t>EGU General Assembly 2020</a:t>
            </a:r>
          </a:p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2060"/>
                </a:solidFill>
              </a:rPr>
              <a:t>Online 7</a:t>
            </a:r>
            <a:r>
              <a:rPr lang="en-GB" b="1" baseline="30000" dirty="0">
                <a:solidFill>
                  <a:srgbClr val="002060"/>
                </a:solidFill>
              </a:rPr>
              <a:t>th</a:t>
            </a:r>
            <a:r>
              <a:rPr lang="en-GB" b="1" dirty="0">
                <a:solidFill>
                  <a:srgbClr val="002060"/>
                </a:solidFill>
              </a:rPr>
              <a:t> May 2020</a:t>
            </a:r>
          </a:p>
          <a:p>
            <a:pPr>
              <a:defRPr/>
            </a:pPr>
            <a:endParaRPr lang="da-DK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89B676D7-4E84-43E5-9376-3270EFF9985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 i="0">
                <a:solidFill>
                  <a:schemeClr val="tx1"/>
                </a:solidFill>
              </a:defRPr>
            </a:lvl1pPr>
          </a:lstStyle>
          <a:p>
            <a:fld id="{2DAFE580-4F39-4EF0-9A4F-441970C723DD}" type="slidenum">
              <a:rPr lang="da-DK" altLang="en-US"/>
              <a:pPr/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23251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GB"/>
              <a:t>EGU General Assembly 2020 Online 7th May 2020 </a:t>
            </a:r>
          </a:p>
        </p:txBody>
      </p:sp>
    </p:spTree>
    <p:extLst>
      <p:ext uri="{BB962C8B-B14F-4D97-AF65-F5344CB8AC3E}">
        <p14:creationId xmlns:p14="http://schemas.microsoft.com/office/powerpoint/2010/main" val="427898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885950" cy="57912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096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218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43102"/>
            <a:ext cx="3695700" cy="4457700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1943102"/>
            <a:ext cx="3695700" cy="44577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GB"/>
              <a:t>EGU General Assembly 2020 Online 7th May 2020 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89B676D7-4E84-43E5-9376-3270EFF99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 i="0">
                <a:solidFill>
                  <a:schemeClr val="tx1"/>
                </a:solidFill>
              </a:defRPr>
            </a:lvl1pPr>
          </a:lstStyle>
          <a:p>
            <a:fld id="{2DAFE580-4F39-4EF0-9A4F-441970C723DD}" type="slidenum">
              <a:rPr lang="da-DK" altLang="en-US"/>
              <a:pPr/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653672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GB"/>
              <a:t>EGU General Assembly 2020 Online 7th May 2020 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89B676D7-4E84-43E5-9376-3270EFF99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 i="0">
                <a:solidFill>
                  <a:schemeClr val="tx1"/>
                </a:solidFill>
              </a:defRPr>
            </a:lvl1pPr>
          </a:lstStyle>
          <a:p>
            <a:fld id="{2DAFE580-4F39-4EF0-9A4F-441970C723DD}" type="slidenum">
              <a:rPr lang="da-DK" altLang="en-US"/>
              <a:pPr/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6399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3212"/>
            <a:ext cx="7543800" cy="4457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 lang="en-GB" sz="800" b="1" i="0" smtClean="0">
                <a:solidFill>
                  <a:srgbClr val="002060"/>
                </a:solidFill>
              </a:defRPr>
            </a:lvl1pPr>
          </a:lstStyle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/>
              <a:t>EGU General Assembly 2020 Online 7th May 2020 </a:t>
            </a:r>
            <a:endParaRPr lang="en-GB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89B676D7-4E84-43E5-9376-3270EFF99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 i="0">
                <a:solidFill>
                  <a:schemeClr val="tx1"/>
                </a:solidFill>
              </a:defRPr>
            </a:lvl1pPr>
          </a:lstStyle>
          <a:p>
            <a:fld id="{2DAFE580-4F39-4EF0-9A4F-441970C723DD}" type="slidenum">
              <a:rPr lang="da-DK" altLang="en-US"/>
              <a:pPr/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680460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1566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43102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43102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/>
              <a:t>EGU General Assembly 2020 Online 7th May 2020 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838200" y="4437112"/>
            <a:ext cx="3695700" cy="122413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ddddd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89B676D7-4E84-43E5-9376-3270EFF99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 i="0">
                <a:solidFill>
                  <a:schemeClr val="tx1"/>
                </a:solidFill>
              </a:defRPr>
            </a:lvl1pPr>
          </a:lstStyle>
          <a:p>
            <a:fld id="{2DAFE580-4F39-4EF0-9A4F-441970C723DD}" type="slidenum">
              <a:rPr lang="da-DK" altLang="en-US"/>
              <a:pPr/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614026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EGU General Assembly 2020</a:t>
            </a:r>
          </a:p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Online 7</a:t>
            </a:r>
            <a:r>
              <a:rPr lang="en-GB" baseline="30000" dirty="0"/>
              <a:t>th</a:t>
            </a:r>
            <a:r>
              <a:rPr lang="en-GB" dirty="0"/>
              <a:t> May 2020</a:t>
            </a:r>
          </a:p>
          <a:p>
            <a:endParaRPr lang="en-GB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89B676D7-4E84-43E5-9376-3270EFF99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 i="0">
                <a:solidFill>
                  <a:schemeClr val="tx1"/>
                </a:solidFill>
              </a:defRPr>
            </a:lvl1pPr>
          </a:lstStyle>
          <a:p>
            <a:fld id="{2DAFE580-4F39-4EF0-9A4F-441970C723DD}" type="slidenum">
              <a:rPr lang="da-DK" altLang="en-US"/>
              <a:pPr/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95053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/>
              <a:t>EGU General Assembly 2020 Online 7th May 2020 </a:t>
            </a:r>
            <a:endParaRPr lang="en-GB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89B676D7-4E84-43E5-9376-3270EFF99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 i="0">
                <a:solidFill>
                  <a:schemeClr val="tx1"/>
                </a:solidFill>
              </a:defRPr>
            </a:lvl1pPr>
          </a:lstStyle>
          <a:p>
            <a:fld id="{2DAFE580-4F39-4EF0-9A4F-441970C723DD}" type="slidenum">
              <a:rPr lang="da-DK" altLang="en-US"/>
              <a:pPr/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7472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/>
              <a:t>EGU General Assembly 2020 Online 7th May 2020 </a:t>
            </a:r>
            <a:endParaRPr lang="en-GB" dirty="0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89B676D7-4E84-43E5-9376-3270EFF99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 i="0">
                <a:solidFill>
                  <a:schemeClr val="tx1"/>
                </a:solidFill>
              </a:defRPr>
            </a:lvl1pPr>
          </a:lstStyle>
          <a:p>
            <a:fld id="{2DAFE580-4F39-4EF0-9A4F-441970C723DD}" type="slidenum">
              <a:rPr lang="da-DK" altLang="en-US"/>
              <a:pPr/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90418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1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GB"/>
              <a:t>EGU General Assembly 2020 Online 7th May 2020 </a:t>
            </a:r>
          </a:p>
        </p:txBody>
      </p:sp>
    </p:spTree>
    <p:extLst>
      <p:ext uri="{BB962C8B-B14F-4D97-AF65-F5344CB8AC3E}">
        <p14:creationId xmlns:p14="http://schemas.microsoft.com/office/powerpoint/2010/main" val="1750737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174625" indent="-174625">
              <a:buFont typeface="Arial" pitchFamily="34" charset="0"/>
              <a:buNone/>
              <a:tabLst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4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9" descr="Second_Top">
            <a:extLst>
              <a:ext uri="{FF2B5EF4-FFF2-40B4-BE49-F238E27FC236}">
                <a16:creationId xmlns:a16="http://schemas.microsoft.com/office/drawing/2014/main" xmlns="" id="{F449B66D-6127-4C67-9426-9FBFBB8D37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6">
            <a:extLst>
              <a:ext uri="{FF2B5EF4-FFF2-40B4-BE49-F238E27FC236}">
                <a16:creationId xmlns:a16="http://schemas.microsoft.com/office/drawing/2014/main" xmlns="" id="{A2DA5AB9-E3E7-4475-BB0D-9C93C4DCE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43100"/>
            <a:ext cx="7543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dirty="0" err="1"/>
              <a:t>Click</a:t>
            </a:r>
            <a:r>
              <a:rPr lang="da-DK" altLang="en-US" dirty="0"/>
              <a:t> to </a:t>
            </a:r>
            <a:r>
              <a:rPr lang="da-DK" altLang="en-US" dirty="0" err="1"/>
              <a:t>edit</a:t>
            </a:r>
            <a:r>
              <a:rPr lang="da-DK" altLang="en-US" dirty="0"/>
              <a:t> Master </a:t>
            </a:r>
            <a:r>
              <a:rPr lang="da-DK" altLang="en-US" dirty="0" err="1"/>
              <a:t>text</a:t>
            </a:r>
            <a:r>
              <a:rPr lang="da-DK" altLang="en-US" dirty="0"/>
              <a:t> </a:t>
            </a:r>
            <a:r>
              <a:rPr lang="da-DK" altLang="en-US" dirty="0" err="1"/>
              <a:t>styles</a:t>
            </a:r>
            <a:endParaRPr lang="da-DK" altLang="en-US" dirty="0"/>
          </a:p>
          <a:p>
            <a:pPr lvl="1"/>
            <a:r>
              <a:rPr lang="da-DK" altLang="en-US" dirty="0"/>
              <a:t>Second </a:t>
            </a:r>
            <a:r>
              <a:rPr lang="da-DK" altLang="en-US" dirty="0" err="1"/>
              <a:t>level</a:t>
            </a:r>
            <a:endParaRPr lang="da-DK" altLang="en-US" dirty="0"/>
          </a:p>
          <a:p>
            <a:pPr lvl="2"/>
            <a:r>
              <a:rPr lang="da-DK" altLang="en-US" dirty="0"/>
              <a:t>Third </a:t>
            </a:r>
            <a:r>
              <a:rPr lang="da-DK" altLang="en-US" dirty="0" err="1"/>
              <a:t>level</a:t>
            </a:r>
            <a:endParaRPr lang="da-DK" altLang="en-US" dirty="0"/>
          </a:p>
          <a:p>
            <a:pPr lvl="3"/>
            <a:r>
              <a:rPr lang="da-DK" altLang="en-US" dirty="0" err="1"/>
              <a:t>Fourth</a:t>
            </a:r>
            <a:r>
              <a:rPr lang="da-DK" altLang="en-US" dirty="0"/>
              <a:t> </a:t>
            </a:r>
            <a:r>
              <a:rPr lang="da-DK" altLang="en-US" dirty="0" err="1"/>
              <a:t>level</a:t>
            </a:r>
            <a:endParaRPr lang="da-DK" altLang="en-US" dirty="0"/>
          </a:p>
          <a:p>
            <a:pPr lvl="4"/>
            <a:r>
              <a:rPr lang="da-DK" altLang="en-US" dirty="0"/>
              <a:t>Fifth </a:t>
            </a:r>
            <a:r>
              <a:rPr lang="da-DK" altLang="en-US" dirty="0" err="1"/>
              <a:t>level</a:t>
            </a:r>
            <a:endParaRPr lang="da-DK" altLang="en-US" dirty="0"/>
          </a:p>
        </p:txBody>
      </p:sp>
      <p:pic>
        <p:nvPicPr>
          <p:cNvPr id="1029" name="Picture 40" descr="IMP_Logo_2Colour">
            <a:extLst>
              <a:ext uri="{FF2B5EF4-FFF2-40B4-BE49-F238E27FC236}">
                <a16:creationId xmlns:a16="http://schemas.microsoft.com/office/drawing/2014/main" xmlns="" id="{778C2712-FF3E-4621-8BF6-184CD9CB7A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65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800" b="1" i="0" smtClean="0">
                <a:solidFill>
                  <a:srgbClr val="002060"/>
                </a:solidFill>
              </a:defRPr>
            </a:lvl1pPr>
          </a:lstStyle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/>
              <a:t>EGU General Assembly 2020 Online 7th May 2020 </a:t>
            </a:r>
            <a:endParaRPr lang="en-GB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1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  <p:sldLayoutId id="2147484660" r:id="rId12"/>
    <p:sldLayoutId id="2147484662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002060"/>
          </a:solidFill>
          <a:latin typeface="+mn-lt"/>
          <a:ea typeface="+mn-ea"/>
          <a:cs typeface="+mn-cs"/>
        </a:defRPr>
      </a:lvl1pPr>
      <a:lvl2pPr marL="571500" indent="-1905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2060"/>
          </a:solidFill>
          <a:latin typeface="+mn-lt"/>
        </a:defRPr>
      </a:lvl2pPr>
      <a:lvl3pPr marL="952500" indent="-1905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2060"/>
          </a:solidFill>
          <a:latin typeface="+mn-lt"/>
        </a:defRPr>
      </a:lvl3pPr>
      <a:lvl4pPr marL="1333500" indent="-1905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400">
          <a:solidFill>
            <a:srgbClr val="002060"/>
          </a:solidFill>
          <a:latin typeface="+mn-lt"/>
        </a:defRPr>
      </a:lvl4pPr>
      <a:lvl5pPr marL="1727200" indent="-203200" algn="l" rtl="0" eaLnBrk="0" fontAlgn="base" hangingPunct="0">
        <a:spcBef>
          <a:spcPct val="20000"/>
        </a:spcBef>
        <a:spcAft>
          <a:spcPct val="0"/>
        </a:spcAft>
        <a:buChar char="°"/>
        <a:defRPr sz="1400">
          <a:solidFill>
            <a:srgbClr val="002060"/>
          </a:solidFill>
          <a:latin typeface="+mn-lt"/>
        </a:defRPr>
      </a:lvl5pPr>
      <a:lvl6pPr marL="21844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6pPr>
      <a:lvl7pPr marL="26416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7pPr>
      <a:lvl8pPr marL="30988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8pPr>
      <a:lvl9pPr marL="35560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agupubs.onlinelibrary.wiley.com/doi/pdf/10.1029/92WR00607" TargetMode="External"/><Relationship Id="rId3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hyperlink" Target="https://ejatlas.org/conflict/aila-affected-people-need-protection-bangladesh" TargetMode="External"/><Relationship Id="rId7" Type="http://schemas.openxmlformats.org/officeDocument/2006/relationships/hyperlink" Target="http://archive.boston.com/bigpicture/2009/06/cyclone_aila.html" TargetMode="External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6" Type="http://schemas.openxmlformats.org/officeDocument/2006/relationships/image" Target="../media/image26.emf"/><Relationship Id="rId7" Type="http://schemas.openxmlformats.org/officeDocument/2006/relationships/image" Target="../media/image27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751584"/>
            <a:ext cx="75438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 of tropical cyclone storm surges on groundwater salinity in southwest regions of Bangladesh 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835696" y="4887159"/>
            <a:ext cx="5806701" cy="1761291"/>
          </a:xfrm>
        </p:spPr>
        <p:txBody>
          <a:bodyPr/>
          <a:lstStyle/>
          <a:p>
            <a:r>
              <a:rPr lang="en-GB" sz="2000" dirty="0"/>
              <a:t>Chi San Tsai, </a:t>
            </a:r>
            <a:r>
              <a:rPr lang="en-US" altLang="zh-TW" sz="2000" dirty="0" smtClean="0"/>
              <a:t>Prof.</a:t>
            </a:r>
            <a:r>
              <a:rPr lang="zh-TW" altLang="en-US" sz="2000" dirty="0" smtClean="0"/>
              <a:t> </a:t>
            </a:r>
            <a:r>
              <a:rPr lang="en-GB" sz="2000" dirty="0" smtClean="0"/>
              <a:t>Adrian </a:t>
            </a:r>
            <a:r>
              <a:rPr lang="en-GB" sz="2000" dirty="0"/>
              <a:t>P. Butler and </a:t>
            </a:r>
            <a:r>
              <a:rPr lang="en-US" altLang="zh-TW" sz="2000" smtClean="0"/>
              <a:t>Dr.</a:t>
            </a:r>
            <a:r>
              <a:rPr lang="en-GB" sz="2000" smtClean="0"/>
              <a:t>Mo </a:t>
            </a:r>
            <a:r>
              <a:rPr lang="en-GB" sz="2000" dirty="0"/>
              <a:t>A. </a:t>
            </a:r>
            <a:r>
              <a:rPr lang="en-GB" sz="2000" dirty="0" err="1"/>
              <a:t>Hoque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1</a:t>
            </a:fld>
            <a:endParaRPr lang="da-DK" alt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969853"/>
            <a:ext cx="3185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2000" b="1" i="0" dirty="0">
                <a:solidFill>
                  <a:srgbClr val="002060"/>
                </a:solidFill>
                <a:latin typeface="+mn-lt"/>
              </a:rPr>
              <a:t>EGU General Assembly 2020</a:t>
            </a:r>
          </a:p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2000" b="1" i="0" dirty="0">
                <a:solidFill>
                  <a:srgbClr val="002060"/>
                </a:solidFill>
                <a:latin typeface="+mn-lt"/>
              </a:rPr>
              <a:t>Online 7</a:t>
            </a:r>
            <a:r>
              <a:rPr lang="en-GB" sz="2000" b="1" i="0" baseline="30000" dirty="0">
                <a:solidFill>
                  <a:srgbClr val="002060"/>
                </a:solidFill>
                <a:latin typeface="+mn-lt"/>
              </a:rPr>
              <a:t>th</a:t>
            </a:r>
            <a:r>
              <a:rPr lang="en-GB" sz="2000" b="1" i="0" dirty="0">
                <a:solidFill>
                  <a:srgbClr val="002060"/>
                </a:solidFill>
                <a:latin typeface="+mn-lt"/>
              </a:rPr>
              <a:t> May 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569"/>
            <a:ext cx="2387066" cy="110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48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4"/>
            <a:ext cx="7543800" cy="638175"/>
          </a:xfrm>
        </p:spPr>
        <p:txBody>
          <a:bodyPr/>
          <a:lstStyle/>
          <a:p>
            <a:pPr algn="ctr"/>
            <a:r>
              <a:rPr lang="en-GB" dirty="0"/>
              <a:t>Surface features &amp; land use along A</a:t>
            </a:r>
            <a:r>
              <a:rPr lang="en-GB" baseline="-25000" dirty="0"/>
              <a:t>0</a:t>
            </a:r>
            <a:r>
              <a:rPr lang="en-GB" dirty="0"/>
              <a:t>-B</a:t>
            </a:r>
            <a:r>
              <a:rPr lang="en-GB" baseline="-25000" dirty="0"/>
              <a:t>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393" y="1484784"/>
            <a:ext cx="5484903" cy="5373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2200" y="6381328"/>
            <a:ext cx="2393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Source: Google earth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10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440198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>
            <a:extLst>
              <a:ext uri="{FF2B5EF4-FFF2-40B4-BE49-F238E27FC236}">
                <a16:creationId xmlns:a16="http://schemas.microsoft.com/office/drawing/2014/main" xmlns="" id="{79B1250E-3C73-428B-9687-56E3CEDA0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r="36171" b="73452"/>
          <a:stretch/>
        </p:blipFill>
        <p:spPr bwMode="auto">
          <a:xfrm>
            <a:off x="4068638" y="3933056"/>
            <a:ext cx="4895850" cy="197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>
            <a:extLst>
              <a:ext uri="{FF2B5EF4-FFF2-40B4-BE49-F238E27FC236}">
                <a16:creationId xmlns:a16="http://schemas.microsoft.com/office/drawing/2014/main" xmlns="" id="{186F9C97-BE3A-45C0-9218-E8D455F73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8126413" cy="638175"/>
          </a:xfrm>
        </p:spPr>
        <p:txBody>
          <a:bodyPr/>
          <a:lstStyle/>
          <a:p>
            <a:r>
              <a:rPr lang="en-US" altLang="en-US" dirty="0"/>
              <a:t>Measured GW salinity &amp; modelled GW salinity </a:t>
            </a:r>
            <a:endParaRPr lang="en-GB" altLang="en-US" dirty="0"/>
          </a:p>
        </p:txBody>
      </p:sp>
      <p:pic>
        <p:nvPicPr>
          <p:cNvPr id="15364" name="Picture 5">
            <a:extLst>
              <a:ext uri="{FF2B5EF4-FFF2-40B4-BE49-F238E27FC236}">
                <a16:creationId xmlns:a16="http://schemas.microsoft.com/office/drawing/2014/main" xmlns="" id="{95131AEA-B580-4A66-A5D5-AD4CBE83D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4" t="1630" r="674" b="2525"/>
          <a:stretch>
            <a:fillRect/>
          </a:stretch>
        </p:blipFill>
        <p:spPr bwMode="auto">
          <a:xfrm>
            <a:off x="171450" y="1484313"/>
            <a:ext cx="360045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6">
            <a:extLst>
              <a:ext uri="{FF2B5EF4-FFF2-40B4-BE49-F238E27FC236}">
                <a16:creationId xmlns:a16="http://schemas.microsoft.com/office/drawing/2014/main" xmlns="" id="{B6A2D0D7-9628-4745-A5E4-4AF3C8061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8344" y="5600184"/>
            <a:ext cx="1361356" cy="7811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15366" name="Picture 7">
            <a:extLst>
              <a:ext uri="{FF2B5EF4-FFF2-40B4-BE49-F238E27FC236}">
                <a16:creationId xmlns:a16="http://schemas.microsoft.com/office/drawing/2014/main" xmlns="" id="{60357C75-7E05-4C33-B63D-7F78FFB27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689600"/>
            <a:ext cx="68262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8">
            <a:extLst>
              <a:ext uri="{FF2B5EF4-FFF2-40B4-BE49-F238E27FC236}">
                <a16:creationId xmlns:a16="http://schemas.microsoft.com/office/drawing/2014/main" xmlns="" id="{C2EA0B27-ABF1-4C02-B863-6F0558E2F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3500438"/>
            <a:ext cx="1116012" cy="417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395536" y="1484313"/>
            <a:ext cx="576064" cy="4325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Verdana" pitchFamily="34" charset="0"/>
                <a:cs typeface="Times New Roman" pitchFamily="18" charset="0"/>
              </a:rPr>
              <a:t>(a)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71450" y="5861050"/>
            <a:ext cx="1088182" cy="3762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72BD0EFE-D509-45D5-80A6-8E02BAE303F2}"/>
              </a:ext>
            </a:extLst>
          </p:cNvPr>
          <p:cNvCxnSpPr/>
          <p:nvPr/>
        </p:nvCxnSpPr>
        <p:spPr bwMode="auto">
          <a:xfrm flipH="1">
            <a:off x="1006686" y="2420888"/>
            <a:ext cx="612986" cy="50405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CB8BC8-73A6-42F6-864D-D2DE93C8609F}"/>
              </a:ext>
            </a:extLst>
          </p:cNvPr>
          <p:cNvSpPr txBox="1"/>
          <p:nvPr/>
        </p:nvSpPr>
        <p:spPr>
          <a:xfrm>
            <a:off x="683568" y="234989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40404"/>
                </a:solidFill>
                <a:latin typeface="+mn-lt"/>
              </a:rPr>
              <a:t>3 km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11</a:t>
            </a:fld>
            <a:endParaRPr lang="da-DK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6688" t="51811" r="4325"/>
          <a:stretch/>
        </p:blipFill>
        <p:spPr>
          <a:xfrm>
            <a:off x="4066084" y="1741458"/>
            <a:ext cx="4898404" cy="2160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1960" y="155679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40404"/>
                </a:solidFill>
                <a:latin typeface="+mn-lt"/>
              </a:rPr>
              <a:t>A</a:t>
            </a:r>
            <a:r>
              <a:rPr lang="en-GB" sz="1800" i="0" baseline="-25000" dirty="0">
                <a:solidFill>
                  <a:srgbClr val="040404"/>
                </a:solidFill>
                <a:latin typeface="+mn-lt"/>
              </a:rPr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16416" y="1547500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40404"/>
                </a:solidFill>
                <a:latin typeface="+mn-lt"/>
              </a:rPr>
              <a:t>B</a:t>
            </a:r>
            <a:r>
              <a:rPr lang="en-GB" sz="1800" i="0" baseline="-25000" dirty="0">
                <a:solidFill>
                  <a:srgbClr val="040404"/>
                </a:solidFill>
                <a:latin typeface="+mn-lt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1377" y="1556792"/>
            <a:ext cx="498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 smtClean="0">
                <a:solidFill>
                  <a:srgbClr val="040404"/>
                </a:solidFill>
                <a:latin typeface="Verdana" charset="0"/>
                <a:ea typeface="Verdana" charset="0"/>
                <a:cs typeface="Verdana" charset="0"/>
              </a:rPr>
              <a:t>(b)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161377" y="3917950"/>
            <a:ext cx="749011" cy="23113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i="0" dirty="0" smtClean="0">
                <a:solidFill>
                  <a:srgbClr val="002060"/>
                </a:solidFill>
                <a:latin typeface="Verdana" pitchFamily="34" charset="0"/>
                <a:cs typeface="Times New Roman" pitchFamily="18" charset="0"/>
              </a:rPr>
              <a:t>(c)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xmlns="" id="{B6A2D0D7-9628-4745-A5E4-4AF3C8061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4147" y="5650991"/>
            <a:ext cx="865684" cy="4964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861907" y="5803900"/>
            <a:ext cx="6812658" cy="996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Times New Roman" pitchFamily="18" charset="0"/>
              </a:rPr>
              <a:t>Elevation map</a:t>
            </a:r>
            <a:r>
              <a:rPr kumimoji="0" lang="en-GB" sz="16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Times New Roman" pitchFamily="18" charset="0"/>
              </a:rPr>
              <a:t> of the study area (Islam et al., 2019)</a:t>
            </a:r>
          </a:p>
          <a:p>
            <a:pPr marL="342900" indent="-342900" eaLnBrk="1" hangingPunct="1">
              <a:buFontTx/>
              <a:buAutoNum type="alphaLcParenBoth"/>
            </a:pPr>
            <a:r>
              <a:rPr lang="en-GB" i="0" dirty="0">
                <a:solidFill>
                  <a:schemeClr val="bg1"/>
                </a:solidFill>
              </a:rPr>
              <a:t>Uncalibrated GW salinity along cross section A</a:t>
            </a:r>
            <a:r>
              <a:rPr lang="en-GB" i="0" baseline="-25000" dirty="0">
                <a:solidFill>
                  <a:schemeClr val="bg1"/>
                </a:solidFill>
              </a:rPr>
              <a:t>0</a:t>
            </a:r>
            <a:r>
              <a:rPr lang="en-GB" i="0" dirty="0">
                <a:solidFill>
                  <a:schemeClr val="bg1"/>
                </a:solidFill>
              </a:rPr>
              <a:t>-B</a:t>
            </a:r>
            <a:r>
              <a:rPr lang="en-GB" i="0" baseline="-25000" dirty="0">
                <a:solidFill>
                  <a:schemeClr val="bg1"/>
                </a:solidFill>
              </a:rPr>
              <a:t>0</a:t>
            </a:r>
            <a:r>
              <a:rPr lang="en-GB" i="0" dirty="0">
                <a:solidFill>
                  <a:schemeClr val="bg1"/>
                </a:solidFill>
              </a:rPr>
              <a:t> </a:t>
            </a:r>
          </a:p>
          <a:p>
            <a:pPr marL="342900" indent="-342900" eaLnBrk="1" hangingPunct="1">
              <a:buFontTx/>
              <a:buAutoNum type="alphaLcParenBoth"/>
            </a:pPr>
            <a:r>
              <a:rPr lang="en-GB" i="0" baseline="0" dirty="0" smtClean="0">
                <a:solidFill>
                  <a:schemeClr val="bg1"/>
                </a:solidFill>
              </a:rPr>
              <a:t>GW </a:t>
            </a:r>
            <a:r>
              <a:rPr lang="en-GB" i="0" baseline="0" dirty="0">
                <a:solidFill>
                  <a:schemeClr val="bg1"/>
                </a:solidFill>
              </a:rPr>
              <a:t>salinity</a:t>
            </a:r>
            <a:r>
              <a:rPr lang="en-GB" i="0" dirty="0">
                <a:solidFill>
                  <a:schemeClr val="bg1"/>
                </a:solidFill>
              </a:rPr>
              <a:t> along cross section A-A’ (Islam et al., 2019</a:t>
            </a:r>
            <a:r>
              <a:rPr lang="en-GB" i="0" dirty="0" smtClean="0">
                <a:solidFill>
                  <a:schemeClr val="bg1"/>
                </a:solidFill>
              </a:rPr>
              <a:t>)</a:t>
            </a:r>
            <a:endParaRPr lang="en-GB" i="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2915816" y="3006755"/>
            <a:ext cx="1150268" cy="50677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>
            <a:off x="2203376" y="3917950"/>
            <a:ext cx="2064860" cy="23113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168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2867377-5883-4395-8F9B-6C71B59E86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764704"/>
            <a:ext cx="8568952" cy="638175"/>
          </a:xfrm>
        </p:spPr>
        <p:txBody>
          <a:bodyPr>
            <a:noAutofit/>
          </a:bodyPr>
          <a:lstStyle/>
          <a:p>
            <a:r>
              <a:rPr lang="en-US" altLang="en-US" dirty="0"/>
              <a:t>Simulated parameters                               land use &amp; lithology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484784"/>
            <a:ext cx="4824536" cy="4737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F7CF6E-7064-4722-A103-B239D64D3532}"/>
              </a:ext>
            </a:extLst>
          </p:cNvPr>
          <p:cNvSpPr/>
          <p:nvPr/>
        </p:nvSpPr>
        <p:spPr bwMode="auto">
          <a:xfrm>
            <a:off x="46179" y="4221089"/>
            <a:ext cx="4813853" cy="1080120"/>
          </a:xfrm>
          <a:prstGeom prst="rect">
            <a:avLst/>
          </a:prstGeom>
          <a:noFill/>
          <a:ln w="57150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089D44-5410-4527-94C2-8CA23DE48F01}"/>
              </a:ext>
            </a:extLst>
          </p:cNvPr>
          <p:cNvSpPr/>
          <p:nvPr/>
        </p:nvSpPr>
        <p:spPr bwMode="auto">
          <a:xfrm>
            <a:off x="46179" y="5470881"/>
            <a:ext cx="4813853" cy="406391"/>
          </a:xfrm>
          <a:prstGeom prst="rect">
            <a:avLst/>
          </a:prstGeom>
          <a:noFill/>
          <a:ln w="57150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6F7CF6E-7064-4722-A103-B239D64D3532}"/>
              </a:ext>
            </a:extLst>
          </p:cNvPr>
          <p:cNvSpPr/>
          <p:nvPr/>
        </p:nvSpPr>
        <p:spPr bwMode="auto">
          <a:xfrm>
            <a:off x="67747" y="2060847"/>
            <a:ext cx="4813853" cy="1990569"/>
          </a:xfrm>
          <a:prstGeom prst="rect">
            <a:avLst/>
          </a:prstGeom>
          <a:noFill/>
          <a:ln w="57150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xmlns="" id="{0B3AF23F-E9A5-4555-A28D-0342CCA8049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4217" y="1484958"/>
            <a:ext cx="3878263" cy="1223962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FF406483-7E7F-492A-AA7C-216CCB76F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17" y="2677839"/>
            <a:ext cx="3878263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12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070356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xmlns="" id="{259C2F95-0073-4568-8A2F-FB72A38013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8675" y="811213"/>
            <a:ext cx="7543800" cy="638175"/>
          </a:xfrm>
        </p:spPr>
        <p:txBody>
          <a:bodyPr>
            <a:normAutofit/>
          </a:bodyPr>
          <a:lstStyle/>
          <a:p>
            <a:pPr algn="ctr"/>
            <a:r>
              <a:rPr lang="en-GB" altLang="en-US" dirty="0">
                <a:solidFill>
                  <a:srgbClr val="C00000"/>
                </a:solidFill>
              </a:rPr>
              <a:t>Pond  monitoring</a:t>
            </a:r>
          </a:p>
        </p:txBody>
      </p:sp>
      <p:pic>
        <p:nvPicPr>
          <p:cNvPr id="10243" name="Picture 4">
            <a:extLst>
              <a:ext uri="{FF2B5EF4-FFF2-40B4-BE49-F238E27FC236}">
                <a16:creationId xmlns:a16="http://schemas.microsoft.com/office/drawing/2014/main" xmlns="" id="{053C685E-19FD-499D-A49C-7FE7F7975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471265"/>
            <a:ext cx="8275637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71C2E896-BDDE-46C3-B3AD-6726FD86B2D0}"/>
              </a:ext>
            </a:extLst>
          </p:cNvPr>
          <p:cNvSpPr txBox="1">
            <a:spLocks/>
          </p:cNvSpPr>
          <p:nvPr/>
        </p:nvSpPr>
        <p:spPr bwMode="auto">
          <a:xfrm>
            <a:off x="1619250" y="1124744"/>
            <a:ext cx="1643063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r>
              <a:rPr lang="en-GB" sz="2400" i="0" kern="0" dirty="0">
                <a:solidFill>
                  <a:srgbClr val="002060"/>
                </a:solidFill>
                <a:latin typeface="Impact"/>
              </a:rPr>
              <a:t>Study area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F2C3034-43D0-40C9-A19C-E7EB14EBFD05}"/>
              </a:ext>
            </a:extLst>
          </p:cNvPr>
          <p:cNvSpPr txBox="1">
            <a:spLocks/>
          </p:cNvSpPr>
          <p:nvPr/>
        </p:nvSpPr>
        <p:spPr bwMode="auto">
          <a:xfrm>
            <a:off x="5868144" y="1028930"/>
            <a:ext cx="2295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r>
              <a:rPr lang="en-GB" sz="2400" i="0" kern="0" dirty="0">
                <a:solidFill>
                  <a:srgbClr val="002060"/>
                </a:solidFill>
                <a:latin typeface="Impact"/>
              </a:rPr>
              <a:t>Field survey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573AE79-C0FA-405B-9EE9-21E7E7C5C804}"/>
              </a:ext>
            </a:extLst>
          </p:cNvPr>
          <p:cNvSpPr/>
          <p:nvPr/>
        </p:nvSpPr>
        <p:spPr>
          <a:xfrm>
            <a:off x="76007" y="5589240"/>
            <a:ext cx="9067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i="0" dirty="0" smtClean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 monitoring system was used to observe the interaction between the pond and underlying groundwater.</a:t>
            </a:r>
            <a:r>
              <a:rPr lang="en-GB" altLang="en-US" i="0" dirty="0">
                <a:solidFill>
                  <a:srgbClr val="333333"/>
                </a:solidFill>
              </a:rPr>
              <a:t> Rainfall, evaporation, pond and groundwater level, abstraction, and solute concentration were </a:t>
            </a:r>
            <a:r>
              <a:rPr lang="en-GB" altLang="en-US" i="0" dirty="0" smtClean="0">
                <a:solidFill>
                  <a:srgbClr val="333333"/>
                </a:solidFill>
              </a:rPr>
              <a:t>monitored. Two </a:t>
            </a:r>
            <a:r>
              <a:rPr lang="en-GB" altLang="en-US" i="0" dirty="0">
                <a:solidFill>
                  <a:srgbClr val="333333"/>
                </a:solidFill>
              </a:rPr>
              <a:t>piezometers </a:t>
            </a:r>
            <a:r>
              <a:rPr lang="en-GB" i="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GB" i="0" dirty="0" smtClean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BP03&amp;BP02 </a:t>
            </a:r>
            <a:r>
              <a:rPr lang="en-GB" altLang="en-US" i="0" dirty="0" smtClean="0">
                <a:solidFill>
                  <a:srgbClr val="333333"/>
                </a:solidFill>
              </a:rPr>
              <a:t>were </a:t>
            </a:r>
            <a:r>
              <a:rPr lang="en-GB" altLang="en-US" i="0" dirty="0">
                <a:solidFill>
                  <a:srgbClr val="333333"/>
                </a:solidFill>
              </a:rPr>
              <a:t>also set-up around the </a:t>
            </a:r>
            <a:r>
              <a:rPr lang="en-GB" altLang="en-US" i="0" dirty="0" smtClean="0">
                <a:solidFill>
                  <a:srgbClr val="333333"/>
                </a:solidFill>
              </a:rPr>
              <a:t>pond (BS</a:t>
            </a:r>
            <a:r>
              <a:rPr lang="en-GB" i="0" dirty="0" smtClean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01).</a:t>
            </a:r>
          </a:p>
          <a:p>
            <a:pPr>
              <a:defRPr/>
            </a:pPr>
            <a:endParaRPr lang="en-GB" i="0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13</a:t>
            </a:fld>
            <a:endParaRPr lang="da-DK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479316"/>
            <a:ext cx="2621507" cy="1944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2663" y="3933056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200" i="0" dirty="0" smtClean="0">
                <a:solidFill>
                  <a:srgbClr val="04040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BS01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099850" y="3178424"/>
            <a:ext cx="3044150" cy="1978768"/>
            <a:chOff x="4966544" y="3501008"/>
            <a:chExt cx="3509223" cy="1728217"/>
          </a:xfrm>
        </p:grpSpPr>
        <p:cxnSp>
          <p:nvCxnSpPr>
            <p:cNvPr id="11" name="Straight Connector 10"/>
            <p:cNvCxnSpPr>
              <a:endCxn id="13" idx="0"/>
            </p:cNvCxnSpPr>
            <p:nvPr/>
          </p:nvCxnSpPr>
          <p:spPr bwMode="auto">
            <a:xfrm flipV="1">
              <a:off x="4966544" y="3501008"/>
              <a:ext cx="2673996" cy="5046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966544" y="4092950"/>
              <a:ext cx="2448517" cy="111088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3" name="Picture 2" descr="C:\Users\mhoque\Google Drive\AllPhotos\FieldWork_July_2013\127___08\IMG_529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53" t="15886" r="19467" b="15216"/>
            <a:stretch/>
          </p:blipFill>
          <p:spPr bwMode="auto">
            <a:xfrm>
              <a:off x="6804248" y="3501008"/>
              <a:ext cx="1671519" cy="1728217"/>
            </a:xfrm>
            <a:prstGeom prst="ellipse">
              <a:avLst/>
            </a:prstGeom>
            <a:ln w="6350" cap="rnd">
              <a:solidFill>
                <a:schemeClr val="bg1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 bwMode="auto">
          <a:xfrm>
            <a:off x="2843808" y="3429000"/>
            <a:ext cx="418505" cy="327246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3262313" y="3356992"/>
            <a:ext cx="1813743" cy="21602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541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596" r="5854" b="6481"/>
          <a:stretch/>
        </p:blipFill>
        <p:spPr>
          <a:xfrm>
            <a:off x="111337" y="1659359"/>
            <a:ext cx="6536033" cy="50928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85043" t="63720" r="8657" b="9564"/>
          <a:stretch/>
        </p:blipFill>
        <p:spPr>
          <a:xfrm>
            <a:off x="792938" y="5318912"/>
            <a:ext cx="712986" cy="1171323"/>
          </a:xfrm>
          <a:prstGeom prst="rect">
            <a:avLst/>
          </a:prstGeom>
        </p:spPr>
      </p:pic>
      <p:sp>
        <p:nvSpPr>
          <p:cNvPr id="16386" name="Title 1">
            <a:extLst>
              <a:ext uri="{FF2B5EF4-FFF2-40B4-BE49-F238E27FC236}">
                <a16:creationId xmlns:a16="http://schemas.microsoft.com/office/drawing/2014/main" xmlns="" id="{72C9493E-EA14-41E8-9AF7-2E0C8701B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87824" y="833835"/>
            <a:ext cx="5288979" cy="674354"/>
          </a:xfrm>
        </p:spPr>
        <p:txBody>
          <a:bodyPr>
            <a:noAutofit/>
          </a:bodyPr>
          <a:lstStyle/>
          <a:p>
            <a:r>
              <a:rPr lang="en-US" altLang="en-US" dirty="0"/>
              <a:t>Model calibration  </a:t>
            </a:r>
            <a:endParaRPr lang="en-GB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4BF4CF-46DC-4DE3-9C0C-2EFD631CA4D4}"/>
              </a:ext>
            </a:extLst>
          </p:cNvPr>
          <p:cNvSpPr txBox="1"/>
          <p:nvPr/>
        </p:nvSpPr>
        <p:spPr>
          <a:xfrm>
            <a:off x="4998277" y="3881363"/>
            <a:ext cx="1462087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schemeClr val="tx2"/>
                </a:solidFill>
                <a:latin typeface="+mn-lt"/>
              </a:rPr>
              <a:t>Pond salinity</a:t>
            </a:r>
            <a:endParaRPr lang="en-GB" b="1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0C4809-0294-4BF2-95B3-B8DD49C43E9C}"/>
              </a:ext>
            </a:extLst>
          </p:cNvPr>
          <p:cNvSpPr txBox="1"/>
          <p:nvPr/>
        </p:nvSpPr>
        <p:spPr>
          <a:xfrm>
            <a:off x="6592317" y="4067348"/>
            <a:ext cx="2516187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schemeClr val="tx2"/>
                </a:solidFill>
                <a:latin typeface="+mj-lt"/>
              </a:rPr>
              <a:t>GW salinity at 1m depth</a:t>
            </a:r>
          </a:p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endParaRPr lang="en-GB" b="1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995733A-563D-4697-83A2-A9143204528C}"/>
              </a:ext>
            </a:extLst>
          </p:cNvPr>
          <p:cNvSpPr/>
          <p:nvPr/>
        </p:nvSpPr>
        <p:spPr>
          <a:xfrm>
            <a:off x="6574417" y="4725144"/>
            <a:ext cx="2516187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schemeClr val="tx2"/>
                </a:solidFill>
                <a:latin typeface="+mj-lt"/>
              </a:rPr>
              <a:t>GW salinity at 3m depth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235336D-518D-498E-8275-947D71607D86}"/>
              </a:ext>
            </a:extLst>
          </p:cNvPr>
          <p:cNvSpPr/>
          <p:nvPr/>
        </p:nvSpPr>
        <p:spPr>
          <a:xfrm>
            <a:off x="6662027" y="2371192"/>
            <a:ext cx="2318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schemeClr val="tx2"/>
                </a:solidFill>
                <a:latin typeface="+mj-lt"/>
              </a:rPr>
              <a:t>Hydraulic head of GW</a:t>
            </a:r>
          </a:p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schemeClr val="tx2"/>
                </a:solidFill>
                <a:latin typeface="+mj-lt"/>
              </a:rPr>
              <a:t>at 1m depth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9928B7-DBFB-4886-AAF5-AAA1E25886B9}"/>
              </a:ext>
            </a:extLst>
          </p:cNvPr>
          <p:cNvSpPr txBox="1"/>
          <p:nvPr/>
        </p:nvSpPr>
        <p:spPr>
          <a:xfrm>
            <a:off x="6470272" y="1914066"/>
            <a:ext cx="246413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schemeClr val="tx2"/>
                </a:solidFill>
                <a:latin typeface="+mj-lt"/>
              </a:rPr>
              <a:t>Hydraulic head of pond</a:t>
            </a:r>
            <a:endParaRPr lang="en-GB" b="1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6464FB-CF6C-4D6D-96FC-791E138E785F}"/>
              </a:ext>
            </a:extLst>
          </p:cNvPr>
          <p:cNvSpPr/>
          <p:nvPr/>
        </p:nvSpPr>
        <p:spPr>
          <a:xfrm>
            <a:off x="6632714" y="2877467"/>
            <a:ext cx="247015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schemeClr val="tx2"/>
                </a:solidFill>
                <a:latin typeface="+mj-lt"/>
              </a:rPr>
              <a:t>Hydraulic head of GW </a:t>
            </a:r>
          </a:p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schemeClr val="tx2"/>
                </a:solidFill>
                <a:latin typeface="+mj-lt"/>
              </a:rPr>
              <a:t>at 3m depth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EDFF8B63-1610-492C-BF4B-E2D087BAF335}"/>
              </a:ext>
            </a:extLst>
          </p:cNvPr>
          <p:cNvCxnSpPr/>
          <p:nvPr/>
        </p:nvCxnSpPr>
        <p:spPr bwMode="auto">
          <a:xfrm flipH="1">
            <a:off x="6276594" y="2138087"/>
            <a:ext cx="246933" cy="31197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FA01D83-9217-4B35-9680-A0EF92C0C3DA}"/>
              </a:ext>
            </a:extLst>
          </p:cNvPr>
          <p:cNvCxnSpPr/>
          <p:nvPr/>
        </p:nvCxnSpPr>
        <p:spPr bwMode="auto">
          <a:xfrm flipH="1">
            <a:off x="6326604" y="2553056"/>
            <a:ext cx="287337" cy="6191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D3A61923-A6C4-4112-9801-62E9C25F7502}"/>
              </a:ext>
            </a:extLst>
          </p:cNvPr>
          <p:cNvCxnSpPr/>
          <p:nvPr/>
        </p:nvCxnSpPr>
        <p:spPr bwMode="auto">
          <a:xfrm flipH="1" flipV="1">
            <a:off x="6286387" y="2856713"/>
            <a:ext cx="288030" cy="21439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0F9FAA72-51C6-406D-BC66-213A510A9E93}"/>
              </a:ext>
            </a:extLst>
          </p:cNvPr>
          <p:cNvCxnSpPr/>
          <p:nvPr/>
        </p:nvCxnSpPr>
        <p:spPr bwMode="auto">
          <a:xfrm flipH="1">
            <a:off x="5076056" y="4118471"/>
            <a:ext cx="225425" cy="17462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D05EF610-B43A-495F-9917-F834DFDA5502}"/>
              </a:ext>
            </a:extLst>
          </p:cNvPr>
          <p:cNvCxnSpPr/>
          <p:nvPr/>
        </p:nvCxnSpPr>
        <p:spPr bwMode="auto">
          <a:xfrm flipH="1" flipV="1">
            <a:off x="6276594" y="4783050"/>
            <a:ext cx="322682" cy="3588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20911950-6965-4F01-95B3-9D0C51D43E92}"/>
              </a:ext>
            </a:extLst>
          </p:cNvPr>
          <p:cNvCxnSpPr/>
          <p:nvPr/>
        </p:nvCxnSpPr>
        <p:spPr bwMode="auto">
          <a:xfrm flipH="1">
            <a:off x="6255503" y="4293096"/>
            <a:ext cx="406524" cy="7498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 bwMode="auto">
          <a:xfrm>
            <a:off x="2389765" y="3302290"/>
            <a:ext cx="2857749" cy="34737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72C9493E-EA14-41E8-9AF7-2E0C8701B598}"/>
              </a:ext>
            </a:extLst>
          </p:cNvPr>
          <p:cNvSpPr txBox="1">
            <a:spLocks noChangeArrowheads="1"/>
          </p:cNvSpPr>
          <p:nvPr/>
        </p:nvSpPr>
        <p:spPr>
          <a:xfrm>
            <a:off x="2267744" y="3186694"/>
            <a:ext cx="2736304" cy="674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US" altLang="en-US" sz="2400" i="0" kern="0" dirty="0"/>
              <a:t>Pond &amp;GW salinities </a:t>
            </a:r>
            <a:endParaRPr lang="en-GB" altLang="en-US" sz="2400" i="0" kern="0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1979712" y="1700808"/>
            <a:ext cx="3420203" cy="34737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72C9493E-EA14-41E8-9AF7-2E0C8701B598}"/>
              </a:ext>
            </a:extLst>
          </p:cNvPr>
          <p:cNvSpPr txBox="1">
            <a:spLocks noChangeArrowheads="1"/>
          </p:cNvSpPr>
          <p:nvPr/>
        </p:nvSpPr>
        <p:spPr>
          <a:xfrm>
            <a:off x="1619672" y="1484784"/>
            <a:ext cx="5288979" cy="674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US" altLang="en-US" sz="2400" i="0" kern="0" dirty="0"/>
              <a:t>Hydraulic heads of pond &amp;GW </a:t>
            </a:r>
            <a:endParaRPr lang="en-GB" altLang="en-US" sz="2400" i="0" kern="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85043" t="63720" r="8657" b="9564"/>
          <a:stretch/>
        </p:blipFill>
        <p:spPr>
          <a:xfrm>
            <a:off x="33447208" y="14665819"/>
            <a:ext cx="1152129" cy="19666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85043" t="63720" r="8657" b="9564"/>
          <a:stretch/>
        </p:blipFill>
        <p:spPr>
          <a:xfrm>
            <a:off x="33663232" y="14641082"/>
            <a:ext cx="1152129" cy="19666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85043" t="63720" r="8657" b="9564"/>
          <a:stretch/>
        </p:blipFill>
        <p:spPr>
          <a:xfrm>
            <a:off x="33769671" y="14641082"/>
            <a:ext cx="1152129" cy="19666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85043" t="63720" r="8657" b="9564"/>
          <a:stretch/>
        </p:blipFill>
        <p:spPr>
          <a:xfrm>
            <a:off x="33922071" y="14793482"/>
            <a:ext cx="1152129" cy="19666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85043" t="63720" r="8657" b="9564"/>
          <a:stretch/>
        </p:blipFill>
        <p:spPr>
          <a:xfrm>
            <a:off x="34074471" y="14945882"/>
            <a:ext cx="1152129" cy="19666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6574417" y="5209166"/>
            <a:ext cx="334233" cy="1219012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542166" y="4966403"/>
            <a:ext cx="2857749" cy="34737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72C9493E-EA14-41E8-9AF7-2E0C8701B598}"/>
              </a:ext>
            </a:extLst>
          </p:cNvPr>
          <p:cNvSpPr txBox="1">
            <a:spLocks noChangeArrowheads="1"/>
          </p:cNvSpPr>
          <p:nvPr/>
        </p:nvSpPr>
        <p:spPr>
          <a:xfrm>
            <a:off x="1345836" y="4802912"/>
            <a:ext cx="5032176" cy="674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US" altLang="en-US" sz="2400" i="0" kern="0" dirty="0"/>
              <a:t>Pond &amp;GW salinities below the pond </a:t>
            </a:r>
            <a:endParaRPr lang="en-GB" altLang="en-US" sz="2400" i="0" kern="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14</a:t>
            </a:fld>
            <a:endParaRPr lang="da-DK" alt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20911950-6965-4F01-95B3-9D0C51D43E92}"/>
              </a:ext>
            </a:extLst>
          </p:cNvPr>
          <p:cNvCxnSpPr/>
          <p:nvPr/>
        </p:nvCxnSpPr>
        <p:spPr bwMode="auto">
          <a:xfrm flipH="1">
            <a:off x="6276594" y="4354436"/>
            <a:ext cx="387359" cy="15276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300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52" y="692696"/>
            <a:ext cx="8198296" cy="638175"/>
          </a:xfrm>
        </p:spPr>
        <p:txBody>
          <a:bodyPr/>
          <a:lstStyle/>
          <a:p>
            <a:pPr algn="ctr"/>
            <a:r>
              <a:rPr lang="en-GB" dirty="0"/>
              <a:t>2D storm surge model  (model setup)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6699" y="5373215"/>
            <a:ext cx="8403774" cy="1299815"/>
          </a:xfrm>
          <a:solidFill>
            <a:schemeClr val="accent1"/>
          </a:solidFill>
        </p:spPr>
        <p:txBody>
          <a:bodyPr/>
          <a:lstStyle/>
          <a:p>
            <a:pPr marL="0" indent="0"/>
            <a:r>
              <a:rPr lang="en-GB" sz="1600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Observed surge level from Chittagong station where is about 235KM far from the study area. These surge levels were picked from mid-day of May 25-May 26 2009 Although surge level data is not from the nearest river level, it</a:t>
            </a: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 is used for a severe cyclonic </a:t>
            </a:r>
            <a:r>
              <a:rPr lang="en-US" sz="1600" dirty="0" smtClean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storm</a:t>
            </a:r>
            <a:r>
              <a:rPr lang="zh-TW" altLang="en-US" sz="1600" dirty="0" smtClean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 </a:t>
            </a:r>
            <a:r>
              <a:rPr lang="en-US" altLang="zh-TW" sz="1600" dirty="0" smtClean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case</a:t>
            </a:r>
            <a:r>
              <a:rPr lang="en-US" sz="1600" dirty="0" smtClean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. </a:t>
            </a: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These surge levels were applied to B</a:t>
            </a:r>
            <a:r>
              <a:rPr lang="en-US" sz="1600" baseline="-25000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0</a:t>
            </a: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 </a:t>
            </a:r>
            <a:endParaRPr lang="en-GB" sz="16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Surge water level data is from University of Hawaii</a:t>
            </a:r>
          </a:p>
        </p:txBody>
      </p:sp>
      <p:pic>
        <p:nvPicPr>
          <p:cNvPr id="6" name="Chart Placeholder 5"/>
          <p:cNvPicPr>
            <a:picLocks noGrp="1" noChangeAspect="1"/>
          </p:cNvPicPr>
          <p:nvPr>
            <p:ph type="chart" sz="half" idx="2"/>
          </p:nvPr>
        </p:nvPicPr>
        <p:blipFill>
          <a:blip r:embed="rId3"/>
          <a:stretch>
            <a:fillRect/>
          </a:stretch>
        </p:blipFill>
        <p:spPr>
          <a:xfrm>
            <a:off x="611560" y="1515839"/>
            <a:ext cx="7020272" cy="3430114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2009259" y="2060848"/>
            <a:ext cx="978565" cy="3516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71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2060"/>
                </a:solidFill>
                <a:latin typeface="+mn-lt"/>
              </a:defRPr>
            </a:lvl2pPr>
            <a:lvl3pPr marL="952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060"/>
                </a:solidFill>
                <a:latin typeface="+mn-lt"/>
              </a:defRPr>
            </a:lvl3pPr>
            <a:lvl4pPr marL="1333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>
                <a:solidFill>
                  <a:srgbClr val="002060"/>
                </a:solidFill>
                <a:latin typeface="+mn-lt"/>
              </a:defRPr>
            </a:lvl4pPr>
            <a:lvl5pPr marL="1727200" indent="-203200" algn="l" rtl="0" eaLnBrk="0" fontAlgn="base" hangingPunct="0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002060"/>
                </a:solidFill>
                <a:latin typeface="+mn-lt"/>
              </a:defRPr>
            </a:lvl5pPr>
            <a:lvl6pPr marL="21844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pPr marL="0" indent="0" algn="ctr"/>
            <a:r>
              <a:rPr lang="en-US" sz="1600" i="0" kern="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Before</a:t>
            </a:r>
            <a:endParaRPr lang="en-GB" sz="1600" i="0" kern="0" dirty="0">
              <a:solidFill>
                <a:schemeClr val="bg1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5364088" y="2060848"/>
            <a:ext cx="978565" cy="3516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71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2060"/>
                </a:solidFill>
                <a:latin typeface="+mn-lt"/>
              </a:defRPr>
            </a:lvl2pPr>
            <a:lvl3pPr marL="952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060"/>
                </a:solidFill>
                <a:latin typeface="+mn-lt"/>
              </a:defRPr>
            </a:lvl3pPr>
            <a:lvl4pPr marL="1333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>
                <a:solidFill>
                  <a:srgbClr val="002060"/>
                </a:solidFill>
                <a:latin typeface="+mn-lt"/>
              </a:defRPr>
            </a:lvl4pPr>
            <a:lvl5pPr marL="1727200" indent="-203200" algn="l" rtl="0" eaLnBrk="0" fontAlgn="base" hangingPunct="0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002060"/>
                </a:solidFill>
                <a:latin typeface="+mn-lt"/>
              </a:defRPr>
            </a:lvl5pPr>
            <a:lvl6pPr marL="21844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pPr marL="0" indent="0" algn="ctr"/>
            <a:r>
              <a:rPr lang="en-US" i="0" kern="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After</a:t>
            </a:r>
            <a:endParaRPr lang="en-GB" sz="1600" i="0" kern="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15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51207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49777" r="8354"/>
          <a:stretch/>
        </p:blipFill>
        <p:spPr bwMode="auto">
          <a:xfrm>
            <a:off x="811104" y="4509120"/>
            <a:ext cx="748325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-16804" y="3113602"/>
            <a:ext cx="9077441" cy="1539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50000"/>
          <a:stretch/>
        </p:blipFill>
        <p:spPr>
          <a:xfrm>
            <a:off x="-36512" y="1484784"/>
            <a:ext cx="9097149" cy="176212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202C4229-587E-42F7-8F78-F1E22D1F3774}"/>
              </a:ext>
            </a:extLst>
          </p:cNvPr>
          <p:cNvSpPr txBox="1">
            <a:spLocks/>
          </p:cNvSpPr>
          <p:nvPr/>
        </p:nvSpPr>
        <p:spPr bwMode="auto">
          <a:xfrm>
            <a:off x="89248" y="704359"/>
            <a:ext cx="907300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r>
              <a:rPr lang="en-GB" altLang="en-US" i="0" dirty="0">
                <a:latin typeface="Impact"/>
              </a:rPr>
              <a:t>                                           2D storm surge model (Results)</a:t>
            </a:r>
          </a:p>
          <a:p>
            <a:pPr>
              <a:defRPr/>
            </a:pPr>
            <a:r>
              <a:rPr lang="en-GB" altLang="en-US" i="0" dirty="0">
                <a:latin typeface="Impact"/>
              </a:rPr>
              <a:t>                 Surge (river) level of surface domain of the surge model</a:t>
            </a:r>
            <a:endParaRPr lang="en-GB" altLang="en-US" i="0" kern="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8111560" y="1648469"/>
            <a:ext cx="365601" cy="0"/>
          </a:xfrm>
          <a:prstGeom prst="straightConnector1">
            <a:avLst/>
          </a:prstGeom>
          <a:ln w="38100">
            <a:prstDash val="solid"/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 Placeholder 2"/>
          <p:cNvSpPr txBox="1">
            <a:spLocks/>
          </p:cNvSpPr>
          <p:nvPr/>
        </p:nvSpPr>
        <p:spPr>
          <a:xfrm>
            <a:off x="4349941" y="1928421"/>
            <a:ext cx="3695700" cy="44577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4B4F55"/>
                </a:solidFill>
                <a:latin typeface="+mn-lt"/>
                <a:ea typeface="+mn-ea"/>
                <a:cs typeface="+mn-cs"/>
              </a:defRPr>
            </a:lvl1pPr>
            <a:lvl2pPr marL="571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4B4F55"/>
                </a:solidFill>
                <a:latin typeface="+mn-lt"/>
              </a:defRPr>
            </a:lvl2pPr>
            <a:lvl3pPr marL="952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B4F55"/>
                </a:solidFill>
                <a:latin typeface="+mn-lt"/>
              </a:defRPr>
            </a:lvl3pPr>
            <a:lvl4pPr marL="1333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>
                <a:solidFill>
                  <a:srgbClr val="4B4F55"/>
                </a:solidFill>
                <a:latin typeface="+mn-lt"/>
              </a:defRPr>
            </a:lvl4pPr>
            <a:lvl5pPr marL="1727200" indent="-203200" algn="l" rtl="0" eaLnBrk="0" fontAlgn="base" hangingPunct="0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5pPr>
            <a:lvl6pPr marL="21844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pPr marL="0" indent="0"/>
            <a:endParaRPr lang="en-GB" altLang="en-US" sz="1800" i="0" kern="0" dirty="0">
              <a:cs typeface="Arial"/>
            </a:endParaRPr>
          </a:p>
          <a:p>
            <a:pPr marL="0" indent="0"/>
            <a:r>
              <a:rPr lang="en-GB" altLang="en-US" sz="1800" i="0" kern="0" dirty="0">
                <a:solidFill>
                  <a:srgbClr val="002060"/>
                </a:solidFill>
                <a:cs typeface="Arial"/>
              </a:rPr>
              <a:t>Day 1</a:t>
            </a:r>
          </a:p>
          <a:p>
            <a:pPr marL="0" indent="0"/>
            <a:endParaRPr lang="en-GB" altLang="en-US" sz="1800" i="0" kern="0" dirty="0">
              <a:solidFill>
                <a:srgbClr val="002060"/>
              </a:solidFill>
              <a:cs typeface="Arial"/>
            </a:endParaRPr>
          </a:p>
          <a:p>
            <a:pPr marL="0" indent="0"/>
            <a:endParaRPr lang="en-GB" altLang="en-US" sz="1800" i="0" kern="0" dirty="0">
              <a:solidFill>
                <a:srgbClr val="002060"/>
              </a:solidFill>
              <a:cs typeface="Arial"/>
            </a:endParaRPr>
          </a:p>
          <a:p>
            <a:pPr marL="0" indent="0"/>
            <a:endParaRPr lang="en-GB" altLang="en-US" sz="1800" i="0" kern="0" dirty="0">
              <a:solidFill>
                <a:srgbClr val="002060"/>
              </a:solidFill>
              <a:cs typeface="Arial"/>
            </a:endParaRPr>
          </a:p>
          <a:p>
            <a:pPr marL="0" indent="0"/>
            <a:endParaRPr lang="en-GB" altLang="en-US" sz="1800" i="0" kern="0" dirty="0">
              <a:solidFill>
                <a:srgbClr val="002060"/>
              </a:solidFill>
              <a:cs typeface="Arial"/>
            </a:endParaRPr>
          </a:p>
          <a:p>
            <a:pPr marL="0" indent="0"/>
            <a:r>
              <a:rPr lang="en-GB" altLang="en-US" sz="1800" i="0" kern="0" dirty="0">
                <a:solidFill>
                  <a:srgbClr val="002060"/>
                </a:solidFill>
                <a:cs typeface="Arial"/>
              </a:rPr>
              <a:t>Day 7</a:t>
            </a:r>
          </a:p>
          <a:p>
            <a:pPr marL="0" indent="0"/>
            <a:endParaRPr lang="en-GB" altLang="en-US" sz="1800" i="0" kern="0" dirty="0">
              <a:solidFill>
                <a:srgbClr val="002060"/>
              </a:solidFill>
              <a:cs typeface="Arial"/>
            </a:endParaRPr>
          </a:p>
          <a:p>
            <a:pPr marL="0" indent="0"/>
            <a:endParaRPr lang="en-GB" altLang="en-US" sz="1800" i="0" kern="0" dirty="0">
              <a:solidFill>
                <a:srgbClr val="002060"/>
              </a:solidFill>
              <a:cs typeface="Arial"/>
            </a:endParaRPr>
          </a:p>
          <a:p>
            <a:pPr marL="0" indent="0"/>
            <a:endParaRPr lang="en-GB" altLang="en-US" sz="1800" i="0" kern="0" dirty="0">
              <a:solidFill>
                <a:srgbClr val="002060"/>
              </a:solidFill>
              <a:cs typeface="Arial"/>
            </a:endParaRPr>
          </a:p>
          <a:p>
            <a:pPr marL="0" indent="0"/>
            <a:r>
              <a:rPr lang="en-GB" altLang="en-US" sz="1800" i="0" kern="0" dirty="0">
                <a:solidFill>
                  <a:srgbClr val="002060"/>
                </a:solidFill>
                <a:cs typeface="Arial"/>
              </a:rPr>
              <a:t>Year 1</a:t>
            </a:r>
          </a:p>
          <a:p>
            <a:endParaRPr lang="en-GB" sz="1800" i="0" kern="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15816" y="2062665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canal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8047" y="2060848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canal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6793" y="2060848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canal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22110" y="2082334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Pond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90306" y="3573016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canal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74482" y="3573016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canal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60232" y="3573016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canal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49692" y="3602119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Pond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78645" y="5013176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canal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16323" y="5013176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canal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48571" y="5034662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canal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38031" y="4962654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40404"/>
                </a:solidFill>
                <a:latin typeface="+mn-lt"/>
              </a:rPr>
              <a:t>Pond</a:t>
            </a: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107504" y="5949280"/>
            <a:ext cx="9036496" cy="88047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71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2060"/>
                </a:solidFill>
                <a:latin typeface="+mn-lt"/>
              </a:defRPr>
            </a:lvl2pPr>
            <a:lvl3pPr marL="952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060"/>
                </a:solidFill>
                <a:latin typeface="+mn-lt"/>
              </a:defRPr>
            </a:lvl3pPr>
            <a:lvl4pPr marL="1333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>
                <a:solidFill>
                  <a:srgbClr val="002060"/>
                </a:solidFill>
                <a:latin typeface="+mn-lt"/>
              </a:defRPr>
            </a:lvl4pPr>
            <a:lvl5pPr marL="1727200" indent="-203200" algn="l" rtl="0" eaLnBrk="0" fontAlgn="base" hangingPunct="0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002060"/>
                </a:solidFill>
                <a:latin typeface="+mn-lt"/>
              </a:defRPr>
            </a:lvl5pPr>
            <a:lvl6pPr marL="21844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pPr marL="0" indent="0"/>
            <a:r>
              <a:rPr lang="en-GB" sz="1400" i="0" kern="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Storm surges introduced into the same model and repeatedly used evaporation &amp; </a:t>
            </a:r>
            <a:r>
              <a:rPr lang="en-GB" sz="1400" i="0" kern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rainfall data of 2014 </a:t>
            </a:r>
            <a:r>
              <a:rPr lang="en-GB" sz="1400" i="0" kern="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for 5 years to see how pond &amp; GW salinities recover to their original state by monsoonal flushing. Here are surge levels of surface domain at day1 day7 and year1.</a:t>
            </a:r>
          </a:p>
          <a:p>
            <a:pPr marL="0" indent="0"/>
            <a:endParaRPr lang="en-GB" i="0" kern="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/>
            <a:r>
              <a:rPr lang="en-GB" i="0" kern="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endParaRPr lang="en-GB" sz="1600" i="0" kern="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16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437669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4617" r="8987"/>
          <a:stretch/>
        </p:blipFill>
        <p:spPr>
          <a:xfrm>
            <a:off x="68801" y="1492160"/>
            <a:ext cx="4308840" cy="3459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202C4229-587E-42F7-8F78-F1E22D1F3774}"/>
              </a:ext>
            </a:extLst>
          </p:cNvPr>
          <p:cNvSpPr txBox="1">
            <a:spLocks/>
          </p:cNvSpPr>
          <p:nvPr/>
        </p:nvSpPr>
        <p:spPr bwMode="auto">
          <a:xfrm>
            <a:off x="390876" y="692696"/>
            <a:ext cx="836224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algn="ctr">
              <a:defRPr/>
            </a:pPr>
            <a:r>
              <a:rPr lang="en-GB" altLang="en-US" i="0" dirty="0">
                <a:latin typeface="Impact"/>
              </a:rPr>
              <a:t>2D storm surge model (Results)</a:t>
            </a:r>
            <a:r>
              <a:rPr lang="en-US" altLang="en-US" i="0" kern="0" dirty="0">
                <a:latin typeface="Impact"/>
              </a:rPr>
              <a:t>                                               </a:t>
            </a:r>
          </a:p>
          <a:p>
            <a:pPr algn="ctr">
              <a:defRPr/>
            </a:pPr>
            <a:r>
              <a:rPr lang="en-US" altLang="en-US" i="0" kern="0" dirty="0">
                <a:latin typeface="Impact"/>
              </a:rPr>
              <a:t>Pond &amp; GW salinity </a:t>
            </a:r>
            <a:endParaRPr lang="en-GB" altLang="en-US" i="0" kern="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49028" y="5174182"/>
            <a:ext cx="9018741" cy="162666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i="0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F</a:t>
            </a:r>
            <a:r>
              <a:rPr lang="en-GB" i="0" dirty="0" smtClean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igure </a:t>
            </a:r>
            <a:r>
              <a:rPr lang="en-GB" i="0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(1) shows a profile of groundwater salinity (from pond to 4.3m deep) at 7 different times From day1 to year1. When Storm surge hit at 1</a:t>
            </a:r>
            <a:r>
              <a:rPr lang="en-GB" i="0" baseline="30000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st</a:t>
            </a:r>
            <a:r>
              <a:rPr lang="en-GB" i="0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 day pond salinity was rising to 12000mg/l and dropped gradually but it was still higher than 6000mg/l. </a:t>
            </a:r>
            <a:endParaRPr lang="en-GB" i="0" dirty="0" smtClean="0">
              <a:solidFill>
                <a:schemeClr val="bg1"/>
              </a:solidFill>
              <a:latin typeface="Verdana"/>
              <a:ea typeface="Verdana"/>
              <a:cs typeface="Verdana" charset="0"/>
            </a:endParaRPr>
          </a:p>
          <a:p>
            <a:pPr eaLnBrk="1" hangingPunct="1"/>
            <a:r>
              <a:rPr lang="en-GB" i="0" dirty="0" smtClean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Figure (2) shows groundwater salinity of the 2D model at year1. </a:t>
            </a:r>
            <a:endParaRPr lang="en-GB" i="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1" hangingPunct="1"/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568367" y="1747638"/>
            <a:ext cx="2960" cy="28324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8716" y="420019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40404"/>
                </a:solidFill>
                <a:latin typeface="+mn-lt"/>
              </a:rPr>
              <a:t>4.3m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216374" y="4069429"/>
            <a:ext cx="819369" cy="44384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56173" y="3247629"/>
            <a:ext cx="2456174" cy="76944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en-GB" sz="1400" i="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After 1year GW salinity at 4.3m deep below pond begins to increase</a:t>
            </a:r>
            <a:r>
              <a:rPr lang="en-GB" i="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.  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420964" y="1492160"/>
            <a:ext cx="3863004" cy="25547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17</a:t>
            </a:fld>
            <a:endParaRPr lang="da-DK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292" y="2199308"/>
            <a:ext cx="4647166" cy="2525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401" y="2136923"/>
            <a:ext cx="4007722" cy="35597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95695" y="3139407"/>
            <a:ext cx="2587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i="0" dirty="0">
                <a:solidFill>
                  <a:schemeClr val="tx1"/>
                </a:solidFill>
                <a:latin typeface="+mj-lt"/>
              </a:rPr>
              <a:t>GW salinity at T=1 year</a:t>
            </a:r>
            <a:endParaRPr lang="en-GB" sz="20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4018" y="142858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40404"/>
                </a:solidFill>
                <a:latin typeface="+mn-lt"/>
              </a:rPr>
              <a:t>(1)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6216" y="212356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40404"/>
                </a:solidFill>
                <a:latin typeface="+mn-lt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769058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26" t="5488" r="5319" b="3000"/>
          <a:stretch/>
        </p:blipFill>
        <p:spPr>
          <a:xfrm>
            <a:off x="1188380" y="1593805"/>
            <a:ext cx="6176791" cy="456612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02C4229-587E-42F7-8F78-F1E22D1F3774}"/>
              </a:ext>
            </a:extLst>
          </p:cNvPr>
          <p:cNvSpPr txBox="1">
            <a:spLocks/>
          </p:cNvSpPr>
          <p:nvPr/>
        </p:nvSpPr>
        <p:spPr bwMode="auto">
          <a:xfrm>
            <a:off x="179512" y="774601"/>
            <a:ext cx="836224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r>
              <a:rPr lang="en-US" altLang="en-US" i="0" kern="0" dirty="0">
                <a:latin typeface="Impact"/>
              </a:rPr>
              <a:t>                                            Salinity dynamics in DAB site </a:t>
            </a:r>
            <a:endParaRPr lang="en-GB" altLang="en-US" i="0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3024" t="67600" r="4826" b="9450"/>
          <a:stretch/>
        </p:blipFill>
        <p:spPr>
          <a:xfrm>
            <a:off x="7365171" y="4777405"/>
            <a:ext cx="488357" cy="1224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5936" t="64743" r="4826" b="32557"/>
          <a:stretch/>
        </p:blipFill>
        <p:spPr>
          <a:xfrm>
            <a:off x="6444208" y="4632732"/>
            <a:ext cx="1368152" cy="1440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73922" y="4941168"/>
            <a:ext cx="14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40404"/>
                </a:solidFill>
                <a:latin typeface="+mn-lt"/>
              </a:rPr>
              <a:t>  Salt-built-up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1835696" y="4941169"/>
            <a:ext cx="4695855" cy="304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16216" y="4725144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400" i="0" dirty="0">
                <a:solidFill>
                  <a:srgbClr val="040404"/>
                </a:solidFill>
                <a:latin typeface="+mn-lt"/>
              </a:rPr>
              <a:t>pond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6531551" y="5013176"/>
            <a:ext cx="1" cy="7449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16216" y="5301208"/>
            <a:ext cx="458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400" i="0" dirty="0">
                <a:solidFill>
                  <a:srgbClr val="040404"/>
                </a:solidFill>
                <a:latin typeface="+mn-lt"/>
              </a:rPr>
              <a:t>GW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2339752" y="1772816"/>
            <a:ext cx="1328184" cy="288032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i="0" dirty="0">
                <a:solidFill>
                  <a:schemeClr val="bg1"/>
                </a:solidFill>
                <a:latin typeface="+mn-lt"/>
              </a:rPr>
              <a:t>Storm surge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2187352" y="1828275"/>
            <a:ext cx="165502" cy="177114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 bwMode="auto">
          <a:xfrm>
            <a:off x="2534253" y="3285642"/>
            <a:ext cx="1328184" cy="288032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i="0" dirty="0">
                <a:solidFill>
                  <a:schemeClr val="bg1"/>
                </a:solidFill>
                <a:latin typeface="+mn-lt"/>
              </a:rPr>
              <a:t>Storm surge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2187352" y="3627087"/>
            <a:ext cx="296416" cy="14401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Text Placeholder 2"/>
          <p:cNvSpPr txBox="1">
            <a:spLocks/>
          </p:cNvSpPr>
          <p:nvPr/>
        </p:nvSpPr>
        <p:spPr>
          <a:xfrm>
            <a:off x="0" y="6145558"/>
            <a:ext cx="9144000" cy="71244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71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2060"/>
                </a:solidFill>
                <a:latin typeface="+mn-lt"/>
              </a:defRPr>
            </a:lvl2pPr>
            <a:lvl3pPr marL="952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060"/>
                </a:solidFill>
                <a:latin typeface="+mn-lt"/>
              </a:defRPr>
            </a:lvl3pPr>
            <a:lvl4pPr marL="1333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>
                <a:solidFill>
                  <a:srgbClr val="002060"/>
                </a:solidFill>
                <a:latin typeface="+mn-lt"/>
              </a:defRPr>
            </a:lvl4pPr>
            <a:lvl5pPr marL="1727200" indent="-203200" algn="l" rtl="0" eaLnBrk="0" fontAlgn="base" hangingPunct="0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002060"/>
                </a:solidFill>
                <a:latin typeface="+mn-lt"/>
              </a:defRPr>
            </a:lvl5pPr>
            <a:lvl6pPr marL="21844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fontAlgn="base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pPr marL="0" indent="0"/>
            <a:r>
              <a:rPr lang="en-GB" sz="1400" i="0" kern="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Here are the pond &amp; GW heads &amp; salinities changes during 2016 to 2021.The model shows a salt built-up in the underlying sediment below the pond. After 5 years monsoonal flushing, pond &amp;GW salinities are still higher than drinking water standards (500mg/l). </a:t>
            </a:r>
            <a:r>
              <a:rPr lang="en-GB" sz="1400" i="0" kern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n-GB" sz="1400" i="0" kern="0" dirty="0" err="1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</a:t>
            </a:r>
            <a:r>
              <a:rPr lang="en-GB" sz="1050" i="0" kern="0" dirty="0" err="1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max</a:t>
            </a:r>
            <a:r>
              <a:rPr lang="en-GB" sz="1400" i="0" kern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=12000mg/l)</a:t>
            </a:r>
            <a:endParaRPr lang="en-GB" sz="1400" i="0" kern="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/>
            <a:endParaRPr lang="en-GB" i="0" kern="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0" indent="0"/>
            <a:r>
              <a:rPr lang="en-GB" i="0" kern="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endParaRPr lang="en-GB" sz="1600" i="0" kern="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5551929" y="3747659"/>
            <a:ext cx="1008112" cy="258414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i="0" dirty="0">
                <a:solidFill>
                  <a:schemeClr val="bg1"/>
                </a:solidFill>
                <a:latin typeface="+mn-lt"/>
              </a:rPr>
              <a:t>600mg/l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6444208" y="4005064"/>
            <a:ext cx="115833" cy="16966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18</a:t>
            </a:fld>
            <a:endParaRPr lang="da-DK" alt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7036295" y="421272"/>
            <a:ext cx="2075219" cy="100811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 smtClean="0">
                <a:solidFill>
                  <a:schemeClr val="bg1"/>
                </a:solidFill>
              </a:rPr>
              <a:t> Repeatedly used</a:t>
            </a:r>
          </a:p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 smtClean="0">
                <a:solidFill>
                  <a:schemeClr val="bg1"/>
                </a:solidFill>
              </a:rPr>
              <a:t>2014 evaporation</a:t>
            </a:r>
          </a:p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i="0" dirty="0" smtClean="0">
                <a:solidFill>
                  <a:schemeClr val="bg1"/>
                </a:solidFill>
              </a:rPr>
              <a:t>and rainfall data</a:t>
            </a:r>
            <a:endParaRPr lang="en-GB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6712"/>
            <a:ext cx="7543800" cy="638175"/>
          </a:xfrm>
        </p:spPr>
        <p:txBody>
          <a:bodyPr/>
          <a:lstStyle/>
          <a:p>
            <a:pPr algn="ctr"/>
            <a:r>
              <a:rPr lang="en-GB" dirty="0"/>
              <a:t>Summaries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03" y="1578910"/>
            <a:ext cx="9143825" cy="5144820"/>
          </a:xfrm>
        </p:spPr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lang="en-US" sz="2400" dirty="0"/>
              <a:t>High salinity in drinking water </a:t>
            </a:r>
            <a:r>
              <a:rPr lang="en-GB" sz="2400" dirty="0"/>
              <a:t>is a serious issue along the southwest coastal of Bangladesh.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lang="en-GB" sz="2400" dirty="0"/>
              <a:t>A fully coupled surface-subsurface model is used to investigate the role of tropical cyclone on salinity of water resources in Bangladesh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ea typeface="Verdana" charset="0"/>
                <a:cs typeface="Verdana" charset="0"/>
              </a:rPr>
              <a:t>In this study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sz="2400" dirty="0"/>
              <a:t>Pond &amp; GW salinities take 4-6 years to be freshened to pre-surge levels by monsoon.</a:t>
            </a:r>
            <a:endParaRPr lang="en-GB" sz="2400" dirty="0"/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GB" sz="2400" dirty="0">
                <a:ea typeface="Verdana" charset="0"/>
                <a:cs typeface="Verdana" charset="0"/>
              </a:rPr>
              <a:t>The model shows a salt built-up in the underlying sediment below the pond.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ea typeface="Verdana" charset="0"/>
                <a:cs typeface="Verdana" charset="0"/>
              </a:rPr>
              <a:t>What we learned from this study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GB" sz="2400" dirty="0"/>
              <a:t>Periodic seasonal flooding during the monsoon may help to reduce salinity in the soil and water in coastal areas.</a:t>
            </a:r>
          </a:p>
          <a:p>
            <a:pPr marL="457200" lvl="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GB" sz="2400" dirty="0">
                <a:ea typeface="Verdana" charset="0"/>
                <a:cs typeface="Verdana" charset="0"/>
              </a:rPr>
              <a:t>The episodic surge event is likely one source of near-surface GW salinity.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</a:pPr>
            <a:endParaRPr lang="en-US" sz="2600" b="1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endParaRPr lang="en-GB" sz="2600" b="1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endParaRPr lang="en-GB" sz="2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19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806569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7543800" cy="638175"/>
          </a:xfrm>
        </p:spPr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9" y="1556792"/>
            <a:ext cx="9289032" cy="5091658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ea typeface="Impact" charset="0"/>
                <a:cs typeface="Impact" charset="0"/>
              </a:rPr>
              <a:t>Bangladesh: vast river deltas &amp; Land reclamation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ea typeface="Impact" charset="0"/>
                <a:cs typeface="Impact" charset="0"/>
              </a:rPr>
              <a:t>Drinking water in coastal Bangladesh /Impacts of storm 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ea typeface="Impact" charset="0"/>
                <a:cs typeface="Impact" charset="0"/>
              </a:rPr>
              <a:t>surge</a:t>
            </a:r>
            <a:r>
              <a:rPr lang="en-US" altLang="zh-TW" sz="2800" b="1" dirty="0" smtClean="0">
                <a:solidFill>
                  <a:schemeClr val="bg2">
                    <a:lumMod val="25000"/>
                  </a:schemeClr>
                </a:solidFill>
                <a:ea typeface="Impact" charset="0"/>
                <a:cs typeface="Impact" charset="0"/>
              </a:rPr>
              <a:t>s</a:t>
            </a:r>
            <a:endParaRPr lang="en-US" sz="2800" b="1" dirty="0" smtClean="0">
              <a:solidFill>
                <a:schemeClr val="bg2">
                  <a:lumMod val="25000"/>
                </a:schemeClr>
              </a:solidFill>
              <a:ea typeface="Impact" charset="0"/>
              <a:cs typeface="Impact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To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investigate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>
                <a:solidFill>
                  <a:srgbClr val="C00000"/>
                </a:solidFill>
                <a:ea typeface="Impact" charset="0"/>
                <a:cs typeface="Impact" charset="0"/>
              </a:rPr>
              <a:t>h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ow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storm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surges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affect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the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salinity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of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coastal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water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resources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in</a:t>
            </a:r>
            <a:r>
              <a:rPr lang="zh-TW" altLang="en-US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 </a:t>
            </a:r>
            <a:r>
              <a:rPr lang="en-US" altLang="zh-TW" sz="2800" b="1" dirty="0" smtClean="0">
                <a:solidFill>
                  <a:srgbClr val="C00000"/>
                </a:solidFill>
                <a:ea typeface="Impact" charset="0"/>
                <a:cs typeface="Impact" charset="0"/>
              </a:rPr>
              <a:t>Bangladesh</a:t>
            </a:r>
            <a:endParaRPr lang="en-US" sz="2800" b="1" dirty="0">
              <a:solidFill>
                <a:srgbClr val="C00000"/>
              </a:solidFill>
              <a:ea typeface="Impact" charset="0"/>
              <a:cs typeface="Impact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ea typeface="Impact" charset="0"/>
                <a:cs typeface="Impact" charset="0"/>
              </a:rPr>
              <a:t>The study area/Model development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ea typeface="Impact" charset="0"/>
                <a:cs typeface="Impact" charset="0"/>
              </a:rPr>
              <a:t>Representation of subsurface geology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ea typeface="Impact" charset="0"/>
                <a:cs typeface="Impact" charset="0"/>
              </a:rPr>
              <a:t>Model calibration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ea typeface="Impact" charset="0"/>
                <a:cs typeface="Impact" charset="0"/>
              </a:rPr>
              <a:t>2D storm surge model (model setup &amp; Results)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ea typeface="Impact" charset="0"/>
                <a:cs typeface="Impact" charset="0"/>
              </a:rPr>
              <a:t>Summaries</a:t>
            </a:r>
            <a:endParaRPr lang="en-GB" sz="2800" b="1" dirty="0">
              <a:solidFill>
                <a:schemeClr val="bg2">
                  <a:lumMod val="25000"/>
                </a:schemeClr>
              </a:solidFill>
              <a:ea typeface="Impact" charset="0"/>
              <a:cs typeface="Impac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2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980053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1555" y="836712"/>
            <a:ext cx="4040188" cy="639763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040188" cy="3951288"/>
          </a:xfrm>
        </p:spPr>
        <p:txBody>
          <a:bodyPr/>
          <a:lstStyle/>
          <a:p>
            <a:r>
              <a:rPr lang="en-GB" b="1" dirty="0"/>
              <a:t>Collaborators:</a:t>
            </a:r>
          </a:p>
          <a:p>
            <a:r>
              <a:rPr lang="en-GB" dirty="0"/>
              <a:t>Professor Adrian P. Butler</a:t>
            </a:r>
          </a:p>
          <a:p>
            <a:r>
              <a:rPr lang="en-GB" dirty="0"/>
              <a:t>Dr.Mo A. </a:t>
            </a:r>
            <a:r>
              <a:rPr lang="en-GB" dirty="0" err="1"/>
              <a:t>Hoque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Technique support:</a:t>
            </a:r>
          </a:p>
          <a:p>
            <a:r>
              <a:rPr lang="en-GB" dirty="0" err="1"/>
              <a:t>Dr.</a:t>
            </a:r>
            <a:r>
              <a:rPr lang="en-GB" dirty="0"/>
              <a:t> Steven Berg</a:t>
            </a:r>
          </a:p>
          <a:p>
            <a:r>
              <a:rPr lang="en-GB" dirty="0" err="1"/>
              <a:t>HydroGeoSphere</a:t>
            </a:r>
            <a:r>
              <a:rPr lang="en-GB" dirty="0"/>
              <a:t> community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6769" y="836712"/>
            <a:ext cx="1665511" cy="639763"/>
          </a:xfrm>
        </p:spPr>
        <p:txBody>
          <a:bodyPr/>
          <a:lstStyle/>
          <a:p>
            <a:r>
              <a:rPr lang="en-GB" dirty="0"/>
              <a:t>Reference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79912" y="1628800"/>
            <a:ext cx="5184577" cy="4824535"/>
          </a:xfrm>
        </p:spPr>
        <p:txBody>
          <a:bodyPr/>
          <a:lstStyle/>
          <a:p>
            <a:r>
              <a:rPr lang="en-US" sz="1100" dirty="0"/>
              <a:t>Islam, M.A., </a:t>
            </a:r>
            <a:r>
              <a:rPr lang="en-US" sz="1100" dirty="0" err="1"/>
              <a:t>Hoque</a:t>
            </a:r>
            <a:r>
              <a:rPr lang="en-US" sz="1100" dirty="0"/>
              <a:t>, M.A., Ahmed, K.M. and Butler, A.P., 2019. Impact of Climate Change and Land Use on Groundwater Salinization in Southern Bangladesh—Implications for Other Asian Deltas. </a:t>
            </a:r>
            <a:r>
              <a:rPr lang="en-US" sz="1100" i="1" dirty="0"/>
              <a:t>Environmental management</a:t>
            </a:r>
            <a:r>
              <a:rPr lang="en-US" sz="1100" dirty="0"/>
              <a:t>, </a:t>
            </a:r>
            <a:r>
              <a:rPr lang="en-US" sz="1100" i="1" dirty="0"/>
              <a:t>64</a:t>
            </a:r>
            <a:r>
              <a:rPr lang="en-US" sz="1100" dirty="0"/>
              <a:t>(5), pp.640-649.</a:t>
            </a:r>
          </a:p>
          <a:p>
            <a:r>
              <a:rPr lang="en-US" sz="1100" dirty="0"/>
              <a:t>Rahman, A. K. M. M., Ahmed, K. M., Butler, A. P., and </a:t>
            </a:r>
            <a:r>
              <a:rPr lang="en-US" sz="1100" dirty="0" err="1"/>
              <a:t>Hoque</a:t>
            </a:r>
            <a:r>
              <a:rPr lang="en-US" sz="1100" dirty="0"/>
              <a:t>, M. A. (2018). Influence of surface geology and micro-scale land use on the shallow subsurface salinity in deltaic coastal areas: a case from southwest Bangladesh. Environmental Earth Sciences, 77(12).</a:t>
            </a:r>
          </a:p>
          <a:p>
            <a:r>
              <a:rPr lang="en-US" sz="1100" dirty="0" err="1"/>
              <a:t>Therrien</a:t>
            </a:r>
            <a:r>
              <a:rPr lang="en-US" sz="1100" dirty="0"/>
              <a:t>, R., McLaren, R. G., </a:t>
            </a:r>
            <a:r>
              <a:rPr lang="en-US" sz="1100" dirty="0" err="1"/>
              <a:t>Sudicky</a:t>
            </a:r>
            <a:r>
              <a:rPr lang="en-US" sz="1100" dirty="0"/>
              <a:t>, E. A., and </a:t>
            </a:r>
            <a:r>
              <a:rPr lang="en-US" sz="1100" dirty="0" err="1"/>
              <a:t>Panday</a:t>
            </a:r>
            <a:r>
              <a:rPr lang="en-US" sz="1100" dirty="0"/>
              <a:t>, S. M. (2010). A Three-dimensional Numerical Model Describing Fully-integrated Subsurface and Surface Flow and Solute Transport. page 456.</a:t>
            </a:r>
          </a:p>
          <a:p>
            <a:r>
              <a:rPr lang="en-US" sz="1100" dirty="0"/>
              <a:t>World Health Organization (2017). Guidelines for drinking-water quality. OCLC: 975491910</a:t>
            </a:r>
          </a:p>
          <a:p>
            <a:r>
              <a:rPr lang="en-US" sz="1100" dirty="0" err="1"/>
              <a:t>Schaap</a:t>
            </a:r>
            <a:r>
              <a:rPr lang="en-US" sz="1100" dirty="0"/>
              <a:t>, M. G., </a:t>
            </a:r>
            <a:r>
              <a:rPr lang="en-US" sz="1100" dirty="0" err="1"/>
              <a:t>Leij</a:t>
            </a:r>
            <a:r>
              <a:rPr lang="en-US" sz="1100" dirty="0"/>
              <a:t>, F. J., and van </a:t>
            </a:r>
            <a:r>
              <a:rPr lang="en-US" sz="1100" dirty="0" err="1"/>
              <a:t>Genuchten</a:t>
            </a:r>
            <a:r>
              <a:rPr lang="en-US" sz="1100" dirty="0"/>
              <a:t>, M. T. (2001). </a:t>
            </a:r>
            <a:r>
              <a:rPr lang="en-US" sz="1100" dirty="0" err="1"/>
              <a:t>rosetta</a:t>
            </a:r>
            <a:r>
              <a:rPr lang="en-US" sz="1100" dirty="0"/>
              <a:t> : a computer program for estimating soil hydraulic parameters with hierarchical </a:t>
            </a:r>
            <a:r>
              <a:rPr lang="en-US" sz="1100" dirty="0" err="1"/>
              <a:t>pedotransfer</a:t>
            </a:r>
            <a:r>
              <a:rPr lang="en-US" sz="1100" dirty="0"/>
              <a:t> functions. Journal of Hydrology, 251(3-4):163–176. Schwartz, F. W. (2003). Fundamentals of ground water /. Wiley, </a:t>
            </a:r>
            <a:r>
              <a:rPr lang="en-US" sz="1100" dirty="0" err="1"/>
              <a:t>Chichester</a:t>
            </a:r>
            <a:r>
              <a:rPr lang="en-US" sz="1100" dirty="0"/>
              <a:t> :.</a:t>
            </a:r>
          </a:p>
          <a:p>
            <a:r>
              <a:rPr lang="en-US" sz="1100" dirty="0"/>
              <a:t>Gelhar, L. W., Welty, C., and </a:t>
            </a:r>
            <a:r>
              <a:rPr lang="en-US" sz="1100" dirty="0" err="1"/>
              <a:t>Rehfeldt</a:t>
            </a:r>
            <a:r>
              <a:rPr lang="en-US" sz="1100" dirty="0"/>
              <a:t>, K. R. (1992). A critical review of data on </a:t>
            </a:r>
            <a:r>
              <a:rPr lang="en-US" sz="1100" dirty="0" err="1"/>
              <a:t>fieldscale</a:t>
            </a:r>
            <a:r>
              <a:rPr lang="en-US" sz="1100" dirty="0"/>
              <a:t> dispersion in aquifers. Water Resources Research, 28(7):1955–1974. </a:t>
            </a:r>
            <a:r>
              <a:rPr lang="en-US" sz="1100" dirty="0" err="1"/>
              <a:t>tex.eprint</a:t>
            </a:r>
            <a:r>
              <a:rPr lang="en-US" sz="1100" dirty="0"/>
              <a:t>: </a:t>
            </a:r>
            <a:r>
              <a:rPr lang="en-US" sz="1100" dirty="0">
                <a:hlinkClick r:id="rId2"/>
              </a:rPr>
              <a:t>https://agupubs.onlinelibrary.wiley.com/doi/pdf/10.1029/92WR00607</a:t>
            </a:r>
            <a:r>
              <a:rPr lang="en-US" sz="1100" dirty="0"/>
              <a:t>.</a:t>
            </a:r>
          </a:p>
          <a:p>
            <a:r>
              <a:rPr lang="en-US" sz="1100" dirty="0"/>
              <a:t> Shammi M, Rahman MM, </a:t>
            </a:r>
            <a:r>
              <a:rPr lang="en-US" sz="1100" dirty="0" err="1"/>
              <a:t>Bondad</a:t>
            </a:r>
            <a:r>
              <a:rPr lang="en-US" sz="1100" dirty="0"/>
              <a:t> SE, </a:t>
            </a:r>
            <a:r>
              <a:rPr lang="en-US" sz="1100" dirty="0" err="1"/>
              <a:t>Bodrud-Doza</a:t>
            </a:r>
            <a:r>
              <a:rPr lang="en-US" sz="1100" dirty="0"/>
              <a:t> M. Impacts of Salinity Intrusion in Community Health: A Review of Experiences on Drinking Water Sodium from Coastal Areas of Bangladesh. </a:t>
            </a:r>
            <a:r>
              <a:rPr lang="en-US" sz="1100" i="1" dirty="0"/>
              <a:t>Healthcare (Basel)</a:t>
            </a:r>
            <a:r>
              <a:rPr lang="en-US" sz="1100" dirty="0"/>
              <a:t>. 2019;7(1):50.</a:t>
            </a:r>
          </a:p>
          <a:p>
            <a:r>
              <a:rPr lang="en-US" sz="1100" dirty="0"/>
              <a:t>Harun, M. A. Y. A. and </a:t>
            </a:r>
            <a:r>
              <a:rPr lang="en-US" sz="1100" dirty="0" err="1"/>
              <a:t>Kabir</a:t>
            </a:r>
            <a:r>
              <a:rPr lang="en-US" sz="1100" dirty="0"/>
              <a:t>, G. M. M. (2013). Evaluating pond sand filter as sustainable drinking water supplier in the Southwest coastal region of Bangladesh. </a:t>
            </a:r>
            <a:r>
              <a:rPr lang="en-US" sz="1100" i="1" dirty="0"/>
              <a:t>Applied Water Science</a:t>
            </a:r>
            <a:r>
              <a:rPr lang="en-US" sz="1100" dirty="0"/>
              <a:t>, 3(1):161–166. </a:t>
            </a:r>
          </a:p>
          <a:p>
            <a:r>
              <a:rPr lang="en-GB" sz="1100" dirty="0" err="1"/>
              <a:t>Scheelbeek</a:t>
            </a:r>
            <a:r>
              <a:rPr lang="en-GB" sz="1100" dirty="0"/>
              <a:t>, P. F., Chowdhury, M. A., Haines, A., </a:t>
            </a:r>
            <a:r>
              <a:rPr lang="en-GB" sz="1100" dirty="0" err="1"/>
              <a:t>Alam</a:t>
            </a:r>
            <a:r>
              <a:rPr lang="en-GB" sz="1100" dirty="0"/>
              <a:t>, D. S., </a:t>
            </a:r>
            <a:r>
              <a:rPr lang="en-GB" sz="1100" dirty="0" err="1"/>
              <a:t>Hoque</a:t>
            </a:r>
            <a:r>
              <a:rPr lang="en-GB" sz="1100" dirty="0"/>
              <a:t>, M. A., Butler, A. P., ... &amp; </a:t>
            </a:r>
            <a:r>
              <a:rPr lang="en-GB" sz="1100" dirty="0" err="1"/>
              <a:t>Vineis</a:t>
            </a:r>
            <a:r>
              <a:rPr lang="en-GB" sz="1100" dirty="0"/>
              <a:t>, P. (2017). Drinking water salinity and raised blood pressure: evidence from a cohort study in coastal Bangladesh. </a:t>
            </a:r>
            <a:r>
              <a:rPr lang="en-GB" sz="1100" i="1" dirty="0"/>
              <a:t>Environmental health perspectives</a:t>
            </a:r>
            <a:r>
              <a:rPr lang="en-GB" sz="1100" dirty="0"/>
              <a:t>, </a:t>
            </a:r>
            <a:r>
              <a:rPr lang="en-GB" sz="1100" i="1" dirty="0"/>
              <a:t>125</a:t>
            </a:r>
            <a:r>
              <a:rPr lang="en-GB" sz="1100" dirty="0"/>
              <a:t>(5), 057007.</a:t>
            </a:r>
            <a:endParaRPr lang="en-US" sz="1100" dirty="0"/>
          </a:p>
          <a:p>
            <a:endParaRPr lang="en-GB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5043" t="63720" r="8657" b="9564"/>
          <a:stretch/>
        </p:blipFill>
        <p:spPr>
          <a:xfrm>
            <a:off x="33769671" y="14641082"/>
            <a:ext cx="1152129" cy="1966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5043" t="63720" r="8657" b="9564"/>
          <a:stretch/>
        </p:blipFill>
        <p:spPr>
          <a:xfrm>
            <a:off x="33922071" y="14793482"/>
            <a:ext cx="1152129" cy="1966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5043" t="63720" r="8657" b="9564"/>
          <a:stretch/>
        </p:blipFill>
        <p:spPr>
          <a:xfrm>
            <a:off x="34074471" y="14945882"/>
            <a:ext cx="1152129" cy="1966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5043" t="63720" r="8657" b="9564"/>
          <a:stretch/>
        </p:blipFill>
        <p:spPr>
          <a:xfrm>
            <a:off x="34226871" y="15098282"/>
            <a:ext cx="1152129" cy="1966641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20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951686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Bangladesh : vast delta rivers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3" y="1556792"/>
            <a:ext cx="5572125" cy="4457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7238" y="1628800"/>
            <a:ext cx="35843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Deltaic coastal plains</a:t>
            </a:r>
          </a:p>
          <a:p>
            <a:pPr>
              <a:defRPr/>
            </a:pPr>
            <a:r>
              <a:rPr lang="en-GB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GB" altLang="en-US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ulnerable to storm surges, </a:t>
            </a:r>
          </a:p>
          <a:p>
            <a:pPr>
              <a:defRPr/>
            </a:pPr>
            <a:r>
              <a:rPr lang="en-GB" altLang="en-US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tidal surges &amp;</a:t>
            </a:r>
            <a:r>
              <a:rPr lang="en-GB" altLang="en-US" i="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flooding</a:t>
            </a:r>
          </a:p>
          <a:p>
            <a:pPr>
              <a:defRPr/>
            </a:pPr>
            <a:r>
              <a:rPr lang="en-GB" altLang="en-US" i="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Salinity is a widespread problem</a:t>
            </a:r>
            <a:endParaRPr lang="en-GB" altLang="en-US" i="0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i="0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Asia coastline </a:t>
            </a:r>
            <a:endParaRPr lang="en-GB" altLang="zh-CN" sz="2000" i="0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GB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11 mega deltas</a:t>
            </a:r>
          </a:p>
          <a:p>
            <a:pPr>
              <a:defRPr/>
            </a:pPr>
            <a:r>
              <a:rPr lang="en-GB" i="0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GB" altLang="zh-CN" i="0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3</a:t>
            </a:fld>
            <a:endParaRPr lang="da-DK" altLang="en-US"/>
          </a:p>
        </p:txBody>
      </p:sp>
      <p:sp>
        <p:nvSpPr>
          <p:cNvPr id="6" name="Rectangle 5"/>
          <p:cNvSpPr/>
          <p:nvPr/>
        </p:nvSpPr>
        <p:spPr>
          <a:xfrm>
            <a:off x="5508838" y="4717936"/>
            <a:ext cx="37193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rgbClr val="002060"/>
                </a:solidFill>
              </a:rPr>
              <a:t>Bangladesh locates at the Ganges-Brahmaputra-</a:t>
            </a:r>
            <a:r>
              <a:rPr lang="en-GB" i="0" dirty="0" err="1">
                <a:solidFill>
                  <a:srgbClr val="002060"/>
                </a:solidFill>
              </a:rPr>
              <a:t>Meghna</a:t>
            </a:r>
            <a:r>
              <a:rPr lang="en-GB" i="0" dirty="0">
                <a:solidFill>
                  <a:srgbClr val="002060"/>
                </a:solidFill>
              </a:rPr>
              <a:t> which is the world largest river system delta. These low-lying delta plains are subject to tropical cyclones associated with storm surges.</a:t>
            </a:r>
          </a:p>
        </p:txBody>
      </p:sp>
    </p:spTree>
    <p:extLst>
      <p:ext uri="{BB962C8B-B14F-4D97-AF65-F5344CB8AC3E}">
        <p14:creationId xmlns:p14="http://schemas.microsoft.com/office/powerpoint/2010/main" val="1206337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Coastal Bangladesh: Land Reclamation / Polders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altLang="en-US"/>
          </a:p>
        </p:txBody>
      </p:sp>
      <p:sp>
        <p:nvSpPr>
          <p:cNvPr id="22532" name="Chart Placeholder 3"/>
          <p:cNvSpPr>
            <a:spLocks noGrp="1" noTextEdit="1"/>
          </p:cNvSpPr>
          <p:nvPr>
            <p:ph type="chart" sz="half" idx="2"/>
          </p:nvPr>
        </p:nvSpPr>
        <p:spPr/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2226"/>
          <a:stretch>
            <a:fillRect/>
          </a:stretch>
        </p:blipFill>
        <p:spPr bwMode="auto">
          <a:xfrm>
            <a:off x="-36512" y="1484784"/>
            <a:ext cx="91440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 descr="http://image.slidesharecdn.com/gangesglobaldriverszahirulkhanifwf3-111122073128-phpapp02/95/ganges-global-drivers-by-zahirul-khan-12-728.jpg?cb=13219689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t="17368" r="6239" b="1270"/>
          <a:stretch>
            <a:fillRect/>
          </a:stretch>
        </p:blipFill>
        <p:spPr bwMode="auto">
          <a:xfrm>
            <a:off x="34925" y="4303713"/>
            <a:ext cx="3571875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0000" y="4340225"/>
            <a:ext cx="1008063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3538" indent="-363538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040404"/>
                </a:solidFill>
                <a:latin typeface="+mn-lt"/>
              </a:rPr>
              <a:t>World Bank 2010</a:t>
            </a:r>
          </a:p>
        </p:txBody>
      </p:sp>
      <p:pic>
        <p:nvPicPr>
          <p:cNvPr id="15368" name="Picture 6" descr="http://news.vanderbilt.edu/files/polder-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58925"/>
            <a:ext cx="35718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75" y="1535113"/>
            <a:ext cx="237648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3538" indent="-363538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040404"/>
                </a:solidFill>
                <a:latin typeface="+mn-lt"/>
              </a:rPr>
              <a:t>http://news.vanderbilt.edu/</a:t>
            </a:r>
          </a:p>
        </p:txBody>
      </p:sp>
      <p:pic>
        <p:nvPicPr>
          <p:cNvPr id="15370" name="Picture 7" descr="C:\Users\mhoque\Google Drive\AllPhotos\FieldVisit_Feb2013\IMG_489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25381" b="29916"/>
          <a:stretch>
            <a:fillRect/>
          </a:stretch>
        </p:blipFill>
        <p:spPr bwMode="auto">
          <a:xfrm>
            <a:off x="4743450" y="5203825"/>
            <a:ext cx="43656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39" name="Straight Arrow Connector 5"/>
          <p:cNvCxnSpPr>
            <a:cxnSpLocks noChangeShapeType="1"/>
          </p:cNvCxnSpPr>
          <p:nvPr/>
        </p:nvCxnSpPr>
        <p:spPr bwMode="auto">
          <a:xfrm>
            <a:off x="5435600" y="2924175"/>
            <a:ext cx="504825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867400" y="2733675"/>
            <a:ext cx="2016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i="0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Embankment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4</a:t>
            </a:fld>
            <a:endParaRPr lang="da-DK" altLang="en-US"/>
          </a:p>
        </p:txBody>
      </p:sp>
      <p:sp>
        <p:nvSpPr>
          <p:cNvPr id="5" name="Rectangle 4"/>
          <p:cNvSpPr/>
          <p:nvPr/>
        </p:nvSpPr>
        <p:spPr>
          <a:xfrm>
            <a:off x="4481512" y="15553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0" dirty="0">
                <a:solidFill>
                  <a:schemeClr val="bg1"/>
                </a:solidFill>
              </a:rPr>
              <a:t>These embankments provided protection against tidal and surge inundations since the 1960s. </a:t>
            </a:r>
          </a:p>
        </p:txBody>
      </p:sp>
    </p:spTree>
    <p:extLst>
      <p:ext uri="{BB962C8B-B14F-4D97-AF65-F5344CB8AC3E}">
        <p14:creationId xmlns:p14="http://schemas.microsoft.com/office/powerpoint/2010/main" val="202283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mhoque\Documents\CurrentWork\Work_ICL\ProjectData\Fieldworks\2015Field\PhotoData\DSC00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10500"/>
          <a:stretch>
            <a:fillRect/>
          </a:stretch>
        </p:blipFill>
        <p:spPr bwMode="auto">
          <a:xfrm>
            <a:off x="1116013" y="1724025"/>
            <a:ext cx="3257550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8313" y="5876925"/>
            <a:ext cx="8496300" cy="923925"/>
          </a:xfrm>
          <a:prstGeom prst="rect">
            <a:avLst/>
          </a:prstGeom>
          <a:solidFill>
            <a:srgbClr val="040404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>
                <a:solidFill>
                  <a:srgbClr val="4B4F55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4B4F55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»"/>
              <a:defRPr sz="1600">
                <a:solidFill>
                  <a:srgbClr val="4B4F55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1400">
                <a:solidFill>
                  <a:srgbClr val="4B4F55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°"/>
              <a:defRPr sz="1400">
                <a:solidFill>
                  <a:srgbClr val="4B4F55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GB" altLang="en-US" sz="1800" i="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GROUNDWATER provides potable water to &gt;94% of Bangladesh but in coastal areas this resource</a:t>
            </a:r>
            <a:r>
              <a:rPr lang="en-GB" sz="1800" i="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pervasively saline, and hence people avoid it.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738688" y="1704975"/>
            <a:ext cx="3649662" cy="3956050"/>
            <a:chOff x="4738688" y="1704975"/>
            <a:chExt cx="3649662" cy="3956050"/>
          </a:xfrm>
        </p:grpSpPr>
        <p:pic>
          <p:nvPicPr>
            <p:cNvPr id="7" name="Picture 7" descr="C:\Users\mhoque\Documents\CurrentWork\Work_ICL\Research\ProjectDomains\Meeting&amp;Conference\DhakaSymposium\Spatial_Na_BGD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688" y="1704975"/>
              <a:ext cx="3649662" cy="394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076825" y="5407025"/>
              <a:ext cx="2124075" cy="2540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i="0" dirty="0">
                  <a:solidFill>
                    <a:schemeClr val="tx1"/>
                  </a:solidFill>
                  <a:latin typeface="+mn-lt"/>
                </a:rPr>
                <a:t>(Complied from various sources)</a:t>
              </a:r>
            </a:p>
          </p:txBody>
        </p:sp>
      </p:grpSp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r>
              <a:rPr lang="en-GB" altLang="en-US" i="0" kern="0" dirty="0"/>
              <a:t>Drinking water in coastal Bangladesh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5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216537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627004"/>
            <a:ext cx="3024337" cy="3095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722183"/>
            <a:ext cx="3369412" cy="11233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63220" indent="-363220">
              <a:spcBef>
                <a:spcPts val="0"/>
              </a:spcBef>
              <a:spcAft>
                <a:spcPts val="0"/>
              </a:spcAft>
            </a:pPr>
            <a:r>
              <a:rPr lang="en-GB" sz="1100" b="1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Bangladesh</a:t>
            </a:r>
            <a:r>
              <a:rPr lang="en-GB" sz="11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1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3220" indent="-363220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Extensive flooding</a:t>
            </a:r>
          </a:p>
          <a:p>
            <a:pPr marL="363220" indent="-363220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&gt; 247deaths</a:t>
            </a:r>
          </a:p>
          <a:p>
            <a:pPr marL="363220" indent="-363220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~ destroyed homes of 1million people</a:t>
            </a:r>
          </a:p>
          <a:p>
            <a:pPr marL="363220" indent="-363220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[Source: European commission</a:t>
            </a:r>
            <a:r>
              <a:rPr lang="en-GB" sz="1100" i="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  <a:p>
            <a:pPr marL="363220" indent="-363220">
              <a:spcBef>
                <a:spcPts val="0"/>
              </a:spcBef>
              <a:spcAft>
                <a:spcPts val="0"/>
              </a:spcAft>
            </a:pPr>
            <a:endParaRPr lang="en-GB" sz="1200" i="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910264" cy="638175"/>
          </a:xfrm>
        </p:spPr>
        <p:txBody>
          <a:bodyPr>
            <a:normAutofit/>
          </a:bodyPr>
          <a:lstStyle/>
          <a:p>
            <a:r>
              <a:rPr lang="en-GB" dirty="0"/>
              <a:t>Impacts of storm surge – Cyclone Aila (May 2009)</a:t>
            </a:r>
          </a:p>
        </p:txBody>
      </p:sp>
      <p:pic>
        <p:nvPicPr>
          <p:cNvPr id="1028" name="Picture 4" descr="https://file.ejatlas.org/img/Conflict/aila-affected-people-need-protection-bangladesh/Aila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76" y="4005065"/>
            <a:ext cx="5027340" cy="28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6</a:t>
            </a:fld>
            <a:endParaRPr lang="da-DK" altLang="en-US"/>
          </a:p>
        </p:txBody>
      </p:sp>
      <p:pic>
        <p:nvPicPr>
          <p:cNvPr id="2" name="Picture 4" descr="A group of people that are going to collect drinking water">
            <a:extLst>
              <a:ext uri="{FF2B5EF4-FFF2-40B4-BE49-F238E27FC236}">
                <a16:creationId xmlns:a16="http://schemas.microsoft.com/office/drawing/2014/main" xmlns="" id="{7B302788-8085-438A-8C66-CC3494F36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795" y="1567087"/>
            <a:ext cx="5042491" cy="2773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43FB28-35CA-40F5-9121-C9DA0B6C0F89}"/>
              </a:ext>
            </a:extLst>
          </p:cNvPr>
          <p:cNvSpPr txBox="1"/>
          <p:nvPr/>
        </p:nvSpPr>
        <p:spPr>
          <a:xfrm>
            <a:off x="3492796" y="6609463"/>
            <a:ext cx="571823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3220" indent="-363220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2060"/>
                </a:solidFill>
                <a:latin typeface="+mn-lt"/>
                <a:cs typeface="Times New Roman"/>
              </a:rPr>
              <a:t>Source: </a:t>
            </a:r>
            <a:r>
              <a:rPr lang="en-GB" sz="1000" dirty="0">
                <a:solidFill>
                  <a:srgbClr val="9454C3"/>
                </a:solidFill>
                <a:latin typeface="Verdana"/>
                <a:cs typeface="Segoe UI"/>
                <a:hlinkClick r:id="rId6"/>
              </a:rPr>
              <a:t>https://ejatlas.org/conflict/aila-affected-people-need-protection-bangladesh</a:t>
            </a:r>
            <a:r>
              <a:rPr lang="en-US" sz="1000" dirty="0">
                <a:latin typeface="+mn-lt"/>
                <a:cs typeface="Calibri"/>
              </a:rPr>
              <a:t>​</a:t>
            </a:r>
            <a:endParaRPr lang="en-US" sz="1000" dirty="0">
              <a:ea typeface="Verdan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2FE356-C19A-4B81-85EA-C74F4E317307}"/>
              </a:ext>
            </a:extLst>
          </p:cNvPr>
          <p:cNvSpPr txBox="1"/>
          <p:nvPr/>
        </p:nvSpPr>
        <p:spPr>
          <a:xfrm>
            <a:off x="3419696" y="4137393"/>
            <a:ext cx="487024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3220" indent="-363220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chemeClr val="bg1"/>
                </a:solidFill>
                <a:latin typeface="+mn-lt"/>
                <a:cs typeface="Times New Roman"/>
              </a:rPr>
              <a:t>Source : </a:t>
            </a:r>
            <a:r>
              <a:rPr lang="en-GB" sz="1000" i="0" dirty="0">
                <a:solidFill>
                  <a:schemeClr val="bg1"/>
                </a:solidFill>
                <a:latin typeface="Verdana"/>
                <a:cs typeface="Segoe UI"/>
                <a:hlinkClick r:id="rId7"/>
              </a:rPr>
              <a:t>http://archive.boston.com/bigpicture/2009/06/cyclone_aila.</a:t>
            </a:r>
            <a:r>
              <a:rPr lang="en-GB" sz="1000" i="0" dirty="0">
                <a:solidFill>
                  <a:schemeClr val="bg1"/>
                </a:solidFill>
                <a:latin typeface="Verdana"/>
                <a:ea typeface="Verdana"/>
                <a:cs typeface="Calibri"/>
                <a:hlinkClick r:id="rId7"/>
              </a:rPr>
              <a:t>html</a:t>
            </a:r>
            <a:endParaRPr lang="en-US" sz="1000" dirty="0">
              <a:solidFill>
                <a:schemeClr val="bg1"/>
              </a:solidFill>
              <a:ea typeface="Verdana"/>
            </a:endParaRPr>
          </a:p>
        </p:txBody>
      </p:sp>
      <p:pic>
        <p:nvPicPr>
          <p:cNvPr id="13" name="Picture 13" descr="A large waterfall&#10;&#10;Description generated with high confidence">
            <a:extLst>
              <a:ext uri="{FF2B5EF4-FFF2-40B4-BE49-F238E27FC236}">
                <a16:creationId xmlns:a16="http://schemas.microsoft.com/office/drawing/2014/main" xmlns="" id="{1474C7E1-F22E-4364-83BF-15A045C03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63" y="1627004"/>
            <a:ext cx="3028950" cy="31145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5BD7F3B-1493-40E2-B1E2-538DA53425DD}"/>
              </a:ext>
            </a:extLst>
          </p:cNvPr>
          <p:cNvSpPr txBox="1"/>
          <p:nvPr/>
        </p:nvSpPr>
        <p:spPr>
          <a:xfrm>
            <a:off x="390394" y="4478923"/>
            <a:ext cx="18245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3220" indent="-363220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1"/>
                </a:solidFill>
                <a:latin typeface="+mn-lt"/>
                <a:cs typeface="Times New Roman"/>
              </a:rPr>
              <a:t>Source : NASA's </a:t>
            </a:r>
            <a:r>
              <a:rPr lang="en-GB" sz="1000" dirty="0">
                <a:solidFill>
                  <a:schemeClr val="bg1"/>
                </a:solidFill>
                <a:latin typeface="Calibri"/>
                <a:ea typeface="Verdana"/>
                <a:cs typeface="Times New Roman"/>
              </a:rPr>
              <a:t>satellite image</a:t>
            </a:r>
            <a:r>
              <a:rPr lang="en-GB" sz="1000" i="0" dirty="0">
                <a:solidFill>
                  <a:schemeClr val="bg1"/>
                </a:solidFill>
                <a:latin typeface="Verdana"/>
                <a:ea typeface="Verdana"/>
                <a:cs typeface="Times New Roman"/>
              </a:rPr>
              <a:t> </a:t>
            </a:r>
            <a:endParaRPr lang="en-GB" sz="1000" i="0" dirty="0">
              <a:solidFill>
                <a:schemeClr val="bg1"/>
              </a:solidFill>
              <a:ea typeface="Verdana"/>
              <a:cs typeface="Segoe U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45246" y="5673328"/>
            <a:ext cx="3845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 algn="dist">
              <a:spcBef>
                <a:spcPts val="0"/>
              </a:spcBef>
              <a:spcAft>
                <a:spcPts val="0"/>
              </a:spcAft>
            </a:pPr>
            <a:r>
              <a:rPr lang="en-GB" sz="1200" i="0" dirty="0" smtClean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r>
              <a:rPr lang="en-GB" sz="1200" i="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During 2007-2015, Bangladesh </a:t>
            </a:r>
            <a:r>
              <a:rPr lang="en-GB" sz="12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was hit by 4 cyclones, </a:t>
            </a:r>
            <a:r>
              <a:rPr lang="en-GB" sz="1200" i="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Sidr</a:t>
            </a:r>
            <a:r>
              <a:rPr lang="en-GB" sz="12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(2007), </a:t>
            </a:r>
            <a:r>
              <a:rPr lang="en-GB" sz="1200" i="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Aila</a:t>
            </a:r>
            <a:r>
              <a:rPr lang="en-GB" sz="12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(2009), </a:t>
            </a:r>
            <a:r>
              <a:rPr lang="en-GB" sz="1200" i="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Mahasen</a:t>
            </a:r>
            <a:r>
              <a:rPr lang="en-GB" sz="12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(2013), and </a:t>
            </a:r>
            <a:r>
              <a:rPr lang="en-GB" sz="1200" i="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Koman</a:t>
            </a:r>
            <a:r>
              <a:rPr lang="en-GB" sz="12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(2015). </a:t>
            </a:r>
          </a:p>
          <a:p>
            <a:pPr marL="363538" indent="-363538">
              <a:spcBef>
                <a:spcPts val="0"/>
              </a:spcBef>
              <a:spcAft>
                <a:spcPts val="0"/>
              </a:spcAft>
            </a:pPr>
            <a:endParaRPr lang="en-GB" sz="1200" i="0" dirty="0" smtClean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7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xmlns="" id="{C1D3F44C-44AE-4E40-8DF0-B7B57F02E9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831181"/>
            <a:ext cx="7543800" cy="638175"/>
          </a:xfrm>
        </p:spPr>
        <p:txBody>
          <a:bodyPr/>
          <a:lstStyle/>
          <a:p>
            <a:pPr algn="ctr"/>
            <a:r>
              <a:rPr lang="en-GB" altLang="en-US" dirty="0"/>
              <a:t>The study area</a:t>
            </a:r>
            <a:endParaRPr lang="en-US" altLang="en-US" dirty="0"/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xmlns="" id="{42725AD0-0D89-471D-A244-1BD627A90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484784"/>
            <a:ext cx="80962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5">
            <a:extLst>
              <a:ext uri="{FF2B5EF4-FFF2-40B4-BE49-F238E27FC236}">
                <a16:creationId xmlns:a16="http://schemas.microsoft.com/office/drawing/2014/main" xmlns="" id="{7DE47493-AFD2-4F01-AB92-005B42096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1700213"/>
            <a:ext cx="215900" cy="4608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782218" y="2589490"/>
            <a:ext cx="1292396" cy="121268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62446" y="2332593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40404"/>
                </a:solidFill>
              </a:rPr>
              <a:t>A</a:t>
            </a:r>
            <a:r>
              <a:rPr lang="en-GB" sz="1800" i="0" baseline="-25000" dirty="0">
                <a:solidFill>
                  <a:srgbClr val="040404"/>
                </a:solidFill>
              </a:rPr>
              <a:t>0</a:t>
            </a:r>
            <a:endParaRPr lang="en-GB" sz="1800" i="0" dirty="0">
              <a:solidFill>
                <a:srgbClr val="04040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3813" y="34328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40404"/>
                </a:solidFill>
              </a:rPr>
              <a:t>B</a:t>
            </a:r>
            <a:r>
              <a:rPr lang="en-GB" sz="1800" i="0" baseline="-25000" dirty="0">
                <a:solidFill>
                  <a:srgbClr val="040404"/>
                </a:solidFill>
              </a:rPr>
              <a:t>0</a:t>
            </a:r>
            <a:endParaRPr lang="en-GB" sz="1800" i="0" dirty="0">
              <a:solidFill>
                <a:srgbClr val="04040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76999" y="1084407"/>
            <a:ext cx="220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2400" i="0" dirty="0">
                <a:solidFill>
                  <a:srgbClr val="002060"/>
                </a:solidFill>
                <a:latin typeface="+mn-lt"/>
              </a:rPr>
              <a:t>2D cross section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2164" y="6003285"/>
            <a:ext cx="932452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63220" indent="-36322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1400" i="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The southwest coastal region of Bangladesh</a:t>
            </a:r>
            <a:endParaRPr lang="en-US" sz="1400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63220" indent="-36322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zh-TW" sz="1400" i="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It</a:t>
            </a:r>
            <a:r>
              <a:rPr lang="zh-TW" altLang="en-US" sz="1400" i="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GB" sz="1400" i="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has </a:t>
            </a:r>
            <a:r>
              <a:rPr lang="en-GB" sz="1400" i="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 climate consisting of dry winters (November-April) and a tropical monsoon (May-October) characterised by wide variation of rainfall. </a:t>
            </a:r>
            <a:endParaRPr lang="en-GB" sz="1400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63220" indent="-36322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GB" sz="1400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7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221756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A6ADF029-A673-4AB5-B189-1DC8A80BB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77" y="4396711"/>
            <a:ext cx="3851395" cy="185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itle 1">
            <a:extLst>
              <a:ext uri="{FF2B5EF4-FFF2-40B4-BE49-F238E27FC236}">
                <a16:creationId xmlns:a16="http://schemas.microsoft.com/office/drawing/2014/main" xmlns="" id="{A94C031B-3D92-4927-B73A-B944CAFAA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3470" y="531306"/>
            <a:ext cx="7543800" cy="638175"/>
          </a:xfrm>
        </p:spPr>
        <p:txBody>
          <a:bodyPr/>
          <a:lstStyle/>
          <a:p>
            <a:r>
              <a:rPr lang="en-US" altLang="en-US" dirty="0"/>
              <a:t>Representation of subsurface geology</a:t>
            </a:r>
            <a:endParaRPr lang="en-GB" altLang="en-US" dirty="0"/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xmlns="" id="{EA4E2CEE-32FE-4B67-8E4A-E7C928DEB84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/>
          </a:p>
          <a:p>
            <a:pPr marL="0" indent="0">
              <a:buFontTx/>
              <a:buNone/>
            </a:pPr>
            <a:endParaRPr lang="en-US" altLang="en-US"/>
          </a:p>
          <a:p>
            <a:pPr marL="0" indent="0">
              <a:buFontTx/>
              <a:buNone/>
            </a:pPr>
            <a:endParaRPr lang="en-GB" altLang="en-US"/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xmlns="" id="{BEAF0472-1A2B-4462-A292-D3AB94801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5" t="1689" r="1430" b="1425"/>
          <a:stretch/>
        </p:blipFill>
        <p:spPr bwMode="auto">
          <a:xfrm>
            <a:off x="359532" y="1484784"/>
            <a:ext cx="3528368" cy="395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72BD0EFE-D509-45D5-80A6-8E02BAE303F2}"/>
              </a:ext>
            </a:extLst>
          </p:cNvPr>
          <p:cNvCxnSpPr/>
          <p:nvPr/>
        </p:nvCxnSpPr>
        <p:spPr bwMode="auto">
          <a:xfrm flipH="1">
            <a:off x="1173509" y="2254688"/>
            <a:ext cx="656604" cy="40618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CB8BC8-73A6-42F6-864D-D2DE93C8609F}"/>
              </a:ext>
            </a:extLst>
          </p:cNvPr>
          <p:cNvSpPr txBox="1"/>
          <p:nvPr/>
        </p:nvSpPr>
        <p:spPr>
          <a:xfrm>
            <a:off x="925035" y="209903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40404"/>
                </a:solidFill>
                <a:latin typeface="+mn-lt"/>
              </a:rPr>
              <a:t>3 km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5044964"/>
            <a:ext cx="4464496" cy="17684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267768" y="4865692"/>
            <a:ext cx="50405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259631" y="5045577"/>
            <a:ext cx="2851911" cy="20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A3033C-17BD-4655-8FAF-86426BA0F762}"/>
              </a:ext>
            </a:extLst>
          </p:cNvPr>
          <p:cNvSpPr txBox="1"/>
          <p:nvPr/>
        </p:nvSpPr>
        <p:spPr>
          <a:xfrm>
            <a:off x="5472720" y="4045936"/>
            <a:ext cx="21971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i="0" dirty="0">
                <a:solidFill>
                  <a:srgbClr val="040404"/>
                </a:solidFill>
                <a:latin typeface="+mn-lt"/>
              </a:rPr>
              <a:t>Rahman et al.,2018</a:t>
            </a: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xmlns="" id="{DE2454E5-B467-49BF-A00B-FB34F25AD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24" y="6382882"/>
            <a:ext cx="3704332" cy="45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8A3972AA-0150-468F-AAFC-6AB1BA2FDF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60" y="1556792"/>
            <a:ext cx="3190343" cy="255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8463" y="4818638"/>
            <a:ext cx="1941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0" dirty="0">
                <a:solidFill>
                  <a:srgbClr val="040404"/>
                </a:solidFill>
              </a:rPr>
              <a:t>Islam et al.,2019</a:t>
            </a:r>
            <a:endParaRPr lang="en-GB" altLang="en-US" i="0" dirty="0">
              <a:solidFill>
                <a:srgbClr val="040404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03648" y="1054277"/>
            <a:ext cx="1881392" cy="39938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i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Macro-</a:t>
            </a: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scale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858960" y="1052736"/>
            <a:ext cx="1881392" cy="39938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i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Micro-</a:t>
            </a: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scale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3029" y="1530524"/>
            <a:ext cx="800619" cy="45831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E7BE02D-86F1-456D-B909-30CFBCCC3DB2}"/>
              </a:ext>
            </a:extLst>
          </p:cNvPr>
          <p:cNvSpPr txBox="1"/>
          <p:nvPr/>
        </p:nvSpPr>
        <p:spPr>
          <a:xfrm>
            <a:off x="6876256" y="3212976"/>
            <a:ext cx="4238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dirty="0">
                <a:solidFill>
                  <a:srgbClr val="040404"/>
                </a:solidFill>
                <a:latin typeface="+mn-lt"/>
              </a:rPr>
              <a:t>B</a:t>
            </a:r>
            <a:r>
              <a:rPr lang="en-US" sz="1800" i="0" baseline="-25000" dirty="0">
                <a:solidFill>
                  <a:srgbClr val="040404"/>
                </a:solidFill>
                <a:latin typeface="+mn-lt"/>
              </a:rPr>
              <a:t>0</a:t>
            </a:r>
            <a:endParaRPr lang="en-GB" sz="1800" i="0" dirty="0">
              <a:solidFill>
                <a:srgbClr val="040404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D4986CF-8353-47E0-87CE-4251029DF580}"/>
              </a:ext>
            </a:extLst>
          </p:cNvPr>
          <p:cNvSpPr txBox="1"/>
          <p:nvPr/>
        </p:nvSpPr>
        <p:spPr>
          <a:xfrm>
            <a:off x="8540626" y="4932908"/>
            <a:ext cx="4238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dirty="0">
                <a:solidFill>
                  <a:srgbClr val="040404"/>
                </a:solidFill>
                <a:latin typeface="+mn-lt"/>
              </a:rPr>
              <a:t>B</a:t>
            </a:r>
            <a:r>
              <a:rPr lang="en-US" sz="1800" i="0" baseline="-25000" dirty="0">
                <a:solidFill>
                  <a:srgbClr val="040404"/>
                </a:solidFill>
                <a:latin typeface="+mn-lt"/>
              </a:rPr>
              <a:t>0</a:t>
            </a:r>
            <a:endParaRPr lang="en-GB" sz="1800" i="0" dirty="0">
              <a:solidFill>
                <a:srgbClr val="040404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6755533" y="2996952"/>
            <a:ext cx="1808831" cy="64807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V="1">
            <a:off x="7105501" y="3726297"/>
            <a:ext cx="1429891" cy="131866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 bwMode="auto">
          <a:xfrm>
            <a:off x="8122383" y="3483034"/>
            <a:ext cx="800842" cy="4778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Times New Roman" pitchFamily="18" charset="0"/>
              </a:rPr>
              <a:t>pond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2974237" y="3056833"/>
            <a:ext cx="363556" cy="21602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3423389" y="2761124"/>
            <a:ext cx="1563719" cy="23582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>
            <a:off x="3409801" y="3250488"/>
            <a:ext cx="1460979" cy="115378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 bwMode="auto">
          <a:xfrm>
            <a:off x="71476" y="1556792"/>
            <a:ext cx="4500524" cy="525658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4644008" y="1556792"/>
            <a:ext cx="4403262" cy="525658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8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625578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213" y="1628800"/>
            <a:ext cx="5665371" cy="3350103"/>
          </a:xfrm>
          <a:prstGeom prst="rect">
            <a:avLst/>
          </a:prstGeom>
        </p:spPr>
      </p:pic>
      <p:sp>
        <p:nvSpPr>
          <p:cNvPr id="12290" name="Title 1">
            <a:extLst>
              <a:ext uri="{FF2B5EF4-FFF2-40B4-BE49-F238E27FC236}">
                <a16:creationId xmlns:a16="http://schemas.microsoft.com/office/drawing/2014/main" xmlns="" id="{CC16BA45-CA97-4BF4-99DC-0AA402CDE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9066" y="990625"/>
            <a:ext cx="2941712" cy="638175"/>
          </a:xfrm>
        </p:spPr>
        <p:txBody>
          <a:bodyPr>
            <a:normAutofit/>
          </a:bodyPr>
          <a:lstStyle/>
          <a:p>
            <a:r>
              <a:rPr lang="en-GB" altLang="en-US" dirty="0"/>
              <a:t>Model development                                                        </a:t>
            </a:r>
          </a:p>
        </p:txBody>
      </p:sp>
      <p:pic>
        <p:nvPicPr>
          <p:cNvPr id="12297" name="Picture 1">
            <a:extLst>
              <a:ext uri="{FF2B5EF4-FFF2-40B4-BE49-F238E27FC236}">
                <a16:creationId xmlns:a16="http://schemas.microsoft.com/office/drawing/2014/main" xmlns="" id="{6F24F6B2-FBD7-46BD-A3A6-21E81866F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6" t="69943"/>
          <a:stretch>
            <a:fillRect/>
          </a:stretch>
        </p:blipFill>
        <p:spPr bwMode="auto">
          <a:xfrm>
            <a:off x="3203848" y="4634430"/>
            <a:ext cx="2795588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Box 2">
            <a:extLst>
              <a:ext uri="{FF2B5EF4-FFF2-40B4-BE49-F238E27FC236}">
                <a16:creationId xmlns:a16="http://schemas.microsoft.com/office/drawing/2014/main" xmlns="" id="{614ED4B4-9EB5-4227-A005-F9357AF6B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92" y="4640652"/>
            <a:ext cx="296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63538" indent="-363538"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r>
              <a:rPr lang="en-GB" altLang="en-US" sz="1800" i="0" dirty="0">
                <a:solidFill>
                  <a:srgbClr val="040404"/>
                </a:solidFill>
                <a:latin typeface="Calibri" panose="020F0502020204030204" pitchFamily="34" charset="0"/>
              </a:rPr>
              <a:t>E</a:t>
            </a:r>
          </a:p>
        </p:txBody>
      </p:sp>
      <p:pic>
        <p:nvPicPr>
          <p:cNvPr id="12300" name="Picture 12">
            <a:extLst>
              <a:ext uri="{FF2B5EF4-FFF2-40B4-BE49-F238E27FC236}">
                <a16:creationId xmlns:a16="http://schemas.microsoft.com/office/drawing/2014/main" xmlns="" id="{FD1152D5-1A77-4098-B8B1-4A27A8D3D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7"/>
          <a:stretch>
            <a:fillRect/>
          </a:stretch>
        </p:blipFill>
        <p:spPr bwMode="auto">
          <a:xfrm>
            <a:off x="5768209" y="4707351"/>
            <a:ext cx="3148012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5F6256-5185-4363-960C-37FDF9CD0619}"/>
              </a:ext>
            </a:extLst>
          </p:cNvPr>
          <p:cNvSpPr txBox="1"/>
          <p:nvPr/>
        </p:nvSpPr>
        <p:spPr>
          <a:xfrm>
            <a:off x="4788024" y="1855044"/>
            <a:ext cx="52387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0" dirty="0">
                <a:solidFill>
                  <a:srgbClr val="040404"/>
                </a:solidFill>
                <a:latin typeface="+mn-lt"/>
              </a:rPr>
              <a:t>pond</a:t>
            </a:r>
            <a:endParaRPr lang="en-GB" sz="1200" i="0" dirty="0">
              <a:solidFill>
                <a:srgbClr val="040404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ED1F1F-2907-446F-871B-198D73EB0B2C}"/>
              </a:ext>
            </a:extLst>
          </p:cNvPr>
          <p:cNvSpPr txBox="1"/>
          <p:nvPr/>
        </p:nvSpPr>
        <p:spPr>
          <a:xfrm>
            <a:off x="4283968" y="2204864"/>
            <a:ext cx="5508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0" dirty="0">
                <a:solidFill>
                  <a:srgbClr val="040404"/>
                </a:solidFill>
                <a:latin typeface="+mn-lt"/>
              </a:rPr>
              <a:t>canal</a:t>
            </a:r>
            <a:endParaRPr lang="en-GB" sz="1200" i="0" dirty="0">
              <a:solidFill>
                <a:srgbClr val="040404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A9C051-1759-43C9-8987-453AB79D1F0B}"/>
              </a:ext>
            </a:extLst>
          </p:cNvPr>
          <p:cNvSpPr txBox="1"/>
          <p:nvPr/>
        </p:nvSpPr>
        <p:spPr>
          <a:xfrm>
            <a:off x="2699792" y="2204864"/>
            <a:ext cx="5508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0" dirty="0">
                <a:solidFill>
                  <a:srgbClr val="040404"/>
                </a:solidFill>
                <a:latin typeface="+mn-lt"/>
              </a:rPr>
              <a:t>canal</a:t>
            </a:r>
            <a:endParaRPr lang="en-GB" sz="1200" i="0" dirty="0">
              <a:solidFill>
                <a:srgbClr val="040404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B005113-0B3B-4D23-A0B1-B960EB113DB7}"/>
              </a:ext>
            </a:extLst>
          </p:cNvPr>
          <p:cNvSpPr txBox="1"/>
          <p:nvPr/>
        </p:nvSpPr>
        <p:spPr>
          <a:xfrm>
            <a:off x="1691680" y="2216671"/>
            <a:ext cx="54927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0" dirty="0">
                <a:solidFill>
                  <a:srgbClr val="040404"/>
                </a:solidFill>
                <a:latin typeface="+mn-lt"/>
              </a:rPr>
              <a:t>canal</a:t>
            </a:r>
            <a:endParaRPr lang="en-GB" sz="1200" i="0" dirty="0">
              <a:solidFill>
                <a:srgbClr val="040404"/>
              </a:solidFill>
              <a:latin typeface="+mn-lt"/>
            </a:endParaRPr>
          </a:p>
        </p:txBody>
      </p:sp>
      <p:pic>
        <p:nvPicPr>
          <p:cNvPr id="12306" name="Picture 8">
            <a:extLst>
              <a:ext uri="{FF2B5EF4-FFF2-40B4-BE49-F238E27FC236}">
                <a16:creationId xmlns:a16="http://schemas.microsoft.com/office/drawing/2014/main" xmlns="" id="{CA3A2708-CC82-428C-8FD1-4B23BB063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473" y="5936269"/>
            <a:ext cx="210661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24491" y="4898858"/>
            <a:ext cx="3708491" cy="14157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63538" indent="-363538" algn="just">
              <a:spcBef>
                <a:spcPts val="0"/>
              </a:spcBef>
              <a:spcAft>
                <a:spcPts val="0"/>
              </a:spcAft>
            </a:pPr>
            <a:r>
              <a:rPr lang="en-GB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lang="en-GB" sz="1400" i="0" dirty="0" err="1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HydroGeoSphere</a:t>
            </a:r>
            <a:r>
              <a:rPr lang="en-GB" sz="1400" i="0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a fully </a:t>
            </a:r>
            <a:r>
              <a:rPr lang="en-GB" sz="14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coupled surface &amp; subsurface domains approach, is used to simulate investigate the role of tropical cyclonic storm on long-term salinity (</a:t>
            </a:r>
            <a:r>
              <a:rPr lang="en-GB" sz="1400" i="0" dirty="0" err="1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Therrien</a:t>
            </a:r>
            <a:r>
              <a:rPr lang="en-GB" sz="1400" i="0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et al.,2010).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212" y="1989138"/>
            <a:ext cx="3368284" cy="2560102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xmlns="" id="{CC16BA45-CA97-4BF4-99DC-0AA402CDECBE}"/>
              </a:ext>
            </a:extLst>
          </p:cNvPr>
          <p:cNvSpPr txBox="1">
            <a:spLocks noChangeArrowheads="1"/>
          </p:cNvSpPr>
          <p:nvPr/>
        </p:nvSpPr>
        <p:spPr>
          <a:xfrm>
            <a:off x="5811656" y="980728"/>
            <a:ext cx="3061118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altLang="en-US" i="0" kern="0" dirty="0"/>
              <a:t>Boundary conditions                                         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825" y="3438408"/>
            <a:ext cx="1768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0" dirty="0" err="1">
                <a:solidFill>
                  <a:schemeClr val="tx1"/>
                </a:solidFill>
              </a:rPr>
              <a:t>C</a:t>
            </a:r>
            <a:r>
              <a:rPr lang="it-IT" sz="1100" i="0" baseline="-25000" dirty="0" err="1">
                <a:solidFill>
                  <a:schemeClr val="tx1"/>
                </a:solidFill>
              </a:rPr>
              <a:t>saltriver</a:t>
            </a:r>
            <a:r>
              <a:rPr lang="it-IT" sz="1100" i="0" dirty="0">
                <a:solidFill>
                  <a:schemeClr val="tx1"/>
                </a:solidFill>
              </a:rPr>
              <a:t>=12000mg/l</a:t>
            </a:r>
          </a:p>
          <a:p>
            <a:r>
              <a:rPr lang="en-US" sz="1100" i="0" dirty="0" err="1">
                <a:solidFill>
                  <a:schemeClr val="tx1"/>
                </a:solidFill>
              </a:rPr>
              <a:t>h</a:t>
            </a:r>
            <a:r>
              <a:rPr lang="en-US" sz="1100" i="0" baseline="30000" dirty="0" err="1">
                <a:solidFill>
                  <a:schemeClr val="tx1"/>
                </a:solidFill>
              </a:rPr>
              <a:t>f</a:t>
            </a:r>
            <a:r>
              <a:rPr lang="en-US" sz="1100" i="0" dirty="0">
                <a:solidFill>
                  <a:schemeClr val="tx1"/>
                </a:solidFill>
              </a:rPr>
              <a:t>=</a:t>
            </a:r>
            <a:r>
              <a:rPr lang="en-US" sz="1100" i="0" dirty="0" err="1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1100" i="0" baseline="-25000" dirty="0" err="1">
                <a:solidFill>
                  <a:schemeClr val="tx1"/>
                </a:solidFill>
              </a:rPr>
              <a:t>s</a:t>
            </a:r>
            <a:r>
              <a:rPr lang="en-US" sz="1100" i="0" dirty="0">
                <a:solidFill>
                  <a:schemeClr val="tx1"/>
                </a:solidFill>
              </a:rPr>
              <a:t>/</a:t>
            </a:r>
            <a:r>
              <a:rPr lang="en-US" sz="1100" i="0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1100" i="0" baseline="-25000" dirty="0">
                <a:solidFill>
                  <a:schemeClr val="tx1"/>
                </a:solidFill>
              </a:rPr>
              <a:t>0</a:t>
            </a:r>
            <a:r>
              <a:rPr lang="en-US" sz="1100" i="0" dirty="0">
                <a:solidFill>
                  <a:schemeClr val="tx1"/>
                </a:solidFill>
              </a:rPr>
              <a:t>*[SRL(t)-z]+z</a:t>
            </a:r>
          </a:p>
          <a:p>
            <a:pPr marL="363538" indent="-363538">
              <a:spcBef>
                <a:spcPts val="0"/>
              </a:spcBef>
              <a:spcAft>
                <a:spcPts val="0"/>
              </a:spcAft>
            </a:pPr>
            <a:endParaRPr lang="en-GB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5295" y="3513202"/>
            <a:ext cx="1768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0" dirty="0" err="1">
                <a:solidFill>
                  <a:schemeClr val="tx1"/>
                </a:solidFill>
              </a:rPr>
              <a:t>C</a:t>
            </a:r>
            <a:r>
              <a:rPr lang="it-IT" sz="1100" i="0" baseline="-25000" dirty="0" err="1">
                <a:solidFill>
                  <a:schemeClr val="tx1"/>
                </a:solidFill>
              </a:rPr>
              <a:t>saltriver</a:t>
            </a:r>
            <a:r>
              <a:rPr lang="it-IT" sz="1100" i="0" dirty="0">
                <a:solidFill>
                  <a:schemeClr val="tx1"/>
                </a:solidFill>
              </a:rPr>
              <a:t>=12000mg/l</a:t>
            </a:r>
          </a:p>
          <a:p>
            <a:r>
              <a:rPr lang="en-US" sz="1100" i="0" dirty="0" err="1">
                <a:solidFill>
                  <a:schemeClr val="tx1"/>
                </a:solidFill>
              </a:rPr>
              <a:t>h</a:t>
            </a:r>
            <a:r>
              <a:rPr lang="en-US" sz="1100" i="0" baseline="30000" dirty="0" err="1">
                <a:solidFill>
                  <a:schemeClr val="tx1"/>
                </a:solidFill>
              </a:rPr>
              <a:t>f</a:t>
            </a:r>
            <a:r>
              <a:rPr lang="en-US" sz="1100" i="0" dirty="0">
                <a:solidFill>
                  <a:schemeClr val="tx1"/>
                </a:solidFill>
              </a:rPr>
              <a:t>=</a:t>
            </a:r>
            <a:r>
              <a:rPr lang="en-US" sz="1100" i="0" dirty="0" err="1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1100" i="0" baseline="-25000" dirty="0" err="1">
                <a:solidFill>
                  <a:schemeClr val="tx1"/>
                </a:solidFill>
              </a:rPr>
              <a:t>s</a:t>
            </a:r>
            <a:r>
              <a:rPr lang="en-US" sz="1100" i="0" dirty="0">
                <a:solidFill>
                  <a:schemeClr val="tx1"/>
                </a:solidFill>
              </a:rPr>
              <a:t>/</a:t>
            </a:r>
            <a:r>
              <a:rPr lang="en-US" sz="1100" i="0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1100" i="0" baseline="-25000" dirty="0">
                <a:solidFill>
                  <a:schemeClr val="tx1"/>
                </a:solidFill>
              </a:rPr>
              <a:t>0</a:t>
            </a:r>
            <a:r>
              <a:rPr lang="en-US" sz="1100" i="0" dirty="0">
                <a:solidFill>
                  <a:schemeClr val="tx1"/>
                </a:solidFill>
              </a:rPr>
              <a:t>*[SRL(t)-z]+z</a:t>
            </a:r>
          </a:p>
          <a:p>
            <a:pPr marL="363538" indent="-363538">
              <a:spcBef>
                <a:spcPts val="0"/>
              </a:spcBef>
              <a:spcAft>
                <a:spcPts val="0"/>
              </a:spcAft>
            </a:pPr>
            <a:endParaRPr lang="en-GB" sz="1800" i="0" dirty="0">
              <a:solidFill>
                <a:srgbClr val="040404"/>
              </a:solidFill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FE580-4F39-4EF0-9A4F-441970C723DD}" type="slidenum">
              <a:rPr lang="da-DK" altLang="en-US" smtClean="0"/>
              <a:pPr/>
              <a:t>9</a:t>
            </a:fld>
            <a:endParaRPr lang="da-DK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E7BE02D-86F1-456D-B909-30CFBCCC3DB2}"/>
              </a:ext>
            </a:extLst>
          </p:cNvPr>
          <p:cNvSpPr txBox="1"/>
          <p:nvPr/>
        </p:nvSpPr>
        <p:spPr>
          <a:xfrm>
            <a:off x="5300266" y="2195017"/>
            <a:ext cx="31931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0" dirty="0">
                <a:solidFill>
                  <a:srgbClr val="040404"/>
                </a:solidFill>
                <a:latin typeface="+mn-lt"/>
              </a:rPr>
              <a:t>B</a:t>
            </a:r>
            <a:r>
              <a:rPr lang="en-US" sz="1200" i="0" baseline="-25000" dirty="0">
                <a:solidFill>
                  <a:srgbClr val="040404"/>
                </a:solidFill>
                <a:latin typeface="+mn-lt"/>
              </a:rPr>
              <a:t>0</a:t>
            </a:r>
            <a:endParaRPr lang="en-GB" sz="1200" i="0" dirty="0">
              <a:solidFill>
                <a:srgbClr val="040404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55F6256-5185-4363-960C-37FDF9CD0619}"/>
              </a:ext>
            </a:extLst>
          </p:cNvPr>
          <p:cNvSpPr txBox="1"/>
          <p:nvPr/>
        </p:nvSpPr>
        <p:spPr>
          <a:xfrm>
            <a:off x="4068941" y="4627383"/>
            <a:ext cx="52387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63538" indent="-363538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0" dirty="0">
                <a:solidFill>
                  <a:srgbClr val="040404"/>
                </a:solidFill>
                <a:latin typeface="+mn-lt"/>
              </a:rPr>
              <a:t>pond</a:t>
            </a:r>
            <a:endParaRPr lang="en-GB" sz="1200" i="0" dirty="0">
              <a:solidFill>
                <a:srgbClr val="04040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451532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 smtClean="0">
            <a:ln>
              <a:noFill/>
            </a:ln>
            <a:solidFill>
              <a:srgbClr val="6E6E6F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 smtClean="0">
            <a:ln>
              <a:noFill/>
            </a:ln>
            <a:solidFill>
              <a:srgbClr val="6E6E6F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marL="363538" indent="-363538">
          <a:spcBef>
            <a:spcPts val="0"/>
          </a:spcBef>
          <a:spcAft>
            <a:spcPts val="0"/>
          </a:spcAft>
          <a:defRPr sz="1800" i="0" dirty="0" smtClean="0">
            <a:solidFill>
              <a:srgbClr val="040404"/>
            </a:solidFill>
            <a:latin typeface="+mn-lt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6C7070"/>
        </a:dk1>
        <a:lt1>
          <a:srgbClr val="FFFFFF"/>
        </a:lt1>
        <a:dk2>
          <a:srgbClr val="003D81"/>
        </a:dk2>
        <a:lt2>
          <a:srgbClr val="009067"/>
        </a:lt2>
        <a:accent1>
          <a:srgbClr val="C51638"/>
        </a:accent1>
        <a:accent2>
          <a:srgbClr val="47226C"/>
        </a:accent2>
        <a:accent3>
          <a:srgbClr val="FFFFFF"/>
        </a:accent3>
        <a:accent4>
          <a:srgbClr val="5B5F5F"/>
        </a:accent4>
        <a:accent5>
          <a:srgbClr val="DFABAE"/>
        </a:accent5>
        <a:accent6>
          <a:srgbClr val="3F1E61"/>
        </a:accent6>
        <a:hlink>
          <a:srgbClr val="003966"/>
        </a:hlink>
        <a:folHlink>
          <a:srgbClr val="E68E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121050</TotalTime>
  <Words>950</Words>
  <Application>Microsoft Macintosh PowerPoint</Application>
  <PresentationFormat>On-screen Show (4:3)</PresentationFormat>
  <Paragraphs>220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Calibri</vt:lpstr>
      <vt:lpstr>Impact</vt:lpstr>
      <vt:lpstr>Segoe UI</vt:lpstr>
      <vt:lpstr>Symbol</vt:lpstr>
      <vt:lpstr>Times New Roman</vt:lpstr>
      <vt:lpstr>Verdana</vt:lpstr>
      <vt:lpstr>Wingdings</vt:lpstr>
      <vt:lpstr>新細明體</vt:lpstr>
      <vt:lpstr>Arial</vt:lpstr>
      <vt:lpstr>Standarddesign</vt:lpstr>
      <vt:lpstr>Impact of tropical cyclone storm surges on groundwater salinity in southwest regions of Bangladesh </vt:lpstr>
      <vt:lpstr>Outline</vt:lpstr>
      <vt:lpstr>Bangladesh : vast delta rivers </vt:lpstr>
      <vt:lpstr>Coastal Bangladesh: Land Reclamation / Polders</vt:lpstr>
      <vt:lpstr>Drinking water in coastal Bangladesh</vt:lpstr>
      <vt:lpstr>Impacts of storm surge – Cyclone Aila (May 2009)</vt:lpstr>
      <vt:lpstr>The study area</vt:lpstr>
      <vt:lpstr>Representation of subsurface geology</vt:lpstr>
      <vt:lpstr>Model development                                                        </vt:lpstr>
      <vt:lpstr>Surface features &amp; land use along A0-B0</vt:lpstr>
      <vt:lpstr>Measured GW salinity &amp; modelled GW salinity </vt:lpstr>
      <vt:lpstr>Simulated parameters                               land use &amp; lithology</vt:lpstr>
      <vt:lpstr>Pond  monitoring</vt:lpstr>
      <vt:lpstr>Model calibration  </vt:lpstr>
      <vt:lpstr>2D storm surge model  (model setup)</vt:lpstr>
      <vt:lpstr>PowerPoint Presentation</vt:lpstr>
      <vt:lpstr>PowerPoint Presentation</vt:lpstr>
      <vt:lpstr>PowerPoint Presentation</vt:lpstr>
      <vt:lpstr>Summaries</vt:lpstr>
      <vt:lpstr>PowerPoint Presentation</vt:lpstr>
    </vt:vector>
  </TitlesOfParts>
  <Company>Publications Communications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Imperial College London</dc:title>
  <dc:creator>Seipp, Karsten</dc:creator>
  <cp:lastModifiedBy>Chi-San Tsai</cp:lastModifiedBy>
  <cp:revision>1449</cp:revision>
  <dcterms:modified xsi:type="dcterms:W3CDTF">2020-05-06T21:56:07Z</dcterms:modified>
</cp:coreProperties>
</file>