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5143500" type="screen16x9"/>
  <p:notesSz cx="6858000" cy="9144000"/>
  <p:embeddedFontLst>
    <p:embeddedFont>
      <p:font typeface="Open Sans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0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fd2ad93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3fd2ad93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d806b3db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3d806b3db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3d806b3db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3d806b3db_0_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3d806b3db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3d806b3db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f130b33b_0_1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3f130b33b_0_1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d806b3db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d806b3db_0_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f130b3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3f130b3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3d806b3db_0_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3d806b3db_0_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f130b33b_0_18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3f130b33b_0_18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3d806b3db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3d806b3db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3d806b3db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3d806b3db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5f3bd8ac1a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5f3bd8ac1a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construction work, extraction of drinking water and mineral resources, installation of geothermal probes, etc.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3d806b3db_0_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3d806b3db_0_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3d806b3db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3d806b3db_0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3d806b3db_0_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3d806b3db_0_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02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f36a217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f36a217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f3bd8ac1a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f3bd8ac1a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d806b3db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3d806b3db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d806b3db_0_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d806b3db_0_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d806b3db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3d806b3db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d806b3db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3d806b3db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3d806b3db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3d806b3db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PSI 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4000" y="1527775"/>
            <a:ext cx="8418300" cy="18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Font typeface="Open Sans"/>
              <a:buNone/>
              <a:defRPr sz="5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4000" y="4229575"/>
            <a:ext cx="84183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374" y="98525"/>
            <a:ext cx="3097076" cy="11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subTitle" idx="2"/>
          </p:nvPr>
        </p:nvSpPr>
        <p:spPr>
          <a:xfrm>
            <a:off x="414000" y="3219850"/>
            <a:ext cx="85206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29FCF"/>
              </a:buClr>
              <a:buSzPts val="2800"/>
              <a:buFont typeface="Open Sans"/>
              <a:buNone/>
              <a:defRPr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29FCF"/>
              </a:buClr>
              <a:buSzPts val="2800"/>
              <a:buFont typeface="Open Sans"/>
              <a:buNone/>
              <a:defRPr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29FCF"/>
              </a:buClr>
              <a:buSzPts val="2800"/>
              <a:buFont typeface="Open Sans"/>
              <a:buNone/>
              <a:defRPr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29FCF"/>
              </a:buClr>
              <a:buSzPts val="2800"/>
              <a:buFont typeface="Open Sans"/>
              <a:buNone/>
              <a:defRPr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29FCF"/>
              </a:buClr>
              <a:buSzPts val="2800"/>
              <a:buFont typeface="Open Sans"/>
              <a:buNone/>
              <a:defRPr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29FCF"/>
              </a:buClr>
              <a:buSzPts val="2800"/>
              <a:buFont typeface="Open Sans"/>
              <a:buNone/>
              <a:defRPr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29FCF"/>
              </a:buClr>
              <a:buSzPts val="2800"/>
              <a:buFont typeface="Open Sans"/>
              <a:buNone/>
              <a:defRPr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29FCF"/>
              </a:buClr>
              <a:buSzPts val="2800"/>
              <a:buFont typeface="Open Sans"/>
              <a:buNone/>
              <a:defRPr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29FCF"/>
              </a:buClr>
              <a:buSzPts val="2800"/>
              <a:buFont typeface="Open Sans"/>
              <a:buNone/>
              <a:defRPr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68775" y="1718200"/>
            <a:ext cx="8463600" cy="3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Open Sans"/>
              <a:buChar char="■"/>
              <a:defRPr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t="77367" r="75087"/>
          <a:stretch/>
        </p:blipFill>
        <p:spPr>
          <a:xfrm>
            <a:off x="456100" y="160802"/>
            <a:ext cx="672799" cy="2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1219200" y="163153"/>
            <a:ext cx="75258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Borehole data management system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sstopo.admin.ch/en/knowledge-facts/geology/geological-data/3d-geology/shallow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github.com/geoadmin/service-bdms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oservice.ist.supsi.ch/docs/bdms" TargetMode="External"/><Relationship Id="rId5" Type="http://schemas.openxmlformats.org/officeDocument/2006/relationships/hyperlink" Target="https://github.com/geoadmin/web-bdms" TargetMode="External"/><Relationship Id="rId10" Type="http://schemas.openxmlformats.org/officeDocument/2006/relationships/image" Target="../media/image37.gif"/><Relationship Id="rId4" Type="http://schemas.openxmlformats.org/officeDocument/2006/relationships/hyperlink" Target="https://github.com/geoadmin/js-bdms" TargetMode="Externa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github.com/geoadmin/service-bdms" TargetMode="External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oservice.ist.supsi.ch/docs/bdms" TargetMode="External"/><Relationship Id="rId5" Type="http://schemas.openxmlformats.org/officeDocument/2006/relationships/hyperlink" Target="https://github.com/geoadmin/web-bdms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github.com/geoadmin/js-bdms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logieportal.ch/en/knowledge/lookup/data-models/borehole-data-model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263" y="3224675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ctrTitle"/>
          </p:nvPr>
        </p:nvSpPr>
        <p:spPr>
          <a:xfrm>
            <a:off x="414000" y="1527775"/>
            <a:ext cx="8418300" cy="18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Borehole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Data Management System</a:t>
            </a:r>
            <a:endParaRPr sz="3600"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413998" y="4172750"/>
            <a:ext cx="6577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Cannata Massimiliano, Hoffmann Marcus, Antonovic P. Milan @SUPSI</a:t>
            </a:r>
            <a:br>
              <a:rPr lang="en-GB" sz="1400"/>
            </a:br>
            <a:r>
              <a:rPr lang="en-GB" sz="1400"/>
              <a:t>Nils Oesterling, Sabine Brodhag @Swisstopo</a:t>
            </a:r>
            <a:endParaRPr sz="140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2"/>
          </p:nvPr>
        </p:nvSpPr>
        <p:spPr>
          <a:xfrm>
            <a:off x="414000" y="3093153"/>
            <a:ext cx="8520600" cy="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 web interface for borehole data acquisition </a:t>
            </a:r>
            <a:br>
              <a:rPr lang="en-GB" sz="2400"/>
            </a:br>
            <a:r>
              <a:rPr lang="en-GB" sz="2400"/>
              <a:t>and management</a:t>
            </a:r>
            <a:endParaRPr sz="2400"/>
          </a:p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4">
            <a:alphaModFix/>
          </a:blip>
          <a:srcRect l="27237" t="56160" r="20138" b="17871"/>
          <a:stretch/>
        </p:blipFill>
        <p:spPr>
          <a:xfrm>
            <a:off x="6921525" y="158475"/>
            <a:ext cx="2062224" cy="10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21" y="4814009"/>
            <a:ext cx="738617" cy="2585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0002" y="281800"/>
            <a:ext cx="1077536" cy="70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4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 Architecture:</a:t>
            </a:r>
            <a:br>
              <a:rPr lang="en-GB"/>
            </a:br>
            <a:r>
              <a:rPr lang="en-GB" b="1"/>
              <a:t>User Interface</a:t>
            </a:r>
            <a:endParaRPr b="1"/>
          </a:p>
        </p:txBody>
      </p:sp>
      <p:grpSp>
        <p:nvGrpSpPr>
          <p:cNvPr id="212" name="Google Shape;212;p14"/>
          <p:cNvGrpSpPr/>
          <p:nvPr/>
        </p:nvGrpSpPr>
        <p:grpSpPr>
          <a:xfrm>
            <a:off x="6038025" y="3035035"/>
            <a:ext cx="2469661" cy="1384500"/>
            <a:chOff x="6038025" y="2598925"/>
            <a:chExt cx="2469661" cy="13845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4" name="Google Shape;214;p14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Roboto"/>
                  <a:ea typeface="Roboto"/>
                  <a:cs typeface="Roboto"/>
                  <a:sym typeface="Roboto"/>
                </a:rPr>
                <a:t>BDMS Web Service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Python 3.7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User authentication and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authorization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JSON API: modify, search and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display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Reusable as a Python module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Multilanguage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7" name="Google Shape;217;p14"/>
          <p:cNvGrpSpPr/>
          <p:nvPr/>
        </p:nvGrpSpPr>
        <p:grpSpPr>
          <a:xfrm>
            <a:off x="636321" y="2262553"/>
            <a:ext cx="2994729" cy="1384500"/>
            <a:chOff x="636321" y="1844098"/>
            <a:chExt cx="2994729" cy="1384500"/>
          </a:xfrm>
        </p:grpSpPr>
        <p:sp>
          <p:nvSpPr>
            <p:cNvPr id="218" name="Google Shape;218;p14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Roboto"/>
                  <a:ea typeface="Roboto"/>
                  <a:cs typeface="Roboto"/>
                  <a:sym typeface="Roboto"/>
                </a:rPr>
                <a:t>BDMS JavaScript API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 JavaScript Library implementing the BDMS Server API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Packaged as NPM package</a:t>
              </a: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19" name="Google Shape;219;p14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0" name="Google Shape;220;p14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2" name="Google Shape;222;p14"/>
          <p:cNvGrpSpPr/>
          <p:nvPr/>
        </p:nvGrpSpPr>
        <p:grpSpPr>
          <a:xfrm>
            <a:off x="4908100" y="1361370"/>
            <a:ext cx="3599586" cy="1384500"/>
            <a:chOff x="4908100" y="889950"/>
            <a:chExt cx="3599586" cy="1384500"/>
          </a:xfrm>
        </p:grpSpPr>
        <p:cxnSp>
          <p:nvCxnSpPr>
            <p:cNvPr id="223" name="Google Shape;223;p14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729FC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4" name="Google Shape;224;p14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BDMS User Interface</a:t>
              </a:r>
              <a:endParaRPr sz="1200" b="1">
                <a:solidFill>
                  <a:srgbClr val="729FC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729FC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ReactJS single page user interface</a:t>
              </a:r>
              <a:endParaRPr sz="1200" b="1">
                <a:solidFill>
                  <a:srgbClr val="729FC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729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4438325" y="207749"/>
            <a:ext cx="1077550" cy="857000"/>
            <a:chOff x="4061800" y="47799"/>
            <a:chExt cx="1077550" cy="857000"/>
          </a:xfrm>
        </p:grpSpPr>
        <p:pic>
          <p:nvPicPr>
            <p:cNvPr id="228" name="Google Shape;228;p14"/>
            <p:cNvPicPr preferRelativeResize="0"/>
            <p:nvPr/>
          </p:nvPicPr>
          <p:blipFill rotWithShape="1">
            <a:blip r:embed="rId4">
              <a:alphaModFix/>
            </a:blip>
            <a:srcRect b="15732"/>
            <a:stretch/>
          </p:blipFill>
          <p:spPr>
            <a:xfrm>
              <a:off x="4061800" y="47799"/>
              <a:ext cx="1077550" cy="85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47834" y="164833"/>
              <a:ext cx="533900" cy="533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14"/>
          <p:cNvGrpSpPr/>
          <p:nvPr/>
        </p:nvGrpSpPr>
        <p:grpSpPr>
          <a:xfrm>
            <a:off x="2814594" y="1569575"/>
            <a:ext cx="3514811" cy="3252003"/>
            <a:chOff x="2991269" y="1153325"/>
            <a:chExt cx="3514811" cy="3252003"/>
          </a:xfrm>
        </p:grpSpPr>
        <p:sp>
          <p:nvSpPr>
            <p:cNvPr id="231" name="Google Shape;231;p14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32" name="Google Shape;232;p14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</p:sp>
        <p:sp>
          <p:nvSpPr>
            <p:cNvPr id="233" name="Google Shape;233;p14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</p:sp>
        <p:sp>
          <p:nvSpPr>
            <p:cNvPr id="234" name="Google Shape;234;p14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35" name="Google Shape;235;p14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</p:sp>
        <p:sp>
          <p:nvSpPr>
            <p:cNvPr id="236" name="Google Shape;236;p14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</p:sp>
        <p:sp>
          <p:nvSpPr>
            <p:cNvPr id="237" name="Google Shape;237;p14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</p:sp>
        <p:sp>
          <p:nvSpPr>
            <p:cNvPr id="238" name="Google Shape;238;p14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</p:sp>
      </p:grpSp>
      <p:pic>
        <p:nvPicPr>
          <p:cNvPr id="239" name="Google Shape;23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0878" y="1004838"/>
            <a:ext cx="1141940" cy="64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/>
          <p:cNvPicPr preferRelativeResize="0"/>
          <p:nvPr/>
        </p:nvPicPr>
        <p:blipFill rotWithShape="1">
          <a:blip r:embed="rId7">
            <a:alphaModFix/>
          </a:blip>
          <a:srcRect l="25488" r="25286" b="50354"/>
          <a:stretch/>
        </p:blipFill>
        <p:spPr>
          <a:xfrm>
            <a:off x="5714000" y="484728"/>
            <a:ext cx="459100" cy="462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92998" y="1004851"/>
            <a:ext cx="885175" cy="27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35262" y="449216"/>
            <a:ext cx="885154" cy="3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5"/>
          <p:cNvGrpSpPr/>
          <p:nvPr/>
        </p:nvGrpSpPr>
        <p:grpSpPr>
          <a:xfrm>
            <a:off x="2814594" y="1569575"/>
            <a:ext cx="3514811" cy="3252003"/>
            <a:chOff x="2991269" y="1153325"/>
            <a:chExt cx="3514811" cy="3252003"/>
          </a:xfrm>
        </p:grpSpPr>
        <p:sp>
          <p:nvSpPr>
            <p:cNvPr id="248" name="Google Shape;248;p15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49" name="Google Shape;249;p15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</p:sp>
        <p:sp>
          <p:nvSpPr>
            <p:cNvPr id="250" name="Google Shape;250;p15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</p:sp>
        <p:sp>
          <p:nvSpPr>
            <p:cNvPr id="251" name="Google Shape;251;p15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52" name="Google Shape;252;p15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</p:sp>
        <p:sp>
          <p:nvSpPr>
            <p:cNvPr id="253" name="Google Shape;253;p15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</p:sp>
        <p:sp>
          <p:nvSpPr>
            <p:cNvPr id="254" name="Google Shape;254;p15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</p:sp>
        <p:sp>
          <p:nvSpPr>
            <p:cNvPr id="255" name="Google Shape;255;p15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</p:sp>
      </p:grp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 Architecture: </a:t>
            </a:r>
            <a:r>
              <a:rPr lang="en-GB" b="1"/>
              <a:t>ready for the cloud</a:t>
            </a:r>
            <a:endParaRPr b="1"/>
          </a:p>
        </p:txBody>
      </p:sp>
      <p:grpSp>
        <p:nvGrpSpPr>
          <p:cNvPr id="257" name="Google Shape;257;p15"/>
          <p:cNvGrpSpPr/>
          <p:nvPr/>
        </p:nvGrpSpPr>
        <p:grpSpPr>
          <a:xfrm>
            <a:off x="6402820" y="1361370"/>
            <a:ext cx="2104866" cy="1384500"/>
            <a:chOff x="6402820" y="889950"/>
            <a:chExt cx="2104866" cy="1384500"/>
          </a:xfrm>
        </p:grpSpPr>
        <p:sp>
          <p:nvSpPr>
            <p:cNvPr id="258" name="Google Shape;258;p15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Roboto"/>
                  <a:ea typeface="Roboto"/>
                  <a:cs typeface="Roboto"/>
                  <a:sym typeface="Roboto"/>
                </a:rPr>
                <a:t>BDMS User Interface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latin typeface="Roboto"/>
                  <a:ea typeface="Roboto"/>
                  <a:cs typeface="Roboto"/>
                  <a:sym typeface="Roboto"/>
                </a:rPr>
                <a:t>ReactJS single page user interface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9" name="Google Shape;259;p15"/>
            <p:cNvSpPr txBox="1"/>
            <p:nvPr/>
          </p:nvSpPr>
          <p:spPr>
            <a:xfrm>
              <a:off x="6402820" y="16653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0" name="Google Shape;260;p15"/>
          <p:cNvGrpSpPr/>
          <p:nvPr/>
        </p:nvGrpSpPr>
        <p:grpSpPr>
          <a:xfrm>
            <a:off x="6038025" y="3035035"/>
            <a:ext cx="2469661" cy="1384500"/>
            <a:chOff x="6038025" y="2598925"/>
            <a:chExt cx="2469661" cy="1384500"/>
          </a:xfrm>
        </p:grpSpPr>
        <p:sp>
          <p:nvSpPr>
            <p:cNvPr id="261" name="Google Shape;261;p15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Roboto"/>
                  <a:ea typeface="Roboto"/>
                  <a:cs typeface="Roboto"/>
                  <a:sym typeface="Roboto"/>
                </a:rPr>
                <a:t>BDMS Web Service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Python 3.7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User authentication and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authorization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JSON API: modify, search and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display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Reusable as a Python module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Multilanguage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3" name="Google Shape;263;p15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4" name="Google Shape;264;p15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5" name="Google Shape;265;p15"/>
          <p:cNvGrpSpPr/>
          <p:nvPr/>
        </p:nvGrpSpPr>
        <p:grpSpPr>
          <a:xfrm>
            <a:off x="4908100" y="1908210"/>
            <a:ext cx="1742220" cy="312900"/>
            <a:chOff x="4908100" y="1436790"/>
            <a:chExt cx="1742220" cy="312900"/>
          </a:xfrm>
        </p:grpSpPr>
        <p:cxnSp>
          <p:nvCxnSpPr>
            <p:cNvPr id="266" name="Google Shape;266;p15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7" name="Google Shape;267;p15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69" name="Google Shape;269;p15"/>
          <p:cNvGrpSpPr/>
          <p:nvPr/>
        </p:nvGrpSpPr>
        <p:grpSpPr>
          <a:xfrm>
            <a:off x="636321" y="2262553"/>
            <a:ext cx="2994729" cy="1384500"/>
            <a:chOff x="636321" y="1844098"/>
            <a:chExt cx="2994729" cy="1384500"/>
          </a:xfrm>
        </p:grpSpPr>
        <p:sp>
          <p:nvSpPr>
            <p:cNvPr id="270" name="Google Shape;270;p15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Roboto"/>
                  <a:ea typeface="Roboto"/>
                  <a:cs typeface="Roboto"/>
                  <a:sym typeface="Roboto"/>
                </a:rPr>
                <a:t>BDMS JavaScript API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 JavaScript Library implementing the BDMS Server API</a:t>
              </a:r>
              <a:endParaRPr sz="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Packaged as NPM package</a:t>
              </a: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73" name="Google Shape;273;p15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74" name="Google Shape;274;p15"/>
          <p:cNvSpPr/>
          <p:nvPr/>
        </p:nvSpPr>
        <p:spPr>
          <a:xfrm>
            <a:off x="198925" y="1264550"/>
            <a:ext cx="8633400" cy="3744000"/>
          </a:xfrm>
          <a:prstGeom prst="rect">
            <a:avLst/>
          </a:prstGeom>
          <a:solidFill>
            <a:srgbClr val="FFFFFF">
              <a:alpha val="67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5" name="Google Shape;2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3105" y="2221101"/>
            <a:ext cx="2277789" cy="194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>
            <a:spLocks noGrp="1"/>
          </p:cNvSpPr>
          <p:nvPr>
            <p:ph type="title" idx="4294967295"/>
          </p:nvPr>
        </p:nvSpPr>
        <p:spPr>
          <a:xfrm>
            <a:off x="340200" y="1909350"/>
            <a:ext cx="84636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rPr>
              <a:t>Borehole Data Management System</a:t>
            </a:r>
            <a:br>
              <a:rPr lang="en-GB" sz="2400"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400">
              <a:solidFill>
                <a:srgbClr val="729FC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rPr>
              <a:t>~ How it works ~</a:t>
            </a:r>
            <a:endParaRPr sz="2400" i="1">
              <a:solidFill>
                <a:srgbClr val="729FC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Two modes</a:t>
            </a:r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body" idx="1"/>
          </p:nvPr>
        </p:nvSpPr>
        <p:spPr>
          <a:xfrm>
            <a:off x="368775" y="1718200"/>
            <a:ext cx="3893700" cy="3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>
                <a:solidFill>
                  <a:schemeClr val="dk1"/>
                </a:solidFill>
              </a:rPr>
              <a:t>Viewer mode</a:t>
            </a:r>
            <a:r>
              <a:rPr lang="en-GB">
                <a:solidFill>
                  <a:schemeClr val="dk1"/>
                </a:solidFill>
              </a:rPr>
              <a:t> (read only)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</a:rPr>
              <a:t>Offering access to all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chemeClr val="dk1"/>
                </a:solidFill>
              </a:rPr>
              <a:t>the published data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Editor mode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Create new borehole metadata through the </a:t>
            </a:r>
            <a:r>
              <a:rPr lang="en-GB" b="1"/>
              <a:t>quality control</a:t>
            </a:r>
            <a:r>
              <a:rPr lang="en-GB"/>
              <a:t> process</a:t>
            </a:r>
            <a:endParaRPr/>
          </a:p>
        </p:txBody>
      </p:sp>
      <p:grpSp>
        <p:nvGrpSpPr>
          <p:cNvPr id="287" name="Google Shape;287;p17"/>
          <p:cNvGrpSpPr/>
          <p:nvPr/>
        </p:nvGrpSpPr>
        <p:grpSpPr>
          <a:xfrm>
            <a:off x="5505506" y="145706"/>
            <a:ext cx="2991429" cy="2991429"/>
            <a:chOff x="4303290" y="1676962"/>
            <a:chExt cx="1854000" cy="1854000"/>
          </a:xfrm>
        </p:grpSpPr>
        <p:sp>
          <p:nvSpPr>
            <p:cNvPr id="288" name="Google Shape;288;p17"/>
            <p:cNvSpPr/>
            <p:nvPr/>
          </p:nvSpPr>
          <p:spPr>
            <a:xfrm>
              <a:off x="4303290" y="1676962"/>
              <a:ext cx="1854000" cy="1854000"/>
            </a:xfrm>
            <a:prstGeom prst="ellipse">
              <a:avLst/>
            </a:prstGeom>
            <a:solidFill>
              <a:srgbClr val="505050"/>
            </a:solidFill>
            <a:ln w="28575" cap="flat" cmpd="sng">
              <a:solidFill>
                <a:srgbClr val="AAAA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 txBox="1"/>
            <p:nvPr/>
          </p:nvSpPr>
          <p:spPr>
            <a:xfrm>
              <a:off x="4810677" y="2455607"/>
              <a:ext cx="12750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VIEWER MODE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Open Sans"/>
                <a:buChar char="●"/>
              </a:pPr>
              <a:r>
                <a:rPr lang="en-GB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Explore</a:t>
              </a:r>
              <a:r>
                <a:rPr lang="en-GB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with an interactive map,</a:t>
              </a:r>
              <a:endPara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Open Sans"/>
                <a:buChar char="●"/>
              </a:pPr>
              <a:r>
                <a:rPr lang="en-GB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Search</a:t>
              </a:r>
              <a:r>
                <a:rPr lang="en-GB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data with attributes filtering</a:t>
              </a:r>
              <a:endPara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Open Sans"/>
                <a:buChar char="●"/>
              </a:pPr>
              <a:r>
                <a:rPr lang="en-GB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Export</a:t>
              </a:r>
              <a:r>
                <a:rPr lang="en-GB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selected borehole data &amp; metadata in PDF, CSV and/or Shapefile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0" name="Google Shape;290;p17"/>
          <p:cNvGrpSpPr/>
          <p:nvPr/>
        </p:nvGrpSpPr>
        <p:grpSpPr>
          <a:xfrm>
            <a:off x="3571599" y="1146474"/>
            <a:ext cx="2720338" cy="2720338"/>
            <a:chOff x="2836913" y="1527159"/>
            <a:chExt cx="2153700" cy="2153700"/>
          </a:xfrm>
        </p:grpSpPr>
        <p:sp>
          <p:nvSpPr>
            <p:cNvPr id="291" name="Google Shape;291;p17"/>
            <p:cNvSpPr/>
            <p:nvPr/>
          </p:nvSpPr>
          <p:spPr>
            <a:xfrm>
              <a:off x="2836913" y="1527159"/>
              <a:ext cx="2153700" cy="2153700"/>
            </a:xfrm>
            <a:prstGeom prst="ellipse">
              <a:avLst/>
            </a:prstGeom>
            <a:solidFill>
              <a:srgbClr val="414141"/>
            </a:solidFill>
            <a:ln w="28575" cap="flat" cmpd="sng">
              <a:solidFill>
                <a:srgbClr val="AAAA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 txBox="1"/>
            <p:nvPr/>
          </p:nvSpPr>
          <p:spPr>
            <a:xfrm>
              <a:off x="3194506" y="1974172"/>
              <a:ext cx="1543800" cy="14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EDITOR MODE</a:t>
              </a:r>
              <a:endParaRPr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Open Sans"/>
                <a:buChar char="●"/>
              </a:pPr>
              <a:r>
                <a:rPr lang="en-GB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Insert</a:t>
              </a:r>
              <a:r>
                <a:rPr lang="en-GB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new borehole metadata</a:t>
              </a:r>
              <a:endPara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Open Sans"/>
                <a:buChar char="●"/>
              </a:pPr>
              <a:r>
                <a:rPr lang="en-GB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Validate</a:t>
              </a:r>
              <a:r>
                <a:rPr lang="en-GB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and check the quality</a:t>
              </a:r>
              <a:endParaRPr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Open Sans"/>
                <a:buChar char="●"/>
              </a:pPr>
              <a:r>
                <a:rPr lang="en-GB" sz="12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Publish</a:t>
              </a:r>
              <a:r>
                <a:rPr lang="en-GB" sz="12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to viewers</a:t>
              </a:r>
              <a:endPara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293" name="Google Shape;293;p17"/>
          <p:cNvPicPr preferRelativeResize="0"/>
          <p:nvPr/>
        </p:nvPicPr>
        <p:blipFill rotWithShape="1">
          <a:blip r:embed="rId3">
            <a:alphaModFix/>
          </a:blip>
          <a:srcRect b="19302"/>
          <a:stretch/>
        </p:blipFill>
        <p:spPr>
          <a:xfrm>
            <a:off x="6380450" y="3345825"/>
            <a:ext cx="2398201" cy="1603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4227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Quality control process</a:t>
            </a:r>
            <a:endParaRPr/>
          </a:p>
        </p:txBody>
      </p:sp>
      <p:sp>
        <p:nvSpPr>
          <p:cNvPr id="299" name="Google Shape;299;p18"/>
          <p:cNvSpPr txBox="1">
            <a:spLocks noGrp="1"/>
          </p:cNvSpPr>
          <p:nvPr>
            <p:ph type="body" idx="1"/>
          </p:nvPr>
        </p:nvSpPr>
        <p:spPr>
          <a:xfrm>
            <a:off x="368775" y="1288876"/>
            <a:ext cx="5485200" cy="19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Roles: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Data producer (EDITOR)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Data controller (CONTROLLER)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Data validator (VALIDATOR)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System administrator (PUBLISHER)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300" name="Google Shape;300;p18"/>
          <p:cNvGrpSpPr/>
          <p:nvPr/>
        </p:nvGrpSpPr>
        <p:grpSpPr>
          <a:xfrm>
            <a:off x="5026421" y="174603"/>
            <a:ext cx="3912493" cy="3529801"/>
            <a:chOff x="4912771" y="1474703"/>
            <a:chExt cx="3912493" cy="3529801"/>
          </a:xfrm>
        </p:grpSpPr>
        <p:sp>
          <p:nvSpPr>
            <p:cNvPr id="301" name="Google Shape;301;p18"/>
            <p:cNvSpPr/>
            <p:nvPr/>
          </p:nvSpPr>
          <p:spPr>
            <a:xfrm>
              <a:off x="6326445" y="1474703"/>
              <a:ext cx="1214568" cy="492966"/>
            </a:xfrm>
            <a:prstGeom prst="flowChartTerminator">
              <a:avLst/>
            </a:prstGeom>
            <a:solidFill>
              <a:schemeClr val="dk2"/>
            </a:solidFill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production</a:t>
              </a:r>
              <a:endParaRPr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6326444" y="2175967"/>
              <a:ext cx="1214568" cy="492966"/>
            </a:xfrm>
            <a:prstGeom prst="flowChartTerminator">
              <a:avLst/>
            </a:prstGeom>
            <a:solidFill>
              <a:schemeClr val="dk2"/>
            </a:solidFill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control</a:t>
              </a:r>
              <a:endParaRPr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6326444" y="3320279"/>
              <a:ext cx="1214568" cy="492966"/>
            </a:xfrm>
            <a:prstGeom prst="flowChartTerminator">
              <a:avLst/>
            </a:prstGeom>
            <a:solidFill>
              <a:schemeClr val="dk2"/>
            </a:solidFill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Data validation</a:t>
              </a:r>
              <a:endParaRPr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304" name="Google Shape;304;p18"/>
            <p:cNvCxnSpPr>
              <a:stCxn id="301" idx="2"/>
              <a:endCxn id="302" idx="0"/>
            </p:cNvCxnSpPr>
            <p:nvPr/>
          </p:nvCxnSpPr>
          <p:spPr>
            <a:xfrm>
              <a:off x="6933729" y="1967669"/>
              <a:ext cx="0" cy="208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5" name="Google Shape;305;p18"/>
            <p:cNvCxnSpPr>
              <a:stCxn id="302" idx="2"/>
              <a:endCxn id="306" idx="0"/>
            </p:cNvCxnSpPr>
            <p:nvPr/>
          </p:nvCxnSpPr>
          <p:spPr>
            <a:xfrm>
              <a:off x="6933728" y="2668933"/>
              <a:ext cx="0" cy="161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07" name="Google Shape;307;p18"/>
            <p:cNvCxnSpPr>
              <a:stCxn id="306" idx="1"/>
              <a:endCxn id="308" idx="2"/>
            </p:cNvCxnSpPr>
            <p:nvPr/>
          </p:nvCxnSpPr>
          <p:spPr>
            <a:xfrm rot="10800000">
              <a:off x="5520062" y="2622084"/>
              <a:ext cx="1294200" cy="348900"/>
            </a:xfrm>
            <a:prstGeom prst="curvedConnector2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6" name="Google Shape;306;p18"/>
            <p:cNvSpPr/>
            <p:nvPr/>
          </p:nvSpPr>
          <p:spPr>
            <a:xfrm>
              <a:off x="6814262" y="2830284"/>
              <a:ext cx="238800" cy="281400"/>
            </a:xfrm>
            <a:prstGeom prst="diamond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9" name="Google Shape;309;p18"/>
            <p:cNvCxnSpPr>
              <a:stCxn id="306" idx="2"/>
              <a:endCxn id="303" idx="0"/>
            </p:cNvCxnSpPr>
            <p:nvPr/>
          </p:nvCxnSpPr>
          <p:spPr>
            <a:xfrm>
              <a:off x="6933662" y="3111684"/>
              <a:ext cx="0" cy="208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10" name="Google Shape;310;p18"/>
            <p:cNvSpPr/>
            <p:nvPr/>
          </p:nvSpPr>
          <p:spPr>
            <a:xfrm>
              <a:off x="6326444" y="4511538"/>
              <a:ext cx="1214568" cy="492966"/>
            </a:xfrm>
            <a:prstGeom prst="flowChartTerminator">
              <a:avLst/>
            </a:prstGeom>
            <a:solidFill>
              <a:schemeClr val="dk2"/>
            </a:solidFill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Publication</a:t>
              </a:r>
              <a:endParaRPr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311" name="Google Shape;311;p18"/>
            <p:cNvCxnSpPr>
              <a:stCxn id="303" idx="2"/>
              <a:endCxn id="312" idx="0"/>
            </p:cNvCxnSpPr>
            <p:nvPr/>
          </p:nvCxnSpPr>
          <p:spPr>
            <a:xfrm>
              <a:off x="6933728" y="3813245"/>
              <a:ext cx="0" cy="208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13" name="Google Shape;313;p18"/>
            <p:cNvCxnSpPr>
              <a:stCxn id="312" idx="3"/>
              <a:endCxn id="314" idx="2"/>
            </p:cNvCxnSpPr>
            <p:nvPr/>
          </p:nvCxnSpPr>
          <p:spPr>
            <a:xfrm rot="10800000" flipH="1">
              <a:off x="7053062" y="3368743"/>
              <a:ext cx="1164900" cy="793500"/>
            </a:xfrm>
            <a:prstGeom prst="curvedConnector2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12" name="Google Shape;312;p18"/>
            <p:cNvSpPr/>
            <p:nvPr/>
          </p:nvSpPr>
          <p:spPr>
            <a:xfrm>
              <a:off x="6814262" y="4021543"/>
              <a:ext cx="238800" cy="281400"/>
            </a:xfrm>
            <a:prstGeom prst="diamond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5" name="Google Shape;315;p18"/>
            <p:cNvCxnSpPr>
              <a:stCxn id="312" idx="2"/>
              <a:endCxn id="310" idx="0"/>
            </p:cNvCxnSpPr>
            <p:nvPr/>
          </p:nvCxnSpPr>
          <p:spPr>
            <a:xfrm>
              <a:off x="6933662" y="4302943"/>
              <a:ext cx="0" cy="208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14" name="Google Shape;314;p18"/>
            <p:cNvSpPr/>
            <p:nvPr/>
          </p:nvSpPr>
          <p:spPr>
            <a:xfrm>
              <a:off x="7610696" y="2875804"/>
              <a:ext cx="1214568" cy="492966"/>
            </a:xfrm>
            <a:prstGeom prst="flowChartTerminator">
              <a:avLst/>
            </a:prstGeom>
            <a:solidFill>
              <a:schemeClr val="dk2"/>
            </a:solidFill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i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Request for a verification</a:t>
              </a:r>
              <a:endParaRPr sz="11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316" name="Google Shape;316;p18"/>
            <p:cNvCxnSpPr>
              <a:stCxn id="314" idx="0"/>
              <a:endCxn id="302" idx="3"/>
            </p:cNvCxnSpPr>
            <p:nvPr/>
          </p:nvCxnSpPr>
          <p:spPr>
            <a:xfrm rot="5400000" flipH="1">
              <a:off x="7652780" y="2310604"/>
              <a:ext cx="453300" cy="677100"/>
            </a:xfrm>
            <a:prstGeom prst="curvedConnector2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08" name="Google Shape;308;p18"/>
            <p:cNvSpPr/>
            <p:nvPr/>
          </p:nvSpPr>
          <p:spPr>
            <a:xfrm>
              <a:off x="4912771" y="2129021"/>
              <a:ext cx="1214568" cy="492966"/>
            </a:xfrm>
            <a:prstGeom prst="flowChartTerminator">
              <a:avLst/>
            </a:prstGeom>
            <a:solidFill>
              <a:schemeClr val="dk2"/>
            </a:solidFill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i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Request for a verification</a:t>
              </a:r>
              <a:endParaRPr sz="11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317" name="Google Shape;317;p18"/>
            <p:cNvCxnSpPr>
              <a:stCxn id="308" idx="0"/>
              <a:endCxn id="301" idx="1"/>
            </p:cNvCxnSpPr>
            <p:nvPr/>
          </p:nvCxnSpPr>
          <p:spPr>
            <a:xfrm rot="-5400000">
              <a:off x="5719405" y="1521971"/>
              <a:ext cx="407700" cy="806400"/>
            </a:xfrm>
            <a:prstGeom prst="curvedConnector2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318" name="Google Shape;3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225" y="3301161"/>
            <a:ext cx="3912500" cy="170140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9" name="Google Shape;319;p18"/>
          <p:cNvPicPr preferRelativeResize="0"/>
          <p:nvPr/>
        </p:nvPicPr>
        <p:blipFill rotWithShape="1">
          <a:blip r:embed="rId3">
            <a:alphaModFix/>
          </a:blip>
          <a:srcRect l="74295" t="71478"/>
          <a:stretch/>
        </p:blipFill>
        <p:spPr>
          <a:xfrm>
            <a:off x="4893601" y="4133660"/>
            <a:ext cx="1800750" cy="868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status</a:t>
            </a:r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body" idx="1"/>
          </p:nvPr>
        </p:nvSpPr>
        <p:spPr>
          <a:xfrm>
            <a:off x="368775" y="1565800"/>
            <a:ext cx="4270200" cy="3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Three different statuses:</a:t>
            </a:r>
            <a:endParaRPr sz="140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 b="1"/>
              <a:t>Data production</a:t>
            </a:r>
            <a:r>
              <a:rPr lang="en-GB" sz="1400"/>
              <a:t>: </a:t>
            </a:r>
            <a:r>
              <a:rPr lang="en-GB" sz="1400">
                <a:solidFill>
                  <a:schemeClr val="dk1"/>
                </a:solidFill>
              </a:rPr>
              <a:t>borehole</a:t>
            </a:r>
            <a:r>
              <a:rPr lang="en-GB" sz="1400"/>
              <a:t> data that are inside of the quality control process.</a:t>
            </a:r>
            <a:br>
              <a:rPr lang="en-GB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b="1"/>
              <a:t>Validated</a:t>
            </a:r>
            <a:r>
              <a:rPr lang="en-GB" sz="1400"/>
              <a:t>: all the data that are valid but not yet published (or will not be published).</a:t>
            </a:r>
            <a:br>
              <a:rPr lang="en-GB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b="1"/>
              <a:t>Published</a:t>
            </a:r>
            <a:r>
              <a:rPr lang="en-GB" sz="1400"/>
              <a:t>: all the borehole data that have passed the quality control process and are available to the viewers.</a:t>
            </a:r>
            <a:endParaRPr sz="1400"/>
          </a:p>
        </p:txBody>
      </p:sp>
      <p:grpSp>
        <p:nvGrpSpPr>
          <p:cNvPr id="326" name="Google Shape;326;p19"/>
          <p:cNvGrpSpPr/>
          <p:nvPr/>
        </p:nvGrpSpPr>
        <p:grpSpPr>
          <a:xfrm>
            <a:off x="4854915" y="717163"/>
            <a:ext cx="3841162" cy="3840446"/>
            <a:chOff x="2961500" y="961400"/>
            <a:chExt cx="3221100" cy="3220500"/>
          </a:xfrm>
        </p:grpSpPr>
        <p:sp>
          <p:nvSpPr>
            <p:cNvPr id="327" name="Google Shape;327;p19"/>
            <p:cNvSpPr/>
            <p:nvPr/>
          </p:nvSpPr>
          <p:spPr>
            <a:xfrm>
              <a:off x="2961500" y="961400"/>
              <a:ext cx="3221100" cy="3220500"/>
            </a:xfrm>
            <a:prstGeom prst="ellipse">
              <a:avLst/>
            </a:prstGeom>
            <a:solidFill>
              <a:srgbClr val="2F2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 txBox="1"/>
            <p:nvPr/>
          </p:nvSpPr>
          <p:spPr>
            <a:xfrm>
              <a:off x="3782900" y="1200950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 production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9" name="Google Shape;329;p19"/>
          <p:cNvGrpSpPr/>
          <p:nvPr/>
        </p:nvGrpSpPr>
        <p:grpSpPr>
          <a:xfrm>
            <a:off x="5379837" y="1766673"/>
            <a:ext cx="2791166" cy="2791166"/>
            <a:chOff x="3401686" y="1841492"/>
            <a:chExt cx="2340600" cy="2340600"/>
          </a:xfrm>
        </p:grpSpPr>
        <p:sp>
          <p:nvSpPr>
            <p:cNvPr id="330" name="Google Shape;330;p19"/>
            <p:cNvSpPr/>
            <p:nvPr/>
          </p:nvSpPr>
          <p:spPr>
            <a:xfrm>
              <a:off x="3401686" y="1841492"/>
              <a:ext cx="2340600" cy="23406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 txBox="1"/>
            <p:nvPr/>
          </p:nvSpPr>
          <p:spPr>
            <a:xfrm>
              <a:off x="3833274" y="2126800"/>
              <a:ext cx="14772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Validated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2" name="Google Shape;332;p19"/>
          <p:cNvGrpSpPr/>
          <p:nvPr/>
        </p:nvGrpSpPr>
        <p:grpSpPr>
          <a:xfrm>
            <a:off x="5894918" y="2796305"/>
            <a:ext cx="1761203" cy="1761561"/>
            <a:chOff x="3833620" y="2704915"/>
            <a:chExt cx="1476900" cy="1477200"/>
          </a:xfrm>
        </p:grpSpPr>
        <p:sp>
          <p:nvSpPr>
            <p:cNvPr id="333" name="Google Shape;333;p19"/>
            <p:cNvSpPr/>
            <p:nvPr/>
          </p:nvSpPr>
          <p:spPr>
            <a:xfrm>
              <a:off x="3833620" y="2704915"/>
              <a:ext cx="1476900" cy="14772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 txBox="1"/>
            <p:nvPr/>
          </p:nvSpPr>
          <p:spPr>
            <a:xfrm>
              <a:off x="3909181" y="3143192"/>
              <a:ext cx="1325700" cy="64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Published</a:t>
              </a:r>
              <a:endPara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0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Workgroups</a:t>
            </a:r>
            <a:endParaRPr/>
          </a:p>
        </p:txBody>
      </p:sp>
      <p:sp>
        <p:nvSpPr>
          <p:cNvPr id="340" name="Google Shape;340;p20"/>
          <p:cNvSpPr txBox="1">
            <a:spLocks noGrp="1"/>
          </p:cNvSpPr>
          <p:nvPr>
            <p:ph type="body" idx="1"/>
          </p:nvPr>
        </p:nvSpPr>
        <p:spPr>
          <a:xfrm>
            <a:off x="140175" y="1489600"/>
            <a:ext cx="3178800" cy="3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A user can belong to one or more workgroups.</a:t>
            </a:r>
            <a:br>
              <a:rPr lang="en-GB" sz="1500"/>
            </a:b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A user can have different roles in different workgroups</a:t>
            </a:r>
            <a:br>
              <a:rPr lang="en-GB" sz="1500"/>
            </a:b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Users from one workgroup cannot interact with data belonging to other</a:t>
            </a:r>
            <a:br>
              <a:rPr lang="en-GB" sz="1500"/>
            </a:br>
            <a:r>
              <a:rPr lang="en-GB" sz="1500"/>
              <a:t>workgroups</a:t>
            </a:r>
            <a:endParaRPr sz="1500"/>
          </a:p>
        </p:txBody>
      </p:sp>
      <p:grpSp>
        <p:nvGrpSpPr>
          <p:cNvPr id="341" name="Google Shape;341;p20"/>
          <p:cNvGrpSpPr/>
          <p:nvPr/>
        </p:nvGrpSpPr>
        <p:grpSpPr>
          <a:xfrm>
            <a:off x="3137725" y="1337200"/>
            <a:ext cx="3211700" cy="3344100"/>
            <a:chOff x="3366325" y="1718200"/>
            <a:chExt cx="3211700" cy="3344100"/>
          </a:xfrm>
        </p:grpSpPr>
        <p:grpSp>
          <p:nvGrpSpPr>
            <p:cNvPr id="342" name="Google Shape;342;p20"/>
            <p:cNvGrpSpPr/>
            <p:nvPr/>
          </p:nvGrpSpPr>
          <p:grpSpPr>
            <a:xfrm>
              <a:off x="3366325" y="1718200"/>
              <a:ext cx="3211700" cy="3344100"/>
              <a:chOff x="2208725" y="1213925"/>
              <a:chExt cx="3211700" cy="3344100"/>
            </a:xfrm>
          </p:grpSpPr>
          <p:sp>
            <p:nvSpPr>
              <p:cNvPr id="343" name="Google Shape;343;p20"/>
              <p:cNvSpPr/>
              <p:nvPr/>
            </p:nvSpPr>
            <p:spPr>
              <a:xfrm>
                <a:off x="3437100" y="2390225"/>
                <a:ext cx="991500" cy="991500"/>
              </a:xfrm>
              <a:prstGeom prst="ellipse">
                <a:avLst/>
              </a:prstGeom>
              <a:solidFill>
                <a:schemeClr val="dk2"/>
              </a:solidFill>
              <a:ln w="28575" cap="flat" cmpd="sng">
                <a:solidFill>
                  <a:srgbClr val="000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b="1">
                    <a:solidFill>
                      <a:srgbClr val="FFFFFF"/>
                    </a:solidFill>
                  </a:rPr>
                  <a:t>W1</a:t>
                </a:r>
                <a:endParaRPr b="1">
                  <a:solidFill>
                    <a:srgbClr val="FFFFFF"/>
                  </a:solidFill>
                </a:endParaRPr>
              </a:p>
            </p:txBody>
          </p:sp>
          <p:pic>
            <p:nvPicPr>
              <p:cNvPr id="344" name="Google Shape;344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681550" y="2626500"/>
                <a:ext cx="518950" cy="518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5" name="Google Shape;345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73375" y="1639825"/>
                <a:ext cx="518950" cy="518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6" name="Google Shape;346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673375" y="3613175"/>
                <a:ext cx="518950" cy="518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7" name="Google Shape;347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665200" y="2626500"/>
                <a:ext cx="518950" cy="518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8" name="Google Shape;348;p20"/>
              <p:cNvSpPr txBox="1"/>
              <p:nvPr/>
            </p:nvSpPr>
            <p:spPr>
              <a:xfrm>
                <a:off x="3200500" y="4187525"/>
                <a:ext cx="1464600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CONTROLLER</a:t>
                </a:r>
                <a:endParaRPr/>
              </a:p>
            </p:txBody>
          </p:sp>
          <p:sp>
            <p:nvSpPr>
              <p:cNvPr id="349" name="Google Shape;349;p20"/>
              <p:cNvSpPr txBox="1"/>
              <p:nvPr/>
            </p:nvSpPr>
            <p:spPr>
              <a:xfrm>
                <a:off x="4428925" y="3242675"/>
                <a:ext cx="991500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EDITOR</a:t>
                </a:r>
                <a:endParaRPr/>
              </a:p>
            </p:txBody>
          </p:sp>
          <p:sp>
            <p:nvSpPr>
              <p:cNvPr id="350" name="Google Shape;350;p20"/>
              <p:cNvSpPr txBox="1"/>
              <p:nvPr/>
            </p:nvSpPr>
            <p:spPr>
              <a:xfrm>
                <a:off x="2208725" y="3148750"/>
                <a:ext cx="1464600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VALIDATOR</a:t>
                </a:r>
                <a:endParaRPr/>
              </a:p>
            </p:txBody>
          </p:sp>
          <p:sp>
            <p:nvSpPr>
              <p:cNvPr id="351" name="Google Shape;351;p20"/>
              <p:cNvSpPr txBox="1"/>
              <p:nvPr/>
            </p:nvSpPr>
            <p:spPr>
              <a:xfrm>
                <a:off x="3200500" y="1213925"/>
                <a:ext cx="1464600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PUBLISHER</a:t>
                </a:r>
                <a:endParaRPr/>
              </a:p>
            </p:txBody>
          </p:sp>
        </p:grpSp>
        <p:sp>
          <p:nvSpPr>
            <p:cNvPr id="352" name="Google Shape;352;p20"/>
            <p:cNvSpPr/>
            <p:nvPr/>
          </p:nvSpPr>
          <p:spPr>
            <a:xfrm>
              <a:off x="5897650" y="3139486"/>
              <a:ext cx="370500" cy="370500"/>
            </a:xfrm>
            <a:prstGeom prst="ellipse">
              <a:avLst/>
            </a:prstGeom>
            <a:solidFill>
              <a:srgbClr val="729FC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20"/>
          <p:cNvGrpSpPr/>
          <p:nvPr/>
        </p:nvGrpSpPr>
        <p:grpSpPr>
          <a:xfrm>
            <a:off x="5856100" y="152400"/>
            <a:ext cx="3211700" cy="3344100"/>
            <a:chOff x="5657025" y="486200"/>
            <a:chExt cx="3211700" cy="3344100"/>
          </a:xfrm>
        </p:grpSpPr>
        <p:grpSp>
          <p:nvGrpSpPr>
            <p:cNvPr id="354" name="Google Shape;354;p20"/>
            <p:cNvGrpSpPr/>
            <p:nvPr/>
          </p:nvGrpSpPr>
          <p:grpSpPr>
            <a:xfrm>
              <a:off x="5657025" y="486200"/>
              <a:ext cx="3211700" cy="3344100"/>
              <a:chOff x="5657025" y="486200"/>
              <a:chExt cx="3211700" cy="3344100"/>
            </a:xfrm>
          </p:grpSpPr>
          <p:sp>
            <p:nvSpPr>
              <p:cNvPr id="355" name="Google Shape;355;p20"/>
              <p:cNvSpPr/>
              <p:nvPr/>
            </p:nvSpPr>
            <p:spPr>
              <a:xfrm>
                <a:off x="6885400" y="1662500"/>
                <a:ext cx="991500" cy="991500"/>
              </a:xfrm>
              <a:prstGeom prst="ellipse">
                <a:avLst/>
              </a:prstGeom>
              <a:solidFill>
                <a:schemeClr val="dk2"/>
              </a:solidFill>
              <a:ln w="28575" cap="flat" cmpd="sng">
                <a:solidFill>
                  <a:srgbClr val="000000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b="1">
                    <a:solidFill>
                      <a:srgbClr val="FFFFFF"/>
                    </a:solidFill>
                  </a:rPr>
                  <a:t>W2</a:t>
                </a:r>
                <a:endParaRPr b="1">
                  <a:solidFill>
                    <a:srgbClr val="FFFFFF"/>
                  </a:solidFill>
                </a:endParaRPr>
              </a:p>
            </p:txBody>
          </p:sp>
          <p:pic>
            <p:nvPicPr>
              <p:cNvPr id="356" name="Google Shape;356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129850" y="1898775"/>
                <a:ext cx="518950" cy="518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7" name="Google Shape;357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121675" y="912100"/>
                <a:ext cx="518950" cy="518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8" name="Google Shape;358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121675" y="2885450"/>
                <a:ext cx="518950" cy="518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9" name="Google Shape;359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8113500" y="1898775"/>
                <a:ext cx="518950" cy="5189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60" name="Google Shape;360;p20"/>
              <p:cNvSpPr txBox="1"/>
              <p:nvPr/>
            </p:nvSpPr>
            <p:spPr>
              <a:xfrm>
                <a:off x="6648800" y="3459800"/>
                <a:ext cx="1464600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CONTROLLER</a:t>
                </a:r>
                <a:endParaRPr/>
              </a:p>
            </p:txBody>
          </p:sp>
          <p:sp>
            <p:nvSpPr>
              <p:cNvPr id="361" name="Google Shape;361;p20"/>
              <p:cNvSpPr txBox="1"/>
              <p:nvPr/>
            </p:nvSpPr>
            <p:spPr>
              <a:xfrm>
                <a:off x="7877225" y="2514950"/>
                <a:ext cx="991500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EDITOR</a:t>
                </a:r>
                <a:endParaRPr/>
              </a:p>
            </p:txBody>
          </p:sp>
          <p:sp>
            <p:nvSpPr>
              <p:cNvPr id="362" name="Google Shape;362;p20"/>
              <p:cNvSpPr txBox="1"/>
              <p:nvPr/>
            </p:nvSpPr>
            <p:spPr>
              <a:xfrm>
                <a:off x="5657025" y="2421025"/>
                <a:ext cx="1464600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VALIDATOR</a:t>
                </a:r>
                <a:endParaRPr/>
              </a:p>
            </p:txBody>
          </p:sp>
          <p:sp>
            <p:nvSpPr>
              <p:cNvPr id="363" name="Google Shape;363;p20"/>
              <p:cNvSpPr txBox="1"/>
              <p:nvPr/>
            </p:nvSpPr>
            <p:spPr>
              <a:xfrm>
                <a:off x="6648800" y="486200"/>
                <a:ext cx="1464600" cy="37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PUBLISHER</a:t>
                </a:r>
                <a:endParaRPr/>
              </a:p>
            </p:txBody>
          </p:sp>
        </p:grpSp>
        <p:sp>
          <p:nvSpPr>
            <p:cNvPr id="364" name="Google Shape;364;p20"/>
            <p:cNvSpPr/>
            <p:nvPr/>
          </p:nvSpPr>
          <p:spPr>
            <a:xfrm>
              <a:off x="6207525" y="1884850"/>
              <a:ext cx="370500" cy="370500"/>
            </a:xfrm>
            <a:prstGeom prst="ellipse">
              <a:avLst/>
            </a:prstGeom>
            <a:solidFill>
              <a:srgbClr val="729FC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Access Control</a:t>
            </a:r>
            <a:endParaRPr/>
          </a:p>
        </p:txBody>
      </p:sp>
      <p:grpSp>
        <p:nvGrpSpPr>
          <p:cNvPr id="370" name="Google Shape;370;p21"/>
          <p:cNvGrpSpPr/>
          <p:nvPr/>
        </p:nvGrpSpPr>
        <p:grpSpPr>
          <a:xfrm>
            <a:off x="152066" y="1523725"/>
            <a:ext cx="2746310" cy="3420680"/>
            <a:chOff x="247379" y="1481100"/>
            <a:chExt cx="2746310" cy="3420680"/>
          </a:xfrm>
        </p:grpSpPr>
        <p:sp>
          <p:nvSpPr>
            <p:cNvPr id="371" name="Google Shape;371;p21"/>
            <p:cNvSpPr/>
            <p:nvPr/>
          </p:nvSpPr>
          <p:spPr>
            <a:xfrm>
              <a:off x="1093675" y="1481100"/>
              <a:ext cx="991500" cy="9915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FFFFFF"/>
                </a:solidFill>
              </a:endParaRPr>
            </a:p>
          </p:txBody>
        </p:sp>
        <p:grpSp>
          <p:nvGrpSpPr>
            <p:cNvPr id="372" name="Google Shape;372;p21"/>
            <p:cNvGrpSpPr/>
            <p:nvPr/>
          </p:nvGrpSpPr>
          <p:grpSpPr>
            <a:xfrm>
              <a:off x="247379" y="2155817"/>
              <a:ext cx="2746310" cy="2745798"/>
              <a:chOff x="2961500" y="961400"/>
              <a:chExt cx="3221100" cy="3220500"/>
            </a:xfrm>
          </p:grpSpPr>
          <p:sp>
            <p:nvSpPr>
              <p:cNvPr id="373" name="Google Shape;373;p21"/>
              <p:cNvSpPr/>
              <p:nvPr/>
            </p:nvSpPr>
            <p:spPr>
              <a:xfrm>
                <a:off x="2961500" y="961400"/>
                <a:ext cx="3221100" cy="3220500"/>
              </a:xfrm>
              <a:prstGeom prst="ellipse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1"/>
              <p:cNvSpPr txBox="1"/>
              <p:nvPr/>
            </p:nvSpPr>
            <p:spPr>
              <a:xfrm>
                <a:off x="3782900" y="1200950"/>
                <a:ext cx="1578000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Editing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75" name="Google Shape;375;p21"/>
            <p:cNvGrpSpPr/>
            <p:nvPr/>
          </p:nvGrpSpPr>
          <p:grpSpPr>
            <a:xfrm>
              <a:off x="622682" y="2906184"/>
              <a:ext cx="1995596" cy="1995596"/>
              <a:chOff x="3401686" y="1841492"/>
              <a:chExt cx="2340600" cy="2340600"/>
            </a:xfrm>
          </p:grpSpPr>
          <p:sp>
            <p:nvSpPr>
              <p:cNvPr id="376" name="Google Shape;376;p21"/>
              <p:cNvSpPr/>
              <p:nvPr/>
            </p:nvSpPr>
            <p:spPr>
              <a:xfrm>
                <a:off x="3401686" y="1841492"/>
                <a:ext cx="2340600" cy="2340600"/>
              </a:xfrm>
              <a:prstGeom prst="ellipse">
                <a:avLst/>
              </a:prstGeom>
              <a:solidFill>
                <a:srgbClr val="414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1"/>
              <p:cNvSpPr txBox="1"/>
              <p:nvPr/>
            </p:nvSpPr>
            <p:spPr>
              <a:xfrm>
                <a:off x="3833274" y="2126800"/>
                <a:ext cx="1477200" cy="53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Validated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78" name="Google Shape;378;p21"/>
          <p:cNvGrpSpPr/>
          <p:nvPr/>
        </p:nvGrpSpPr>
        <p:grpSpPr>
          <a:xfrm>
            <a:off x="3198841" y="1523725"/>
            <a:ext cx="2746310" cy="3420592"/>
            <a:chOff x="3294154" y="1481100"/>
            <a:chExt cx="2746310" cy="3420592"/>
          </a:xfrm>
        </p:grpSpPr>
        <p:sp>
          <p:nvSpPr>
            <p:cNvPr id="379" name="Google Shape;379;p21"/>
            <p:cNvSpPr/>
            <p:nvPr/>
          </p:nvSpPr>
          <p:spPr>
            <a:xfrm>
              <a:off x="4171563" y="1481100"/>
              <a:ext cx="991500" cy="9915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380" name="Google Shape;380;p21"/>
            <p:cNvGrpSpPr/>
            <p:nvPr/>
          </p:nvGrpSpPr>
          <p:grpSpPr>
            <a:xfrm>
              <a:off x="3294154" y="2155730"/>
              <a:ext cx="2746310" cy="2745798"/>
              <a:chOff x="2961500" y="961400"/>
              <a:chExt cx="3221100" cy="3220500"/>
            </a:xfrm>
          </p:grpSpPr>
          <p:sp>
            <p:nvSpPr>
              <p:cNvPr id="381" name="Google Shape;381;p21"/>
              <p:cNvSpPr/>
              <p:nvPr/>
            </p:nvSpPr>
            <p:spPr>
              <a:xfrm>
                <a:off x="2961500" y="961400"/>
                <a:ext cx="3221100" cy="3220500"/>
              </a:xfrm>
              <a:prstGeom prst="ellipse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1"/>
              <p:cNvSpPr txBox="1"/>
              <p:nvPr/>
            </p:nvSpPr>
            <p:spPr>
              <a:xfrm>
                <a:off x="3782900" y="1200950"/>
                <a:ext cx="1578000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Editing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83" name="Google Shape;383;p21"/>
            <p:cNvGrpSpPr/>
            <p:nvPr/>
          </p:nvGrpSpPr>
          <p:grpSpPr>
            <a:xfrm>
              <a:off x="3669457" y="2906097"/>
              <a:ext cx="1995596" cy="1995596"/>
              <a:chOff x="3401686" y="1841492"/>
              <a:chExt cx="2340600" cy="2340600"/>
            </a:xfrm>
          </p:grpSpPr>
          <p:sp>
            <p:nvSpPr>
              <p:cNvPr id="384" name="Google Shape;384;p21"/>
              <p:cNvSpPr/>
              <p:nvPr/>
            </p:nvSpPr>
            <p:spPr>
              <a:xfrm>
                <a:off x="3401686" y="1841492"/>
                <a:ext cx="2340600" cy="2340600"/>
              </a:xfrm>
              <a:prstGeom prst="ellipse">
                <a:avLst/>
              </a:prstGeom>
              <a:solidFill>
                <a:srgbClr val="414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1"/>
              <p:cNvSpPr txBox="1"/>
              <p:nvPr/>
            </p:nvSpPr>
            <p:spPr>
              <a:xfrm>
                <a:off x="3833274" y="2126800"/>
                <a:ext cx="1477200" cy="53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Validated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86" name="Google Shape;386;p21"/>
          <p:cNvGrpSpPr/>
          <p:nvPr/>
        </p:nvGrpSpPr>
        <p:grpSpPr>
          <a:xfrm>
            <a:off x="6245616" y="1523725"/>
            <a:ext cx="2746310" cy="3391580"/>
            <a:chOff x="6340929" y="1481100"/>
            <a:chExt cx="2746310" cy="3391580"/>
          </a:xfrm>
        </p:grpSpPr>
        <p:sp>
          <p:nvSpPr>
            <p:cNvPr id="387" name="Google Shape;387;p21"/>
            <p:cNvSpPr/>
            <p:nvPr/>
          </p:nvSpPr>
          <p:spPr>
            <a:xfrm>
              <a:off x="7218263" y="1481100"/>
              <a:ext cx="991500" cy="9915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rgbClr val="000000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grpSp>
          <p:nvGrpSpPr>
            <p:cNvPr id="388" name="Google Shape;388;p21"/>
            <p:cNvGrpSpPr/>
            <p:nvPr/>
          </p:nvGrpSpPr>
          <p:grpSpPr>
            <a:xfrm>
              <a:off x="6340929" y="2126717"/>
              <a:ext cx="2746310" cy="2745798"/>
              <a:chOff x="2961500" y="961400"/>
              <a:chExt cx="3221100" cy="3220500"/>
            </a:xfrm>
          </p:grpSpPr>
          <p:sp>
            <p:nvSpPr>
              <p:cNvPr id="389" name="Google Shape;389;p21"/>
              <p:cNvSpPr/>
              <p:nvPr/>
            </p:nvSpPr>
            <p:spPr>
              <a:xfrm>
                <a:off x="2961500" y="961400"/>
                <a:ext cx="3221100" cy="3220500"/>
              </a:xfrm>
              <a:prstGeom prst="ellipse">
                <a:avLst/>
              </a:prstGeom>
              <a:solidFill>
                <a:srgbClr val="2F2F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1"/>
              <p:cNvSpPr txBox="1"/>
              <p:nvPr/>
            </p:nvSpPr>
            <p:spPr>
              <a:xfrm>
                <a:off x="3782900" y="1200950"/>
                <a:ext cx="1578000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Editing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91" name="Google Shape;391;p21"/>
            <p:cNvGrpSpPr/>
            <p:nvPr/>
          </p:nvGrpSpPr>
          <p:grpSpPr>
            <a:xfrm>
              <a:off x="6716232" y="2877084"/>
              <a:ext cx="1995596" cy="1995596"/>
              <a:chOff x="3401686" y="1841492"/>
              <a:chExt cx="2340600" cy="2340600"/>
            </a:xfrm>
          </p:grpSpPr>
          <p:sp>
            <p:nvSpPr>
              <p:cNvPr id="392" name="Google Shape;392;p21"/>
              <p:cNvSpPr/>
              <p:nvPr/>
            </p:nvSpPr>
            <p:spPr>
              <a:xfrm>
                <a:off x="3401686" y="1841492"/>
                <a:ext cx="2340600" cy="2340600"/>
              </a:xfrm>
              <a:prstGeom prst="ellipse">
                <a:avLst/>
              </a:prstGeom>
              <a:solidFill>
                <a:srgbClr val="4141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1"/>
              <p:cNvSpPr txBox="1"/>
              <p:nvPr/>
            </p:nvSpPr>
            <p:spPr>
              <a:xfrm>
                <a:off x="3833274" y="2126800"/>
                <a:ext cx="1477200" cy="534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Validated</a:t>
                </a:r>
                <a:endParaRPr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394" name="Google Shape;394;p21"/>
          <p:cNvSpPr/>
          <p:nvPr/>
        </p:nvSpPr>
        <p:spPr>
          <a:xfrm>
            <a:off x="1470575" y="3822000"/>
            <a:ext cx="6202800" cy="675000"/>
          </a:xfrm>
          <a:prstGeom prst="roundRect">
            <a:avLst>
              <a:gd name="adj" fmla="val 16667"/>
            </a:avLst>
          </a:prstGeom>
          <a:solidFill>
            <a:srgbClr val="505050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214313" dist="19050" dir="5400000" algn="bl" rotWithShape="0">
              <a:srgbClr val="000000">
                <a:alpha val="6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FFFFFF"/>
                </a:solidFill>
              </a:rPr>
              <a:t>Published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395" name="Google Shape;395;p21"/>
          <p:cNvSpPr txBox="1"/>
          <p:nvPr/>
        </p:nvSpPr>
        <p:spPr>
          <a:xfrm>
            <a:off x="924925" y="1523725"/>
            <a:ext cx="1200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Workgroup 1</a:t>
            </a: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rgbClr val="FFFFFF"/>
                </a:solidFill>
              </a:rPr>
              <a:t>workspace</a:t>
            </a:r>
            <a:endParaRPr sz="800" i="1">
              <a:solidFill>
                <a:srgbClr val="FFFFFF"/>
              </a:solidFill>
            </a:endParaRPr>
          </a:p>
        </p:txBody>
      </p:sp>
      <p:sp>
        <p:nvSpPr>
          <p:cNvPr id="396" name="Google Shape;396;p21"/>
          <p:cNvSpPr txBox="1"/>
          <p:nvPr/>
        </p:nvSpPr>
        <p:spPr>
          <a:xfrm>
            <a:off x="4000275" y="1523725"/>
            <a:ext cx="1200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Workgroup 2</a:t>
            </a: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rgbClr val="FFFFFF"/>
                </a:solidFill>
              </a:rPr>
              <a:t>workspace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97" name="Google Shape;397;p21"/>
          <p:cNvSpPr txBox="1"/>
          <p:nvPr/>
        </p:nvSpPr>
        <p:spPr>
          <a:xfrm>
            <a:off x="7018475" y="1523725"/>
            <a:ext cx="1200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FFFF"/>
                </a:solidFill>
              </a:rPr>
              <a:t>Workgroup N</a:t>
            </a: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i="1">
                <a:solidFill>
                  <a:srgbClr val="FFFFFF"/>
                </a:solidFill>
              </a:rPr>
              <a:t>workspace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/>
          <p:nvPr/>
        </p:nvSpPr>
        <p:spPr>
          <a:xfrm>
            <a:off x="7497675" y="599400"/>
            <a:ext cx="1334700" cy="543900"/>
          </a:xfrm>
          <a:prstGeom prst="wedgeRoundRectCallout">
            <a:avLst>
              <a:gd name="adj1" fmla="val -63533"/>
              <a:gd name="adj2" fmla="val -22674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Please check the </a:t>
            </a:r>
            <a:r>
              <a:rPr lang="en-GB" sz="1000">
                <a:highlight>
                  <a:srgbClr val="D9D9D9"/>
                </a:highlight>
              </a:rPr>
              <a:t>@Restriction date</a:t>
            </a:r>
            <a:endParaRPr sz="1000">
              <a:highlight>
                <a:srgbClr val="D9D9D9"/>
              </a:highlight>
            </a:endParaRPr>
          </a:p>
        </p:txBody>
      </p:sp>
      <p:sp>
        <p:nvSpPr>
          <p:cNvPr id="403" name="Google Shape;403;p22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Validation and comments</a:t>
            </a:r>
            <a:endParaRPr/>
          </a:p>
        </p:txBody>
      </p:sp>
      <p:sp>
        <p:nvSpPr>
          <p:cNvPr id="404" name="Google Shape;404;p22"/>
          <p:cNvSpPr txBox="1">
            <a:spLocks noGrp="1"/>
          </p:cNvSpPr>
          <p:nvPr>
            <p:ph type="body" idx="1"/>
          </p:nvPr>
        </p:nvSpPr>
        <p:spPr>
          <a:xfrm>
            <a:off x="368775" y="1510800"/>
            <a:ext cx="4492500" cy="28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/>
              <a:t>During the quality check process, users can add comments, nominating form fields so that editors can visually see which fields are wrong.</a:t>
            </a:r>
            <a:endParaRPr sz="2400"/>
          </a:p>
        </p:txBody>
      </p:sp>
      <p:cxnSp>
        <p:nvCxnSpPr>
          <p:cNvPr id="405" name="Google Shape;405;p22"/>
          <p:cNvCxnSpPr/>
          <p:nvPr/>
        </p:nvCxnSpPr>
        <p:spPr>
          <a:xfrm>
            <a:off x="5447300" y="346375"/>
            <a:ext cx="0" cy="400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6" name="Google Shape;406;p22"/>
          <p:cNvSpPr txBox="1"/>
          <p:nvPr/>
        </p:nvSpPr>
        <p:spPr>
          <a:xfrm>
            <a:off x="4760201" y="4440775"/>
            <a:ext cx="13743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Publication</a:t>
            </a:r>
            <a:endParaRPr/>
          </a:p>
        </p:txBody>
      </p:sp>
      <p:grpSp>
        <p:nvGrpSpPr>
          <p:cNvPr id="407" name="Google Shape;407;p22"/>
          <p:cNvGrpSpPr/>
          <p:nvPr/>
        </p:nvGrpSpPr>
        <p:grpSpPr>
          <a:xfrm>
            <a:off x="5520950" y="3466512"/>
            <a:ext cx="991500" cy="986675"/>
            <a:chOff x="4428925" y="2626500"/>
            <a:chExt cx="991500" cy="986675"/>
          </a:xfrm>
        </p:grpSpPr>
        <p:pic>
          <p:nvPicPr>
            <p:cNvPr id="408" name="Google Shape;408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65200" y="2626500"/>
              <a:ext cx="518950" cy="51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9" name="Google Shape;409;p22"/>
            <p:cNvSpPr txBox="1"/>
            <p:nvPr/>
          </p:nvSpPr>
          <p:spPr>
            <a:xfrm>
              <a:off x="4428925" y="3242675"/>
              <a:ext cx="9915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EDITOR</a:t>
              </a:r>
              <a:endParaRPr/>
            </a:p>
          </p:txBody>
        </p:sp>
      </p:grpSp>
      <p:sp>
        <p:nvSpPr>
          <p:cNvPr id="410" name="Google Shape;410;p22"/>
          <p:cNvSpPr/>
          <p:nvPr/>
        </p:nvSpPr>
        <p:spPr>
          <a:xfrm>
            <a:off x="7497675" y="3687912"/>
            <a:ext cx="1334700" cy="543900"/>
          </a:xfrm>
          <a:prstGeom prst="wedgeRoundRectCallout">
            <a:avLst>
              <a:gd name="adj1" fmla="val -63533"/>
              <a:gd name="adj2" fmla="val -22674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Thanks, done!</a:t>
            </a:r>
            <a:endParaRPr sz="1000"/>
          </a:p>
        </p:txBody>
      </p:sp>
      <p:pic>
        <p:nvPicPr>
          <p:cNvPr id="411" name="Google Shape;411;p22"/>
          <p:cNvPicPr preferRelativeResize="0"/>
          <p:nvPr/>
        </p:nvPicPr>
        <p:blipFill rotWithShape="1">
          <a:blip r:embed="rId4">
            <a:alphaModFix/>
          </a:blip>
          <a:srcRect b="11205"/>
          <a:stretch/>
        </p:blipFill>
        <p:spPr>
          <a:xfrm>
            <a:off x="6497629" y="283700"/>
            <a:ext cx="2618075" cy="2407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22"/>
          <p:cNvGrpSpPr/>
          <p:nvPr/>
        </p:nvGrpSpPr>
        <p:grpSpPr>
          <a:xfrm>
            <a:off x="7543600" y="2541650"/>
            <a:ext cx="1464600" cy="944850"/>
            <a:chOff x="3200500" y="3613175"/>
            <a:chExt cx="1464600" cy="944850"/>
          </a:xfrm>
        </p:grpSpPr>
        <p:pic>
          <p:nvPicPr>
            <p:cNvPr id="413" name="Google Shape;413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673375" y="3613175"/>
              <a:ext cx="518950" cy="51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4" name="Google Shape;414;p22"/>
            <p:cNvSpPr txBox="1"/>
            <p:nvPr/>
          </p:nvSpPr>
          <p:spPr>
            <a:xfrm>
              <a:off x="3200500" y="4187525"/>
              <a:ext cx="14646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CONTROLLER</a:t>
              </a:r>
              <a:endParaRPr/>
            </a:p>
          </p:txBody>
        </p:sp>
      </p:grpSp>
      <p:grpSp>
        <p:nvGrpSpPr>
          <p:cNvPr id="415" name="Google Shape;415;p22"/>
          <p:cNvGrpSpPr/>
          <p:nvPr/>
        </p:nvGrpSpPr>
        <p:grpSpPr>
          <a:xfrm>
            <a:off x="5520950" y="346375"/>
            <a:ext cx="991500" cy="986675"/>
            <a:chOff x="4428925" y="2626500"/>
            <a:chExt cx="991500" cy="986675"/>
          </a:xfrm>
        </p:grpSpPr>
        <p:pic>
          <p:nvPicPr>
            <p:cNvPr id="416" name="Google Shape;416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65200" y="2626500"/>
              <a:ext cx="518950" cy="51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7" name="Google Shape;417;p22"/>
            <p:cNvSpPr txBox="1"/>
            <p:nvPr/>
          </p:nvSpPr>
          <p:spPr>
            <a:xfrm>
              <a:off x="4428925" y="3242675"/>
              <a:ext cx="991500" cy="37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EDITOR</a:t>
              </a:r>
              <a:endParaRPr/>
            </a:p>
          </p:txBody>
        </p:sp>
      </p:grpSp>
      <p:sp>
        <p:nvSpPr>
          <p:cNvPr id="418" name="Google Shape;418;p22"/>
          <p:cNvSpPr/>
          <p:nvPr/>
        </p:nvSpPr>
        <p:spPr>
          <a:xfrm>
            <a:off x="5942400" y="2614750"/>
            <a:ext cx="1334700" cy="543900"/>
          </a:xfrm>
          <a:prstGeom prst="wedgeRoundRectCallout">
            <a:avLst>
              <a:gd name="adj1" fmla="val 63673"/>
              <a:gd name="adj2" fmla="val -25624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I’ve checked, set it to 2019-08-30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3"/>
          <p:cNvSpPr txBox="1">
            <a:spLocks noGrp="1"/>
          </p:cNvSpPr>
          <p:nvPr>
            <p:ph type="title"/>
          </p:nvPr>
        </p:nvSpPr>
        <p:spPr>
          <a:xfrm>
            <a:off x="368775" y="537350"/>
            <a:ext cx="44004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High Degree of Customization </a:t>
            </a:r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body" idx="1"/>
          </p:nvPr>
        </p:nvSpPr>
        <p:spPr>
          <a:xfrm>
            <a:off x="368775" y="1732600"/>
            <a:ext cx="4400400" cy="29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Define visible fields</a:t>
            </a:r>
            <a:br>
              <a:rPr lang="en-GB" sz="2200"/>
            </a:b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Select search filters</a:t>
            </a:r>
            <a:br>
              <a:rPr lang="en-GB" sz="2200"/>
            </a:b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Choose between 6 display modes</a:t>
            </a:r>
            <a:br>
              <a:rPr lang="en-GB" sz="2200"/>
            </a:b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Add external WMS overlays</a:t>
            </a:r>
            <a:endParaRPr sz="2200"/>
          </a:p>
        </p:txBody>
      </p:sp>
      <p:pic>
        <p:nvPicPr>
          <p:cNvPr id="425" name="Google Shape;4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790" y="0"/>
            <a:ext cx="4298220" cy="5143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6" name="Google Shape;426;p23"/>
          <p:cNvSpPr txBox="1"/>
          <p:nvPr/>
        </p:nvSpPr>
        <p:spPr>
          <a:xfrm>
            <a:off x="6292975" y="619901"/>
            <a:ext cx="2850900" cy="21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0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Select field to be used as filters</a:t>
            </a:r>
            <a:endParaRPr sz="7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292575" y="6135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importance of shallow underground</a:t>
            </a:r>
            <a:endParaRPr sz="2400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368775" y="1306850"/>
            <a:ext cx="4377000" cy="3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The </a:t>
            </a:r>
            <a:r>
              <a:rPr lang="en-GB" sz="1400" u="sng"/>
              <a:t>uppermost 500 metres</a:t>
            </a:r>
            <a:r>
              <a:rPr lang="en-GB" sz="1400"/>
              <a:t> below the ground that are the most widely used today.</a:t>
            </a:r>
            <a:br>
              <a:rPr lang="en-GB" sz="1400"/>
            </a:br>
            <a:endParaRPr sz="8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Approximately </a:t>
            </a:r>
            <a:r>
              <a:rPr lang="en-GB" sz="1400" u="sng"/>
              <a:t>90 percent of all</a:t>
            </a:r>
            <a:r>
              <a:rPr lang="en-GB" sz="1400"/>
              <a:t> underground activities.</a:t>
            </a:r>
            <a:br>
              <a:rPr lang="en-GB" sz="1400"/>
            </a:br>
            <a:endParaRPr sz="8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Borehole data reveal the </a:t>
            </a:r>
            <a:r>
              <a:rPr lang="en-GB" sz="1400" u="sng"/>
              <a:t>sequence of the geological layers</a:t>
            </a:r>
            <a:r>
              <a:rPr lang="en-GB" sz="1400"/>
              <a:t> at a specific location.</a:t>
            </a:r>
            <a:br>
              <a:rPr lang="en-GB" sz="1400"/>
            </a:br>
            <a:endParaRPr sz="8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Thanks to the available comprehensive geological data from the surface, it is possible to obtain an overview of the geological conditions throughout the</a:t>
            </a:r>
            <a:br>
              <a:rPr lang="en-GB" sz="1400"/>
            </a:br>
            <a:r>
              <a:rPr lang="en-GB" sz="1400"/>
              <a:t>entire country.</a:t>
            </a:r>
            <a:endParaRPr sz="1400"/>
          </a:p>
        </p:txBody>
      </p:sp>
      <p:sp>
        <p:nvSpPr>
          <p:cNvPr id="38" name="Google Shape;38;p6"/>
          <p:cNvSpPr txBox="1"/>
          <p:nvPr/>
        </p:nvSpPr>
        <p:spPr>
          <a:xfrm>
            <a:off x="860800" y="4738525"/>
            <a:ext cx="20235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rgbClr val="729FCF"/>
                </a:solidFill>
                <a:hlinkClick r:id="rId3"/>
              </a:rPr>
              <a:t>https://www.swisstopo.admin.ch</a:t>
            </a:r>
            <a:endParaRPr sz="1000">
              <a:solidFill>
                <a:srgbClr val="729FCF"/>
              </a:solidFill>
            </a:endParaRPr>
          </a:p>
        </p:txBody>
      </p:sp>
      <p:grpSp>
        <p:nvGrpSpPr>
          <p:cNvPr id="39" name="Google Shape;39;p6"/>
          <p:cNvGrpSpPr/>
          <p:nvPr/>
        </p:nvGrpSpPr>
        <p:grpSpPr>
          <a:xfrm>
            <a:off x="7007910" y="2636454"/>
            <a:ext cx="302314" cy="455342"/>
            <a:chOff x="7139750" y="2468388"/>
            <a:chExt cx="362400" cy="609888"/>
          </a:xfrm>
        </p:grpSpPr>
        <p:sp>
          <p:nvSpPr>
            <p:cNvPr id="40" name="Google Shape;40;p6"/>
            <p:cNvSpPr/>
            <p:nvPr/>
          </p:nvSpPr>
          <p:spPr>
            <a:xfrm>
              <a:off x="7289000" y="2763575"/>
              <a:ext cx="63900" cy="314700"/>
            </a:xfrm>
            <a:prstGeom prst="rect">
              <a:avLst/>
            </a:prstGeom>
            <a:solidFill>
              <a:srgbClr val="7F6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7139750" y="2468388"/>
              <a:ext cx="362400" cy="362400"/>
            </a:xfrm>
            <a:prstGeom prst="ellipse">
              <a:avLst/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6"/>
          <p:cNvGrpSpPr/>
          <p:nvPr/>
        </p:nvGrpSpPr>
        <p:grpSpPr>
          <a:xfrm>
            <a:off x="6774125" y="3236359"/>
            <a:ext cx="70800" cy="727863"/>
            <a:chOff x="6031525" y="618075"/>
            <a:chExt cx="70800" cy="1512600"/>
          </a:xfrm>
        </p:grpSpPr>
        <p:sp>
          <p:nvSpPr>
            <p:cNvPr id="43" name="Google Shape;43;p6"/>
            <p:cNvSpPr/>
            <p:nvPr/>
          </p:nvSpPr>
          <p:spPr>
            <a:xfrm>
              <a:off x="6031525" y="618075"/>
              <a:ext cx="70800" cy="455400"/>
            </a:xfrm>
            <a:prstGeom prst="rect">
              <a:avLst/>
            </a:prstGeom>
            <a:solidFill>
              <a:srgbClr val="B45F0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6031525" y="1073475"/>
              <a:ext cx="70800" cy="240900"/>
            </a:xfrm>
            <a:prstGeom prst="rect">
              <a:avLst/>
            </a:prstGeom>
            <a:solidFill>
              <a:srgbClr val="6FA8D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6"/>
            <p:cNvSpPr/>
            <p:nvPr/>
          </p:nvSpPr>
          <p:spPr>
            <a:xfrm>
              <a:off x="6031525" y="1314375"/>
              <a:ext cx="70800" cy="575400"/>
            </a:xfrm>
            <a:prstGeom prst="rect">
              <a:avLst/>
            </a:prstGeom>
            <a:solidFill>
              <a:srgbClr val="BF9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6031525" y="1889775"/>
              <a:ext cx="70800" cy="2409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6"/>
          <p:cNvGrpSpPr/>
          <p:nvPr/>
        </p:nvGrpSpPr>
        <p:grpSpPr>
          <a:xfrm>
            <a:off x="5200200" y="3159388"/>
            <a:ext cx="70800" cy="1512600"/>
            <a:chOff x="6031525" y="618075"/>
            <a:chExt cx="70800" cy="1512600"/>
          </a:xfrm>
        </p:grpSpPr>
        <p:sp>
          <p:nvSpPr>
            <p:cNvPr id="48" name="Google Shape;48;p6"/>
            <p:cNvSpPr/>
            <p:nvPr/>
          </p:nvSpPr>
          <p:spPr>
            <a:xfrm>
              <a:off x="6031525" y="618075"/>
              <a:ext cx="70800" cy="455400"/>
            </a:xfrm>
            <a:prstGeom prst="rect">
              <a:avLst/>
            </a:prstGeom>
            <a:solidFill>
              <a:srgbClr val="B45F0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6031525" y="1073475"/>
              <a:ext cx="70800" cy="240900"/>
            </a:xfrm>
            <a:prstGeom prst="rect">
              <a:avLst/>
            </a:prstGeom>
            <a:solidFill>
              <a:srgbClr val="6FA8D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6031525" y="1314375"/>
              <a:ext cx="70800" cy="575400"/>
            </a:xfrm>
            <a:prstGeom prst="rect">
              <a:avLst/>
            </a:prstGeom>
            <a:solidFill>
              <a:srgbClr val="BF9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6031525" y="1889775"/>
              <a:ext cx="70800" cy="240900"/>
            </a:xfrm>
            <a:prstGeom prst="rect">
              <a:avLst/>
            </a:prstGeom>
            <a:solidFill>
              <a:srgbClr val="66666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6"/>
          <p:cNvSpPr/>
          <p:nvPr/>
        </p:nvSpPr>
        <p:spPr>
          <a:xfrm>
            <a:off x="7976225" y="2831083"/>
            <a:ext cx="70800" cy="760200"/>
          </a:xfrm>
          <a:prstGeom prst="rect">
            <a:avLst/>
          </a:prstGeom>
          <a:solidFill>
            <a:srgbClr val="B45F0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7976225" y="3591287"/>
            <a:ext cx="70800" cy="4554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7976225" y="4046668"/>
            <a:ext cx="70800" cy="2409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7976225" y="4296538"/>
            <a:ext cx="70800" cy="2409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" name="Google Shape;56;p6"/>
          <p:cNvCxnSpPr>
            <a:endCxn id="48" idx="0"/>
          </p:cNvCxnSpPr>
          <p:nvPr/>
        </p:nvCxnSpPr>
        <p:spPr>
          <a:xfrm flipH="1">
            <a:off x="5235600" y="434488"/>
            <a:ext cx="1229400" cy="27249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6"/>
          <p:cNvCxnSpPr>
            <a:endCxn id="48" idx="0"/>
          </p:cNvCxnSpPr>
          <p:nvPr/>
        </p:nvCxnSpPr>
        <p:spPr>
          <a:xfrm flipH="1">
            <a:off x="5235600" y="2252188"/>
            <a:ext cx="1215000" cy="9072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6"/>
          <p:cNvCxnSpPr>
            <a:endCxn id="48" idx="0"/>
          </p:cNvCxnSpPr>
          <p:nvPr/>
        </p:nvCxnSpPr>
        <p:spPr>
          <a:xfrm flipH="1">
            <a:off x="5235600" y="2259088"/>
            <a:ext cx="2550600" cy="90030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9" name="Google Shape;5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3268" y="2731399"/>
            <a:ext cx="302326" cy="26545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/>
          <p:nvPr/>
        </p:nvSpPr>
        <p:spPr>
          <a:xfrm>
            <a:off x="4845125" y="2831068"/>
            <a:ext cx="3957075" cy="510325"/>
          </a:xfrm>
          <a:custGeom>
            <a:avLst/>
            <a:gdLst/>
            <a:ahLst/>
            <a:cxnLst/>
            <a:rect l="l" t="t" r="r" b="b"/>
            <a:pathLst>
              <a:path w="158283" h="20413" extrusionOk="0">
                <a:moveTo>
                  <a:pt x="0" y="8862"/>
                </a:moveTo>
                <a:cubicBezTo>
                  <a:pt x="10183" y="10757"/>
                  <a:pt x="40495" y="21697"/>
                  <a:pt x="61097" y="20229"/>
                </a:cubicBezTo>
                <a:cubicBezTo>
                  <a:pt x="81699" y="18761"/>
                  <a:pt x="107416" y="479"/>
                  <a:pt x="123614" y="53"/>
                </a:cubicBezTo>
                <a:cubicBezTo>
                  <a:pt x="139812" y="-373"/>
                  <a:pt x="152505" y="14735"/>
                  <a:pt x="158283" y="17671"/>
                </a:cubicBez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1" name="Google Shape;61;p6"/>
          <p:cNvGrpSpPr/>
          <p:nvPr/>
        </p:nvGrpSpPr>
        <p:grpSpPr>
          <a:xfrm>
            <a:off x="8260175" y="2509689"/>
            <a:ext cx="413607" cy="708872"/>
            <a:chOff x="7139750" y="2468388"/>
            <a:chExt cx="362400" cy="609888"/>
          </a:xfrm>
        </p:grpSpPr>
        <p:sp>
          <p:nvSpPr>
            <p:cNvPr id="62" name="Google Shape;62;p6"/>
            <p:cNvSpPr/>
            <p:nvPr/>
          </p:nvSpPr>
          <p:spPr>
            <a:xfrm>
              <a:off x="7289000" y="2763575"/>
              <a:ext cx="63900" cy="314700"/>
            </a:xfrm>
            <a:prstGeom prst="rect">
              <a:avLst/>
            </a:prstGeom>
            <a:solidFill>
              <a:srgbClr val="7F6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7139750" y="2468388"/>
              <a:ext cx="362400" cy="362400"/>
            </a:xfrm>
            <a:prstGeom prst="ellipse">
              <a:avLst/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7553350" y="2360059"/>
            <a:ext cx="362400" cy="609888"/>
            <a:chOff x="7139750" y="2468388"/>
            <a:chExt cx="362400" cy="609888"/>
          </a:xfrm>
        </p:grpSpPr>
        <p:sp>
          <p:nvSpPr>
            <p:cNvPr id="65" name="Google Shape;65;p6"/>
            <p:cNvSpPr/>
            <p:nvPr/>
          </p:nvSpPr>
          <p:spPr>
            <a:xfrm>
              <a:off x="7289000" y="2763575"/>
              <a:ext cx="63900" cy="314700"/>
            </a:xfrm>
            <a:prstGeom prst="rect">
              <a:avLst/>
            </a:prstGeom>
            <a:solidFill>
              <a:srgbClr val="7F6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7139750" y="2468388"/>
              <a:ext cx="362400" cy="362400"/>
            </a:xfrm>
            <a:prstGeom prst="ellipse">
              <a:avLst/>
            </a:prstGeom>
            <a:solidFill>
              <a:srgbClr val="38761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6"/>
          <p:cNvGrpSpPr/>
          <p:nvPr/>
        </p:nvGrpSpPr>
        <p:grpSpPr>
          <a:xfrm>
            <a:off x="6093210" y="2860213"/>
            <a:ext cx="413587" cy="574035"/>
            <a:chOff x="5703950" y="3091800"/>
            <a:chExt cx="527400" cy="730325"/>
          </a:xfrm>
        </p:grpSpPr>
        <p:sp>
          <p:nvSpPr>
            <p:cNvPr id="68" name="Google Shape;68;p6"/>
            <p:cNvSpPr/>
            <p:nvPr/>
          </p:nvSpPr>
          <p:spPr>
            <a:xfrm>
              <a:off x="5718950" y="3353225"/>
              <a:ext cx="497400" cy="4689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5703950" y="3091800"/>
              <a:ext cx="527400" cy="265500"/>
            </a:xfrm>
            <a:prstGeom prst="triangle">
              <a:avLst>
                <a:gd name="adj" fmla="val 50000"/>
              </a:avLst>
            </a:prstGeom>
            <a:solidFill>
              <a:srgbClr val="B45F06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5906300" y="3651713"/>
              <a:ext cx="122700" cy="170400"/>
            </a:xfrm>
            <a:prstGeom prst="rect">
              <a:avLst/>
            </a:prstGeom>
            <a:solidFill>
              <a:srgbClr val="783F04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5788950" y="3427971"/>
              <a:ext cx="122700" cy="1308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5998175" y="3431158"/>
              <a:ext cx="122700" cy="130800"/>
            </a:xfrm>
            <a:prstGeom prst="rect">
              <a:avLst/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6"/>
          <p:cNvSpPr txBox="1"/>
          <p:nvPr/>
        </p:nvSpPr>
        <p:spPr>
          <a:xfrm>
            <a:off x="5439700" y="4034075"/>
            <a:ext cx="265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Char char="●"/>
            </a:pPr>
            <a:r>
              <a:rPr lang="en-GB" sz="900" b="1">
                <a:solidFill>
                  <a:srgbClr val="FF0000"/>
                </a:solidFill>
              </a:rPr>
              <a:t>construction</a:t>
            </a:r>
            <a:endParaRPr sz="900" b="1">
              <a:solidFill>
                <a:srgbClr val="FF0000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Char char="●"/>
            </a:pPr>
            <a:r>
              <a:rPr lang="en-GB" sz="900" b="1">
                <a:solidFill>
                  <a:srgbClr val="FF0000"/>
                </a:solidFill>
              </a:rPr>
              <a:t>extraction of drinking water</a:t>
            </a:r>
            <a:endParaRPr sz="900" b="1">
              <a:solidFill>
                <a:srgbClr val="FF0000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Char char="●"/>
            </a:pPr>
            <a:r>
              <a:rPr lang="en-GB" sz="900" b="1">
                <a:solidFill>
                  <a:srgbClr val="FF0000"/>
                </a:solidFill>
              </a:rPr>
              <a:t>mineral resources</a:t>
            </a:r>
            <a:endParaRPr sz="900" b="1">
              <a:solidFill>
                <a:srgbClr val="FF0000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Char char="●"/>
            </a:pPr>
            <a:r>
              <a:rPr lang="en-GB" sz="900" b="1">
                <a:solidFill>
                  <a:srgbClr val="FF0000"/>
                </a:solidFill>
              </a:rPr>
              <a:t>installation of geothermal probes</a:t>
            </a:r>
            <a:endParaRPr sz="900" b="1">
              <a:solidFill>
                <a:srgbClr val="FF0000"/>
              </a:solidFill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00"/>
              <a:buChar char="●"/>
            </a:pPr>
            <a:r>
              <a:rPr lang="en-GB" sz="900" b="1">
                <a:solidFill>
                  <a:srgbClr val="FF0000"/>
                </a:solidFill>
              </a:rPr>
              <a:t>etc.</a:t>
            </a:r>
            <a:endParaRPr sz="900" b="1">
              <a:solidFill>
                <a:srgbClr val="FF0000"/>
              </a:solidFill>
            </a:endParaRPr>
          </a:p>
        </p:txBody>
      </p:sp>
      <p:grpSp>
        <p:nvGrpSpPr>
          <p:cNvPr id="74" name="Google Shape;74;p6"/>
          <p:cNvGrpSpPr/>
          <p:nvPr/>
        </p:nvGrpSpPr>
        <p:grpSpPr>
          <a:xfrm>
            <a:off x="5748938" y="3556325"/>
            <a:ext cx="284100" cy="262800"/>
            <a:chOff x="4635575" y="1962100"/>
            <a:chExt cx="284100" cy="262800"/>
          </a:xfrm>
        </p:grpSpPr>
        <p:cxnSp>
          <p:nvCxnSpPr>
            <p:cNvPr id="75" name="Google Shape;75;p6"/>
            <p:cNvCxnSpPr/>
            <p:nvPr/>
          </p:nvCxnSpPr>
          <p:spPr>
            <a:xfrm rot="10800000" flipH="1">
              <a:off x="4635575" y="1962100"/>
              <a:ext cx="284100" cy="1278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6"/>
            <p:cNvCxnSpPr/>
            <p:nvPr/>
          </p:nvCxnSpPr>
          <p:spPr>
            <a:xfrm rot="10800000" flipH="1">
              <a:off x="4688825" y="2060263"/>
              <a:ext cx="177600" cy="804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6"/>
            <p:cNvCxnSpPr/>
            <p:nvPr/>
          </p:nvCxnSpPr>
          <p:spPr>
            <a:xfrm rot="10800000" flipH="1">
              <a:off x="4635575" y="2097100"/>
              <a:ext cx="284100" cy="1278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8" name="Google Shape;78;p6"/>
          <p:cNvGrpSpPr/>
          <p:nvPr/>
        </p:nvGrpSpPr>
        <p:grpSpPr>
          <a:xfrm>
            <a:off x="7466275" y="3687563"/>
            <a:ext cx="284100" cy="262800"/>
            <a:chOff x="4635575" y="1962100"/>
            <a:chExt cx="284100" cy="262800"/>
          </a:xfrm>
        </p:grpSpPr>
        <p:cxnSp>
          <p:nvCxnSpPr>
            <p:cNvPr id="79" name="Google Shape;79;p6"/>
            <p:cNvCxnSpPr/>
            <p:nvPr/>
          </p:nvCxnSpPr>
          <p:spPr>
            <a:xfrm rot="10800000" flipH="1">
              <a:off x="4635575" y="1962100"/>
              <a:ext cx="284100" cy="1278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6"/>
            <p:cNvCxnSpPr/>
            <p:nvPr/>
          </p:nvCxnSpPr>
          <p:spPr>
            <a:xfrm rot="10800000" flipH="1">
              <a:off x="4688825" y="2060263"/>
              <a:ext cx="177600" cy="804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6"/>
            <p:cNvCxnSpPr/>
            <p:nvPr/>
          </p:nvCxnSpPr>
          <p:spPr>
            <a:xfrm rot="10800000" flipH="1">
              <a:off x="4635575" y="2097100"/>
              <a:ext cx="284100" cy="1278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2" name="Google Shape;82;p6"/>
          <p:cNvGrpSpPr/>
          <p:nvPr/>
        </p:nvGrpSpPr>
        <p:grpSpPr>
          <a:xfrm>
            <a:off x="7036212" y="3341403"/>
            <a:ext cx="245718" cy="206351"/>
            <a:chOff x="4635575" y="1962100"/>
            <a:chExt cx="284100" cy="262800"/>
          </a:xfrm>
        </p:grpSpPr>
        <p:cxnSp>
          <p:nvCxnSpPr>
            <p:cNvPr id="83" name="Google Shape;83;p6"/>
            <p:cNvCxnSpPr/>
            <p:nvPr/>
          </p:nvCxnSpPr>
          <p:spPr>
            <a:xfrm rot="10800000" flipH="1">
              <a:off x="4635575" y="1962100"/>
              <a:ext cx="284100" cy="1278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 rot="10800000" flipH="1">
              <a:off x="4688825" y="2060263"/>
              <a:ext cx="177600" cy="804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 rot="10800000" flipH="1">
              <a:off x="4635575" y="2097100"/>
              <a:ext cx="284100" cy="1278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6" name="Google Shape;86;p6"/>
          <p:cNvGrpSpPr/>
          <p:nvPr/>
        </p:nvGrpSpPr>
        <p:grpSpPr>
          <a:xfrm>
            <a:off x="8472075" y="3547738"/>
            <a:ext cx="284100" cy="262800"/>
            <a:chOff x="4635575" y="1962100"/>
            <a:chExt cx="284100" cy="262800"/>
          </a:xfrm>
        </p:grpSpPr>
        <p:cxnSp>
          <p:nvCxnSpPr>
            <p:cNvPr id="87" name="Google Shape;87;p6"/>
            <p:cNvCxnSpPr/>
            <p:nvPr/>
          </p:nvCxnSpPr>
          <p:spPr>
            <a:xfrm rot="10800000" flipH="1">
              <a:off x="4635575" y="1962100"/>
              <a:ext cx="284100" cy="1278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 rot="10800000" flipH="1">
              <a:off x="4688825" y="2060263"/>
              <a:ext cx="177600" cy="804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 rot="10800000" flipH="1">
              <a:off x="4635575" y="2097100"/>
              <a:ext cx="284100" cy="1278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0" name="Google Shape;90;p6"/>
          <p:cNvGrpSpPr/>
          <p:nvPr/>
        </p:nvGrpSpPr>
        <p:grpSpPr>
          <a:xfrm>
            <a:off x="4790500" y="4106913"/>
            <a:ext cx="284100" cy="262800"/>
            <a:chOff x="4635575" y="1962100"/>
            <a:chExt cx="284100" cy="262800"/>
          </a:xfrm>
        </p:grpSpPr>
        <p:cxnSp>
          <p:nvCxnSpPr>
            <p:cNvPr id="91" name="Google Shape;91;p6"/>
            <p:cNvCxnSpPr/>
            <p:nvPr/>
          </p:nvCxnSpPr>
          <p:spPr>
            <a:xfrm rot="10800000" flipH="1">
              <a:off x="4635575" y="1962100"/>
              <a:ext cx="284100" cy="1278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 rot="10800000" flipH="1">
              <a:off x="4688825" y="2060263"/>
              <a:ext cx="177600" cy="804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 rot="10800000" flipH="1">
              <a:off x="4635575" y="2097100"/>
              <a:ext cx="284100" cy="127800"/>
            </a:xfrm>
            <a:prstGeom prst="straightConnector1">
              <a:avLst/>
            </a:prstGeom>
            <a:noFill/>
            <a:ln w="9525" cap="flat" cmpd="sng">
              <a:solidFill>
                <a:srgbClr val="BF9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94" name="Google Shape;94;p6"/>
          <p:cNvPicPr preferRelativeResize="0"/>
          <p:nvPr/>
        </p:nvPicPr>
        <p:blipFill rotWithShape="1">
          <a:blip r:embed="rId5">
            <a:alphaModFix/>
          </a:blip>
          <a:srcRect l="18573" b="33141"/>
          <a:stretch/>
        </p:blipFill>
        <p:spPr>
          <a:xfrm>
            <a:off x="6516225" y="111950"/>
            <a:ext cx="1460000" cy="213085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5" name="Google Shape;95;p6"/>
          <p:cNvPicPr preferRelativeResize="0"/>
          <p:nvPr/>
        </p:nvPicPr>
        <p:blipFill rotWithShape="1">
          <a:blip r:embed="rId6">
            <a:alphaModFix/>
          </a:blip>
          <a:srcRect l="51398" t="16457" r="25215" b="8394"/>
          <a:stretch/>
        </p:blipFill>
        <p:spPr>
          <a:xfrm>
            <a:off x="7850200" y="310962"/>
            <a:ext cx="980424" cy="1732825"/>
          </a:xfrm>
          <a:prstGeom prst="rect">
            <a:avLst/>
          </a:prstGeom>
          <a:noFill/>
          <a:ln>
            <a:noFill/>
          </a:ln>
          <a:effectLst>
            <a:outerShdw blurRad="71438" dist="28575" dir="456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4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Export data as:</a:t>
            </a:r>
            <a:endParaRPr/>
          </a:p>
        </p:txBody>
      </p:sp>
      <p:sp>
        <p:nvSpPr>
          <p:cNvPr id="432" name="Google Shape;432;p24"/>
          <p:cNvSpPr txBox="1">
            <a:spLocks noGrp="1"/>
          </p:cNvSpPr>
          <p:nvPr>
            <p:ph type="body" idx="1"/>
          </p:nvPr>
        </p:nvSpPr>
        <p:spPr>
          <a:xfrm>
            <a:off x="444975" y="1718200"/>
            <a:ext cx="6517200" cy="2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Select Boreholes and download:</a:t>
            </a:r>
            <a:endParaRPr sz="2400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ShapeFile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CSV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PDF </a:t>
            </a:r>
            <a:endParaRPr sz="2400"/>
          </a:p>
        </p:txBody>
      </p:sp>
      <p:pic>
        <p:nvPicPr>
          <p:cNvPr id="433" name="Google Shape;4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9142" y="52077"/>
            <a:ext cx="2525660" cy="295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9900" y="3204525"/>
            <a:ext cx="3858000" cy="1700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5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 for your attention</a:t>
            </a:r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body" idx="1"/>
          </p:nvPr>
        </p:nvSpPr>
        <p:spPr>
          <a:xfrm>
            <a:off x="368775" y="1718200"/>
            <a:ext cx="8463600" cy="3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 code: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BDMS Service</a:t>
            </a:r>
            <a:br>
              <a:rPr lang="en-GB" sz="1500"/>
            </a:br>
            <a:r>
              <a:rPr lang="en-GB" sz="1500" u="sng">
                <a:solidFill>
                  <a:schemeClr val="hlink"/>
                </a:solidFill>
                <a:hlinkClick r:id="rId3"/>
              </a:rPr>
              <a:t>https://github.com/geoadmin/service-bdms</a:t>
            </a:r>
            <a:r>
              <a:rPr lang="en-GB" sz="1500"/>
              <a:t/>
            </a:r>
            <a:br>
              <a:rPr lang="en-GB" sz="1500"/>
            </a:br>
            <a:r>
              <a:rPr lang="en-GB" sz="1500"/>
              <a:t>BDMS JS API</a:t>
            </a:r>
            <a:br>
              <a:rPr lang="en-GB" sz="1500"/>
            </a:br>
            <a:r>
              <a:rPr lang="en-GB" sz="1500" u="sng">
                <a:solidFill>
                  <a:schemeClr val="hlink"/>
                </a:solidFill>
                <a:hlinkClick r:id="rId4"/>
              </a:rPr>
              <a:t>https://github.com/geoadmin/js-bdms</a:t>
            </a:r>
            <a:r>
              <a:rPr lang="en-GB" sz="1500"/>
              <a:t/>
            </a:r>
            <a:br>
              <a:rPr lang="en-GB" sz="1500"/>
            </a:br>
            <a:r>
              <a:rPr lang="en-GB" sz="1500"/>
              <a:t>BDMS UI</a:t>
            </a:r>
            <a:br>
              <a:rPr lang="en-GB" sz="1500"/>
            </a:br>
            <a:r>
              <a:rPr lang="en-GB" sz="1500" u="sng">
                <a:solidFill>
                  <a:schemeClr val="hlink"/>
                </a:solidFill>
                <a:hlinkClick r:id="rId5"/>
              </a:rPr>
              <a:t>https://github.com/geoadmin/web-bdms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Documentation and DEMO:</a:t>
            </a:r>
            <a:br>
              <a:rPr lang="en-GB"/>
            </a:br>
            <a:r>
              <a:rPr lang="en-GB" u="sng">
                <a:solidFill>
                  <a:schemeClr val="hlink"/>
                </a:solidFill>
                <a:hlinkClick r:id="rId6"/>
              </a:rPr>
              <a:t>https://geoservice.ist.supsi.ch/docs/bdms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41" name="Google Shape;441;p25"/>
          <p:cNvPicPr preferRelativeResize="0"/>
          <p:nvPr/>
        </p:nvPicPr>
        <p:blipFill rotWithShape="1">
          <a:blip r:embed="rId7">
            <a:alphaModFix/>
          </a:blip>
          <a:srcRect t="27508" b="31218"/>
          <a:stretch/>
        </p:blipFill>
        <p:spPr>
          <a:xfrm>
            <a:off x="1868425" y="1746800"/>
            <a:ext cx="1406650" cy="4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42201" y="2479396"/>
            <a:ext cx="2685176" cy="9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5"/>
          <p:cNvSpPr txBox="1">
            <a:spLocks noGrp="1"/>
          </p:cNvSpPr>
          <p:nvPr>
            <p:ph type="title"/>
          </p:nvPr>
        </p:nvSpPr>
        <p:spPr>
          <a:xfrm>
            <a:off x="6914426" y="1233475"/>
            <a:ext cx="1985400" cy="14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/>
              <a:t>Special thanks</a:t>
            </a:r>
            <a:br>
              <a:rPr lang="en-GB" sz="1400" i="1"/>
            </a:br>
            <a:r>
              <a:rPr lang="en-GB" sz="1400" i="1"/>
              <a:t>to Swisstopo</a:t>
            </a:r>
            <a:br>
              <a:rPr lang="en-GB" sz="1400" i="1"/>
            </a:br>
            <a:r>
              <a:rPr lang="en-GB" sz="1400" i="1"/>
              <a:t>for financing</a:t>
            </a:r>
            <a:br>
              <a:rPr lang="en-GB" sz="1400" i="1"/>
            </a:br>
            <a:r>
              <a:rPr lang="en-GB" sz="1400" i="1"/>
              <a:t>this project</a:t>
            </a:r>
            <a:endParaRPr sz="1400" i="1"/>
          </a:p>
        </p:txBody>
      </p:sp>
      <p:pic>
        <p:nvPicPr>
          <p:cNvPr id="444" name="Google Shape;444;p25"/>
          <p:cNvPicPr preferRelativeResize="0"/>
          <p:nvPr/>
        </p:nvPicPr>
        <p:blipFill rotWithShape="1">
          <a:blip r:embed="rId9">
            <a:alphaModFix/>
          </a:blip>
          <a:srcRect l="26148" t="19540" r="21228" b="54491"/>
          <a:stretch/>
        </p:blipFill>
        <p:spPr>
          <a:xfrm>
            <a:off x="6914425" y="165575"/>
            <a:ext cx="2062224" cy="10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58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94525" y="561575"/>
            <a:ext cx="7790951" cy="3811975"/>
          </a:xfrm>
          <a:prstGeom prst="rect">
            <a:avLst/>
          </a:prstGeom>
          <a:noFill/>
          <a:ln>
            <a:noFill/>
          </a:ln>
          <a:effectLst>
            <a:outerShdw blurRad="928688" dist="190500" dir="6720000" algn="bl" rotWithShape="0">
              <a:srgbClr val="00000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5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 for your attention</a:t>
            </a:r>
            <a:endParaRPr/>
          </a:p>
        </p:txBody>
      </p:sp>
      <p:sp>
        <p:nvSpPr>
          <p:cNvPr id="440" name="Google Shape;440;p25"/>
          <p:cNvSpPr txBox="1">
            <a:spLocks noGrp="1"/>
          </p:cNvSpPr>
          <p:nvPr>
            <p:ph type="body" idx="1"/>
          </p:nvPr>
        </p:nvSpPr>
        <p:spPr>
          <a:xfrm>
            <a:off x="368775" y="1718200"/>
            <a:ext cx="8463600" cy="32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Source code: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/>
              <a:t>BDMS Service</a:t>
            </a:r>
            <a:br>
              <a:rPr lang="en-GB" sz="1500"/>
            </a:br>
            <a:r>
              <a:rPr lang="en-GB" sz="1500" u="sng">
                <a:solidFill>
                  <a:schemeClr val="hlink"/>
                </a:solidFill>
                <a:hlinkClick r:id="rId3"/>
              </a:rPr>
              <a:t>https://github.com/geoadmin/service-bdms</a:t>
            </a:r>
            <a:r>
              <a:rPr lang="en-GB" sz="1500"/>
              <a:t/>
            </a:r>
            <a:br>
              <a:rPr lang="en-GB" sz="1500"/>
            </a:br>
            <a:r>
              <a:rPr lang="en-GB" sz="1500"/>
              <a:t>BDMS JS API</a:t>
            </a:r>
            <a:br>
              <a:rPr lang="en-GB" sz="1500"/>
            </a:br>
            <a:r>
              <a:rPr lang="en-GB" sz="1500" u="sng">
                <a:solidFill>
                  <a:schemeClr val="hlink"/>
                </a:solidFill>
                <a:hlinkClick r:id="rId4"/>
              </a:rPr>
              <a:t>https://github.com/geoadmin/js-bdms</a:t>
            </a:r>
            <a:r>
              <a:rPr lang="en-GB" sz="1500"/>
              <a:t/>
            </a:r>
            <a:br>
              <a:rPr lang="en-GB" sz="1500"/>
            </a:br>
            <a:r>
              <a:rPr lang="en-GB" sz="1500"/>
              <a:t>BDMS UI</a:t>
            </a:r>
            <a:br>
              <a:rPr lang="en-GB" sz="1500"/>
            </a:br>
            <a:r>
              <a:rPr lang="en-GB" sz="1500" u="sng">
                <a:solidFill>
                  <a:schemeClr val="hlink"/>
                </a:solidFill>
                <a:hlinkClick r:id="rId5"/>
              </a:rPr>
              <a:t>https://github.com/geoadmin/web-bdms</a:t>
            </a:r>
            <a:endParaRPr sz="15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Documentation and DEMO:</a:t>
            </a:r>
            <a:br>
              <a:rPr lang="en-GB"/>
            </a:br>
            <a:r>
              <a:rPr lang="en-GB" u="sng">
                <a:solidFill>
                  <a:schemeClr val="hlink"/>
                </a:solidFill>
                <a:hlinkClick r:id="rId6"/>
              </a:rPr>
              <a:t>https://geoservice.ist.supsi.ch/docs/bdms</a:t>
            </a:r>
            <a:r>
              <a:rPr lang="en-GB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41" name="Google Shape;441;p25"/>
          <p:cNvPicPr preferRelativeResize="0"/>
          <p:nvPr/>
        </p:nvPicPr>
        <p:blipFill rotWithShape="1">
          <a:blip r:embed="rId7">
            <a:alphaModFix/>
          </a:blip>
          <a:srcRect t="27508" b="31218"/>
          <a:stretch/>
        </p:blipFill>
        <p:spPr>
          <a:xfrm>
            <a:off x="1868425" y="1746800"/>
            <a:ext cx="1406650" cy="4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42201" y="2479396"/>
            <a:ext cx="2685176" cy="95132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25"/>
          <p:cNvSpPr txBox="1">
            <a:spLocks noGrp="1"/>
          </p:cNvSpPr>
          <p:nvPr>
            <p:ph type="title"/>
          </p:nvPr>
        </p:nvSpPr>
        <p:spPr>
          <a:xfrm>
            <a:off x="6914426" y="1233475"/>
            <a:ext cx="1985400" cy="14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1"/>
              <a:t>Special thanks</a:t>
            </a:r>
            <a:br>
              <a:rPr lang="en-GB" sz="1400" i="1"/>
            </a:br>
            <a:r>
              <a:rPr lang="en-GB" sz="1400" i="1"/>
              <a:t>to Swisstopo</a:t>
            </a:r>
            <a:br>
              <a:rPr lang="en-GB" sz="1400" i="1"/>
            </a:br>
            <a:r>
              <a:rPr lang="en-GB" sz="1400" i="1"/>
              <a:t>for financing</a:t>
            </a:r>
            <a:br>
              <a:rPr lang="en-GB" sz="1400" i="1"/>
            </a:br>
            <a:r>
              <a:rPr lang="en-GB" sz="1400" i="1"/>
              <a:t>this project</a:t>
            </a:r>
            <a:endParaRPr sz="1400" i="1"/>
          </a:p>
        </p:txBody>
      </p:sp>
      <p:pic>
        <p:nvPicPr>
          <p:cNvPr id="444" name="Google Shape;444;p25"/>
          <p:cNvPicPr preferRelativeResize="0"/>
          <p:nvPr/>
        </p:nvPicPr>
        <p:blipFill rotWithShape="1">
          <a:blip r:embed="rId9">
            <a:alphaModFix/>
          </a:blip>
          <a:srcRect l="26148" t="19540" r="21228" b="54491"/>
          <a:stretch/>
        </p:blipFill>
        <p:spPr>
          <a:xfrm>
            <a:off x="6914425" y="165575"/>
            <a:ext cx="2062224" cy="101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621" y="4814009"/>
            <a:ext cx="738617" cy="2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handling: common practices</a:t>
            </a:r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body" idx="1"/>
          </p:nvPr>
        </p:nvSpPr>
        <p:spPr>
          <a:xfrm>
            <a:off x="216375" y="1337200"/>
            <a:ext cx="4969800" cy="3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-GB">
                <a:solidFill>
                  <a:schemeClr val="dk1"/>
                </a:solidFill>
              </a:rPr>
              <a:t>Most used approach:</a:t>
            </a:r>
            <a:endParaRPr>
              <a:solidFill>
                <a:schemeClr val="dk1"/>
              </a:solidFill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○"/>
            </a:pPr>
            <a:r>
              <a:rPr lang="en-GB" sz="1800">
                <a:solidFill>
                  <a:schemeClr val="dk1"/>
                </a:solidFill>
              </a:rPr>
              <a:t>Geologist produces </a:t>
            </a:r>
            <a:r>
              <a:rPr lang="en-GB" sz="1800" b="1">
                <a:solidFill>
                  <a:schemeClr val="dk1"/>
                </a:solidFill>
              </a:rPr>
              <a:t>static data reports</a:t>
            </a:r>
            <a:r>
              <a:rPr lang="en-GB" sz="1800">
                <a:solidFill>
                  <a:schemeClr val="dk1"/>
                </a:solidFill>
              </a:rPr>
              <a:t> that describe the stratigraphy and the related characteristics</a:t>
            </a:r>
            <a:r>
              <a:rPr lang="en-GB" sz="1800" i="1"/>
              <a:t/>
            </a:r>
            <a:br>
              <a:rPr lang="en-GB" sz="1800" i="1"/>
            </a:br>
            <a:endParaRPr sz="1800" i="1"/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-GB"/>
              <a:t>Sometimes data are integrated into </a:t>
            </a:r>
            <a:r>
              <a:rPr lang="en-GB" b="1"/>
              <a:t>database</a:t>
            </a:r>
            <a:r>
              <a:rPr lang="en-GB" i="1">
                <a:solidFill>
                  <a:schemeClr val="dk1"/>
                </a:solidFill>
              </a:rPr>
              <a:t/>
            </a:r>
            <a:br>
              <a:rPr lang="en-GB" i="1">
                <a:solidFill>
                  <a:schemeClr val="dk1"/>
                </a:solidFill>
              </a:rPr>
            </a:b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Rarely borehole data are stored following  </a:t>
            </a:r>
            <a:r>
              <a:rPr lang="en-GB" b="1"/>
              <a:t>standards</a:t>
            </a:r>
            <a:endParaRPr b="1" i="1"/>
          </a:p>
        </p:txBody>
      </p:sp>
      <p:grpSp>
        <p:nvGrpSpPr>
          <p:cNvPr id="102" name="Google Shape;102;p7"/>
          <p:cNvGrpSpPr/>
          <p:nvPr/>
        </p:nvGrpSpPr>
        <p:grpSpPr>
          <a:xfrm>
            <a:off x="5459177" y="1484165"/>
            <a:ext cx="3242359" cy="3241755"/>
            <a:chOff x="2961500" y="961400"/>
            <a:chExt cx="3221100" cy="3220500"/>
          </a:xfrm>
        </p:grpSpPr>
        <p:sp>
          <p:nvSpPr>
            <p:cNvPr id="103" name="Google Shape;103;p7"/>
            <p:cNvSpPr/>
            <p:nvPr/>
          </p:nvSpPr>
          <p:spPr>
            <a:xfrm>
              <a:off x="2961500" y="961400"/>
              <a:ext cx="3221100" cy="3220500"/>
            </a:xfrm>
            <a:prstGeom prst="ellipse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04" name="Google Shape;104;p7"/>
            <p:cNvSpPr txBox="1"/>
            <p:nvPr/>
          </p:nvSpPr>
          <p:spPr>
            <a:xfrm>
              <a:off x="3782900" y="1200950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Static data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" name="Google Shape;105;p7"/>
          <p:cNvGrpSpPr/>
          <p:nvPr/>
        </p:nvGrpSpPr>
        <p:grpSpPr>
          <a:xfrm>
            <a:off x="5902268" y="2370066"/>
            <a:ext cx="2356048" cy="2356048"/>
            <a:chOff x="3401686" y="1841492"/>
            <a:chExt cx="2340600" cy="2340600"/>
          </a:xfrm>
        </p:grpSpPr>
        <p:sp>
          <p:nvSpPr>
            <p:cNvPr id="106" name="Google Shape;106;p7"/>
            <p:cNvSpPr/>
            <p:nvPr/>
          </p:nvSpPr>
          <p:spPr>
            <a:xfrm>
              <a:off x="3401686" y="1841492"/>
              <a:ext cx="2340600" cy="23406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07" name="Google Shape;107;p7"/>
            <p:cNvSpPr txBox="1"/>
            <p:nvPr/>
          </p:nvSpPr>
          <p:spPr>
            <a:xfrm>
              <a:off x="3833274" y="2126800"/>
              <a:ext cx="14772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Databases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8" name="Google Shape;108;p7"/>
          <p:cNvGrpSpPr/>
          <p:nvPr/>
        </p:nvGrpSpPr>
        <p:grpSpPr>
          <a:xfrm>
            <a:off x="6337053" y="3239187"/>
            <a:ext cx="1486648" cy="1486950"/>
            <a:chOff x="3833620" y="2704915"/>
            <a:chExt cx="1476900" cy="1477200"/>
          </a:xfrm>
        </p:grpSpPr>
        <p:sp>
          <p:nvSpPr>
            <p:cNvPr id="109" name="Google Shape;109;p7"/>
            <p:cNvSpPr/>
            <p:nvPr/>
          </p:nvSpPr>
          <p:spPr>
            <a:xfrm>
              <a:off x="3833620" y="2704915"/>
              <a:ext cx="1476900" cy="14772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110" name="Google Shape;110;p7"/>
            <p:cNvSpPr txBox="1"/>
            <p:nvPr/>
          </p:nvSpPr>
          <p:spPr>
            <a:xfrm>
              <a:off x="3957047" y="3143188"/>
              <a:ext cx="1230000" cy="64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Standards</a:t>
              </a:r>
              <a:endParaRPr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Federal Borehole Data Model</a:t>
            </a:r>
            <a:endParaRPr sz="2400"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368775" y="1337200"/>
            <a:ext cx="4888500" cy="30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/>
              <a:t>Benefits:</a:t>
            </a:r>
            <a:endParaRPr sz="1400" b="1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The focus is on the </a:t>
            </a:r>
            <a:r>
              <a:rPr lang="en-GB" sz="1400" b="1"/>
              <a:t>exchange</a:t>
            </a:r>
            <a:r>
              <a:rPr lang="en-GB" sz="1400"/>
              <a:t>, the </a:t>
            </a:r>
            <a:r>
              <a:rPr lang="en-GB" sz="1400" b="1"/>
              <a:t>usage</a:t>
            </a:r>
            <a:r>
              <a:rPr lang="en-GB" sz="1400"/>
              <a:t> and </a:t>
            </a:r>
            <a:r>
              <a:rPr lang="en-GB" sz="1400" b="1"/>
              <a:t>quality</a:t>
            </a:r>
            <a:r>
              <a:rPr lang="en-GB" sz="1400"/>
              <a:t> of the data</a:t>
            </a:r>
            <a:br>
              <a:rPr lang="en-GB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Data harmonization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 b="1"/>
              <a:t>level of detail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 b="1"/>
              <a:t>precise</a:t>
            </a:r>
            <a:r>
              <a:rPr lang="en-GB" sz="1400"/>
              <a:t> </a:t>
            </a:r>
            <a:r>
              <a:rPr lang="en-GB" sz="1400" b="1"/>
              <a:t>definitions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 sz="1400" b="1"/>
              <a:t>relationships</a:t>
            </a:r>
            <a:r>
              <a:rPr lang="en-GB" sz="1400"/>
              <a:t> and </a:t>
            </a:r>
            <a:r>
              <a:rPr lang="en-GB" sz="1400" b="1"/>
              <a:t>dependencies</a:t>
            </a:r>
            <a:r>
              <a:rPr lang="en-GB" sz="1400"/>
              <a:t> among the data</a:t>
            </a:r>
            <a:br>
              <a:rPr lang="en-GB" sz="1400"/>
            </a:b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b="1"/>
              <a:t>Common language</a:t>
            </a:r>
            <a:r>
              <a:rPr lang="en-GB" sz="1400"/>
              <a:t> between stakeholders</a:t>
            </a:r>
            <a:endParaRPr sz="1400"/>
          </a:p>
        </p:txBody>
      </p:sp>
      <p:pic>
        <p:nvPicPr>
          <p:cNvPr id="117" name="Google Shape;117;p8"/>
          <p:cNvPicPr preferRelativeResize="0"/>
          <p:nvPr/>
        </p:nvPicPr>
        <p:blipFill rotWithShape="1">
          <a:blip r:embed="rId3">
            <a:alphaModFix/>
          </a:blip>
          <a:srcRect l="35196" t="16586" r="35901" b="3362"/>
          <a:stretch/>
        </p:blipFill>
        <p:spPr>
          <a:xfrm>
            <a:off x="5589525" y="241538"/>
            <a:ext cx="3278726" cy="4644899"/>
          </a:xfrm>
          <a:prstGeom prst="rect">
            <a:avLst/>
          </a:prstGeom>
          <a:noFill/>
          <a:ln>
            <a:noFill/>
          </a:ln>
          <a:effectLst>
            <a:outerShdw blurRad="214313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8" name="Google Shape;118;p8"/>
          <p:cNvSpPr txBox="1"/>
          <p:nvPr/>
        </p:nvSpPr>
        <p:spPr>
          <a:xfrm>
            <a:off x="532180" y="4522216"/>
            <a:ext cx="2124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>
                <a:solidFill>
                  <a:srgbClr val="729FCF"/>
                </a:solidFill>
                <a:hlinkClick r:id="rId4"/>
              </a:rPr>
              <a:t>https://www.geologieportal.ch/en/</a:t>
            </a:r>
            <a:endParaRPr sz="1000">
              <a:solidFill>
                <a:srgbClr val="729FC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first web application standard compliant</a:t>
            </a:r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body" idx="1"/>
          </p:nvPr>
        </p:nvSpPr>
        <p:spPr>
          <a:xfrm>
            <a:off x="216375" y="1489600"/>
            <a:ext cx="8733000" cy="9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In 2018 Swisstopo financed SUPSI the development of a new Web Application to manage and exchange Borehole data with an </a:t>
            </a:r>
            <a:r>
              <a:rPr lang="en-GB" sz="1400">
                <a:solidFill>
                  <a:schemeClr val="dk1"/>
                </a:solidFill>
              </a:rPr>
              <a:t>Open Source License</a:t>
            </a:r>
            <a:r>
              <a:rPr lang="en-GB" sz="1400"/>
              <a:t>.</a:t>
            </a:r>
            <a:endParaRPr sz="1200" i="1"/>
          </a:p>
        </p:txBody>
      </p:sp>
      <p:pic>
        <p:nvPicPr>
          <p:cNvPr id="125" name="Google Shape;125;p9"/>
          <p:cNvPicPr preferRelativeResize="0"/>
          <p:nvPr/>
        </p:nvPicPr>
        <p:blipFill rotWithShape="1">
          <a:blip r:embed="rId3">
            <a:alphaModFix/>
          </a:blip>
          <a:srcRect t="10770"/>
          <a:stretch/>
        </p:blipFill>
        <p:spPr>
          <a:xfrm>
            <a:off x="4881975" y="2509625"/>
            <a:ext cx="3985925" cy="2266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26" name="Google Shape;126;p9"/>
          <p:cNvPicPr preferRelativeResize="0"/>
          <p:nvPr/>
        </p:nvPicPr>
        <p:blipFill rotWithShape="1">
          <a:blip r:embed="rId4">
            <a:alphaModFix/>
          </a:blip>
          <a:srcRect t="11449"/>
          <a:stretch/>
        </p:blipFill>
        <p:spPr>
          <a:xfrm>
            <a:off x="216375" y="2509625"/>
            <a:ext cx="4293131" cy="2266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 txBox="1">
            <a:spLocks noGrp="1"/>
          </p:cNvSpPr>
          <p:nvPr>
            <p:ph type="title" idx="4294967295"/>
          </p:nvPr>
        </p:nvSpPr>
        <p:spPr>
          <a:xfrm>
            <a:off x="340200" y="1909350"/>
            <a:ext cx="8463600" cy="1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rPr>
              <a:t>Borehole Data Management System</a:t>
            </a:r>
            <a:endParaRPr sz="2400">
              <a:solidFill>
                <a:srgbClr val="729FC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29FC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rgbClr val="729FCF"/>
                </a:solidFill>
                <a:latin typeface="Open Sans"/>
                <a:ea typeface="Open Sans"/>
                <a:cs typeface="Open Sans"/>
                <a:sym typeface="Open Sans"/>
              </a:rPr>
              <a:t>~ A modular architecture ~</a:t>
            </a:r>
            <a:endParaRPr sz="2400" i="1">
              <a:solidFill>
                <a:srgbClr val="729FC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There are three main modules</a:t>
            </a:r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>
            <a:off x="6038025" y="3592219"/>
            <a:ext cx="608492" cy="312900"/>
            <a:chOff x="6038025" y="3156109"/>
            <a:chExt cx="608492" cy="312900"/>
          </a:xfrm>
        </p:grpSpPr>
        <p:cxnSp>
          <p:nvCxnSpPr>
            <p:cNvPr id="138" name="Google Shape;138;p11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9" name="Google Shape;139;p11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1" name="Google Shape;141;p11"/>
          <p:cNvGrpSpPr/>
          <p:nvPr/>
        </p:nvGrpSpPr>
        <p:grpSpPr>
          <a:xfrm>
            <a:off x="2498491" y="2792214"/>
            <a:ext cx="1132559" cy="312900"/>
            <a:chOff x="2498491" y="2373759"/>
            <a:chExt cx="1132559" cy="312900"/>
          </a:xfrm>
        </p:grpSpPr>
        <p:cxnSp>
          <p:nvCxnSpPr>
            <p:cNvPr id="142" name="Google Shape;142;p11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3" name="Google Shape;143;p11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5" name="Google Shape;145;p11"/>
          <p:cNvGrpSpPr/>
          <p:nvPr/>
        </p:nvGrpSpPr>
        <p:grpSpPr>
          <a:xfrm>
            <a:off x="4908100" y="1908210"/>
            <a:ext cx="1742220" cy="312900"/>
            <a:chOff x="4908100" y="1436790"/>
            <a:chExt cx="1742220" cy="312900"/>
          </a:xfrm>
        </p:grpSpPr>
        <p:cxnSp>
          <p:nvCxnSpPr>
            <p:cNvPr id="146" name="Google Shape;146;p11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47" name="Google Shape;147;p11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" name="Google Shape;149;p11"/>
          <p:cNvGrpSpPr/>
          <p:nvPr/>
        </p:nvGrpSpPr>
        <p:grpSpPr>
          <a:xfrm>
            <a:off x="2814594" y="1569575"/>
            <a:ext cx="3514811" cy="3252003"/>
            <a:chOff x="2991269" y="1153325"/>
            <a:chExt cx="3514811" cy="3252003"/>
          </a:xfrm>
        </p:grpSpPr>
        <p:sp>
          <p:nvSpPr>
            <p:cNvPr id="150" name="Google Shape;150;p11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51" name="Google Shape;151;p11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</p:sp>
        <p:sp>
          <p:nvSpPr>
            <p:cNvPr id="152" name="Google Shape;152;p11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</p:sp>
        <p:sp>
          <p:nvSpPr>
            <p:cNvPr id="153" name="Google Shape;153;p11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54" name="Google Shape;154;p11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</p:sp>
        <p:sp>
          <p:nvSpPr>
            <p:cNvPr id="155" name="Google Shape;155;p11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</p:sp>
        <p:sp>
          <p:nvSpPr>
            <p:cNvPr id="156" name="Google Shape;156;p11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</p:sp>
        <p:sp>
          <p:nvSpPr>
            <p:cNvPr id="157" name="Google Shape;157;p11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 Architecture: </a:t>
            </a:r>
            <a:r>
              <a:rPr lang="en-GB" b="1"/>
              <a:t>Web Service</a:t>
            </a:r>
            <a:endParaRPr b="1"/>
          </a:p>
        </p:txBody>
      </p:sp>
      <p:grpSp>
        <p:nvGrpSpPr>
          <p:cNvPr id="163" name="Google Shape;163;p12"/>
          <p:cNvGrpSpPr/>
          <p:nvPr/>
        </p:nvGrpSpPr>
        <p:grpSpPr>
          <a:xfrm>
            <a:off x="6038025" y="3035035"/>
            <a:ext cx="2469661" cy="1384500"/>
            <a:chOff x="6038025" y="2598925"/>
            <a:chExt cx="2469661" cy="1384500"/>
          </a:xfrm>
        </p:grpSpPr>
        <p:cxnSp>
          <p:nvCxnSpPr>
            <p:cNvPr id="164" name="Google Shape;164;p12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rgbClr val="729FC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65" name="Google Shape;165;p12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BDMS Web Service</a:t>
              </a:r>
              <a:endParaRPr sz="1200" b="1">
                <a:solidFill>
                  <a:srgbClr val="729FC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729FC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- Python 3.7</a:t>
              </a:r>
              <a:b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- User authentication and</a:t>
              </a:r>
              <a:b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  authorization</a:t>
              </a:r>
              <a:b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- JSON API: modify, search and</a:t>
              </a:r>
              <a:b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  display</a:t>
              </a:r>
              <a:b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- Reusable as a Python module</a:t>
              </a:r>
              <a:b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- Multilanguage</a:t>
              </a:r>
              <a:endParaRPr sz="1200" b="1">
                <a:solidFill>
                  <a:srgbClr val="729FC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" name="Google Shape;166;p12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729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2"/>
            <p:cNvSpPr txBox="1"/>
            <p:nvPr/>
          </p:nvSpPr>
          <p:spPr>
            <a:xfrm>
              <a:off x="6399567" y="3158834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8" name="Google Shape;168;p12"/>
          <p:cNvGrpSpPr/>
          <p:nvPr/>
        </p:nvGrpSpPr>
        <p:grpSpPr>
          <a:xfrm>
            <a:off x="2814594" y="3001708"/>
            <a:ext cx="3514811" cy="1819870"/>
            <a:chOff x="2991269" y="2585458"/>
            <a:chExt cx="3514811" cy="1819870"/>
          </a:xfrm>
        </p:grpSpPr>
        <p:sp>
          <p:nvSpPr>
            <p:cNvPr id="169" name="Google Shape;169;p12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70" name="Google Shape;170;p12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</p:sp>
        <p:sp>
          <p:nvSpPr>
            <p:cNvPr id="171" name="Google Shape;171;p12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</p:sp>
      </p:grpSp>
      <p:pic>
        <p:nvPicPr>
          <p:cNvPr id="172" name="Google Shape;1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500" y="1854275"/>
            <a:ext cx="1161900" cy="11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8888" y="1731550"/>
            <a:ext cx="1202843" cy="708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12"/>
          <p:cNvGrpSpPr/>
          <p:nvPr/>
        </p:nvGrpSpPr>
        <p:grpSpPr>
          <a:xfrm>
            <a:off x="4882350" y="2085825"/>
            <a:ext cx="1587600" cy="1050575"/>
            <a:chOff x="5559275" y="972625"/>
            <a:chExt cx="1587600" cy="1050575"/>
          </a:xfrm>
        </p:grpSpPr>
        <p:pic>
          <p:nvPicPr>
            <p:cNvPr id="175" name="Google Shape;175;p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67050" y="972625"/>
              <a:ext cx="572075" cy="657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2"/>
            <p:cNvSpPr txBox="1"/>
            <p:nvPr/>
          </p:nvSpPr>
          <p:spPr>
            <a:xfrm>
              <a:off x="5559275" y="1630500"/>
              <a:ext cx="1587600" cy="3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1">
                  <a:solidFill>
                    <a:srgbClr val="24292E"/>
                  </a:solidFill>
                  <a:highlight>
                    <a:srgbClr val="FFFFFF"/>
                  </a:highlight>
                </a:rPr>
                <a:t>Python Shapefile Library</a:t>
              </a:r>
              <a:endParaRPr sz="800" b="1">
                <a:solidFill>
                  <a:srgbClr val="24292E"/>
                </a:solidFill>
                <a:highlight>
                  <a:srgbClr val="FFFFFF"/>
                </a:highlight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1">
                  <a:solidFill>
                    <a:srgbClr val="24292E"/>
                  </a:solidFill>
                  <a:highlight>
                    <a:srgbClr val="FFFFFF"/>
                  </a:highlight>
                </a:rPr>
                <a:t>PyShp</a:t>
              </a:r>
              <a:endParaRPr sz="800" b="1">
                <a:solidFill>
                  <a:srgbClr val="24292E"/>
                </a:solidFill>
                <a:highlight>
                  <a:srgbClr val="FFFFFF"/>
                </a:highlight>
              </a:endParaRPr>
            </a:p>
          </p:txBody>
        </p:sp>
      </p:grpSp>
      <p:pic>
        <p:nvPicPr>
          <p:cNvPr id="177" name="Google Shape;177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03000" y="1655375"/>
            <a:ext cx="708900" cy="7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7000" y="3353250"/>
            <a:ext cx="1551925" cy="8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2575" y="2589058"/>
            <a:ext cx="1223925" cy="281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368775" y="689750"/>
            <a:ext cx="8463600" cy="7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System Architecture: </a:t>
            </a:r>
            <a:r>
              <a:rPr lang="en-GB" b="1"/>
              <a:t>JavaScript API</a:t>
            </a:r>
            <a:endParaRPr b="1"/>
          </a:p>
        </p:txBody>
      </p:sp>
      <p:grpSp>
        <p:nvGrpSpPr>
          <p:cNvPr id="185" name="Google Shape;185;p13"/>
          <p:cNvGrpSpPr/>
          <p:nvPr/>
        </p:nvGrpSpPr>
        <p:grpSpPr>
          <a:xfrm>
            <a:off x="6038025" y="3035035"/>
            <a:ext cx="2469661" cy="1384500"/>
            <a:chOff x="6038025" y="2598925"/>
            <a:chExt cx="2469661" cy="1384500"/>
          </a:xfrm>
        </p:grpSpPr>
        <p:cxnSp>
          <p:nvCxnSpPr>
            <p:cNvPr id="186" name="Google Shape;186;p13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7" name="Google Shape;187;p13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latin typeface="Roboto"/>
                  <a:ea typeface="Roboto"/>
                  <a:cs typeface="Roboto"/>
                  <a:sym typeface="Roboto"/>
                </a:rPr>
                <a:t>BDMS Web Service</a:t>
              </a:r>
              <a:endParaRPr sz="1200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Python 3.7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User authentication and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authorization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JSON API: modify, search and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 display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Reusable as a Python module</a:t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/>
              </a:r>
              <a:b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GB" sz="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- Multilanguage</a:t>
              </a:r>
              <a:endParaRPr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13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505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3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" name="Google Shape;190;p13"/>
          <p:cNvGrpSpPr/>
          <p:nvPr/>
        </p:nvGrpSpPr>
        <p:grpSpPr>
          <a:xfrm>
            <a:off x="636321" y="2262553"/>
            <a:ext cx="2994729" cy="1384500"/>
            <a:chOff x="636321" y="1844098"/>
            <a:chExt cx="2994729" cy="1384500"/>
          </a:xfrm>
        </p:grpSpPr>
        <p:sp>
          <p:nvSpPr>
            <p:cNvPr id="191" name="Google Shape;191;p13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2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BDMS JavaScript API</a:t>
              </a:r>
              <a:endParaRPr sz="1200" b="1">
                <a:solidFill>
                  <a:srgbClr val="729FC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200" b="1">
                <a:solidFill>
                  <a:srgbClr val="729FC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A JavaScript Library implementing the communication with  BDMS Server API</a:t>
              </a:r>
              <a:endParaRPr sz="800" b="1">
                <a:solidFill>
                  <a:srgbClr val="729FC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r" rtl="0"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rPr lang="en-GB" sz="800" b="1">
                  <a:solidFill>
                    <a:srgbClr val="729FCF"/>
                  </a:solidFill>
                  <a:latin typeface="Roboto"/>
                  <a:ea typeface="Roboto"/>
                  <a:cs typeface="Roboto"/>
                  <a:sym typeface="Roboto"/>
                </a:rPr>
                <a:t>Packaged as NPM package</a:t>
              </a:r>
              <a:endParaRPr sz="800" b="1">
                <a:solidFill>
                  <a:srgbClr val="729FCF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192" name="Google Shape;192;p13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rgbClr val="729FC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3" name="Google Shape;193;p13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729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3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5" name="Google Shape;195;p13"/>
          <p:cNvGrpSpPr/>
          <p:nvPr/>
        </p:nvGrpSpPr>
        <p:grpSpPr>
          <a:xfrm>
            <a:off x="2814594" y="2417574"/>
            <a:ext cx="3514811" cy="2404004"/>
            <a:chOff x="2991269" y="2001324"/>
            <a:chExt cx="3514811" cy="2404004"/>
          </a:xfrm>
        </p:grpSpPr>
        <p:sp>
          <p:nvSpPr>
            <p:cNvPr id="196" name="Google Shape;196;p13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197" name="Google Shape;197;p13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</p:sp>
        <p:sp>
          <p:nvSpPr>
            <p:cNvPr id="198" name="Google Shape;198;p13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</p:spPr>
        </p:sp>
        <p:sp>
          <p:nvSpPr>
            <p:cNvPr id="199" name="Google Shape;199;p13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200" name="Google Shape;200;p13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2F2F2F"/>
            </a:solidFill>
            <a:ln>
              <a:noFill/>
            </a:ln>
          </p:spPr>
        </p:sp>
        <p:sp>
          <p:nvSpPr>
            <p:cNvPr id="201" name="Google Shape;201;p13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</p:sp>
      </p:grpSp>
      <p:pic>
        <p:nvPicPr>
          <p:cNvPr id="202" name="Google Shape;20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625" y="2262550"/>
            <a:ext cx="565869" cy="22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/>
          <p:cNvPicPr preferRelativeResize="0"/>
          <p:nvPr/>
        </p:nvPicPr>
        <p:blipFill rotWithShape="1">
          <a:blip r:embed="rId4">
            <a:alphaModFix/>
          </a:blip>
          <a:srcRect l="25488" r="25286" b="50354"/>
          <a:stretch/>
        </p:blipFill>
        <p:spPr>
          <a:xfrm>
            <a:off x="4749027" y="1617363"/>
            <a:ext cx="422873" cy="42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9100" y="1505363"/>
            <a:ext cx="1957800" cy="80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3"/>
          <p:cNvPicPr preferRelativeResize="0"/>
          <p:nvPr/>
        </p:nvPicPr>
        <p:blipFill rotWithShape="1">
          <a:blip r:embed="rId6">
            <a:alphaModFix/>
          </a:blip>
          <a:srcRect l="59823" t="46230" r="20209" b="44773"/>
          <a:stretch/>
        </p:blipFill>
        <p:spPr>
          <a:xfrm>
            <a:off x="5761550" y="1524619"/>
            <a:ext cx="2469648" cy="611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962</Words>
  <Application>Microsoft Office PowerPoint</Application>
  <PresentationFormat>Presentazione su schermo (16:9)</PresentationFormat>
  <Paragraphs>183</Paragraphs>
  <Slides>22</Slides>
  <Notes>22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Open Sans</vt:lpstr>
      <vt:lpstr>Arial</vt:lpstr>
      <vt:lpstr>Roboto</vt:lpstr>
      <vt:lpstr>Courier New</vt:lpstr>
      <vt:lpstr>Simple Light</vt:lpstr>
      <vt:lpstr>Borehole Data Management System</vt:lpstr>
      <vt:lpstr>The importance of shallow underground</vt:lpstr>
      <vt:lpstr>Data handling: common practices</vt:lpstr>
      <vt:lpstr>The Federal Borehole Data Model</vt:lpstr>
      <vt:lpstr>The first web application standard compliant</vt:lpstr>
      <vt:lpstr>Borehole Data Management System  ~ A modular architecture ~</vt:lpstr>
      <vt:lpstr>There are three main modules</vt:lpstr>
      <vt:lpstr>System Architecture: Web Service</vt:lpstr>
      <vt:lpstr>System Architecture: JavaScript API</vt:lpstr>
      <vt:lpstr>System Architecture: User Interface</vt:lpstr>
      <vt:lpstr>System Architecture: ready for the cloud</vt:lpstr>
      <vt:lpstr>Borehole Data Management System  ~ How it works ~</vt:lpstr>
      <vt:lpstr>Two modes</vt:lpstr>
      <vt:lpstr>Quality control process</vt:lpstr>
      <vt:lpstr>Data status</vt:lpstr>
      <vt:lpstr>Workgroups</vt:lpstr>
      <vt:lpstr>Data Access Control</vt:lpstr>
      <vt:lpstr>Validation and comments</vt:lpstr>
      <vt:lpstr>High Degree of Customization </vt:lpstr>
      <vt:lpstr>Export data as:</vt:lpstr>
      <vt:lpstr>Thanks for your attention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Borehole Data Management System</dc:title>
  <cp:lastModifiedBy>ist</cp:lastModifiedBy>
  <cp:revision>2</cp:revision>
  <dcterms:modified xsi:type="dcterms:W3CDTF">2020-05-01T11:54:21Z</dcterms:modified>
</cp:coreProperties>
</file>