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embeddings/oleObject14.bin" ContentType="application/vnd.openxmlformats-officedocument.oleObject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9" r:id="rId4"/>
    <p:sldMasterId id="2147483685" r:id="rId5"/>
    <p:sldMasterId id="2147483698" r:id="rId6"/>
    <p:sldMasterId id="2147483712" r:id="rId7"/>
  </p:sldMasterIdLst>
  <p:notesMasterIdLst>
    <p:notesMasterId r:id="rId24"/>
  </p:notesMasterIdLst>
  <p:handoutMasterIdLst>
    <p:handoutMasterId r:id="rId25"/>
  </p:handoutMasterIdLst>
  <p:sldIdLst>
    <p:sldId id="730" r:id="rId8"/>
    <p:sldId id="865" r:id="rId9"/>
    <p:sldId id="880" r:id="rId10"/>
    <p:sldId id="881" r:id="rId11"/>
    <p:sldId id="886" r:id="rId12"/>
    <p:sldId id="887" r:id="rId13"/>
    <p:sldId id="888" r:id="rId14"/>
    <p:sldId id="889" r:id="rId15"/>
    <p:sldId id="890" r:id="rId16"/>
    <p:sldId id="891" r:id="rId17"/>
    <p:sldId id="892" r:id="rId18"/>
    <p:sldId id="893" r:id="rId19"/>
    <p:sldId id="894" r:id="rId20"/>
    <p:sldId id="883" r:id="rId21"/>
    <p:sldId id="884" r:id="rId22"/>
    <p:sldId id="873" r:id="rId2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4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0F5"/>
    <a:srgbClr val="3333FF"/>
    <a:srgbClr val="CC6600"/>
    <a:srgbClr val="000099"/>
    <a:srgbClr val="00CC66"/>
    <a:srgbClr val="FF9900"/>
    <a:srgbClr val="FFFF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 autoAdjust="0"/>
    <p:restoredTop sz="94674" autoAdjust="0"/>
  </p:normalViewPr>
  <p:slideViewPr>
    <p:cSldViewPr>
      <p:cViewPr>
        <p:scale>
          <a:sx n="108" d="100"/>
          <a:sy n="108" d="100"/>
        </p:scale>
        <p:origin x="-1288" y="-1408"/>
      </p:cViewPr>
      <p:guideLst>
        <p:guide orient="horz" pos="2194"/>
        <p:guide pos="2857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2A5A4-C5EC-4ADA-A6DA-56D4885BF7CD}" type="datetimeFigureOut">
              <a:rPr lang="zh-CN" altLang="en-US" smtClean="0"/>
              <a:pPr/>
              <a:t>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AF026-F90A-42AE-8DFC-32ACBFF5BE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561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itchFamily="34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C00C5B-9DB8-4A36-9BF8-907F400CBC6D}" type="datetime1">
              <a:rPr lang="zh-CN" altLang="en-US"/>
              <a:pPr>
                <a:defRPr/>
              </a:pPr>
              <a:t>5/1/20</a:t>
            </a:fld>
            <a:endParaRPr lang="zh-CN" altLang="en-US" sz="1200"/>
          </a:p>
        </p:txBody>
      </p:sp>
      <p:sp>
        <p:nvSpPr>
          <p:cNvPr id="111620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0" eaLnBrk="0" hangingPunct="0">
              <a:spcBef>
                <a:spcPct val="30000"/>
              </a:spcBef>
              <a:buFontTx/>
              <a:buNone/>
              <a:defRPr/>
            </a:pPr>
            <a:r>
              <a:rPr lang="zh-CN" sz="1200">
                <a:latin typeface="Arial" pitchFamily="34" charset="0"/>
              </a:rPr>
              <a:t>单击此处编辑母版文本样式</a:t>
            </a:r>
          </a:p>
          <a:p>
            <a:pPr defTabSz="0" eaLnBrk="0" hangingPunct="0">
              <a:spcBef>
                <a:spcPct val="30000"/>
              </a:spcBef>
              <a:buFontTx/>
              <a:buNone/>
              <a:defRPr/>
            </a:pPr>
            <a:r>
              <a:rPr lang="zh-CN" sz="1200">
                <a:latin typeface="Arial" pitchFamily="34" charset="0"/>
              </a:rPr>
              <a:t>第二级</a:t>
            </a:r>
          </a:p>
          <a:p>
            <a:pPr defTabSz="0" eaLnBrk="0" hangingPunct="0">
              <a:spcBef>
                <a:spcPct val="30000"/>
              </a:spcBef>
              <a:buFontTx/>
              <a:buNone/>
              <a:defRPr/>
            </a:pPr>
            <a:r>
              <a:rPr lang="zh-CN" sz="1200">
                <a:latin typeface="Arial" pitchFamily="34" charset="0"/>
              </a:rPr>
              <a:t>第三级</a:t>
            </a:r>
          </a:p>
          <a:p>
            <a:pPr defTabSz="0" eaLnBrk="0" hangingPunct="0">
              <a:spcBef>
                <a:spcPct val="30000"/>
              </a:spcBef>
              <a:buFontTx/>
              <a:buNone/>
              <a:defRPr/>
            </a:pPr>
            <a:r>
              <a:rPr lang="zh-CN" sz="1200">
                <a:latin typeface="Arial" pitchFamily="34" charset="0"/>
              </a:rPr>
              <a:t>第四级</a:t>
            </a:r>
          </a:p>
          <a:p>
            <a:pPr defTabSz="0" eaLnBrk="0" hangingPunct="0">
              <a:spcBef>
                <a:spcPct val="30000"/>
              </a:spcBef>
              <a:buFontTx/>
              <a:buNone/>
              <a:defRPr/>
            </a:pPr>
            <a:r>
              <a:rPr lang="zh-CN" sz="1200">
                <a:latin typeface="Arial" pitchFamily="34" charset="0"/>
              </a:rPr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itchFamily="34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A43C35-E169-453C-93BE-353D7A8E1D33}" type="slidenum">
              <a:rPr lang="zh-CN" altLang="en-US"/>
              <a:pPr>
                <a:defRPr/>
              </a:pPr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08283253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5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6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7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8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13.vml"/><Relationship Id="rId2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14.vml"/><Relationship Id="rId2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02D4-FAB6-42DA-80E3-A97EA083215F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917E0-B9F4-4FEB-957F-69F237A79803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02438" y="44450"/>
            <a:ext cx="2233612" cy="64801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8425" y="44450"/>
            <a:ext cx="6551613" cy="64801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084DB-A5C8-4BE3-9832-9581BD0DF125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Administrator\Desktop\4.jpg"/>
          <p:cNvPicPr>
            <a:picLocks noChangeAspect="1" noChangeArrowheads="1"/>
          </p:cNvPicPr>
          <p:nvPr/>
        </p:nvPicPr>
        <p:blipFill rotWithShape="1">
          <a:blip r:embed="rId2" cstate="print"/>
          <a:srcRect l="843" r="843" b="2522"/>
          <a:stretch>
            <a:fillRect/>
          </a:stretch>
        </p:blipFill>
        <p:spPr bwMode="auto">
          <a:xfrm>
            <a:off x="0" y="-12700"/>
            <a:ext cx="9144000" cy="42211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2">
                <a:lumMod val="75000"/>
                <a:alpha val="45000"/>
              </a:schemeClr>
            </a:outerShdw>
          </a:effectLst>
        </p:spPr>
      </p:pic>
      <p:pic>
        <p:nvPicPr>
          <p:cNvPr id="3" name="Picture 7" descr="C:\Users\Administrator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3775"/>
            <a:ext cx="9144000" cy="811213"/>
          </a:xfrm>
          <a:prstGeom prst="rect">
            <a:avLst/>
          </a:prstGeom>
          <a:noFill/>
          <a:effectLst>
            <a:outerShdw blurRad="50800" dist="50800" dir="16200000" algn="ctr" rotWithShape="0">
              <a:schemeClr val="tx2">
                <a:alpha val="43000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sz="quarter" idx="13"/>
          </p:nvPr>
        </p:nvSpPr>
        <p:spPr>
          <a:xfrm>
            <a:off x="457200" y="1125538"/>
            <a:ext cx="8229600" cy="5230812"/>
          </a:xfrm>
        </p:spPr>
        <p:txBody>
          <a:bodyPr/>
          <a:lstStyle>
            <a:lvl1pPr marL="342900" indent="-342900" eaLnBrk="1" hangingPunct="1">
              <a:buClr>
                <a:srgbClr val="1C5896"/>
              </a:buClr>
              <a:buFont typeface="Wingdings" pitchFamily="2" charset="2"/>
              <a:buChar char=""/>
              <a:defRPr sz="3200"/>
            </a:lvl1pPr>
            <a:lvl2pPr marL="742950" indent="-285750" eaLnBrk="1" hangingPunct="1">
              <a:buClr>
                <a:srgbClr val="1B5795"/>
              </a:buClr>
              <a:buFont typeface="Wingdings" pitchFamily="2" charset="2"/>
              <a:buChar char="Ø"/>
              <a:defRPr sz="2800"/>
            </a:lvl2pPr>
            <a:lvl3pPr marL="1143000" indent="-228600" eaLnBrk="1" hangingPunct="1">
              <a:buClr>
                <a:srgbClr val="1B5795"/>
              </a:buClr>
              <a:buFont typeface="Arial" pitchFamily="34" charset="0"/>
              <a:buChar char="»"/>
              <a:defRPr sz="2400"/>
            </a:lvl3pPr>
            <a:lvl4pPr eaLnBrk="1" hangingPunct="1">
              <a:buClr>
                <a:srgbClr val="1B5795"/>
              </a:buClr>
              <a:defRPr sz="2400"/>
            </a:lvl4pPr>
            <a:lvl5pPr eaLnBrk="1" hangingPunct="1">
              <a:buClr>
                <a:srgbClr val="1B5795"/>
              </a:buCl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>
          <a:xfrm>
            <a:off x="8459788" y="6592888"/>
            <a:ext cx="649287" cy="365125"/>
          </a:xfrm>
        </p:spPr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4045DB70-F964-4E93-891F-D5E88F4546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sz="quarter" idx="13"/>
          </p:nvPr>
        </p:nvSpPr>
        <p:spPr>
          <a:xfrm>
            <a:off x="457200" y="1125538"/>
            <a:ext cx="8229600" cy="5230812"/>
          </a:xfrm>
        </p:spPr>
        <p:txBody>
          <a:bodyPr/>
          <a:lstStyle>
            <a:lvl1pPr marL="342900" indent="-342900" eaLnBrk="1" hangingPunct="1">
              <a:buClr>
                <a:srgbClr val="1C5896"/>
              </a:buClr>
              <a:buFont typeface="Wingdings" pitchFamily="2" charset="2"/>
              <a:buChar char=""/>
              <a:defRPr/>
            </a:lvl1pPr>
            <a:lvl2pPr marL="742950" indent="-285750" eaLnBrk="1" hangingPunct="1">
              <a:buClr>
                <a:srgbClr val="1B5795"/>
              </a:buClr>
              <a:buFont typeface="Wingdings" pitchFamily="2" charset="2"/>
              <a:buChar char="Ø"/>
              <a:defRPr/>
            </a:lvl2pPr>
            <a:lvl3pPr marL="1143000" indent="-228600" eaLnBrk="1" hangingPunct="1">
              <a:buClr>
                <a:srgbClr val="1B5795"/>
              </a:buClr>
              <a:buFont typeface="Arial" pitchFamily="34" charset="0"/>
              <a:buChar char="»"/>
              <a:defRPr/>
            </a:lvl3pPr>
            <a:lvl4pPr eaLnBrk="1" hangingPunct="1">
              <a:buClr>
                <a:srgbClr val="1B5795"/>
              </a:buClr>
              <a:defRPr/>
            </a:lvl4pPr>
            <a:lvl5pPr eaLnBrk="1" hangingPunct="1">
              <a:buClr>
                <a:srgbClr val="1B5795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>
          <a:xfrm>
            <a:off x="8459788" y="6592888"/>
            <a:ext cx="649287" cy="365125"/>
          </a:xfrm>
        </p:spPr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AA7D935C-3CC1-4B02-B2F6-AED54C61F8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xmlns:p14="http://schemas.microsoft.com/office/powerpoint/2010/main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2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48713" y="6456363"/>
            <a:ext cx="395287" cy="401637"/>
          </a:xfrm>
        </p:spPr>
        <p:txBody>
          <a:bodyPr/>
          <a:lstStyle>
            <a:lvl1pPr eaLnBrk="0" hangingPunct="0">
              <a:buFont typeface="Arial" charset="0"/>
              <a:buNone/>
              <a:defRPr sz="1400"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fld id="{39DAA62B-50E3-4D99-A5CD-959CFDBF77FD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16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40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48713" y="6456363"/>
            <a:ext cx="395287" cy="401637"/>
          </a:xfrm>
        </p:spPr>
        <p:txBody>
          <a:bodyPr/>
          <a:lstStyle>
            <a:lvl1pPr eaLnBrk="0" hangingPunct="0">
              <a:buFont typeface="Arial" charset="0"/>
              <a:buNone/>
              <a:defRPr sz="1400"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fld id="{20067244-8074-4E1E-8968-7904584A5D4B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E087E-BCF9-42B2-8F21-EBF4DC3C63C9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64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88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48713" y="6456363"/>
            <a:ext cx="395287" cy="401637"/>
          </a:xfrm>
        </p:spPr>
        <p:txBody>
          <a:bodyPr/>
          <a:lstStyle>
            <a:lvl1pPr eaLnBrk="0" hangingPunct="0">
              <a:buFont typeface="Arial" charset="0"/>
              <a:buNone/>
              <a:defRPr sz="1400"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fld id="{F132C009-9A6A-45CD-A8CF-8BA8C65F1653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12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48713" y="6456363"/>
            <a:ext cx="395287" cy="401637"/>
          </a:xfrm>
        </p:spPr>
        <p:txBody>
          <a:bodyPr/>
          <a:lstStyle>
            <a:lvl1pPr eaLnBrk="0" hangingPunct="0">
              <a:buFont typeface="Arial" charset="0"/>
              <a:buNone/>
              <a:defRPr sz="1400"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fld id="{1B331D12-94F2-4D5C-BB88-EEB527F70319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3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36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48713" y="6456363"/>
            <a:ext cx="395287" cy="401637"/>
          </a:xfrm>
        </p:spPr>
        <p:txBody>
          <a:bodyPr/>
          <a:lstStyle>
            <a:lvl1pPr eaLnBrk="0" hangingPunct="0">
              <a:buFont typeface="Arial" charset="0"/>
              <a:buNone/>
              <a:defRPr sz="1400"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fld id="{56845EBD-3BC1-4669-9828-E56EB51A7687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60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84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08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2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69100" y="44450"/>
            <a:ext cx="2222500" cy="6553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8425" y="44450"/>
            <a:ext cx="6518275" cy="6553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56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8425" y="44450"/>
            <a:ext cx="8893175" cy="6553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Administrator\Desktop\4.jpg"/>
          <p:cNvPicPr>
            <a:picLocks noChangeAspect="1" noChangeArrowheads="1"/>
          </p:cNvPicPr>
          <p:nvPr/>
        </p:nvPicPr>
        <p:blipFill rotWithShape="1">
          <a:blip r:embed="rId2" cstate="print"/>
          <a:srcRect l="843" r="843" b="2522"/>
          <a:stretch>
            <a:fillRect/>
          </a:stretch>
        </p:blipFill>
        <p:spPr bwMode="auto">
          <a:xfrm>
            <a:off x="0" y="-12700"/>
            <a:ext cx="9144000" cy="42211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2">
                <a:lumMod val="75000"/>
                <a:alpha val="45000"/>
              </a:schemeClr>
            </a:outerShdw>
          </a:effectLst>
        </p:spPr>
      </p:pic>
      <p:pic>
        <p:nvPicPr>
          <p:cNvPr id="3" name="Picture 7" descr="C:\Users\Administrator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3775"/>
            <a:ext cx="9144000" cy="811213"/>
          </a:xfrm>
          <a:prstGeom prst="rect">
            <a:avLst/>
          </a:prstGeom>
          <a:noFill/>
          <a:effectLst>
            <a:outerShdw blurRad="50800" dist="50800" dir="16200000" algn="ctr" rotWithShape="0">
              <a:schemeClr val="tx2">
                <a:alpha val="43000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8E0DD-70EA-42C5-BC3E-7758A33BBC2D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sz="quarter" idx="13"/>
          </p:nvPr>
        </p:nvSpPr>
        <p:spPr>
          <a:xfrm>
            <a:off x="457200" y="1125538"/>
            <a:ext cx="8229600" cy="5230812"/>
          </a:xfrm>
        </p:spPr>
        <p:txBody>
          <a:bodyPr/>
          <a:lstStyle>
            <a:lvl1pPr marL="342900" indent="-342900" eaLnBrk="1" hangingPunct="1">
              <a:buClr>
                <a:srgbClr val="1C5896"/>
              </a:buClr>
              <a:buFont typeface="Wingdings" pitchFamily="2" charset="2"/>
              <a:buChar char=""/>
              <a:defRPr sz="3200"/>
            </a:lvl1pPr>
            <a:lvl2pPr marL="742950" indent="-285750" eaLnBrk="1" hangingPunct="1">
              <a:buClr>
                <a:srgbClr val="1B5795"/>
              </a:buClr>
              <a:buFont typeface="Wingdings" pitchFamily="2" charset="2"/>
              <a:buChar char="Ø"/>
              <a:defRPr sz="2800"/>
            </a:lvl2pPr>
            <a:lvl3pPr marL="1143000" indent="-228600" eaLnBrk="1" hangingPunct="1">
              <a:buClr>
                <a:srgbClr val="1B5795"/>
              </a:buClr>
              <a:buFont typeface="Arial" pitchFamily="34" charset="0"/>
              <a:buChar char="»"/>
              <a:defRPr sz="2400"/>
            </a:lvl3pPr>
            <a:lvl4pPr eaLnBrk="1" hangingPunct="1">
              <a:buClr>
                <a:srgbClr val="1B5795"/>
              </a:buClr>
              <a:defRPr sz="2400"/>
            </a:lvl4pPr>
            <a:lvl5pPr eaLnBrk="1" hangingPunct="1">
              <a:buClr>
                <a:srgbClr val="1B5795"/>
              </a:buCl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>
          <a:xfrm>
            <a:off x="8459788" y="6592888"/>
            <a:ext cx="649287" cy="365125"/>
          </a:xfrm>
        </p:spPr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F621FF27-BBBD-4101-AD9E-82FDE4DA46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sz="quarter" idx="13"/>
          </p:nvPr>
        </p:nvSpPr>
        <p:spPr>
          <a:xfrm>
            <a:off x="457200" y="1125538"/>
            <a:ext cx="8229600" cy="5230812"/>
          </a:xfrm>
        </p:spPr>
        <p:txBody>
          <a:bodyPr/>
          <a:lstStyle>
            <a:lvl1pPr marL="342900" indent="-342900" eaLnBrk="1" hangingPunct="1">
              <a:buClr>
                <a:srgbClr val="1C5896"/>
              </a:buClr>
              <a:buFont typeface="Wingdings" pitchFamily="2" charset="2"/>
              <a:buChar char=""/>
              <a:defRPr/>
            </a:lvl1pPr>
            <a:lvl2pPr marL="742950" indent="-285750" eaLnBrk="1" hangingPunct="1">
              <a:buClr>
                <a:srgbClr val="1B5795"/>
              </a:buClr>
              <a:buFont typeface="Wingdings" pitchFamily="2" charset="2"/>
              <a:buChar char="Ø"/>
              <a:defRPr/>
            </a:lvl2pPr>
            <a:lvl3pPr marL="1143000" indent="-228600" eaLnBrk="1" hangingPunct="1">
              <a:buClr>
                <a:srgbClr val="1B5795"/>
              </a:buClr>
              <a:buFont typeface="Arial" pitchFamily="34" charset="0"/>
              <a:buChar char="»"/>
              <a:defRPr/>
            </a:lvl3pPr>
            <a:lvl4pPr eaLnBrk="1" hangingPunct="1">
              <a:buClr>
                <a:srgbClr val="1B5795"/>
              </a:buClr>
              <a:defRPr/>
            </a:lvl4pPr>
            <a:lvl5pPr eaLnBrk="1" hangingPunct="1">
              <a:buClr>
                <a:srgbClr val="1B5795"/>
              </a:buCl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>
          <a:xfrm>
            <a:off x="8459788" y="6592888"/>
            <a:ext cx="649287" cy="365125"/>
          </a:xfrm>
        </p:spPr>
        <p:txBody>
          <a:bodyPr/>
          <a:lstStyle>
            <a:lvl1pPr>
              <a:buFont typeface="Arial" charset="0"/>
              <a:buNone/>
              <a:defRPr/>
            </a:lvl1pPr>
          </a:lstStyle>
          <a:p>
            <a:pPr>
              <a:defRPr/>
            </a:pPr>
            <a:fld id="{C8EC3555-2F41-4748-86C2-7700E2CD53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xmlns:p14="http://schemas.microsoft.com/office/powerpoint/2010/main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EA599-1DC7-40F8-8C15-B36B12A6CE4D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896D8-2186-484F-99B7-F3156BC15159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A41D1-A98B-464F-9C30-BCAB8A66861A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4316413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19638" y="1268413"/>
            <a:ext cx="43164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C1F34-9C53-450B-8839-D9EA0DA0946E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E3A08-E232-472B-ACB0-F47FDDA2EA4A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182C6-9B2E-4FE9-B95F-ACD73A5162A1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4316413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19638" y="1268413"/>
            <a:ext cx="43164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73B81-2961-44AE-A807-7F64A83E79CC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BD6E-2AE8-4BDB-B81D-E6361083E17E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F012-5430-4C18-AAAE-4ED136662D23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536D4-66C6-488D-801F-3FC245882E9E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039D-B56C-421E-A12A-6A34BEC44F68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02438" y="44450"/>
            <a:ext cx="2233612" cy="64801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8425" y="44450"/>
            <a:ext cx="6551613" cy="64801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DC3FF-FD5D-4769-A2F3-E9D4FD6F9523}" type="slidenum">
              <a:rPr lang="zh-CN" altLang="en-US"/>
              <a:pPr>
                <a:defRPr/>
              </a:pPr>
              <a:t>‹#›</a:t>
            </a:fld>
            <a:endParaRPr lang="en-US" sz="1800" b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标题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44" y="0"/>
            <a:ext cx="7772400" cy="857232"/>
          </a:xfrm>
        </p:spPr>
        <p:txBody>
          <a:bodyPr/>
          <a:lstStyle>
            <a:lvl1pPr algn="l">
              <a:defRPr sz="3600" b="1">
                <a:solidFill>
                  <a:srgbClr val="FFFF00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214282" y="1285860"/>
            <a:ext cx="8786874" cy="4114800"/>
          </a:xfrm>
        </p:spPr>
        <p:txBody>
          <a:bodyPr/>
          <a:lstStyle>
            <a:lvl1pPr marL="514350" indent="-5143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q"/>
              <a:defRPr sz="3200" b="1"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1pPr>
            <a:lvl2pPr marL="742950" indent="-28575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  <a:defRPr b="1">
                <a:latin typeface="黑体" pitchFamily="49" charset="-122"/>
                <a:ea typeface="黑体" pitchFamily="49" charset="-122"/>
              </a:defRPr>
            </a:lvl2pPr>
            <a:lvl3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 b="1">
                <a:latin typeface="黑体" pitchFamily="49" charset="-122"/>
                <a:ea typeface="黑体" pitchFamily="49" charset="-122"/>
              </a:defRPr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buFont typeface="Arial" charset="0"/>
              <a:buNone/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  <a:prstGeom prst="rect">
            <a:avLst/>
          </a:prstGeom>
        </p:spPr>
        <p:txBody>
          <a:bodyPr/>
          <a:lstStyle>
            <a:lvl1pPr>
              <a:buFont typeface="Arial" charset="0"/>
              <a:buNone/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31416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57972-28B2-4087-B336-C4D2BCBD861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C26EAF-EC4A-4FE5-B082-FC401248B5BA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B08FC0-E388-41A5-96E6-E110C9928F87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611B709-D698-432C-9C85-0EC3B136CDE5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0826" y="1268413"/>
            <a:ext cx="4316413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19638" y="1268413"/>
            <a:ext cx="43164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40B29D-E089-4269-8627-C30CEE126F44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B671-B83D-4048-B373-5CD9CA7AA1CD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D72292C-BB37-49C4-A9B4-40E23C2D446F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B9B36E8-722D-4828-8867-9A7D291D9BB0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EF5E03F-EA42-485B-9D56-EEA52CF7AD8F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6E09DF-0F05-4763-9406-E653A21EDEB7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84D1814-F3ED-4611-80ED-5D49A2E3FDC9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BA152E-EBD4-4203-9800-9A5E5E954422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02440" y="44451"/>
            <a:ext cx="2233612" cy="64801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8426" y="44451"/>
            <a:ext cx="6551613" cy="64801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CEACBF-55DA-47E4-A34B-078660A7DB41}" type="slidenum">
              <a:rPr lang="zh-CN" altLang="en-US"/>
              <a:pPr>
                <a:defRPr/>
              </a:pPr>
              <a:t>‹#›</a:t>
            </a:fld>
            <a:endParaRPr lang="en-US" altLang="zh-CN" sz="1800" b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44453"/>
            <a:ext cx="8229600" cy="792163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sz="quarter" idx="13"/>
          </p:nvPr>
        </p:nvSpPr>
        <p:spPr>
          <a:xfrm>
            <a:off x="457200" y="1125538"/>
            <a:ext cx="8229600" cy="5230812"/>
          </a:xfrm>
        </p:spPr>
        <p:txBody>
          <a:bodyPr/>
          <a:lstStyle>
            <a:lvl1pPr marL="342900" indent="-342900" eaLnBrk="1" hangingPunct="1">
              <a:buClr>
                <a:srgbClr val="1C5896"/>
              </a:buClr>
              <a:buFont typeface="Wingdings" pitchFamily="2" charset="2"/>
              <a:buChar char=""/>
              <a:defRPr sz="3200"/>
            </a:lvl1pPr>
            <a:lvl2pPr marL="742950" indent="-285750" eaLnBrk="1" hangingPunct="1">
              <a:buClr>
                <a:srgbClr val="1B5795"/>
              </a:buClr>
              <a:buFont typeface="Wingdings" pitchFamily="2" charset="2"/>
              <a:buChar char="Ø"/>
              <a:defRPr sz="2800"/>
            </a:lvl2pPr>
            <a:lvl3pPr marL="1143000" indent="-228600" eaLnBrk="1" hangingPunct="1">
              <a:buClr>
                <a:srgbClr val="1B5795"/>
              </a:buClr>
              <a:buFont typeface="Arial" pitchFamily="34" charset="0"/>
              <a:buChar char="»"/>
              <a:defRPr sz="2400"/>
            </a:lvl3pPr>
            <a:lvl4pPr eaLnBrk="1" hangingPunct="1">
              <a:buClr>
                <a:srgbClr val="1B5795"/>
              </a:buClr>
              <a:defRPr sz="2400"/>
            </a:lvl4pPr>
            <a:lvl5pPr eaLnBrk="1" hangingPunct="1">
              <a:buClr>
                <a:srgbClr val="1B5795"/>
              </a:buCl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>
          <a:xfrm>
            <a:off x="8459788" y="6592888"/>
            <a:ext cx="649287" cy="36512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68E33E3-7F32-4ACA-8AAF-27FE247D68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图片1副本"/>
          <p:cNvPicPr>
            <a:picLocks noChangeAspect="1" noChangeArrowheads="1"/>
          </p:cNvPicPr>
          <p:nvPr/>
        </p:nvPicPr>
        <p:blipFill>
          <a:blip r:embed="rId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80" name="Image" r:id="rId4" imgW="11326984" imgH="4571429" progId="">
                  <p:embed/>
                </p:oleObj>
              </mc:Choice>
              <mc:Fallback>
                <p:oleObj name="Image" r:id="rId4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E:\MY DOC\北航简介\LOGO\BUAA LOGO.gif"/>
          <p:cNvPicPr>
            <a:picLocks noChangeAspect="1" noChangeArrowheads="1"/>
          </p:cNvPicPr>
          <p:nvPr/>
        </p:nvPicPr>
        <p:blipFill>
          <a:blip r:embed="rId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>
              <a:sym typeface="Arial" pitchFamily="34" charset="0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buFont typeface="Arial" pitchFamily="34" charset="0"/>
              <a:buNone/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buFont typeface="Arial" pitchFamily="34" charset="0"/>
              <a:buNone/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A282D7F-55B7-44A8-BEF4-364EFE06B2D7}" type="slidenum">
              <a:rPr lang="zh-CN" altLang="en-US"/>
              <a:pPr>
                <a:defRPr/>
              </a:pPr>
              <a:t>‹#›</a:t>
            </a:fld>
            <a:endParaRPr lang="en-US" altLang="zh-CN" sz="130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E3E17D2-B834-4579-B073-BB992C4C265C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303486E4-3410-4968-A146-D71BF9A9C8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CD6DD-562E-478C-854C-80E8A03BF0A0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BF835F30-5D4A-434F-A3B0-8B89239A79C6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BC444006-32FC-4C55-8402-4A7D69F149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D11339A6-C73D-46C4-BD17-761D1EFAB83F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7B7AB1E0-81E1-4847-BC2A-60E50334DE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75F4CE1B-F2BC-46E5-A833-0130C05DD819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AD9E751-13DD-4202-B57D-1F55B44703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03F5DA4-FF51-4571-9A85-0B7D7E0EFE44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B7FED7FB-FFF9-446D-9135-2F645307BE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AA33088-B51A-4D9B-B2ED-0B3731D5BE42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E8DF812-ADB7-4A51-BBAB-7962469686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2DAD43BB-71E3-4CC5-9749-0B2A25545A66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0222C19-6C9B-4EA1-8700-28F38E026D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77D671B0-3907-47FF-B3A2-D4E155A53DF9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472BFC4-D8FE-4599-9790-89181E9B2C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91E55879-3D63-4827-A507-390568B2EBE6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1F2B4537-51A2-488E-B667-AA5A37A992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CE2F47D6-F17C-4B93-808E-CD6F17DB11BE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313801E1-F713-482D-8117-8C90A93598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8BEF7536-B2E5-4E79-9397-74E797881163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buFont typeface="Arial" pitchFamily="34" charset="0"/>
              <a:buNone/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067E4E27-B870-4422-AB9A-18F2E4F564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8520-978F-418E-A415-0AD4EB086F6B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0AAAA-0569-4D0B-988B-26F8A2F1DCE8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Arial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0E2ED-1E54-4499-8B9C-39E6C778B297}" type="slidenum">
              <a:rPr lang="zh-CN" altLang="en-US"/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4" Type="http://schemas.openxmlformats.org/officeDocument/2006/relationships/vmlDrawing" Target="../drawings/vmlDrawing1.vml"/><Relationship Id="rId15" Type="http://schemas.openxmlformats.org/officeDocument/2006/relationships/image" Target="../media/image1.jpeg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theme" Target="../theme/theme6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4" descr="图片1副本"/>
          <p:cNvPicPr>
            <a:picLocks noChangeAspect="1" noChangeArrowheads="1"/>
          </p:cNvPicPr>
          <p:nvPr/>
        </p:nvPicPr>
        <p:blipFill>
          <a:blip r:embed="rId13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8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Object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783388"/>
            <a:ext cx="9144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3" descr="E:\MY DOC\北航简介\LOGO\BUAA LOGO.gif"/>
          <p:cNvPicPr>
            <a:picLocks noChangeAspect="1" noChangeArrowheads="1"/>
          </p:cNvPicPr>
          <p:nvPr/>
        </p:nvPicPr>
        <p:blipFill>
          <a:blip r:embed="rId15" cstate="print">
            <a:lum contrast="-40000"/>
          </a:blip>
          <a:srcRect/>
          <a:stretch>
            <a:fillRect/>
          </a:stretch>
        </p:blipFill>
        <p:spPr bwMode="auto">
          <a:xfrm>
            <a:off x="8286535" y="44624"/>
            <a:ext cx="79208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908720"/>
            <a:ext cx="8928547" cy="56159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>
                <a:sym typeface="Arial" charset="0"/>
              </a:rPr>
              <a:t>单击此处编辑母版文本样式</a:t>
            </a:r>
          </a:p>
          <a:p>
            <a:pPr lvl="1"/>
            <a:r>
              <a:rPr lang="zh-CN">
                <a:sym typeface="Arial" charset="0"/>
              </a:rPr>
              <a:t>第二级</a:t>
            </a:r>
          </a:p>
          <a:p>
            <a:pPr lvl="2"/>
            <a:r>
              <a:rPr lang="zh-CN">
                <a:sym typeface="Arial" charset="0"/>
              </a:rPr>
              <a:t>第三级</a:t>
            </a:r>
          </a:p>
          <a:p>
            <a:pPr lvl="3"/>
            <a:r>
              <a:rPr lang="zh-CN">
                <a:sym typeface="Arial" charset="0"/>
              </a:rPr>
              <a:t>第四级</a:t>
            </a:r>
          </a:p>
          <a:p>
            <a:pPr lvl="4"/>
            <a:r>
              <a:rPr lang="zh-CN">
                <a:sym typeface="Arial" charset="0"/>
              </a:rPr>
              <a:t>第五级</a:t>
            </a:r>
          </a:p>
        </p:txBody>
      </p:sp>
      <p:sp>
        <p:nvSpPr>
          <p:cNvPr id="29702" name="Rectangle 2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44450"/>
            <a:ext cx="9143999" cy="792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dirty="0">
                <a:sym typeface="Arial" charset="0"/>
              </a:rPr>
              <a:t>单击此处编辑母版标题样式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456363"/>
            <a:ext cx="395287" cy="401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 typeface="Arial" pitchFamily="34" charset="0"/>
              <a:buNone/>
              <a:defRPr sz="1400" b="1">
                <a:latin typeface="Arial" pitchFamily="34" charset="0"/>
                <a:ea typeface="+mn-ea"/>
                <a:sym typeface="Arial" pitchFamily="34" charset="0"/>
              </a:defRPr>
            </a:lvl1pPr>
          </a:lstStyle>
          <a:p>
            <a:pPr>
              <a:defRPr/>
            </a:pPr>
            <a:fld id="{332DFA8F-57EF-419D-A9D3-DBA3A9D03593}" type="slidenum">
              <a:rPr lang="zh-CN" altLang="en-US"/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Ø"/>
        <a:defRPr sz="2000">
          <a:solidFill>
            <a:schemeClr val="tx1"/>
          </a:solidFill>
          <a:latin typeface="+mn-lt"/>
          <a:ea typeface="+mn-ea"/>
          <a:sym typeface="Arial" charset="0"/>
        </a:defRPr>
      </a:lvl2pPr>
      <a:lvl3pPr marL="1143000" indent="-22860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•"/>
        <a:defRPr sz="2400">
          <a:solidFill>
            <a:schemeClr val="tx1"/>
          </a:solidFill>
          <a:latin typeface="+mn-lt"/>
          <a:ea typeface="+mn-ea"/>
          <a:sym typeface="Arial" charset="0"/>
        </a:defRPr>
      </a:lvl3pPr>
      <a:lvl4pPr marL="1600200" indent="-22860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–"/>
        <a:defRPr sz="1600">
          <a:solidFill>
            <a:schemeClr val="tx1"/>
          </a:solidFill>
          <a:latin typeface="+mn-lt"/>
          <a:ea typeface="+mn-ea"/>
          <a:sym typeface="Arial" charset="0"/>
        </a:defRPr>
      </a:lvl4pPr>
      <a:lvl5pPr marL="20574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charset="0"/>
        </a:defRPr>
      </a:lvl5pPr>
      <a:lvl6pPr marL="25146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:\Users\Administrator\Desktop\1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26988"/>
            <a:ext cx="9144000" cy="97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 descr="C:\Users\Administrator\Desktop\3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642100"/>
            <a:ext cx="9144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  <a:prstGeom prst="rect">
            <a:avLst/>
          </a:prstGeom>
          <a:effectLst>
            <a:outerShdw blurRad="63500" dist="38100" dir="5400000" algn="ctr" rotWithShape="0">
              <a:schemeClr val="tx2">
                <a:alpha val="9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072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DCFDDD-71FF-44A7-847F-14EA03D8A5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xmlns:p14="http://schemas.microsoft.com/office/powerpoint/2010/main"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4" descr="图片1副本"/>
          <p:cNvPicPr>
            <a:picLocks noChangeAspect="1" noChangeArrowheads="1"/>
          </p:cNvPicPr>
          <p:nvPr/>
        </p:nvPicPr>
        <p:blipFill>
          <a:blip r:embed="rId15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0" y="6783388"/>
          <a:ext cx="9144000" cy="7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" name="Image" r:id="rId16" imgW="11326984" imgH="4571429" progId="">
                  <p:embed/>
                </p:oleObj>
              </mc:Choice>
              <mc:Fallback>
                <p:oleObj name="Image" r:id="rId16" imgW="11326984" imgH="4571429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83388"/>
                        <a:ext cx="9144000" cy="7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413"/>
            <a:ext cx="8785225" cy="52562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44450"/>
            <a:ext cx="8893175" cy="114300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45791" dir="2021404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pic>
        <p:nvPicPr>
          <p:cNvPr id="1031" name="Picture 13" descr="E:\MY DOC\北航简介\LOGO\BUAA LOGO.gif"/>
          <p:cNvPicPr>
            <a:picLocks noChangeAspect="1" noChangeArrowheads="1"/>
          </p:cNvPicPr>
          <p:nvPr userDrawn="1"/>
        </p:nvPicPr>
        <p:blipFill>
          <a:blip r:embed="rId18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456363"/>
            <a:ext cx="684212" cy="401637"/>
          </a:xfrm>
          <a:prstGeom prst="rect">
            <a:avLst/>
          </a:prstGeom>
          <a:noFill/>
        </p:spPr>
        <p:txBody>
          <a:bodyPr/>
          <a:lstStyle>
            <a:lvl1pPr algn="r" eaLnBrk="0" hangingPunct="0">
              <a:buFontTx/>
              <a:buNone/>
              <a:defRPr sz="1400" b="1"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fld id="{CAC56ACE-606C-436C-8B69-71A3959CEB30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ransition xmlns:p14="http://schemas.microsoft.com/office/powerpoint/2010/main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Ø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Font typeface="Arial" charset="0"/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42672"/>
        </a:buClr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42672"/>
        </a:buClr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42672"/>
        </a:buClr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042672"/>
        </a:buClr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Administrator\Desktop\1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26988"/>
            <a:ext cx="9144000" cy="97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 descr="C:\Users\Administrator\Desktop\3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642100"/>
            <a:ext cx="9144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  <a:prstGeom prst="rect">
            <a:avLst/>
          </a:prstGeom>
          <a:effectLst>
            <a:outerShdw blurRad="63500" dist="38100" dir="5400000" algn="ctr" rotWithShape="0">
              <a:schemeClr val="tx2">
                <a:alpha val="9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174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356657-7A8F-44A9-8854-31DABC650B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ransition xmlns:p14="http://schemas.microsoft.com/office/powerpoint/2010/main"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Franklin Gothic Medium" pitchFamily="34" charset="0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4" descr="图片1副本"/>
          <p:cNvPicPr>
            <a:picLocks noChangeAspect="1" noChangeArrowheads="1"/>
          </p:cNvPicPr>
          <p:nvPr/>
        </p:nvPicPr>
        <p:blipFill>
          <a:blip r:embed="rId14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Object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783388"/>
            <a:ext cx="9144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3" descr="E:\MY DOC\北航简介\LOGO\BUAA LOGO.gif"/>
          <p:cNvPicPr>
            <a:picLocks noChangeAspect="1" noChangeArrowheads="1"/>
          </p:cNvPicPr>
          <p:nvPr/>
        </p:nvPicPr>
        <p:blipFill>
          <a:blip r:embed="rId16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413"/>
            <a:ext cx="8785225" cy="52562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>
                <a:sym typeface="Arial" charset="0"/>
              </a:rPr>
              <a:t>单击此处编辑母版文本样式</a:t>
            </a:r>
          </a:p>
          <a:p>
            <a:pPr lvl="1"/>
            <a:r>
              <a:rPr lang="zh-CN">
                <a:sym typeface="Arial" charset="0"/>
              </a:rPr>
              <a:t>第二级</a:t>
            </a:r>
          </a:p>
          <a:p>
            <a:pPr lvl="2"/>
            <a:r>
              <a:rPr lang="zh-CN">
                <a:sym typeface="Arial" charset="0"/>
              </a:rPr>
              <a:t>第三级</a:t>
            </a:r>
          </a:p>
          <a:p>
            <a:pPr lvl="3"/>
            <a:r>
              <a:rPr lang="zh-CN">
                <a:sym typeface="Arial" charset="0"/>
              </a:rPr>
              <a:t>第四级</a:t>
            </a:r>
          </a:p>
          <a:p>
            <a:pPr lvl="4"/>
            <a:r>
              <a:rPr lang="zh-CN">
                <a:sym typeface="Arial" charset="0"/>
              </a:rPr>
              <a:t>第五级</a:t>
            </a:r>
          </a:p>
        </p:txBody>
      </p:sp>
      <p:sp>
        <p:nvSpPr>
          <p:cNvPr id="32774" name="Rectangle 2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8425" y="44450"/>
            <a:ext cx="8893175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>
                <a:sym typeface="Arial" charset="0"/>
              </a:rPr>
              <a:t>单击此处编辑母版标题样式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456363"/>
            <a:ext cx="395287" cy="401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 typeface="Arial" pitchFamily="34" charset="0"/>
              <a:buNone/>
              <a:defRPr sz="1400" b="1">
                <a:solidFill>
                  <a:srgbClr val="000000"/>
                </a:solidFill>
                <a:latin typeface="Arial" pitchFamily="34" charset="0"/>
                <a:ea typeface="+mn-ea"/>
                <a:sym typeface="Arial" pitchFamily="34" charset="0"/>
              </a:defRPr>
            </a:lvl1pPr>
          </a:lstStyle>
          <a:p>
            <a:pPr>
              <a:defRPr/>
            </a:pPr>
            <a:fld id="{10327B59-53A1-48B9-AEE7-FC8C4B3917A7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Ø"/>
        <a:defRPr sz="2000">
          <a:solidFill>
            <a:schemeClr val="tx1"/>
          </a:solidFill>
          <a:latin typeface="+mn-lt"/>
          <a:ea typeface="+mn-ea"/>
          <a:sym typeface="Arial" charset="0"/>
        </a:defRPr>
      </a:lvl2pPr>
      <a:lvl3pPr marL="1143000" indent="-22860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•"/>
        <a:defRPr sz="2400">
          <a:solidFill>
            <a:schemeClr val="tx1"/>
          </a:solidFill>
          <a:latin typeface="+mn-lt"/>
          <a:ea typeface="+mn-ea"/>
          <a:sym typeface="Arial" charset="0"/>
        </a:defRPr>
      </a:lvl3pPr>
      <a:lvl4pPr marL="1600200" indent="-22860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–"/>
        <a:defRPr sz="1600">
          <a:solidFill>
            <a:schemeClr val="tx1"/>
          </a:solidFill>
          <a:latin typeface="+mn-lt"/>
          <a:ea typeface="+mn-ea"/>
          <a:sym typeface="Arial" charset="0"/>
        </a:defRPr>
      </a:lvl4pPr>
      <a:lvl5pPr marL="20574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charset="0"/>
        </a:defRPr>
      </a:lvl5pPr>
      <a:lvl6pPr marL="25146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4" descr="图片1副本"/>
          <p:cNvPicPr>
            <a:picLocks noChangeAspect="1" noChangeArrowheads="1"/>
          </p:cNvPicPr>
          <p:nvPr/>
        </p:nvPicPr>
        <p:blipFill>
          <a:blip r:embed="rId15" cstate="print">
            <a:lum bright="10000" contrast="60000"/>
          </a:blip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Object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783388"/>
            <a:ext cx="9144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3" descr="E:\MY DOC\北航简介\LOGO\BUAA LOGO.gif"/>
          <p:cNvPicPr>
            <a:picLocks noChangeAspect="1" noChangeArrowheads="1"/>
          </p:cNvPicPr>
          <p:nvPr/>
        </p:nvPicPr>
        <p:blipFill>
          <a:blip r:embed="rId17" cstate="print">
            <a:lum contrast="-40000"/>
          </a:blip>
          <a:srcRect/>
          <a:stretch>
            <a:fillRect/>
          </a:stretch>
        </p:blipFill>
        <p:spPr bwMode="auto">
          <a:xfrm>
            <a:off x="8142288" y="133350"/>
            <a:ext cx="93503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413"/>
            <a:ext cx="8785225" cy="52562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Arial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Arial" charset="0"/>
              </a:rPr>
              <a:t>第二级</a:t>
            </a:r>
          </a:p>
          <a:p>
            <a:pPr lvl="2"/>
            <a:r>
              <a:rPr lang="zh-CN" altLang="zh-CN">
                <a:sym typeface="Arial" charset="0"/>
              </a:rPr>
              <a:t>第三级</a:t>
            </a:r>
          </a:p>
          <a:p>
            <a:pPr lvl="3"/>
            <a:r>
              <a:rPr lang="zh-CN" altLang="zh-CN">
                <a:sym typeface="Arial" charset="0"/>
              </a:rPr>
              <a:t>第四级</a:t>
            </a:r>
          </a:p>
          <a:p>
            <a:pPr lvl="4"/>
            <a:r>
              <a:rPr lang="zh-CN" altLang="zh-CN">
                <a:sym typeface="Arial" charset="0"/>
              </a:rPr>
              <a:t>第五级</a:t>
            </a:r>
          </a:p>
        </p:txBody>
      </p:sp>
      <p:sp>
        <p:nvSpPr>
          <p:cNvPr id="33798" name="Rectangle 2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8425" y="44450"/>
            <a:ext cx="8893175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Arial" charset="0"/>
              </a:rPr>
              <a:t>单击此处编辑母版标题样式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456363"/>
            <a:ext cx="395287" cy="401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 typeface="Arial" pitchFamily="34" charset="0"/>
              <a:buNone/>
              <a:defRPr sz="1400" b="1">
                <a:solidFill>
                  <a:srgbClr val="000000"/>
                </a:solidFill>
                <a:latin typeface="Arial"/>
                <a:ea typeface="黑体" pitchFamily="49" charset="-122"/>
                <a:sym typeface="Arial" pitchFamily="34" charset="0"/>
              </a:defRPr>
            </a:lvl1pPr>
          </a:lstStyle>
          <a:p>
            <a:pPr>
              <a:defRPr/>
            </a:pPr>
            <a:fld id="{2FBD772D-1596-4D7B-BCBB-D973C0F85B08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黑体" pitchFamily="49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Ø"/>
        <a:defRPr sz="2000">
          <a:solidFill>
            <a:schemeClr val="tx1"/>
          </a:solidFill>
          <a:latin typeface="+mn-lt"/>
          <a:ea typeface="+mn-ea"/>
          <a:sym typeface="Arial" charset="0"/>
        </a:defRPr>
      </a:lvl2pPr>
      <a:lvl3pPr marL="1143000" indent="-22860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•"/>
        <a:defRPr sz="2400">
          <a:solidFill>
            <a:schemeClr val="tx1"/>
          </a:solidFill>
          <a:latin typeface="+mn-lt"/>
          <a:ea typeface="+mn-ea"/>
          <a:sym typeface="Arial" charset="0"/>
        </a:defRPr>
      </a:lvl3pPr>
      <a:lvl4pPr marL="1600200" indent="-22860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–"/>
        <a:defRPr sz="1600">
          <a:solidFill>
            <a:schemeClr val="tx1"/>
          </a:solidFill>
          <a:latin typeface="+mn-lt"/>
          <a:ea typeface="+mn-ea"/>
          <a:sym typeface="Arial" charset="0"/>
        </a:defRPr>
      </a:lvl4pPr>
      <a:lvl5pPr marL="20574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charset="0"/>
        </a:defRPr>
      </a:lvl5pPr>
      <a:lvl6pPr marL="25146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" pitchFamily="2" charset="2"/>
        <a:buChar char="»"/>
        <a:defRPr sz="14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481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lnSpc>
                <a:spcPct val="120000"/>
              </a:lnSpc>
              <a:spcBef>
                <a:spcPct val="20000"/>
              </a:spcBef>
              <a:buClr>
                <a:srgbClr val="C0504D"/>
              </a:buClr>
              <a:buFont typeface="Arial" charset="0"/>
              <a:buChar char="•"/>
              <a:defRPr sz="1200" b="1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黑体" pitchFamily="2" charset="-122"/>
              </a:defRPr>
            </a:lvl1pPr>
          </a:lstStyle>
          <a:p>
            <a:pPr>
              <a:defRPr/>
            </a:pPr>
            <a:fld id="{A126A9CA-F8CF-4C56-B37E-697D4CF5143E}" type="datetimeFigureOut">
              <a:rPr lang="zh-CN" altLang="en-US"/>
              <a:pPr>
                <a:defRPr/>
              </a:pPr>
              <a:t>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lnSpc>
                <a:spcPct val="120000"/>
              </a:lnSpc>
              <a:spcBef>
                <a:spcPct val="20000"/>
              </a:spcBef>
              <a:buClr>
                <a:srgbClr val="C0504D"/>
              </a:buClr>
              <a:buFont typeface="Arial" charset="0"/>
              <a:buChar char="•"/>
              <a:defRPr sz="1200" b="1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黑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lnSpc>
                <a:spcPct val="120000"/>
              </a:lnSpc>
              <a:spcBef>
                <a:spcPct val="20000"/>
              </a:spcBef>
              <a:buClr>
                <a:srgbClr val="C0504D"/>
              </a:buClr>
              <a:buFont typeface="Arial" charset="0"/>
              <a:buChar char="•"/>
              <a:defRPr sz="1200" b="1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黑体" pitchFamily="2" charset="-122"/>
              </a:defRPr>
            </a:lvl1pPr>
          </a:lstStyle>
          <a:p>
            <a:pPr>
              <a:defRPr/>
            </a:pPr>
            <a:fld id="{6A9A112D-1036-490F-A09E-B010A7799A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18.png"/><Relationship Id="rId5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8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842559"/>
              </p:ext>
            </p:extLst>
          </p:nvPr>
        </p:nvGraphicFramePr>
        <p:xfrm>
          <a:off x="0" y="33331"/>
          <a:ext cx="9144001" cy="109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80" name="Image" r:id="rId3" imgW="11326984" imgH="4571429" progId="">
                  <p:embed/>
                </p:oleObj>
              </mc:Choice>
              <mc:Fallback>
                <p:oleObj name="Image" r:id="rId3" imgW="11326984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 contrast="6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331"/>
                        <a:ext cx="9144001" cy="10914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46913" y="6481763"/>
            <a:ext cx="2133600" cy="4762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fld id="{2A4D1914-14ED-4B76-9BE7-82D85A3D663F}" type="slidenum">
              <a:rPr lang="zh-CN" altLang="en-US" sz="1400" b="0">
                <a:solidFill>
                  <a:srgbClr val="000000"/>
                </a:solidFill>
                <a:ea typeface="黑体" pitchFamily="49" charset="-122"/>
              </a:rPr>
              <a:pPr/>
              <a:t>1</a:t>
            </a:fld>
            <a:endParaRPr lang="en-US" altLang="zh-CN" sz="1400" b="0">
              <a:solidFill>
                <a:srgbClr val="000000"/>
              </a:solidFill>
              <a:ea typeface="黑体" pitchFamily="49" charset="-122"/>
            </a:endParaRPr>
          </a:p>
        </p:txBody>
      </p:sp>
      <p:sp>
        <p:nvSpPr>
          <p:cNvPr id="29" name="Rectangle 7"/>
          <p:cNvSpPr txBox="1">
            <a:spLocks noGrp="1" noChangeArrowheads="1"/>
          </p:cNvSpPr>
          <p:nvPr/>
        </p:nvSpPr>
        <p:spPr bwMode="auto">
          <a:xfrm>
            <a:off x="7046913" y="6481763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r"/>
            <a:fld id="{402CA1A2-4F8E-49D1-ACFB-6BC0BA0C3A5A}" type="slidenum">
              <a:rPr lang="zh-CN" altLang="en-US" sz="1400" b="0">
                <a:solidFill>
                  <a:srgbClr val="000000"/>
                </a:solidFill>
                <a:ea typeface="黑体" pitchFamily="49" charset="-122"/>
              </a:rPr>
              <a:pPr algn="r"/>
              <a:t>1</a:t>
            </a:fld>
            <a:endParaRPr lang="en-US" altLang="zh-CN" sz="1400" b="0">
              <a:solidFill>
                <a:srgbClr val="000000"/>
              </a:solidFill>
              <a:ea typeface="黑体" pitchFamily="49" charset="-122"/>
            </a:endParaRPr>
          </a:p>
        </p:txBody>
      </p:sp>
      <p:sp>
        <p:nvSpPr>
          <p:cNvPr id="30" name="灯片编号占位符 3"/>
          <p:cNvSpPr txBox="1">
            <a:spLocks noGrp="1"/>
          </p:cNvSpPr>
          <p:nvPr/>
        </p:nvSpPr>
        <p:spPr bwMode="auto">
          <a:xfrm>
            <a:off x="7046913" y="6481763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r"/>
            <a:fld id="{78CE5DCB-531D-4293-A8F0-53DB13831C44}" type="slidenum">
              <a:rPr lang="zh-CN" altLang="en-US" sz="1400" b="0">
                <a:solidFill>
                  <a:srgbClr val="000000"/>
                </a:solidFill>
                <a:ea typeface="黑体" pitchFamily="49" charset="-122"/>
              </a:rPr>
              <a:pPr algn="r"/>
              <a:t>1</a:t>
            </a:fld>
            <a:endParaRPr lang="en-US" altLang="zh-CN" sz="1400" b="0">
              <a:solidFill>
                <a:srgbClr val="000000"/>
              </a:solidFill>
              <a:ea typeface="黑体" pitchFamily="49" charset="-122"/>
            </a:endParaRPr>
          </a:p>
        </p:txBody>
      </p:sp>
      <p:graphicFrame>
        <p:nvGraphicFramePr>
          <p:cNvPr id="3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801584"/>
              </p:ext>
            </p:extLst>
          </p:nvPr>
        </p:nvGraphicFramePr>
        <p:xfrm>
          <a:off x="-1588" y="5733256"/>
          <a:ext cx="9144001" cy="115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81" name="Image" r:id="rId5" imgW="11326984" imgH="4571429" progId="">
                  <p:embed/>
                </p:oleObj>
              </mc:Choice>
              <mc:Fallback>
                <p:oleObj name="Image" r:id="rId5" imgW="11326984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 contrast="6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5733256"/>
                        <a:ext cx="9144001" cy="11517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10" descr="buaaname"/>
          <p:cNvPicPr>
            <a:picLocks noChangeAspect="1" noChangeArrowheads="1"/>
          </p:cNvPicPr>
          <p:nvPr/>
        </p:nvPicPr>
        <p:blipFill>
          <a:blip r:embed="rId6" cstate="print">
            <a:lum bright="100000" contrast="18000"/>
          </a:blip>
          <a:srcRect/>
          <a:stretch>
            <a:fillRect/>
          </a:stretch>
        </p:blipFill>
        <p:spPr bwMode="auto">
          <a:xfrm>
            <a:off x="2771800" y="5949280"/>
            <a:ext cx="3680148" cy="69554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pic>
        <p:nvPicPr>
          <p:cNvPr id="36" name="Picture 35" descr="Untitled_new_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92960"/>
            <a:ext cx="1676400" cy="1676400"/>
          </a:xfrm>
          <a:prstGeom prst="rect">
            <a:avLst/>
          </a:prstGeom>
        </p:spPr>
      </p:pic>
      <p:pic>
        <p:nvPicPr>
          <p:cNvPr id="37" name="Picture 36" descr="Untitled2_new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992960"/>
            <a:ext cx="1676400" cy="1676400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="" xmlns:a16="http://schemas.microsoft.com/office/drawing/2014/main" id="{619C90BE-DEB2-48CB-A789-FC9CDCC79F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8" b="55479"/>
          <a:stretch/>
        </p:blipFill>
        <p:spPr>
          <a:xfrm>
            <a:off x="0" y="-1"/>
            <a:ext cx="9144000" cy="1124745"/>
          </a:xfrm>
          <a:prstGeom prst="rect">
            <a:avLst/>
          </a:prstGeom>
        </p:spPr>
      </p:pic>
      <p:sp>
        <p:nvSpPr>
          <p:cNvPr id="33" name="矩形 12"/>
          <p:cNvSpPr/>
          <p:nvPr/>
        </p:nvSpPr>
        <p:spPr>
          <a:xfrm>
            <a:off x="0" y="1508300"/>
            <a:ext cx="91276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4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Energetic electron acceleration during magnetic reconnection </a:t>
            </a:r>
            <a:endParaRPr lang="en-US" altLang="zh-CN" sz="4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6512" y="3435028"/>
            <a:ext cx="9144000" cy="115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lnSpc>
                <a:spcPct val="60000"/>
              </a:lnSpc>
              <a:spcAft>
                <a:spcPts val="1000"/>
              </a:spcAft>
            </a:pPr>
            <a:r>
              <a:rPr lang="en-US" altLang="zh-CN" sz="3500" b="1" dirty="0" smtClean="0">
                <a:solidFill>
                  <a:srgbClr val="0000FF"/>
                </a:solidFill>
                <a:latin typeface="Kaiti SC Black"/>
                <a:ea typeface="华文楷体"/>
                <a:cs typeface="Kaiti SC Black"/>
              </a:rPr>
              <a:t>Huishan Fu</a:t>
            </a:r>
          </a:p>
          <a:p>
            <a:pPr algn="ctr" eaLnBrk="1" hangingPunct="1">
              <a:lnSpc>
                <a:spcPct val="60000"/>
              </a:lnSpc>
              <a:spcAft>
                <a:spcPts val="1000"/>
              </a:spcAft>
            </a:pPr>
            <a:r>
              <a:rPr lang="en-US" altLang="zh-CN" sz="2600" b="1" dirty="0" smtClean="0">
                <a:solidFill>
                  <a:srgbClr val="0000FF"/>
                </a:solidFill>
                <a:latin typeface="Kaiti SC Black"/>
                <a:ea typeface="华文楷体"/>
                <a:cs typeface="Kaiti SC Black"/>
              </a:rPr>
              <a:t>(</a:t>
            </a:r>
            <a:r>
              <a:rPr lang="zh-CN" altLang="en-US" sz="2600" b="1" dirty="0" smtClean="0">
                <a:solidFill>
                  <a:srgbClr val="0000FF"/>
                </a:solidFill>
                <a:latin typeface="Kaiti SC Black"/>
                <a:ea typeface="华文楷体"/>
                <a:cs typeface="Kaiti SC Black"/>
              </a:rPr>
              <a:t>符慧山</a:t>
            </a:r>
            <a:r>
              <a:rPr lang="en-US" altLang="zh-CN" sz="2600" b="1" dirty="0" smtClean="0">
                <a:solidFill>
                  <a:srgbClr val="0000FF"/>
                </a:solidFill>
                <a:latin typeface="Kaiti SC Black"/>
                <a:ea typeface="华文楷体"/>
                <a:cs typeface="Kaiti SC Black"/>
              </a:rPr>
              <a:t>)</a:t>
            </a:r>
            <a:endParaRPr lang="en-US" altLang="zh-CN" sz="2600" b="1" dirty="0">
              <a:solidFill>
                <a:srgbClr val="0000FF"/>
              </a:solidFill>
              <a:latin typeface="Kaiti SC Black"/>
              <a:ea typeface="华文楷体"/>
              <a:cs typeface="Kaiti SC Black"/>
            </a:endParaRPr>
          </a:p>
          <a:p>
            <a:pPr algn="ctr" eaLnBrk="1" hangingPunct="1">
              <a:lnSpc>
                <a:spcPct val="60000"/>
              </a:lnSpc>
              <a:spcAft>
                <a:spcPts val="1000"/>
              </a:spcAft>
            </a:pPr>
            <a:r>
              <a:rPr lang="en-US" altLang="zh-CN" dirty="0" smtClean="0">
                <a:latin typeface="Kaiti SC Black"/>
                <a:ea typeface="华文楷体"/>
                <a:cs typeface="Kaiti SC Black"/>
              </a:rPr>
              <a:t>Beihang University</a:t>
            </a:r>
            <a:endParaRPr lang="zh-CN" altLang="en-US" dirty="0" smtClean="0">
              <a:latin typeface="Kaiti SC Black"/>
              <a:ea typeface="华文楷体"/>
              <a:cs typeface="Kaiti SC Black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563888" y="4731172"/>
            <a:ext cx="20574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zh-CN" sz="1700" dirty="0" err="1">
                <a:latin typeface="Times New Roman" charset="0"/>
                <a:cs typeface="Times New Roman" charset="0"/>
              </a:rPr>
              <a:t>huishanf@gmail.com</a:t>
            </a:r>
            <a:endParaRPr lang="en-US" altLang="zh-CN" sz="1700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814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How the acceleration happens?</a:t>
            </a:r>
          </a:p>
        </p:txBody>
      </p: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146668" y="814814"/>
            <a:ext cx="66575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6. Acceleration in thin current sheet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0" y="1340768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t="49876" r="34714" b="10464"/>
          <a:stretch>
            <a:fillRect/>
          </a:stretch>
        </p:blipFill>
        <p:spPr bwMode="auto">
          <a:xfrm>
            <a:off x="4514528" y="1857400"/>
            <a:ext cx="43989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t="8878" r="34714" b="49930"/>
          <a:stretch>
            <a:fillRect/>
          </a:stretch>
        </p:blipFill>
        <p:spPr bwMode="auto">
          <a:xfrm>
            <a:off x="323528" y="1628800"/>
            <a:ext cx="43894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2685728" y="3914800"/>
            <a:ext cx="609600" cy="20574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912813" algn="ctr" defTabSz="4776788"/>
            <a:endParaRPr lang="en-US" sz="2000" b="1">
              <a:latin typeface="Times New Roman" charset="0"/>
            </a:endParaRPr>
          </a:p>
        </p:txBody>
      </p:sp>
      <p:sp>
        <p:nvSpPr>
          <p:cNvPr id="27" name="Oval 2"/>
          <p:cNvSpPr>
            <a:spLocks noChangeArrowheads="1"/>
          </p:cNvSpPr>
          <p:nvPr/>
        </p:nvSpPr>
        <p:spPr bwMode="auto">
          <a:xfrm>
            <a:off x="6190928" y="4753000"/>
            <a:ext cx="533400" cy="7620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912813" algn="ctr" defTabSz="4776788"/>
            <a:endParaRPr lang="en-US" sz="2000" b="1">
              <a:latin typeface="Times New Roman" charset="0"/>
            </a:endParaRPr>
          </a:p>
        </p:txBody>
      </p:sp>
      <p:cxnSp>
        <p:nvCxnSpPr>
          <p:cNvPr id="28" name="Straight Arrow Connector 27"/>
          <p:cNvCxnSpPr>
            <a:endCxn id="27" idx="2"/>
          </p:cNvCxnSpPr>
          <p:nvPr/>
        </p:nvCxnSpPr>
        <p:spPr>
          <a:xfrm>
            <a:off x="3295328" y="4905400"/>
            <a:ext cx="2895600" cy="228600"/>
          </a:xfrm>
          <a:prstGeom prst="straightConnector1">
            <a:avLst/>
          </a:prstGeom>
          <a:ln w="9525" cmpd="sng">
            <a:solidFill>
              <a:srgbClr val="1417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6372200" y="5747991"/>
            <a:ext cx="1943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Huang+, 2012, GRL</a:t>
            </a:r>
            <a:endParaRPr lang="en-US" altLang="zh-CN" sz="16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207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How the acceleration happens?</a:t>
            </a:r>
          </a:p>
        </p:txBody>
      </p: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146668" y="814814"/>
            <a:ext cx="66575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7. Acceleration at reconnection fronts 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0" y="1340768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84984"/>
            <a:ext cx="7560840" cy="335327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54" b="22127"/>
          <a:stretch/>
        </p:blipFill>
        <p:spPr bwMode="auto">
          <a:xfrm>
            <a:off x="683568" y="1628800"/>
            <a:ext cx="367240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" b="76781"/>
          <a:stretch/>
        </p:blipFill>
        <p:spPr bwMode="auto">
          <a:xfrm>
            <a:off x="4499992" y="1844824"/>
            <a:ext cx="3384376" cy="106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475656" y="1484784"/>
            <a:ext cx="1454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Fu+ 2013, GRL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479485" y="1556792"/>
            <a:ext cx="1454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Fu+ 2013, GRL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="" xmlns:a16="http://schemas.microsoft.com/office/drawing/2014/main" id="{9AEBAA65-A501-2344-988F-B7C201A2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9" y="2996952"/>
            <a:ext cx="1584176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sz="1600" b="1" dirty="0">
                <a:solidFill>
                  <a:srgbClr val="0000FF"/>
                </a:solidFill>
                <a:latin typeface="Times New Roman"/>
                <a:ea typeface="Baskerville Old Face" charset="0"/>
                <a:cs typeface="Times New Roman"/>
              </a:rPr>
              <a:t>Fu+, </a:t>
            </a:r>
            <a:r>
              <a:rPr kumimoji="0" lang="en-US" altLang="zh-CN" sz="1600" b="1" dirty="0" smtClean="0">
                <a:solidFill>
                  <a:srgbClr val="0000FF"/>
                </a:solidFill>
                <a:latin typeface="Times New Roman"/>
                <a:ea typeface="Baskerville Old Face" charset="0"/>
                <a:cs typeface="Times New Roman"/>
              </a:rPr>
              <a:t>2011GRL</a:t>
            </a:r>
            <a:endParaRPr kumimoji="0" lang="en-US" altLang="zh-CN" sz="1600" b="1" dirty="0">
              <a:solidFill>
                <a:srgbClr val="0000FF"/>
              </a:solidFill>
              <a:latin typeface="Times New Roman"/>
              <a:ea typeface="Baskerville Old Face" charset="0"/>
              <a:cs typeface="Times New Roman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39134" y="4472386"/>
            <a:ext cx="1872208" cy="67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indent="0">
              <a:lnSpc>
                <a:spcPct val="80000"/>
              </a:lnSpc>
            </a:pPr>
            <a:r>
              <a:rPr lang="en-US" altLang="zh-CN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Fermi acceleration</a:t>
            </a: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4499992" y="4509120"/>
            <a:ext cx="1872208" cy="67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indent="0">
              <a:lnSpc>
                <a:spcPct val="80000"/>
              </a:lnSpc>
            </a:pPr>
            <a:r>
              <a:rPr lang="en-US" altLang="zh-CN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Betatron</a:t>
            </a:r>
          </a:p>
          <a:p>
            <a:pPr marL="0" indent="0">
              <a:lnSpc>
                <a:spcPct val="80000"/>
              </a:lnSpc>
            </a:pPr>
            <a:r>
              <a:rPr lang="en-US" altLang="zh-CN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acceleration</a:t>
            </a:r>
          </a:p>
        </p:txBody>
      </p:sp>
    </p:spTree>
    <p:extLst>
      <p:ext uri="{BB962C8B-B14F-4D97-AF65-F5344CB8AC3E}">
        <p14:creationId xmlns:p14="http://schemas.microsoft.com/office/powerpoint/2010/main" val="13837840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How the acceleration happens?</a:t>
            </a:r>
          </a:p>
        </p:txBody>
      </p: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146668" y="814814"/>
            <a:ext cx="72336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8. Acceleration in unconfined reconnection jets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0" y="1340768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3980284" cy="5151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624550"/>
            <a:ext cx="3302620" cy="4972802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51520" y="2492896"/>
            <a:ext cx="21646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Chen &amp; Fu+, 2019APJL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288433" y="1389260"/>
            <a:ext cx="21646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Chen &amp; Fu+, 2019APJL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3275856" y="2907454"/>
            <a:ext cx="1800200" cy="95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3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unconfined </a:t>
            </a:r>
            <a:r>
              <a:rPr lang="en-US" sz="23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reconnection jets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3131841" y="2204864"/>
            <a:ext cx="792087" cy="7920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572000" y="3645024"/>
            <a:ext cx="2304257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698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How the acceleration happens?</a:t>
            </a:r>
          </a:p>
        </p:txBody>
      </p: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146668" y="814814"/>
            <a:ext cx="72336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9. Acceleration at reconnecting magnetopause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0" y="1340768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6054" t="6169" r="3926" b="40833"/>
          <a:stretch/>
        </p:blipFill>
        <p:spPr>
          <a:xfrm>
            <a:off x="1051992" y="1484784"/>
            <a:ext cx="2592288" cy="3218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52" y="4501757"/>
            <a:ext cx="3376084" cy="1951579"/>
          </a:xfrm>
          <a:prstGeom prst="rect">
            <a:avLst/>
          </a:prstGeom>
        </p:spPr>
      </p:pic>
      <p:sp>
        <p:nvSpPr>
          <p:cNvPr id="14" name="TextBox 31"/>
          <p:cNvSpPr txBox="1">
            <a:spLocks noChangeArrowheads="1"/>
          </p:cNvSpPr>
          <p:nvPr/>
        </p:nvSpPr>
        <p:spPr bwMode="auto">
          <a:xfrm>
            <a:off x="683568" y="6388290"/>
            <a:ext cx="32818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Blip>
                <a:blip r:embed="rId4"/>
              </a:buBlip>
              <a:defRPr/>
            </a:pPr>
            <a:r>
              <a:rPr lang="en-US" sz="2000" dirty="0" smtClean="0">
                <a:latin typeface="Baskerville Old Face" charset="0"/>
                <a:cs typeface="Arial" charset="0"/>
              </a:rPr>
              <a:t>Wave-particle acceleration</a:t>
            </a:r>
          </a:p>
        </p:txBody>
      </p:sp>
      <p:sp>
        <p:nvSpPr>
          <p:cNvPr id="15" name="Oval 2"/>
          <p:cNvSpPr>
            <a:spLocks noChangeArrowheads="1"/>
          </p:cNvSpPr>
          <p:nvPr/>
        </p:nvSpPr>
        <p:spPr bwMode="auto">
          <a:xfrm>
            <a:off x="1772072" y="4501757"/>
            <a:ext cx="567680" cy="1303507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marL="912813" defTabSz="477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77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77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77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77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77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77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77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77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2000" b="1">
              <a:latin typeface="Times New Roman" charset="0"/>
              <a:ea typeface="宋体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1628800"/>
            <a:ext cx="3312368" cy="5077639"/>
          </a:xfrm>
          <a:prstGeom prst="rect">
            <a:avLst/>
          </a:prstGeom>
        </p:spPr>
      </p:pic>
      <p:sp>
        <p:nvSpPr>
          <p:cNvPr id="17" name="Oval 2"/>
          <p:cNvSpPr>
            <a:spLocks noChangeArrowheads="1"/>
          </p:cNvSpPr>
          <p:nvPr/>
        </p:nvSpPr>
        <p:spPr bwMode="auto">
          <a:xfrm>
            <a:off x="6228184" y="2241942"/>
            <a:ext cx="720080" cy="762497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marL="912813" defTabSz="477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77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77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77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77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77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77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77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77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2000" b="1">
              <a:latin typeface="Times New Roman" charset="0"/>
              <a:ea typeface="宋体" charset="-122"/>
            </a:endParaRPr>
          </a:p>
        </p:txBody>
      </p: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3419872" y="2845385"/>
            <a:ext cx="1656184" cy="9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Baskerville Old Face" charset="0"/>
                <a:cs typeface="Arial" charset="0"/>
              </a:rPr>
              <a:t>Enhancement of the 1-4 </a:t>
            </a:r>
            <a:r>
              <a:rPr lang="en-US" sz="2000" dirty="0" err="1" smtClean="0">
                <a:latin typeface="Baskerville Old Face" charset="0"/>
                <a:cs typeface="Arial" charset="0"/>
              </a:rPr>
              <a:t>keV</a:t>
            </a:r>
            <a:r>
              <a:rPr lang="en-US" sz="2000" dirty="0" smtClean="0">
                <a:latin typeface="Baskerville Old Face" charset="0"/>
                <a:cs typeface="Arial" charset="0"/>
              </a:rPr>
              <a:t> electrons</a:t>
            </a:r>
          </a:p>
        </p:txBody>
      </p:sp>
      <p:sp>
        <p:nvSpPr>
          <p:cNvPr id="26" name="TextBox 32"/>
          <p:cNvSpPr txBox="1">
            <a:spLocks noChangeArrowheads="1"/>
          </p:cNvSpPr>
          <p:nvPr/>
        </p:nvSpPr>
        <p:spPr bwMode="auto">
          <a:xfrm>
            <a:off x="2987824" y="2105610"/>
            <a:ext cx="1800200" cy="38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Acceleration</a:t>
            </a:r>
            <a:endParaRPr lang="en-US" sz="2300" b="1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>
            <a:off x="4788024" y="2299253"/>
            <a:ext cx="1440160" cy="238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12">
            <a:extLst>
              <a:ext uri="{FF2B5EF4-FFF2-40B4-BE49-F238E27FC236}">
                <a16:creationId xmlns="" xmlns:a16="http://schemas.microsoft.com/office/drawing/2014/main" id="{9AEBAA65-A501-2344-988F-B7C201A2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140968"/>
            <a:ext cx="1584176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sz="1700" b="1" dirty="0">
                <a:solidFill>
                  <a:srgbClr val="0000FF"/>
                </a:solidFill>
                <a:latin typeface="Times New Roman"/>
                <a:ea typeface="Baskerville Old Face" charset="0"/>
                <a:cs typeface="Times New Roman"/>
              </a:rPr>
              <a:t>Fu+, </a:t>
            </a:r>
            <a:r>
              <a:rPr kumimoji="0" lang="en-US" altLang="zh-CN" sz="1700" b="1" dirty="0" smtClean="0">
                <a:solidFill>
                  <a:srgbClr val="0000FF"/>
                </a:solidFill>
                <a:latin typeface="Times New Roman"/>
                <a:ea typeface="Baskerville Old Face" charset="0"/>
                <a:cs typeface="Times New Roman"/>
              </a:rPr>
              <a:t>2019GRL</a:t>
            </a:r>
            <a:endParaRPr kumimoji="0" lang="en-US" altLang="zh-CN" sz="1700" b="1" dirty="0">
              <a:solidFill>
                <a:srgbClr val="0000FF"/>
              </a:solidFill>
              <a:latin typeface="Times New Roman"/>
              <a:ea typeface="Baskerville Old Face" charset="0"/>
              <a:cs typeface="Times New Roman"/>
            </a:endParaRPr>
          </a:p>
        </p:txBody>
      </p:sp>
      <p:sp>
        <p:nvSpPr>
          <p:cNvPr id="29" name="TextBox 12">
            <a:extLst>
              <a:ext uri="{FF2B5EF4-FFF2-40B4-BE49-F238E27FC236}">
                <a16:creationId xmlns="" xmlns:a16="http://schemas.microsoft.com/office/drawing/2014/main" id="{9AEBAA65-A501-2344-988F-B7C201A2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12" y="1772816"/>
            <a:ext cx="1584176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sz="1700" b="1" dirty="0">
                <a:solidFill>
                  <a:srgbClr val="0000FF"/>
                </a:solidFill>
                <a:latin typeface="Times New Roman"/>
                <a:ea typeface="Baskerville Old Face" charset="0"/>
                <a:cs typeface="Times New Roman"/>
              </a:rPr>
              <a:t>Fu+, </a:t>
            </a:r>
            <a:r>
              <a:rPr kumimoji="0" lang="en-US" altLang="zh-CN" sz="1700" b="1" dirty="0" smtClean="0">
                <a:solidFill>
                  <a:srgbClr val="0000FF"/>
                </a:solidFill>
                <a:latin typeface="Times New Roman"/>
                <a:ea typeface="Baskerville Old Face" charset="0"/>
                <a:cs typeface="Times New Roman"/>
              </a:rPr>
              <a:t>2019GRL</a:t>
            </a:r>
            <a:endParaRPr kumimoji="0" lang="en-US" altLang="zh-CN" sz="1700" b="1" dirty="0">
              <a:solidFill>
                <a:srgbClr val="0000FF"/>
              </a:solidFill>
              <a:latin typeface="Times New Roman"/>
              <a:ea typeface="Baskerville Old Face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28148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0" y="1052736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u="sng" dirty="0" smtClean="0">
                <a:latin typeface="Helvetica"/>
                <a:cs typeface="Helvetica"/>
              </a:rPr>
              <a:t>How efficient is acceleration?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" y="2863424"/>
            <a:ext cx="9133990" cy="3373888"/>
          </a:xfrm>
          <a:prstGeom prst="rect">
            <a:avLst/>
          </a:prstGeom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24827" y="2258095"/>
            <a:ext cx="6347373" cy="6668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zh-CN" sz="3200" b="1" dirty="0" smtClean="0">
                <a:solidFill>
                  <a:srgbClr val="000000"/>
                </a:solidFill>
                <a:latin typeface="Helvetica"/>
                <a:cs typeface="Helvetica"/>
              </a:rPr>
              <a:t>Typical situation:  </a:t>
            </a:r>
            <a:r>
              <a:rPr lang="en-US" altLang="zh-CN" sz="3200" b="1" dirty="0" smtClean="0">
                <a:solidFill>
                  <a:srgbClr val="0047FF"/>
                </a:solidFill>
                <a:latin typeface="Helvetica"/>
                <a:cs typeface="Helvetica"/>
              </a:rPr>
              <a:t>F2/F1&lt;100</a:t>
            </a:r>
            <a:endParaRPr lang="en-US" altLang="zh-CN" sz="3200" b="1" dirty="0">
              <a:solidFill>
                <a:srgbClr val="0047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595606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>
                <a:solidFill>
                  <a:schemeClr val="bg1"/>
                </a:solidFill>
                <a:latin typeface="Helvetica"/>
                <a:cs typeface="Helvetica"/>
              </a:rPr>
              <a:t>How efficient is acceleration?</a:t>
            </a:r>
            <a:endParaRPr lang="en-US" altLang="zh-CN" sz="4300" b="1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323528" y="1556792"/>
            <a:ext cx="4218003" cy="19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941" t="42618"/>
          <a:stretch/>
        </p:blipFill>
        <p:spPr>
          <a:xfrm>
            <a:off x="5046617" y="1484784"/>
            <a:ext cx="4097383" cy="4896543"/>
          </a:xfrm>
          <a:prstGeom prst="rect">
            <a:avLst/>
          </a:prstGeom>
        </p:spPr>
      </p:pic>
      <p:sp>
        <p:nvSpPr>
          <p:cNvPr id="7" name="TextBox 31"/>
          <p:cNvSpPr txBox="1">
            <a:spLocks noChangeArrowheads="1"/>
          </p:cNvSpPr>
          <p:nvPr/>
        </p:nvSpPr>
        <p:spPr bwMode="auto">
          <a:xfrm>
            <a:off x="3419872" y="758758"/>
            <a:ext cx="4392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40000"/>
              </a:lnSpc>
              <a:defRPr/>
            </a:pPr>
            <a:r>
              <a:rPr lang="en-US" sz="2100" b="1" dirty="0" smtClean="0">
                <a:solidFill>
                  <a:srgbClr val="0000FF"/>
                </a:solidFill>
                <a:latin typeface="Baskerville Old Face" charset="0"/>
                <a:cs typeface="Arial" charset="0"/>
              </a:rPr>
              <a:t>10000 times enhancement within 30 s</a:t>
            </a:r>
          </a:p>
        </p:txBody>
      </p:sp>
      <p:sp>
        <p:nvSpPr>
          <p:cNvPr id="9" name="TextBox 32"/>
          <p:cNvSpPr txBox="1">
            <a:spLocks noChangeArrowheads="1"/>
          </p:cNvSpPr>
          <p:nvPr/>
        </p:nvSpPr>
        <p:spPr bwMode="auto">
          <a:xfrm>
            <a:off x="146668" y="814814"/>
            <a:ext cx="32732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Extreme </a:t>
            </a:r>
            <a:r>
              <a:rPr lang="en-US" sz="26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situation: </a:t>
            </a:r>
            <a:endParaRPr lang="en-US" sz="2600" b="1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0" y="1340768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40450"/>
          <a:stretch/>
        </p:blipFill>
        <p:spPr>
          <a:xfrm>
            <a:off x="33194" y="3573016"/>
            <a:ext cx="4538678" cy="2448272"/>
          </a:xfrm>
          <a:prstGeom prst="rect">
            <a:avLst/>
          </a:prstGeom>
        </p:spPr>
      </p:pic>
      <p:sp>
        <p:nvSpPr>
          <p:cNvPr id="13" name="TextBox 31"/>
          <p:cNvSpPr txBox="1">
            <a:spLocks noChangeArrowheads="1"/>
          </p:cNvSpPr>
          <p:nvPr/>
        </p:nvSpPr>
        <p:spPr bwMode="auto">
          <a:xfrm>
            <a:off x="368003" y="5949280"/>
            <a:ext cx="4203997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Blip>
                <a:blip r:embed="rId5"/>
              </a:buBlip>
              <a:defRPr/>
            </a:pPr>
            <a:r>
              <a:rPr lang="en-US" sz="2000" dirty="0" smtClean="0">
                <a:solidFill>
                  <a:srgbClr val="0000FF"/>
                </a:solidFill>
                <a:latin typeface="Baskerville Old Face" charset="0"/>
                <a:cs typeface="Arial" charset="0"/>
              </a:rPr>
              <a:t>10000 times of flux enhancement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5"/>
              </a:buBlip>
              <a:defRPr/>
            </a:pPr>
            <a:r>
              <a:rPr lang="en-US" sz="2000" dirty="0" smtClean="0">
                <a:latin typeface="Baskerville Old Face" charset="0"/>
                <a:cs typeface="Arial" charset="0"/>
              </a:rPr>
              <a:t>5 times of energy increase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5"/>
              </a:buBlip>
              <a:defRPr/>
            </a:pPr>
            <a:r>
              <a:rPr lang="en-US" sz="2000" dirty="0" smtClean="0">
                <a:latin typeface="Baskerville Old Face" charset="0"/>
                <a:cs typeface="Arial" charset="0"/>
              </a:rPr>
              <a:t>7.5 times of energy increase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32040" y="6309320"/>
            <a:ext cx="388843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zh-CN" sz="2100" dirty="0" smtClean="0">
                <a:solidFill>
                  <a:srgbClr val="0000FF"/>
                </a:solidFill>
                <a:latin typeface="Baskerville Old Face" charset="0"/>
                <a:cs typeface="Baskerville Old Face" charset="0"/>
              </a:rPr>
              <a:t>More efficient than radiation belt!!!</a:t>
            </a:r>
            <a:endParaRPr lang="en-US" altLang="zh-CN" sz="2100" dirty="0">
              <a:solidFill>
                <a:srgbClr val="0000FF"/>
              </a:solidFill>
              <a:latin typeface="Baskerville Old Face" charset="0"/>
              <a:cs typeface="Baskerville Old Face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="" xmlns:a16="http://schemas.microsoft.com/office/drawing/2014/main" id="{9AEBAA65-A501-2344-988F-B7C201A2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345234"/>
            <a:ext cx="1944216" cy="43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sz="1900" b="1" dirty="0">
                <a:solidFill>
                  <a:srgbClr val="0000FF"/>
                </a:solidFill>
                <a:latin typeface="Times New Roman"/>
                <a:ea typeface="Baskerville Old Face" charset="0"/>
                <a:cs typeface="Times New Roman"/>
              </a:rPr>
              <a:t>Fu+, </a:t>
            </a:r>
            <a:r>
              <a:rPr kumimoji="0" lang="en-US" altLang="zh-CN" sz="1900" b="1" dirty="0" smtClean="0">
                <a:solidFill>
                  <a:srgbClr val="0000FF"/>
                </a:solidFill>
                <a:latin typeface="Times New Roman"/>
                <a:ea typeface="Baskerville Old Face" charset="0"/>
                <a:cs typeface="Times New Roman"/>
              </a:rPr>
              <a:t>2019APJL</a:t>
            </a:r>
            <a:endParaRPr kumimoji="0" lang="en-US" altLang="zh-CN" sz="1900" b="1" dirty="0">
              <a:solidFill>
                <a:srgbClr val="0000FF"/>
              </a:solidFill>
              <a:latin typeface="Times New Roman"/>
              <a:ea typeface="Baskerville Old Face" charset="0"/>
              <a:cs typeface="Times New Roman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="" xmlns:a16="http://schemas.microsoft.com/office/drawing/2014/main" id="{9AEBAA65-A501-2344-988F-B7C201A2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750" y="2384210"/>
            <a:ext cx="1944216" cy="43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sz="1900" b="1" dirty="0">
                <a:solidFill>
                  <a:srgbClr val="0000FF"/>
                </a:solidFill>
                <a:latin typeface="Times New Roman"/>
                <a:ea typeface="Baskerville Old Face" charset="0"/>
                <a:cs typeface="Times New Roman"/>
              </a:rPr>
              <a:t>Fu+, </a:t>
            </a:r>
            <a:r>
              <a:rPr kumimoji="0" lang="en-US" altLang="zh-CN" sz="1900" b="1" dirty="0" smtClean="0">
                <a:solidFill>
                  <a:srgbClr val="0000FF"/>
                </a:solidFill>
                <a:latin typeface="Times New Roman"/>
                <a:ea typeface="Baskerville Old Face" charset="0"/>
                <a:cs typeface="Times New Roman"/>
              </a:rPr>
              <a:t>2019APJL</a:t>
            </a:r>
            <a:endParaRPr kumimoji="0" lang="en-US" altLang="zh-CN" sz="1900" b="1" dirty="0">
              <a:solidFill>
                <a:srgbClr val="0000FF"/>
              </a:solidFill>
              <a:latin typeface="Times New Roman"/>
              <a:ea typeface="Baskerville Old Face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82227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056" y="30232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Summary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39552" y="692696"/>
            <a:ext cx="828092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lnSpc>
                <a:spcPct val="200000"/>
              </a:lnSpc>
              <a:buFontTx/>
              <a:buAutoNum type="arabicPeriod"/>
            </a:pPr>
            <a:r>
              <a:rPr kumimoji="0" lang="en-US" altLang="zh-CN" sz="3000" b="1" u="sng" dirty="0" smtClean="0">
                <a:solidFill>
                  <a:srgbClr val="0000FF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9 processes/mechanisms </a:t>
            </a:r>
            <a:r>
              <a:rPr kumimoji="0" lang="en-US" altLang="zh-CN" sz="3000" b="1" u="sng" dirty="0" smtClean="0">
                <a:latin typeface="Baskerville Old Face" charset="0"/>
                <a:ea typeface="Baskerville Old Face" charset="0"/>
                <a:cs typeface="Baskerville Old Face" charset="0"/>
              </a:rPr>
              <a:t>for electron acceleration</a:t>
            </a:r>
            <a:endParaRPr kumimoji="0" lang="en-US" altLang="zh-CN" sz="3000" b="1" u="sng" dirty="0">
              <a:latin typeface="Baskerville Old Face" charset="0"/>
              <a:ea typeface="Baskerville Old Face" charset="0"/>
              <a:cs typeface="Baskerville Old Face" charset="0"/>
            </a:endParaRPr>
          </a:p>
          <a:p>
            <a:pPr eaLnBrk="1" hangingPunct="1">
              <a:lnSpc>
                <a:spcPct val="200000"/>
              </a:lnSpc>
              <a:buFontTx/>
              <a:buAutoNum type="arabicPeriod"/>
            </a:pPr>
            <a:r>
              <a:rPr kumimoji="0" lang="en-US" altLang="zh-CN" sz="3000" b="1" u="sng" dirty="0" smtClean="0">
                <a:latin typeface="Baskerville Old Face" charset="0"/>
                <a:ea typeface="Baskerville Old Face" charset="0"/>
                <a:cs typeface="Baskerville Old Face" charset="0"/>
              </a:rPr>
              <a:t>Acceleration efficiency: </a:t>
            </a:r>
            <a:r>
              <a:rPr kumimoji="0" lang="en-US" altLang="zh-CN" sz="3000" b="1" u="sng" dirty="0" smtClean="0">
                <a:solidFill>
                  <a:srgbClr val="0000FF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10000 times </a:t>
            </a:r>
            <a:r>
              <a:rPr kumimoji="0" lang="en-US" altLang="zh-CN" sz="3000" b="1" u="sng" dirty="0" smtClean="0">
                <a:latin typeface="Baskerville Old Face" charset="0"/>
                <a:ea typeface="Baskerville Old Face" charset="0"/>
                <a:cs typeface="Baskerville Old Face" charset="0"/>
              </a:rPr>
              <a:t>enhancement</a:t>
            </a:r>
            <a:endParaRPr kumimoji="0" lang="en-US" altLang="zh-CN" sz="3000" b="1" u="sng" dirty="0"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80D9B4-F644-6941-9DBD-3593B7EB0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1288" r="7101" b="14847"/>
          <a:stretch/>
        </p:blipFill>
        <p:spPr>
          <a:xfrm>
            <a:off x="1619672" y="2708920"/>
            <a:ext cx="2520280" cy="252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80D9B4-F644-6941-9DBD-3593B7EB0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1288" r="7101" b="14847"/>
          <a:stretch/>
        </p:blipFill>
        <p:spPr>
          <a:xfrm flipH="1">
            <a:off x="4860032" y="2708920"/>
            <a:ext cx="2520280" cy="25202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0" y="5774487"/>
            <a:ext cx="91366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pt-BR" altLang="zh-CN" sz="2200" dirty="0" smtClean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Fu et </a:t>
            </a:r>
            <a:r>
              <a:rPr lang="pt-BR" altLang="zh-CN" sz="22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al. (2019), </a:t>
            </a:r>
            <a:r>
              <a:rPr lang="pt-BR" altLang="zh-CN" sz="2200" dirty="0" err="1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Geophys</a:t>
            </a:r>
            <a:r>
              <a:rPr lang="pt-BR" altLang="zh-CN" sz="22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. Res. </a:t>
            </a:r>
            <a:r>
              <a:rPr lang="pt-BR" altLang="zh-CN" sz="2200" dirty="0" err="1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Lett</a:t>
            </a:r>
            <a:r>
              <a:rPr lang="pt-BR" altLang="zh-CN" sz="22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., 46, </a:t>
            </a:r>
            <a:r>
              <a:rPr lang="pt-BR" altLang="zh-CN" sz="2200" dirty="0" err="1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https</a:t>
            </a:r>
            <a:r>
              <a:rPr lang="pt-BR" altLang="zh-CN" sz="22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://</a:t>
            </a:r>
            <a:r>
              <a:rPr lang="pt-BR" altLang="zh-CN" sz="2200" dirty="0" err="1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doi.org</a:t>
            </a:r>
            <a:r>
              <a:rPr lang="pt-BR" altLang="zh-CN" sz="22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/10.1029/2019GL083032</a:t>
            </a:r>
            <a:endParaRPr lang="en-US" altLang="zh-CN" sz="2200" dirty="0">
              <a:solidFill>
                <a:srgbClr val="0021FF"/>
              </a:solidFill>
              <a:latin typeface="Baskerville Old Face" charset="0"/>
              <a:cs typeface="Baskerville Old Face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5374676"/>
            <a:ext cx="91366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Fu</a:t>
            </a:r>
            <a:r>
              <a:rPr lang="en-US" altLang="zh-CN" sz="20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 </a:t>
            </a:r>
            <a:r>
              <a:rPr lang="en-US" altLang="zh-CN" sz="2000" dirty="0" smtClean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et al. (2019</a:t>
            </a:r>
            <a:r>
              <a:rPr lang="en-US" altLang="zh-CN" sz="20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), </a:t>
            </a:r>
            <a:r>
              <a:rPr lang="en-US" altLang="zh-CN" sz="2000" dirty="0" err="1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Astrophys</a:t>
            </a:r>
            <a:r>
              <a:rPr lang="en-US" altLang="zh-CN" sz="20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. J. Lett., 870, L22, https://</a:t>
            </a:r>
            <a:r>
              <a:rPr lang="en-US" altLang="zh-CN" sz="2000" dirty="0" err="1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doi.org</a:t>
            </a:r>
            <a:r>
              <a:rPr lang="en-US" altLang="zh-CN" sz="20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/10.3847/2041-8213/aafa75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19" y="6197242"/>
            <a:ext cx="913661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it-IT" altLang="zh-CN" sz="21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Chen &amp; Fu et al. (2019), </a:t>
            </a:r>
            <a:r>
              <a:rPr lang="it-IT" altLang="zh-CN" sz="2100" dirty="0" err="1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Astrophys</a:t>
            </a:r>
            <a:r>
              <a:rPr lang="it-IT" altLang="zh-CN" sz="21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. </a:t>
            </a:r>
            <a:r>
              <a:rPr lang="it-IT" altLang="zh-CN" sz="2100" dirty="0" err="1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J</a:t>
            </a:r>
            <a:r>
              <a:rPr lang="it-IT" altLang="zh-CN" sz="21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. </a:t>
            </a:r>
            <a:r>
              <a:rPr lang="it-IT" altLang="zh-CN" sz="2100" dirty="0" err="1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Lett</a:t>
            </a:r>
            <a:r>
              <a:rPr lang="it-IT" altLang="zh-CN" sz="2100" dirty="0">
                <a:solidFill>
                  <a:srgbClr val="0021FF"/>
                </a:solidFill>
                <a:latin typeface="Baskerville Old Face" charset="0"/>
                <a:cs typeface="Baskerville Old Face" charset="0"/>
              </a:rPr>
              <a:t>., 881, L8, doi:10.3847/2041-8213/ab3041</a:t>
            </a:r>
            <a:endParaRPr lang="en-US" altLang="zh-CN" sz="2100" dirty="0">
              <a:solidFill>
                <a:srgbClr val="0021FF"/>
              </a:solidFill>
              <a:latin typeface="Baskerville Old Face" charset="0"/>
              <a:cs typeface="Baskerville Old Fa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71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116"/>
          <a:stretch/>
        </p:blipFill>
        <p:spPr>
          <a:xfrm>
            <a:off x="40709" y="2204864"/>
            <a:ext cx="4482801" cy="3528392"/>
          </a:xfrm>
          <a:prstGeom prst="rect">
            <a:avLst/>
          </a:prstGeom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Energetic electrons in solar system</a:t>
            </a:r>
          </a:p>
        </p:txBody>
      </p:sp>
      <p:sp>
        <p:nvSpPr>
          <p:cNvPr id="14" name="TextBox 32"/>
          <p:cNvSpPr txBox="1">
            <a:spLocks noChangeArrowheads="1"/>
          </p:cNvSpPr>
          <p:nvPr/>
        </p:nvSpPr>
        <p:spPr bwMode="auto">
          <a:xfrm>
            <a:off x="479303" y="1196752"/>
            <a:ext cx="3672408" cy="79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Energetic electrons during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solar eruption</a:t>
            </a:r>
            <a:endParaRPr lang="en-US" sz="28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04864"/>
            <a:ext cx="4536504" cy="3528392"/>
          </a:xfrm>
          <a:prstGeom prst="rect">
            <a:avLst/>
          </a:prstGeom>
        </p:spPr>
      </p:pic>
      <p:sp>
        <p:nvSpPr>
          <p:cNvPr id="16" name="TextBox 32"/>
          <p:cNvSpPr txBox="1">
            <a:spLocks noChangeArrowheads="1"/>
          </p:cNvSpPr>
          <p:nvPr/>
        </p:nvSpPr>
        <p:spPr bwMode="auto">
          <a:xfrm>
            <a:off x="5004048" y="1221728"/>
            <a:ext cx="3672408" cy="79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Energetic electrons during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substorm</a:t>
            </a:r>
            <a:endParaRPr lang="en-US" sz="28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430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000" b="1" dirty="0" smtClean="0">
                <a:solidFill>
                  <a:schemeClr val="bg1"/>
                </a:solidFill>
                <a:latin typeface="Helvetica"/>
                <a:cs typeface="Helvetica"/>
              </a:rPr>
              <a:t>Magnetic reconnection as the driver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02804"/>
            <a:ext cx="3240360" cy="4762500"/>
          </a:xfrm>
          <a:prstGeom prst="rect">
            <a:avLst/>
          </a:prstGeom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683568" y="6021288"/>
            <a:ext cx="1944216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sz="1700" b="1" dirty="0" smtClean="0">
                <a:solidFill>
                  <a:srgbClr val="0000FF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Shibata+, 1995APJL</a:t>
            </a:r>
            <a:endParaRPr kumimoji="0" lang="en-US" altLang="zh-CN" sz="1700" b="1" dirty="0">
              <a:solidFill>
                <a:srgbClr val="0000FF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1115616" y="980728"/>
            <a:ext cx="1584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zh-CN" b="1" dirty="0" smtClean="0">
                <a:latin typeface="Baskerville Old Face" charset="0"/>
                <a:cs typeface="Baskerville Old Face" charset="0"/>
              </a:rPr>
              <a:t>Solar Flare</a:t>
            </a:r>
            <a:endParaRPr lang="en-US" altLang="zh-CN" b="1" dirty="0">
              <a:latin typeface="Baskerville Old Face" charset="0"/>
              <a:cs typeface="Baskerville Old Fac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966942"/>
            <a:ext cx="3240360" cy="4104456"/>
          </a:xfrm>
          <a:prstGeom prst="rect">
            <a:avLst/>
          </a:prstGeom>
        </p:spPr>
      </p:pic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4355976" y="1023119"/>
            <a:ext cx="1584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zh-CN" b="1" dirty="0" smtClean="0">
                <a:latin typeface="Baskerville Old Face" charset="0"/>
                <a:cs typeface="Baskerville Old Face" charset="0"/>
              </a:rPr>
              <a:t>CME</a:t>
            </a:r>
            <a:endParaRPr lang="en-US" altLang="zh-CN" b="1" dirty="0">
              <a:latin typeface="Baskerville Old Face" charset="0"/>
              <a:cs typeface="Baskerville Old Face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3779912" y="6055791"/>
            <a:ext cx="208823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sz="1700" b="1" dirty="0" err="1" smtClean="0">
                <a:solidFill>
                  <a:srgbClr val="0000FF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Lin+Forbes</a:t>
            </a:r>
            <a:r>
              <a:rPr kumimoji="0" lang="en-US" altLang="zh-CN" sz="1700" b="1" dirty="0" smtClean="0">
                <a:solidFill>
                  <a:srgbClr val="0000FF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, 2000JGR</a:t>
            </a:r>
            <a:endParaRPr kumimoji="0" lang="en-US" altLang="zh-CN" sz="1700" b="1" dirty="0">
              <a:solidFill>
                <a:srgbClr val="0000FF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54466"/>
          <a:stretch/>
        </p:blipFill>
        <p:spPr>
          <a:xfrm rot="16200000">
            <a:off x="5636391" y="3084690"/>
            <a:ext cx="4373233" cy="1749484"/>
          </a:xfrm>
          <a:prstGeom prst="rect">
            <a:avLst/>
          </a:prstGeom>
        </p:spPr>
      </p:pic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7092280" y="1023119"/>
            <a:ext cx="14401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zh-CN" b="1" dirty="0" smtClean="0">
                <a:latin typeface="Baskerville Old Face" charset="0"/>
                <a:cs typeface="Baskerville Old Face" charset="0"/>
              </a:rPr>
              <a:t>Substorm</a:t>
            </a:r>
            <a:endParaRPr lang="en-US" altLang="zh-CN" b="1" dirty="0">
              <a:latin typeface="Baskerville Old Face" charset="0"/>
              <a:cs typeface="Baskerville Old Face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876256" y="6055791"/>
            <a:ext cx="208823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sz="1700" b="1" dirty="0" smtClean="0">
                <a:solidFill>
                  <a:srgbClr val="0000FF"/>
                </a:solidFill>
                <a:latin typeface="Baskerville Old Face" charset="0"/>
                <a:ea typeface="Baskerville Old Face" charset="0"/>
                <a:cs typeface="Baskerville Old Face" charset="0"/>
              </a:rPr>
              <a:t>Nakamura, 2011JGR</a:t>
            </a:r>
            <a:endParaRPr kumimoji="0" lang="en-US" altLang="zh-CN" sz="1700" b="1" dirty="0">
              <a:solidFill>
                <a:srgbClr val="0000FF"/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sp>
        <p:nvSpPr>
          <p:cNvPr id="13" name="TextBox 32"/>
          <p:cNvSpPr txBox="1">
            <a:spLocks noChangeArrowheads="1"/>
          </p:cNvSpPr>
          <p:nvPr/>
        </p:nvSpPr>
        <p:spPr bwMode="auto">
          <a:xfrm>
            <a:off x="899592" y="2996952"/>
            <a:ext cx="1872208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23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reconnection</a:t>
            </a:r>
            <a:endParaRPr lang="en-US" sz="23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4" name="TextBox 32"/>
          <p:cNvSpPr txBox="1">
            <a:spLocks noChangeArrowheads="1"/>
          </p:cNvSpPr>
          <p:nvPr/>
        </p:nvSpPr>
        <p:spPr bwMode="auto">
          <a:xfrm>
            <a:off x="3707904" y="3717032"/>
            <a:ext cx="1872208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23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reconnection</a:t>
            </a:r>
            <a:endParaRPr lang="en-US" sz="23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" name="TextBox 32"/>
          <p:cNvSpPr txBox="1">
            <a:spLocks noChangeArrowheads="1"/>
          </p:cNvSpPr>
          <p:nvPr/>
        </p:nvSpPr>
        <p:spPr bwMode="auto">
          <a:xfrm>
            <a:off x="6876256" y="2780928"/>
            <a:ext cx="1872208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2300" b="1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reconnection</a:t>
            </a:r>
            <a:endParaRPr lang="en-US" sz="23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622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115616" y="960550"/>
            <a:ext cx="8028384" cy="549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140000"/>
              </a:lnSpc>
              <a:buAutoNum type="arabicPeriod"/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Parallel acceleration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separatrix</a:t>
            </a:r>
          </a:p>
          <a:p>
            <a:pPr>
              <a:lnSpc>
                <a:spcPct val="140000"/>
              </a:lnSpc>
              <a:buAutoNum type="arabicPeriod"/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Fermi acceleration inside island</a:t>
            </a:r>
          </a:p>
          <a:p>
            <a:pPr>
              <a:lnSpc>
                <a:spcPct val="140000"/>
              </a:lnSpc>
              <a:buFont typeface="Arial" charset="0"/>
              <a:buAutoNum type="arabicPeriod"/>
            </a:pP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Fermi acceleration 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outside island</a:t>
            </a:r>
          </a:p>
          <a:p>
            <a:pPr>
              <a:lnSpc>
                <a:spcPct val="140000"/>
              </a:lnSpc>
              <a:buFont typeface="Arial" charset="0"/>
              <a:buAutoNum type="arabicPeriod"/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Betatron acceleration in pileup region</a:t>
            </a:r>
          </a:p>
          <a:p>
            <a:pPr>
              <a:lnSpc>
                <a:spcPct val="140000"/>
              </a:lnSpc>
              <a:buFont typeface="Arial" charset="0"/>
              <a:buAutoNum type="arabicPeriod"/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Nonadiabatic acceleration by waves </a:t>
            </a:r>
          </a:p>
          <a:p>
            <a:pPr>
              <a:lnSpc>
                <a:spcPct val="140000"/>
              </a:lnSpc>
              <a:buFont typeface="Arial" charset="0"/>
              <a:buAutoNum type="arabicPeriod"/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Acceleration in thin current sheet</a:t>
            </a:r>
          </a:p>
          <a:p>
            <a:pPr>
              <a:lnSpc>
                <a:spcPct val="140000"/>
              </a:lnSpc>
              <a:buFont typeface="Arial" charset="0"/>
              <a:buAutoNum type="arabicPeriod"/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Acceleration at reconnection fronts </a:t>
            </a:r>
          </a:p>
          <a:p>
            <a:pPr>
              <a:lnSpc>
                <a:spcPct val="140000"/>
              </a:lnSpc>
              <a:buFont typeface="Arial" charset="0"/>
              <a:buAutoNum type="arabicPeriod"/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Acceleration in unconfined reconnection jets</a:t>
            </a:r>
            <a:endParaRPr lang="en-US" altLang="zh-CN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40000"/>
              </a:lnSpc>
              <a:buFont typeface="Arial" charset="0"/>
              <a:buAutoNum type="arabicPeriod"/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Acceleration at reconnecting magnetopause</a:t>
            </a:r>
            <a:endParaRPr lang="en-US" altLang="zh-CN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How the acceleration happens?</a:t>
            </a:r>
          </a:p>
        </p:txBody>
      </p:sp>
    </p:spTree>
    <p:extLst>
      <p:ext uri="{BB962C8B-B14F-4D97-AF65-F5344CB8AC3E}">
        <p14:creationId xmlns:p14="http://schemas.microsoft.com/office/powerpoint/2010/main" val="19904423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How the acceleration happens?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81100" y="1475184"/>
            <a:ext cx="20939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3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PIC simulation</a:t>
            </a:r>
            <a:endParaRPr lang="en-US" altLang="zh-CN" sz="23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2248" r="19585" b="7066"/>
          <a:stretch>
            <a:fillRect/>
          </a:stretch>
        </p:blipFill>
        <p:spPr bwMode="auto">
          <a:xfrm>
            <a:off x="304800" y="2023889"/>
            <a:ext cx="3924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1409700" y="3090689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400300" y="2481089"/>
            <a:ext cx="4572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81100" y="3395489"/>
            <a:ext cx="19573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Times New Roman" charset="0"/>
                <a:cs typeface="Times New Roman" charset="0"/>
              </a:rPr>
              <a:t>Parallel electric fields</a:t>
            </a:r>
            <a:endParaRPr lang="en-US" altLang="zh-CN" sz="1500" b="1">
              <a:latin typeface="Times New Roman" charset="0"/>
              <a:cs typeface="Times New Roman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96950" y="5378276"/>
            <a:ext cx="22875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Electron parallel velocity</a:t>
            </a:r>
            <a:endParaRPr lang="en-US" altLang="zh-CN" sz="1500" b="1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342900" y="5975176"/>
            <a:ext cx="37338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buFontTx/>
              <a:buBlip>
                <a:blip r:embed="rId3"/>
              </a:buBlip>
            </a:pPr>
            <a:r>
              <a:rPr lang="en-US" sz="2000">
                <a:latin typeface="Baskerville Old Face" charset="0"/>
                <a:cs typeface="Arial" charset="0"/>
              </a:rPr>
              <a:t>large V// related to large E//</a:t>
            </a:r>
          </a:p>
          <a:p>
            <a:pPr eaLnBrk="1" hangingPunct="1">
              <a:lnSpc>
                <a:spcPct val="110000"/>
              </a:lnSpc>
              <a:buFontTx/>
              <a:buBlip>
                <a:blip r:embed="rId3"/>
              </a:buBlip>
            </a:pPr>
            <a:r>
              <a:rPr lang="en-US" altLang="zh-CN" sz="2000">
                <a:latin typeface="Baskerville Old Face" charset="0"/>
                <a:cs typeface="Arial" charset="0"/>
              </a:rPr>
              <a:t>Effective in guide-field reconn.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12788" y="1947689"/>
            <a:ext cx="17764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Pritchett, 2006JGR</a:t>
            </a:r>
            <a:endParaRPr lang="en-US" altLang="zh-CN" sz="1500" b="1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9" t="5539" r="7375" b="28401"/>
          <a:stretch>
            <a:fillRect/>
          </a:stretch>
        </p:blipFill>
        <p:spPr bwMode="auto">
          <a:xfrm>
            <a:off x="4879975" y="2168351"/>
            <a:ext cx="388302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5794375" y="4149551"/>
            <a:ext cx="914400" cy="9144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marL="912813" algn="ctr" defTabSz="4776788"/>
            <a:endParaRPr lang="en-US" sz="2000" b="1">
              <a:latin typeface="Times New Roman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708775" y="4835351"/>
            <a:ext cx="1066800" cy="228600"/>
          </a:xfrm>
          <a:prstGeom prst="straightConnector1">
            <a:avLst/>
          </a:prstGeom>
          <a:ln w="9525" cmpd="sng">
            <a:solidFill>
              <a:srgbClr val="1417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5105400" y="5972796"/>
            <a:ext cx="3276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Blip>
                <a:blip r:embed="rId3"/>
              </a:buBlip>
            </a:pPr>
            <a:r>
              <a:rPr lang="en-US" sz="2000" dirty="0">
                <a:latin typeface="Baskerville Old Face" charset="0"/>
                <a:cs typeface="Arial" charset="0"/>
              </a:rPr>
              <a:t>PSD in parallel direction is enhanced significantly</a:t>
            </a:r>
            <a:endParaRPr lang="en-US" altLang="zh-CN" sz="2000" dirty="0">
              <a:latin typeface="Baskerville Old Face" charset="0"/>
              <a:cs typeface="Arial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337175" y="1936576"/>
            <a:ext cx="25034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Egedal+, 2012 Nature Phys.</a:t>
            </a:r>
            <a:endParaRPr lang="en-US" altLang="zh-CN" sz="1500" b="1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946775" y="1486297"/>
            <a:ext cx="174148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3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Observation</a:t>
            </a:r>
            <a:endParaRPr lang="en-US" altLang="zh-CN" sz="2300" b="1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146668" y="814814"/>
            <a:ext cx="56494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1. Parallel acceleration at separatrix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0" y="1340768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952017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How the acceleration happens?</a:t>
            </a:r>
          </a:p>
        </p:txBody>
      </p: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146668" y="814814"/>
            <a:ext cx="56494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2. Fermi acceleration inside island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0" y="1340768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2392189"/>
            <a:ext cx="38401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431751"/>
            <a:ext cx="3948113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23817" r="51880" b="28789"/>
          <a:stretch/>
        </p:blipFill>
        <p:spPr bwMode="auto">
          <a:xfrm>
            <a:off x="4876800" y="1422747"/>
            <a:ext cx="3733800" cy="244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12"/>
          <a:stretch>
            <a:fillRect/>
          </a:stretch>
        </p:blipFill>
        <p:spPr bwMode="auto">
          <a:xfrm>
            <a:off x="539552" y="3789040"/>
            <a:ext cx="4191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2057400" y="2708101"/>
            <a:ext cx="1828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Drake+ 2006Nature</a:t>
            </a:r>
            <a:endParaRPr lang="en-US" altLang="zh-CN" sz="1500" b="1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2447925" y="5241751"/>
            <a:ext cx="2352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Chen+ 2008, Nature Phys.</a:t>
            </a:r>
            <a:endParaRPr lang="en-US" altLang="zh-CN" sz="1500" b="1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4992289" y="3824314"/>
            <a:ext cx="3865562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Blip>
                <a:blip r:embed="rId6"/>
              </a:buBlip>
            </a:pPr>
            <a:r>
              <a:rPr lang="en-US" sz="2000" dirty="0">
                <a:latin typeface="Baskerville Old Face" charset="0"/>
                <a:cs typeface="Arial" charset="0"/>
              </a:rPr>
              <a:t>Magnetic island is contracting, leading to shrink of magnetic field line, and then first-order Fermi acceleration</a:t>
            </a:r>
          </a:p>
          <a:p>
            <a:pPr eaLnBrk="1" hangingPunct="1">
              <a:lnSpc>
                <a:spcPct val="130000"/>
              </a:lnSpc>
              <a:buFontTx/>
              <a:buBlip>
                <a:blip r:embed="rId6"/>
              </a:buBlip>
            </a:pPr>
            <a:r>
              <a:rPr lang="en-US" altLang="zh-CN" sz="2000" dirty="0">
                <a:latin typeface="Baskerville Old Face" charset="0"/>
                <a:cs typeface="Arial" charset="0"/>
              </a:rPr>
              <a:t>Multiple-island assumption</a:t>
            </a:r>
          </a:p>
          <a:p>
            <a:pPr eaLnBrk="1" hangingPunct="1">
              <a:lnSpc>
                <a:spcPct val="130000"/>
              </a:lnSpc>
              <a:buFontTx/>
              <a:buBlip>
                <a:blip r:embed="rId6"/>
              </a:buBlip>
            </a:pPr>
            <a:r>
              <a:rPr lang="en-US" altLang="zh-CN" sz="2000" dirty="0">
                <a:latin typeface="Baskerville Old Face" charset="0"/>
                <a:cs typeface="Arial" charset="0"/>
              </a:rPr>
              <a:t>Observation evidence: energetic electrons associated with islands</a:t>
            </a: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6400800" y="3546301"/>
            <a:ext cx="1828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Drake+ 2006Nature</a:t>
            </a:r>
            <a:endParaRPr lang="en-US" altLang="zh-CN" sz="1500" b="1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007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How the acceleration happens?</a:t>
            </a:r>
          </a:p>
        </p:txBody>
      </p: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146668" y="814814"/>
            <a:ext cx="56494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3. Fermi acceleration outside island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0" y="1340768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12302" r="50024" b="49413"/>
          <a:stretch>
            <a:fillRect/>
          </a:stretch>
        </p:blipFill>
        <p:spPr bwMode="auto">
          <a:xfrm>
            <a:off x="76200" y="3869903"/>
            <a:ext cx="39624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7" t="33743" r="16664" b="38431"/>
          <a:stretch>
            <a:fillRect/>
          </a:stretch>
        </p:blipFill>
        <p:spPr bwMode="auto">
          <a:xfrm>
            <a:off x="3429000" y="3846537"/>
            <a:ext cx="2317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940152" y="4005064"/>
            <a:ext cx="18335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Hoshino+, 2012PRL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5652120" y="4293096"/>
            <a:ext cx="3581400" cy="145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Blip>
                <a:blip r:embed="rId4"/>
              </a:buBlip>
            </a:pPr>
            <a:r>
              <a:rPr lang="en-US" sz="2000" dirty="0">
                <a:latin typeface="Baskerville Old Face" charset="0"/>
                <a:cs typeface="Arial" charset="0"/>
              </a:rPr>
              <a:t>No acceleration inside island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4"/>
              </a:buBlip>
            </a:pPr>
            <a:r>
              <a:rPr lang="en-US" sz="2000" dirty="0">
                <a:latin typeface="Baskerville Old Face" charset="0"/>
                <a:cs typeface="Arial" charset="0"/>
              </a:rPr>
              <a:t>electron acceleration outside island </a:t>
            </a:r>
            <a:r>
              <a:rPr lang="en-US" sz="2000" dirty="0" smtClean="0">
                <a:latin typeface="Baskerville Old Face" charset="0"/>
                <a:cs typeface="Arial" charset="0"/>
              </a:rPr>
              <a:t>(first-</a:t>
            </a:r>
            <a:r>
              <a:rPr lang="en-US" sz="2000" dirty="0">
                <a:latin typeface="Baskerville Old Face" charset="0"/>
                <a:cs typeface="Arial" charset="0"/>
              </a:rPr>
              <a:t>order Fermi</a:t>
            </a:r>
            <a:r>
              <a:rPr lang="en-US" sz="2000" dirty="0" smtClean="0">
                <a:latin typeface="Baskerville Old Face" charset="0"/>
                <a:cs typeface="Arial" charset="0"/>
              </a:rPr>
              <a:t>)</a:t>
            </a:r>
            <a:endParaRPr lang="en-US" sz="2000" dirty="0">
              <a:latin typeface="Baskerville Old Face" charset="0"/>
              <a:cs typeface="Arial" charset="0"/>
            </a:endParaRPr>
          </a:p>
        </p:txBody>
      </p:sp>
      <p:pic>
        <p:nvPicPr>
          <p:cNvPr id="3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55794" r="20448" b="15913"/>
          <a:stretch>
            <a:fillRect/>
          </a:stretch>
        </p:blipFill>
        <p:spPr bwMode="auto">
          <a:xfrm>
            <a:off x="4264025" y="1897410"/>
            <a:ext cx="48799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7312025" y="1897410"/>
            <a:ext cx="1752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No electron acceleration in secondary island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016625" y="2354610"/>
            <a:ext cx="129540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378825" y="2126010"/>
            <a:ext cx="304800" cy="76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4970463" y="2884835"/>
            <a:ext cx="4191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912813" algn="ctr" defTabSz="4776788"/>
            <a:endParaRPr lang="en-US" sz="2000" b="1">
              <a:latin typeface="Times New Roman" charset="0"/>
            </a:endParaRP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4873625" y="2888010"/>
            <a:ext cx="17764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Pritchett, 2006JGR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r="18779" b="69830"/>
          <a:stretch/>
        </p:blipFill>
        <p:spPr bwMode="auto">
          <a:xfrm>
            <a:off x="0" y="1772816"/>
            <a:ext cx="4571896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1691680" y="2673102"/>
            <a:ext cx="1143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No electron</a:t>
            </a:r>
            <a:endParaRPr lang="en-US" altLang="zh-CN" sz="1500" b="1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7344069" y="2852936"/>
            <a:ext cx="17764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Pritchett, 2006JGR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047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How the acceleration happens?</a:t>
            </a:r>
          </a:p>
        </p:txBody>
      </p: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146668" y="814814"/>
            <a:ext cx="66575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4. Betatron acceleration in pileup region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0" y="1340768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8" b="24974"/>
          <a:stretch/>
        </p:blipFill>
        <p:spPr bwMode="auto">
          <a:xfrm>
            <a:off x="14039" y="1844824"/>
            <a:ext cx="463100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1835696" y="2828801"/>
            <a:ext cx="1143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en-US" sz="1500" dirty="0">
                <a:solidFill>
                  <a:srgbClr val="0000FF"/>
                </a:solidFill>
                <a:latin typeface="Baskerville Old Face" charset="0"/>
              </a:rPr>
              <a:t>Adiabatic acceleration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971600" y="2636912"/>
            <a:ext cx="1008112" cy="360040"/>
          </a:xfrm>
          <a:prstGeom prst="straightConnector1">
            <a:avLst/>
          </a:prstGeom>
          <a:ln w="127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539552" y="1628800"/>
            <a:ext cx="1941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Hoshino+ 2001, JGR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9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5"/>
          <a:stretch/>
        </p:blipFill>
        <p:spPr bwMode="auto">
          <a:xfrm>
            <a:off x="251520" y="4077072"/>
            <a:ext cx="453650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t="7347" r="18044" b="31929"/>
          <a:stretch/>
        </p:blipFill>
        <p:spPr bwMode="auto">
          <a:xfrm>
            <a:off x="5212349" y="1484784"/>
            <a:ext cx="39201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5580112" y="2996952"/>
            <a:ext cx="22780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Fu+ 2013, Nature Physics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2437954" y="3789040"/>
            <a:ext cx="22780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Fu+ 2013, Nature Physics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8097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815" y="41990"/>
            <a:ext cx="9144000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zh-CN" sz="4300" b="1" dirty="0" smtClean="0">
                <a:solidFill>
                  <a:schemeClr val="bg1"/>
                </a:solidFill>
                <a:latin typeface="Helvetica"/>
                <a:cs typeface="Helvetica"/>
              </a:rPr>
              <a:t>How the acceleration happens?</a:t>
            </a:r>
          </a:p>
        </p:txBody>
      </p: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146668" y="814814"/>
            <a:ext cx="66575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5. Nonadiabatic acceleration by waves 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0" y="1340768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2" t="61435" r="6845" b="14891"/>
          <a:stretch>
            <a:fillRect/>
          </a:stretch>
        </p:blipFill>
        <p:spPr bwMode="auto">
          <a:xfrm>
            <a:off x="26988" y="4468754"/>
            <a:ext cx="38973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t="7041" r="13261" b="7402"/>
          <a:stretch/>
        </p:blipFill>
        <p:spPr bwMode="auto">
          <a:xfrm>
            <a:off x="220663" y="1493298"/>
            <a:ext cx="3446462" cy="306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12988" r="49693" b="30249"/>
          <a:stretch/>
        </p:blipFill>
        <p:spPr bwMode="auto">
          <a:xfrm>
            <a:off x="3802063" y="1452242"/>
            <a:ext cx="304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t="11864" r="51477" b="60431"/>
          <a:stretch>
            <a:fillRect/>
          </a:stretch>
        </p:blipFill>
        <p:spPr bwMode="auto">
          <a:xfrm>
            <a:off x="3649663" y="4392554"/>
            <a:ext cx="3276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276225" y="6137217"/>
            <a:ext cx="3048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000" b="1">
                <a:solidFill>
                  <a:srgbClr val="0000FF"/>
                </a:solidFill>
                <a:latin typeface="Baskerville Old Face" charset="0"/>
                <a:cs typeface="Arial" charset="0"/>
              </a:rPr>
              <a:t>nonadiabatic acceleration inside island</a:t>
            </a:r>
          </a:p>
        </p:txBody>
      </p: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4114800" y="6216592"/>
            <a:ext cx="2819400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800" b="1" dirty="0">
                <a:solidFill>
                  <a:srgbClr val="0000FF"/>
                </a:solidFill>
                <a:latin typeface="Baskerville Old Face" charset="0"/>
                <a:cs typeface="Arial" charset="0"/>
              </a:rPr>
              <a:t>nonadiabatic acceleration in outflow region</a:t>
            </a:r>
          </a:p>
        </p:txBody>
      </p:sp>
      <p:sp>
        <p:nvSpPr>
          <p:cNvPr id="23" name="TextBox 31"/>
          <p:cNvSpPr txBox="1">
            <a:spLocks noChangeArrowheads="1"/>
          </p:cNvSpPr>
          <p:nvPr/>
        </p:nvSpPr>
        <p:spPr bwMode="auto">
          <a:xfrm>
            <a:off x="6705600" y="1893316"/>
            <a:ext cx="2514600" cy="422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Blip>
                <a:blip r:embed="rId6"/>
              </a:buBlip>
              <a:defRPr/>
            </a:pPr>
            <a:r>
              <a:rPr lang="en-US" sz="2000" dirty="0">
                <a:latin typeface="Baskerville Old Face" charset="0"/>
                <a:cs typeface="Arial" charset="0"/>
              </a:rPr>
              <a:t>P</a:t>
            </a:r>
            <a:r>
              <a:rPr lang="en-US" sz="2000" dirty="0" smtClean="0">
                <a:latin typeface="Baskerville Old Face" charset="0"/>
                <a:cs typeface="Arial" charset="0"/>
              </a:rPr>
              <a:t>ower-law index does not change =&gt; adiabatic acceleration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endParaRPr lang="en-US" sz="2000" dirty="0" smtClean="0">
              <a:latin typeface="Baskerville Old Face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buFontTx/>
              <a:buBlip>
                <a:blip r:embed="rId6"/>
              </a:buBlip>
              <a:defRPr/>
            </a:pPr>
            <a:r>
              <a:rPr lang="en-US" sz="2000" dirty="0">
                <a:latin typeface="Baskerville Old Face" charset="0"/>
                <a:cs typeface="Arial" charset="0"/>
              </a:rPr>
              <a:t>Power-law index </a:t>
            </a:r>
            <a:r>
              <a:rPr lang="en-US" sz="2000" dirty="0" smtClean="0">
                <a:latin typeface="Baskerville Old Face" charset="0"/>
                <a:cs typeface="Arial" charset="0"/>
              </a:rPr>
              <a:t>changes </a:t>
            </a:r>
            <a:r>
              <a:rPr lang="en-US" sz="2000" dirty="0">
                <a:latin typeface="Baskerville Old Face" charset="0"/>
                <a:cs typeface="Arial" charset="0"/>
              </a:rPr>
              <a:t>=&gt; </a:t>
            </a:r>
            <a:r>
              <a:rPr lang="en-US" sz="2000" dirty="0" smtClean="0">
                <a:latin typeface="Baskerville Old Face" charset="0"/>
                <a:cs typeface="Arial" charset="0"/>
              </a:rPr>
              <a:t>nonadiabatic </a:t>
            </a:r>
            <a:r>
              <a:rPr lang="en-US" sz="2000" dirty="0">
                <a:latin typeface="Baskerville Old Face" charset="0"/>
                <a:cs typeface="Arial" charset="0"/>
              </a:rPr>
              <a:t>acceleration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990600" y="1954154"/>
            <a:ext cx="1711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Retino</a:t>
            </a:r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+, 2008JGR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5129477" y="2620904"/>
            <a:ext cx="1697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Imada</a:t>
            </a:r>
            <a:r>
              <a:rPr lang="en-US" sz="15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+, 2007JGR</a:t>
            </a:r>
            <a:endParaRPr lang="en-US" altLang="zh-CN" sz="15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600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5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8_Office 主题​​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FFFFFF"/>
      </a:accent3>
      <a:accent4>
        <a:srgbClr val="000000"/>
      </a:accent4>
      <a:accent5>
        <a:srgbClr val="B7CCE5"/>
      </a:accent5>
      <a:accent6>
        <a:srgbClr val="2472C1"/>
      </a:accent6>
      <a:hlink>
        <a:srgbClr val="9454C3"/>
      </a:hlink>
      <a:folHlink>
        <a:srgbClr val="3EBBF0"/>
      </a:folHlink>
    </a:clrScheme>
    <a:fontScheme name="8_Office 主题​​">
      <a:majorFont>
        <a:latin typeface="Franklin Gothic Medium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主题​​ 1">
        <a:dk1>
          <a:srgbClr val="000000"/>
        </a:dk1>
        <a:lt1>
          <a:srgbClr val="FFFFFF"/>
        </a:lt1>
        <a:dk2>
          <a:srgbClr val="242852"/>
        </a:dk2>
        <a:lt2>
          <a:srgbClr val="ACCBF9"/>
        </a:lt2>
        <a:accent1>
          <a:srgbClr val="629DD1"/>
        </a:accent1>
        <a:accent2>
          <a:srgbClr val="297FD5"/>
        </a:accent2>
        <a:accent3>
          <a:srgbClr val="FFFFFF"/>
        </a:accent3>
        <a:accent4>
          <a:srgbClr val="000000"/>
        </a:accent4>
        <a:accent5>
          <a:srgbClr val="B7CCE5"/>
        </a:accent5>
        <a:accent6>
          <a:srgbClr val="2472C1"/>
        </a:accent6>
        <a:hlink>
          <a:srgbClr val="9454C3"/>
        </a:hlink>
        <a:folHlink>
          <a:srgbClr val="3EBB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默认设计模板">
  <a:themeElements>
    <a:clrScheme name="3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0000" tIns="46800" rIns="90000" bIns="46800" numCol="1" anchor="t" anchorCtr="1" compatLnSpc="1">
        <a:spAutoFit/>
      </a:bodyPr>
      <a:lstStyle>
        <a:defPPr marL="0" marR="0" indent="0" algn="ctr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0000" tIns="46800" rIns="90000" bIns="46800" numCol="1" anchor="t" anchorCtr="1" compatLnSpc="1">
        <a:spAutoFit/>
      </a:bodyPr>
      <a:lstStyle>
        <a:defPPr marL="0" marR="0" indent="0" algn="ctr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黑体" pitchFamily="2" charset="-122"/>
          </a:defRPr>
        </a:defPPr>
      </a:lstStyle>
    </a:lnDef>
  </a:objectDefaults>
  <a:extraClrSchemeLst>
    <a:extraClrScheme>
      <a:clrScheme name="3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主题​​">
  <a:themeElements>
    <a:clrScheme name="8_Office 主题​​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FFFFFF"/>
      </a:accent3>
      <a:accent4>
        <a:srgbClr val="000000"/>
      </a:accent4>
      <a:accent5>
        <a:srgbClr val="B7CCE5"/>
      </a:accent5>
      <a:accent6>
        <a:srgbClr val="2472C1"/>
      </a:accent6>
      <a:hlink>
        <a:srgbClr val="9454C3"/>
      </a:hlink>
      <a:folHlink>
        <a:srgbClr val="3EBBF0"/>
      </a:folHlink>
    </a:clrScheme>
    <a:fontScheme name="8_Office 主题​​">
      <a:majorFont>
        <a:latin typeface="Franklin Gothic Medium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主题​​ 1">
        <a:dk1>
          <a:srgbClr val="000000"/>
        </a:dk1>
        <a:lt1>
          <a:srgbClr val="FFFFFF"/>
        </a:lt1>
        <a:dk2>
          <a:srgbClr val="242852"/>
        </a:dk2>
        <a:lt2>
          <a:srgbClr val="ACCBF9"/>
        </a:lt2>
        <a:accent1>
          <a:srgbClr val="629DD1"/>
        </a:accent1>
        <a:accent2>
          <a:srgbClr val="297FD5"/>
        </a:accent2>
        <a:accent3>
          <a:srgbClr val="FFFFFF"/>
        </a:accent3>
        <a:accent4>
          <a:srgbClr val="000000"/>
        </a:accent4>
        <a:accent5>
          <a:srgbClr val="B7CCE5"/>
        </a:accent5>
        <a:accent6>
          <a:srgbClr val="2472C1"/>
        </a:accent6>
        <a:hlink>
          <a:srgbClr val="9454C3"/>
        </a:hlink>
        <a:folHlink>
          <a:srgbClr val="3EBB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7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7070</TotalTime>
  <Words>600</Words>
  <Application>Microsoft Macintosh PowerPoint</Application>
  <PresentationFormat>On-screen Show (4:3)</PresentationFormat>
  <Paragraphs>114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15_默认设计模板</vt:lpstr>
      <vt:lpstr>8_Office 主题​​</vt:lpstr>
      <vt:lpstr>3_默认设计模板</vt:lpstr>
      <vt:lpstr>9_Office 主题​​</vt:lpstr>
      <vt:lpstr>16_默认设计模板</vt:lpstr>
      <vt:lpstr>17_默认设计模板</vt:lpstr>
      <vt:lpstr>自定义设计方案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jiamingshun</dc:creator>
  <cp:lastModifiedBy>Huishan Fu</cp:lastModifiedBy>
  <cp:revision>895</cp:revision>
  <dcterms:created xsi:type="dcterms:W3CDTF">2015-12-07T12:53:59Z</dcterms:created>
  <dcterms:modified xsi:type="dcterms:W3CDTF">2020-04-30T17:14:34Z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2052-10.1.0.5400</vt:lpwstr>
  </property>
</Properties>
</file>