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4" r:id="rId3"/>
    <p:sldId id="267" r:id="rId4"/>
    <p:sldId id="427" r:id="rId5"/>
    <p:sldId id="428" r:id="rId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ysteinn Sigmundsson" initials="FS" lastIdx="1" clrIdx="0">
    <p:extLst>
      <p:ext uri="{19B8F6BF-5375-455C-9EA6-DF929625EA0E}">
        <p15:presenceInfo xmlns:p15="http://schemas.microsoft.com/office/powerpoint/2012/main" userId="S::fs@hi.is::48f8f688-639f-43c3-9172-bcea2038a1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10:18:31.377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8773-18E8-984C-9EF4-BD905AF25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B8443-4F7A-D746-A97D-9D9D6ECA2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2B2B-1649-4740-9279-EFFF2E8B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8CE0-9C4D-6C4E-B4EB-483969CA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D0E6D-F761-C74A-BD9C-118BD999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227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69B6-2D48-3A45-9308-CC5A74DA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D22CB-CD74-A745-BC13-05325A37E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6A3A3-F85A-1F40-978A-952CBD2E3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913A5-1555-F349-AB1D-28153E81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82886-7B43-3645-8D26-21A923DD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891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E5480-8ABC-C74B-8099-C1ED87676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F25B61-960D-D04F-A329-B5E963687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FDCAE-A642-EC44-A196-0D0FA347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D122-7C56-874A-AEB1-154611CF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C6450-5AA3-D840-A07F-655544DD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8764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5713-3FDB-014A-957B-E17F729A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5574B-45A5-E44A-B203-B08FBD3D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A342-AB84-3C41-8BDF-27C14D4D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5AC2C-6A12-F047-8F37-0B067EB1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A8652-1440-0E4E-B5E8-4BFE625F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712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32B42-D154-C947-A6B2-5B36C4F6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5C2F-C4E9-144B-9FC5-9247F574E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ACCA-842A-8241-A016-EAAA9A2C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9E16-3141-0348-B1D4-49C94B01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64BF-18A4-2145-90C8-355DD1A8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218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0BE5-C4BB-714E-B7B5-96F2C237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5D1FD-2898-B24F-B73F-0C3551C2F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9E535-6B49-9B47-A41D-21A35E63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0262B-6FD0-7B4E-B28B-92252E00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B81E8-A6E6-C843-B2E1-6533146B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A2711-64BA-454E-9C51-8A063F78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530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655B-888A-B84F-AD4C-109C29B1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A4302-30DE-6041-821A-E0B1CE2A1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9E667-EB12-AB42-9B2D-49819C7BC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8FCDE-AEB6-E94E-8FBE-FD894E84E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DB405-9C38-6743-B370-27F1C8AC3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49477-2A25-934B-9243-78FAC8CC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E3E06-073E-9A4E-AE57-FCEC083D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FA73A-B5B2-F643-9102-4139F5D8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551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0283-DB25-D047-9A42-33B29AA8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2A11B-4D86-CF46-8F48-95E8BBA2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4B661-4F93-0742-942B-5B9ED2DF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348FF-1D9B-9946-9ACE-CE6EB997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72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A89FE-A45F-CA47-8574-B0BDF95D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B5254-910F-C343-B331-8E5E070D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8D7D9-5CCF-E94F-8D3C-FD896344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098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B652-96A6-9042-9FC3-4E652678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A4BC-7CD1-A64C-B325-A815386F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9D7D7-25BB-B24A-BAD4-C095958A1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29687-1562-844B-9137-A925D582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95F4F-6E20-3543-85C9-6E6DDB91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C730E-AC42-4D4E-BA6F-E864AE25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1298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EB67-37D6-6A4D-BBF9-0E71A9F7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F0B6B-BE90-CE41-A894-745818FF3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7BC98-30E3-4E4C-94A3-6B2E65BBA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D1AAB-00DB-9B4F-94ED-4E1E28D2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12680-05BF-C54F-AE0A-3DF615AA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F8A1-5B03-8E47-9DC8-12C4F176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7062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AB4C6-7418-7F45-88F5-CA6D1746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4FE18-683D-0E45-A349-12530CBB6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8FDB-9A1F-E946-B041-6B24F10C7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C582-44BD-FD41-8570-7EC09CE36A71}" type="datetimeFigureOut">
              <a:rPr lang="en-IS" smtClean="0"/>
              <a:t>04/05/2020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7D51-EA4B-4245-97F8-9BF457915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21835-1402-F748-A5ED-159847F24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E12CF-AE55-9C4E-BA98-351852FF94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623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6.tiff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37ED-7E32-464E-9D9C-A3DB7D8F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252" y="438648"/>
            <a:ext cx="9144000" cy="1410629"/>
          </a:xfrm>
        </p:spPr>
        <p:txBody>
          <a:bodyPr>
            <a:normAutofit/>
          </a:bodyPr>
          <a:lstStyle/>
          <a:p>
            <a:r>
              <a:rPr lang="en-GB" sz="3100" b="1" dirty="0"/>
              <a:t>Pressure conditions in coupled magma bodies and their evolution during eruptions and caldera collapse: </a:t>
            </a:r>
            <a:br>
              <a:rPr lang="en-GB" sz="3100" b="1" dirty="0"/>
            </a:br>
            <a:r>
              <a:rPr lang="en-GB" sz="3100" b="1" dirty="0"/>
              <a:t>Piton de la </a:t>
            </a:r>
            <a:r>
              <a:rPr lang="en-GB" sz="3100" b="1" dirty="0" err="1"/>
              <a:t>Fournaise</a:t>
            </a:r>
            <a:r>
              <a:rPr lang="en-GB" sz="3100" b="1" dirty="0"/>
              <a:t> 2007</a:t>
            </a:r>
            <a:endParaRPr lang="en-I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8C38E-3987-534A-B34C-1109A022885F}"/>
              </a:ext>
            </a:extLst>
          </p:cNvPr>
          <p:cNvSpPr txBox="1"/>
          <p:nvPr/>
        </p:nvSpPr>
        <p:spPr>
          <a:xfrm>
            <a:off x="1840381" y="1994940"/>
            <a:ext cx="92720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Freysteinn</a:t>
            </a:r>
            <a:r>
              <a:rPr lang="en-GB" dirty="0"/>
              <a:t> (1) , Aline Peltier (2,3), </a:t>
            </a:r>
            <a:r>
              <a:rPr lang="en-GB" dirty="0" err="1"/>
              <a:t>Siqi</a:t>
            </a:r>
            <a:r>
              <a:rPr lang="en-GB" dirty="0"/>
              <a:t> Li (1), </a:t>
            </a:r>
            <a:r>
              <a:rPr lang="en-US" dirty="0"/>
              <a:t>Valérie </a:t>
            </a:r>
            <a:r>
              <a:rPr lang="en-US" dirty="0" err="1"/>
              <a:t>Ferrazzini</a:t>
            </a:r>
            <a:r>
              <a:rPr lang="en-US" dirty="0"/>
              <a:t> (2,3), Andrea Di </a:t>
            </a:r>
            <a:r>
              <a:rPr lang="en-US" dirty="0" err="1"/>
              <a:t>Muro</a:t>
            </a:r>
            <a:r>
              <a:rPr lang="en-US" dirty="0"/>
              <a:t> (2,3)</a:t>
            </a:r>
            <a:endParaRPr lang="en-IS" dirty="0"/>
          </a:p>
          <a:p>
            <a:r>
              <a:rPr lang="en-GB" dirty="0"/>
              <a:t> </a:t>
            </a:r>
            <a:endParaRPr lang="en-IS" dirty="0"/>
          </a:p>
          <a:p>
            <a:r>
              <a:rPr lang="en-GB" dirty="0"/>
              <a:t>(1) Nordic Volcanological </a:t>
            </a:r>
            <a:r>
              <a:rPr lang="en-GB" dirty="0" err="1"/>
              <a:t>Center</a:t>
            </a:r>
            <a:r>
              <a:rPr lang="en-GB" dirty="0"/>
              <a:t>, Institute of Earth Sciences, University of Iceland.</a:t>
            </a:r>
            <a:endParaRPr lang="en-IS" dirty="0"/>
          </a:p>
          <a:p>
            <a:r>
              <a:rPr lang="en-US" dirty="0"/>
              <a:t>(2) </a:t>
            </a:r>
            <a:r>
              <a:rPr lang="en-US" dirty="0" err="1"/>
              <a:t>Universite</a:t>
            </a:r>
            <a:r>
              <a:rPr lang="en-US" dirty="0"/>
              <a:t>́ de Paris, </a:t>
            </a:r>
            <a:r>
              <a:rPr lang="en-US" dirty="0" err="1"/>
              <a:t>Institut</a:t>
            </a:r>
            <a:r>
              <a:rPr lang="en-US" dirty="0"/>
              <a:t> de Physique du Globe de Paris, CNRS, F-75005, Paris, France</a:t>
            </a:r>
            <a:endParaRPr lang="en-IS" dirty="0"/>
          </a:p>
          <a:p>
            <a:r>
              <a:rPr lang="en-US" dirty="0"/>
              <a:t>(3) </a:t>
            </a:r>
            <a:r>
              <a:rPr lang="en-US" dirty="0" err="1"/>
              <a:t>Observatoire</a:t>
            </a:r>
            <a:r>
              <a:rPr lang="en-US" dirty="0"/>
              <a:t> </a:t>
            </a:r>
            <a:r>
              <a:rPr lang="en-US" dirty="0" err="1"/>
              <a:t>Volcanologique</a:t>
            </a:r>
            <a:r>
              <a:rPr lang="en-US" dirty="0"/>
              <a:t> du Piton de la </a:t>
            </a:r>
            <a:r>
              <a:rPr lang="en-US" dirty="0" err="1"/>
              <a:t>Fournaise</a:t>
            </a:r>
            <a:r>
              <a:rPr lang="en-US" dirty="0"/>
              <a:t>, IPGP Paris, La </a:t>
            </a:r>
            <a:r>
              <a:rPr lang="en-US" dirty="0" err="1"/>
              <a:t>Plaine</a:t>
            </a:r>
            <a:r>
              <a:rPr lang="en-US" dirty="0"/>
              <a:t> des </a:t>
            </a:r>
            <a:r>
              <a:rPr lang="en-US" dirty="0" err="1"/>
              <a:t>Cafres</a:t>
            </a:r>
            <a:r>
              <a:rPr lang="en-US" dirty="0"/>
              <a:t>, France</a:t>
            </a:r>
            <a:endParaRPr lang="en-IS" dirty="0"/>
          </a:p>
          <a:p>
            <a:endParaRPr lang="en-I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9ABE8-3C27-824D-A6B7-E96FC54E3911}"/>
              </a:ext>
            </a:extLst>
          </p:cNvPr>
          <p:cNvSpPr txBox="1"/>
          <p:nvPr/>
        </p:nvSpPr>
        <p:spPr>
          <a:xfrm>
            <a:off x="932398" y="3834029"/>
            <a:ext cx="10864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Understanding the interplay between pressure evolution in magma bodies in volcano roots and caldera collapses is important to for the general understanding of volcanoes and how calderas form. </a:t>
            </a:r>
          </a:p>
          <a:p>
            <a:endParaRPr lang="en-GB" dirty="0"/>
          </a:p>
          <a:p>
            <a:r>
              <a:rPr lang="en-GB" dirty="0"/>
              <a:t>We use lessons-learned regarding caldera collapse dynamics and inferred 2014-2015 pressure evolution in a magma body under the Bardarbunga caldera, Iceland, to revisit the dynamics of the 2007 caldera collapse at Piton de La </a:t>
            </a:r>
            <a:r>
              <a:rPr lang="en-GB" dirty="0" err="1"/>
              <a:t>Fournaise</a:t>
            </a:r>
            <a:r>
              <a:rPr lang="en-GB" dirty="0"/>
              <a:t> volcano, La Reunion:  WORK IN PROGRESS </a:t>
            </a:r>
          </a:p>
          <a:p>
            <a:endParaRPr lang="en-GB" dirty="0"/>
          </a:p>
          <a:p>
            <a:r>
              <a:rPr lang="en-GB" dirty="0"/>
              <a:t>Project supported by EUROVOLC trans-national access:</a:t>
            </a:r>
          </a:p>
          <a:p>
            <a:r>
              <a:rPr lang="en-GB" dirty="0"/>
              <a:t>Access to data bases and all information on 2007 events provided </a:t>
            </a:r>
          </a:p>
          <a:p>
            <a:r>
              <a:rPr lang="en-GB" dirty="0"/>
              <a:t>by </a:t>
            </a:r>
            <a:r>
              <a:rPr lang="en-US" dirty="0" err="1"/>
              <a:t>Observatoire</a:t>
            </a:r>
            <a:r>
              <a:rPr lang="en-US" dirty="0"/>
              <a:t> </a:t>
            </a:r>
            <a:r>
              <a:rPr lang="en-US" dirty="0" err="1"/>
              <a:t>Volcanologique</a:t>
            </a:r>
            <a:r>
              <a:rPr lang="en-US" dirty="0"/>
              <a:t> du Piton de la </a:t>
            </a:r>
            <a:r>
              <a:rPr lang="en-US" dirty="0" err="1"/>
              <a:t>Fournaise</a:t>
            </a:r>
            <a:r>
              <a:rPr lang="en-GB" dirty="0"/>
              <a:t>. </a:t>
            </a:r>
            <a:endParaRPr lang="en-I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C1A7C-C6CE-E447-82AC-131719DDE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7" t="17497" r="7577" b="25376"/>
          <a:stretch/>
        </p:blipFill>
        <p:spPr>
          <a:xfrm>
            <a:off x="8193933" y="5734018"/>
            <a:ext cx="3484319" cy="962333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289995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AE76-755A-A641-A23A-8962380D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3" y="365125"/>
            <a:ext cx="1141884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Piton de la </a:t>
            </a:r>
            <a:r>
              <a:rPr lang="en-US" sz="3600" dirty="0" err="1"/>
              <a:t>Fournaise</a:t>
            </a:r>
            <a:r>
              <a:rPr lang="en-US" sz="3600" dirty="0"/>
              <a:t> La Reunion, caldera collapse in 2007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6F1FB-F0EC-0E49-9A96-EB5244384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192"/>
            <a:ext cx="12192000" cy="2792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A5101-53F0-E640-A6AB-74F3DC532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365"/>
          <a:stretch/>
        </p:blipFill>
        <p:spPr>
          <a:xfrm>
            <a:off x="16210" y="4555895"/>
            <a:ext cx="12192000" cy="1143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B20C4-6FCB-174F-987F-E7078367F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26" b="41271"/>
          <a:stretch/>
        </p:blipFill>
        <p:spPr>
          <a:xfrm>
            <a:off x="16210" y="5680344"/>
            <a:ext cx="12192000" cy="350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C5128-5D9E-9849-AB32-61D8FE299399}"/>
              </a:ext>
            </a:extLst>
          </p:cNvPr>
          <p:cNvSpPr txBox="1"/>
          <p:nvPr/>
        </p:nvSpPr>
        <p:spPr>
          <a:xfrm>
            <a:off x="390293" y="6108327"/>
            <a:ext cx="1162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/>
              <a:t>From table of recent caldera collapses in: Gudmundsson et al., </a:t>
            </a:r>
            <a:r>
              <a:rPr lang="en-GB" dirty="0"/>
              <a:t>Gradual caldera collapse at </a:t>
            </a:r>
            <a:r>
              <a:rPr lang="en-GB" dirty="0" err="1"/>
              <a:t>Bárdarbunga</a:t>
            </a:r>
            <a:r>
              <a:rPr lang="en-GB" dirty="0"/>
              <a:t> volcano, Iceland, regulated by lateral magma outflow</a:t>
            </a:r>
            <a:r>
              <a:rPr lang="en-IS" dirty="0"/>
              <a:t>, Science </a:t>
            </a:r>
          </a:p>
        </p:txBody>
      </p:sp>
    </p:spTree>
    <p:extLst>
      <p:ext uri="{BB962C8B-B14F-4D97-AF65-F5344CB8AC3E}">
        <p14:creationId xmlns:p14="http://schemas.microsoft.com/office/powerpoint/2010/main" val="376857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0392227B-A790-2744-85B9-79ECE54CA919}"/>
              </a:ext>
            </a:extLst>
          </p:cNvPr>
          <p:cNvSpPr/>
          <p:nvPr/>
        </p:nvSpPr>
        <p:spPr>
          <a:xfrm rot="1074879">
            <a:off x="4112766" y="1791157"/>
            <a:ext cx="283941" cy="75973"/>
          </a:xfrm>
          <a:prstGeom prst="ellipse">
            <a:avLst/>
          </a:prstGeom>
          <a:solidFill>
            <a:srgbClr val="FE5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D8B1584-0B4E-A642-BE72-A426974C68A1}"/>
              </a:ext>
            </a:extLst>
          </p:cNvPr>
          <p:cNvSpPr/>
          <p:nvPr/>
        </p:nvSpPr>
        <p:spPr>
          <a:xfrm rot="1391307">
            <a:off x="4026173" y="1860939"/>
            <a:ext cx="350017" cy="817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89E3470-5F0F-5B4A-A652-76B55545E24B}"/>
              </a:ext>
            </a:extLst>
          </p:cNvPr>
          <p:cNvSpPr/>
          <p:nvPr/>
        </p:nvSpPr>
        <p:spPr>
          <a:xfrm rot="1251623">
            <a:off x="8882811" y="3497233"/>
            <a:ext cx="931197" cy="226764"/>
          </a:xfrm>
          <a:prstGeom prst="ellipse">
            <a:avLst/>
          </a:prstGeom>
          <a:solidFill>
            <a:srgbClr val="D7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3E9EA17-6D90-0D47-BC61-65CE3EAABDD6}"/>
              </a:ext>
            </a:extLst>
          </p:cNvPr>
          <p:cNvSpPr/>
          <p:nvPr/>
        </p:nvSpPr>
        <p:spPr>
          <a:xfrm rot="1202226">
            <a:off x="8820998" y="3629823"/>
            <a:ext cx="947891" cy="337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B70C93-9190-BC46-A49A-289BE3BFFD9C}"/>
              </a:ext>
            </a:extLst>
          </p:cNvPr>
          <p:cNvSpPr/>
          <p:nvPr/>
        </p:nvSpPr>
        <p:spPr>
          <a:xfrm rot="1202226">
            <a:off x="8848713" y="3602118"/>
            <a:ext cx="947891" cy="337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346B828-3D90-274A-A1DD-DD753EBE622E}"/>
              </a:ext>
            </a:extLst>
          </p:cNvPr>
          <p:cNvSpPr/>
          <p:nvPr/>
        </p:nvSpPr>
        <p:spPr>
          <a:xfrm rot="1226113">
            <a:off x="3080649" y="1511237"/>
            <a:ext cx="381003" cy="4923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C22AC2-DD78-2946-B322-8002EFA53C2A}"/>
              </a:ext>
            </a:extLst>
          </p:cNvPr>
          <p:cNvGrpSpPr/>
          <p:nvPr/>
        </p:nvGrpSpPr>
        <p:grpSpPr>
          <a:xfrm>
            <a:off x="292995" y="1340285"/>
            <a:ext cx="612184" cy="5248332"/>
            <a:chOff x="1158753" y="1340285"/>
            <a:chExt cx="612184" cy="52483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0D4002-8662-1C40-9988-B380901A3467}"/>
                </a:ext>
              </a:extLst>
            </p:cNvPr>
            <p:cNvCxnSpPr>
              <a:cxnSpLocks/>
            </p:cNvCxnSpPr>
            <p:nvPr/>
          </p:nvCxnSpPr>
          <p:spPr>
            <a:xfrm>
              <a:off x="1763144" y="1340285"/>
              <a:ext cx="0" cy="52483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5EED86-8855-D448-B6D9-69E0DF29BAC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150" y="1423963"/>
              <a:ext cx="178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0B81D1-5A63-934C-A7ED-B478738BF53B}"/>
                </a:ext>
              </a:extLst>
            </p:cNvPr>
            <p:cNvCxnSpPr>
              <a:cxnSpLocks/>
            </p:cNvCxnSpPr>
            <p:nvPr/>
          </p:nvCxnSpPr>
          <p:spPr>
            <a:xfrm>
              <a:off x="1581012" y="4277319"/>
              <a:ext cx="178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0A99611-BA32-B545-9573-75ABEE0D96AD}"/>
                </a:ext>
              </a:extLst>
            </p:cNvPr>
            <p:cNvCxnSpPr>
              <a:cxnSpLocks/>
            </p:cNvCxnSpPr>
            <p:nvPr/>
          </p:nvCxnSpPr>
          <p:spPr>
            <a:xfrm>
              <a:off x="1576247" y="3341967"/>
              <a:ext cx="178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351EFE-0ADA-184D-B1B4-3F84459A2DA7}"/>
                </a:ext>
              </a:extLst>
            </p:cNvPr>
            <p:cNvCxnSpPr>
              <a:cxnSpLocks/>
            </p:cNvCxnSpPr>
            <p:nvPr/>
          </p:nvCxnSpPr>
          <p:spPr>
            <a:xfrm>
              <a:off x="1576247" y="2383877"/>
              <a:ext cx="178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426C93-21BF-D44E-A7E5-1A55C5BE6FFC}"/>
                </a:ext>
              </a:extLst>
            </p:cNvPr>
            <p:cNvCxnSpPr>
              <a:cxnSpLocks/>
            </p:cNvCxnSpPr>
            <p:nvPr/>
          </p:nvCxnSpPr>
          <p:spPr>
            <a:xfrm>
              <a:off x="1494649" y="1908959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F7C208-89B2-714D-AB91-C7EEEF8C53FD}"/>
                </a:ext>
              </a:extLst>
            </p:cNvPr>
            <p:cNvCxnSpPr>
              <a:cxnSpLocks/>
            </p:cNvCxnSpPr>
            <p:nvPr/>
          </p:nvCxnSpPr>
          <p:spPr>
            <a:xfrm>
              <a:off x="1496385" y="2833526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2FBF6C-BA3E-BC47-8460-AD73CDB88349}"/>
                </a:ext>
              </a:extLst>
            </p:cNvPr>
            <p:cNvCxnSpPr>
              <a:cxnSpLocks/>
            </p:cNvCxnSpPr>
            <p:nvPr/>
          </p:nvCxnSpPr>
          <p:spPr>
            <a:xfrm>
              <a:off x="1517476" y="4764063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4FC6645-0D44-0B45-A968-DA73CE976225}"/>
                </a:ext>
              </a:extLst>
            </p:cNvPr>
            <p:cNvCxnSpPr>
              <a:cxnSpLocks/>
            </p:cNvCxnSpPr>
            <p:nvPr/>
          </p:nvCxnSpPr>
          <p:spPr>
            <a:xfrm>
              <a:off x="1496047" y="3797846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31E881-061B-544D-9525-4D8193972DB5}"/>
                </a:ext>
              </a:extLst>
            </p:cNvPr>
            <p:cNvSpPr txBox="1"/>
            <p:nvPr/>
          </p:nvSpPr>
          <p:spPr>
            <a:xfrm>
              <a:off x="1235688" y="17079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2E41B8C-46E4-BB45-B8CE-152D257128A9}"/>
                </a:ext>
              </a:extLst>
            </p:cNvPr>
            <p:cNvSpPr txBox="1"/>
            <p:nvPr/>
          </p:nvSpPr>
          <p:spPr>
            <a:xfrm>
              <a:off x="1227848" y="265428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DB1FB5-9D6A-BB4E-BF95-346085F91400}"/>
                </a:ext>
              </a:extLst>
            </p:cNvPr>
            <p:cNvSpPr txBox="1"/>
            <p:nvPr/>
          </p:nvSpPr>
          <p:spPr>
            <a:xfrm>
              <a:off x="1217497" y="3610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EE07D6-E68D-474D-8D40-97A70EDBDEFD}"/>
                </a:ext>
              </a:extLst>
            </p:cNvPr>
            <p:cNvSpPr txBox="1"/>
            <p:nvPr/>
          </p:nvSpPr>
          <p:spPr>
            <a:xfrm>
              <a:off x="1158753" y="4569349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1E7A04-D55C-BD4E-8A8D-71072B50B014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25" y="5272917"/>
              <a:ext cx="178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C02E1F9-2241-9C40-BED1-301497B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498063" y="4764476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CC5F8F-8EA2-9741-9346-D2D1F3C41C75}"/>
                </a:ext>
              </a:extLst>
            </p:cNvPr>
            <p:cNvCxnSpPr>
              <a:cxnSpLocks/>
            </p:cNvCxnSpPr>
            <p:nvPr/>
          </p:nvCxnSpPr>
          <p:spPr>
            <a:xfrm>
              <a:off x="1497725" y="6330371"/>
              <a:ext cx="2534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D40F06-B7C2-7F4B-A51A-73144B460903}"/>
              </a:ext>
            </a:extLst>
          </p:cNvPr>
          <p:cNvGrpSpPr/>
          <p:nvPr/>
        </p:nvGrpSpPr>
        <p:grpSpPr>
          <a:xfrm>
            <a:off x="909764" y="1372687"/>
            <a:ext cx="8901424" cy="5161831"/>
            <a:chOff x="1814513" y="1396132"/>
            <a:chExt cx="8901424" cy="51618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018A97-BF7F-2343-B1A9-6A1040D05F20}"/>
                </a:ext>
              </a:extLst>
            </p:cNvPr>
            <p:cNvSpPr/>
            <p:nvPr/>
          </p:nvSpPr>
          <p:spPr>
            <a:xfrm rot="1130102">
              <a:off x="3691153" y="2587493"/>
              <a:ext cx="6820785" cy="23411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60DF3E-3632-7141-88E5-005EFB66076B}"/>
                </a:ext>
              </a:extLst>
            </p:cNvPr>
            <p:cNvSpPr/>
            <p:nvPr/>
          </p:nvSpPr>
          <p:spPr>
            <a:xfrm>
              <a:off x="2862166" y="1494536"/>
              <a:ext cx="1224395" cy="241645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15C959-DF1E-B842-8ED5-445804832E1C}"/>
                </a:ext>
              </a:extLst>
            </p:cNvPr>
            <p:cNvSpPr/>
            <p:nvPr/>
          </p:nvSpPr>
          <p:spPr>
            <a:xfrm>
              <a:off x="1814513" y="1637412"/>
              <a:ext cx="1389208" cy="241645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309159-EC21-284B-8A4B-BB1ED408A178}"/>
                </a:ext>
              </a:extLst>
            </p:cNvPr>
            <p:cNvSpPr/>
            <p:nvPr/>
          </p:nvSpPr>
          <p:spPr>
            <a:xfrm>
              <a:off x="1814513" y="3821291"/>
              <a:ext cx="8901424" cy="2736672"/>
            </a:xfrm>
            <a:prstGeom prst="rect">
              <a:avLst/>
            </a:prstGeom>
            <a:solidFill>
              <a:srgbClr val="E2C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735B97-453B-CC4C-A4DD-A0EE3DD71D54}"/>
                </a:ext>
              </a:extLst>
            </p:cNvPr>
            <p:cNvSpPr/>
            <p:nvPr/>
          </p:nvSpPr>
          <p:spPr>
            <a:xfrm rot="20543671">
              <a:off x="1915873" y="1466693"/>
              <a:ext cx="910235" cy="83987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222F38-88B0-3F49-BD31-7637A019D173}"/>
                </a:ext>
              </a:extLst>
            </p:cNvPr>
            <p:cNvSpPr/>
            <p:nvPr/>
          </p:nvSpPr>
          <p:spPr>
            <a:xfrm rot="3411300">
              <a:off x="2604310" y="1397156"/>
              <a:ext cx="444910" cy="6081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4805BA-1ED2-A24D-8C03-94FC3D8D77D9}"/>
                </a:ext>
              </a:extLst>
            </p:cNvPr>
            <p:cNvSpPr/>
            <p:nvPr/>
          </p:nvSpPr>
          <p:spPr>
            <a:xfrm rot="6411522">
              <a:off x="2435389" y="1519108"/>
              <a:ext cx="617032" cy="3710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76F2BE-CE02-EF4E-B230-77AAF644B9A7}"/>
              </a:ext>
            </a:extLst>
          </p:cNvPr>
          <p:cNvCxnSpPr>
            <a:cxnSpLocks/>
          </p:cNvCxnSpPr>
          <p:nvPr/>
        </p:nvCxnSpPr>
        <p:spPr>
          <a:xfrm flipH="1" flipV="1">
            <a:off x="2081021" y="1430822"/>
            <a:ext cx="54360" cy="23832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F74584-86C2-6749-AE29-65B9D7960D0F}"/>
              </a:ext>
            </a:extLst>
          </p:cNvPr>
          <p:cNvCxnSpPr>
            <a:cxnSpLocks/>
          </p:cNvCxnSpPr>
          <p:nvPr/>
        </p:nvCxnSpPr>
        <p:spPr>
          <a:xfrm flipV="1">
            <a:off x="3115667" y="1456289"/>
            <a:ext cx="0" cy="23894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252D848-EF81-CD48-9CDD-E78747E21DC1}"/>
              </a:ext>
            </a:extLst>
          </p:cNvPr>
          <p:cNvSpPr/>
          <p:nvPr/>
        </p:nvSpPr>
        <p:spPr>
          <a:xfrm>
            <a:off x="2103572" y="3636549"/>
            <a:ext cx="1012095" cy="33128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592FA9-29B5-644D-B2A0-1A6A4D3A1E4A}"/>
              </a:ext>
            </a:extLst>
          </p:cNvPr>
          <p:cNvSpPr/>
          <p:nvPr/>
        </p:nvSpPr>
        <p:spPr>
          <a:xfrm>
            <a:off x="2301402" y="3698060"/>
            <a:ext cx="283941" cy="75973"/>
          </a:xfrm>
          <a:prstGeom prst="ellipse">
            <a:avLst/>
          </a:prstGeom>
          <a:solidFill>
            <a:srgbClr val="FB7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7AF921-8CCF-1E4A-827F-56D4480339B7}"/>
              </a:ext>
            </a:extLst>
          </p:cNvPr>
          <p:cNvSpPr/>
          <p:nvPr/>
        </p:nvSpPr>
        <p:spPr>
          <a:xfrm>
            <a:off x="2264743" y="3797846"/>
            <a:ext cx="731093" cy="128588"/>
          </a:xfrm>
          <a:prstGeom prst="ellipse">
            <a:avLst/>
          </a:prstGeom>
          <a:solidFill>
            <a:srgbClr val="D7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787E97-E18E-EB4E-8697-FCA71FA5A0F8}"/>
              </a:ext>
            </a:extLst>
          </p:cNvPr>
          <p:cNvSpPr/>
          <p:nvPr/>
        </p:nvSpPr>
        <p:spPr>
          <a:xfrm>
            <a:off x="2803852" y="1430822"/>
            <a:ext cx="283941" cy="75973"/>
          </a:xfrm>
          <a:prstGeom prst="ellipse">
            <a:avLst/>
          </a:prstGeom>
          <a:solidFill>
            <a:srgbClr val="FB7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20A98E-97CF-C54E-B54F-F8A1494077A5}"/>
              </a:ext>
            </a:extLst>
          </p:cNvPr>
          <p:cNvSpPr/>
          <p:nvPr/>
        </p:nvSpPr>
        <p:spPr>
          <a:xfrm>
            <a:off x="2740342" y="1459705"/>
            <a:ext cx="350017" cy="817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6E3AD1-FBE0-3F41-80F3-099CAA546D48}"/>
              </a:ext>
            </a:extLst>
          </p:cNvPr>
          <p:cNvCxnSpPr/>
          <p:nvPr/>
        </p:nvCxnSpPr>
        <p:spPr>
          <a:xfrm flipV="1">
            <a:off x="3053961" y="1455461"/>
            <a:ext cx="0" cy="2040298"/>
          </a:xfrm>
          <a:prstGeom prst="line">
            <a:avLst/>
          </a:prstGeom>
          <a:ln w="12700">
            <a:solidFill>
              <a:srgbClr val="FB78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1ABC561-93DB-A041-9EC4-2FE18433C443}"/>
              </a:ext>
            </a:extLst>
          </p:cNvPr>
          <p:cNvCxnSpPr>
            <a:cxnSpLocks/>
          </p:cNvCxnSpPr>
          <p:nvPr/>
        </p:nvCxnSpPr>
        <p:spPr>
          <a:xfrm flipV="1">
            <a:off x="2526829" y="3495760"/>
            <a:ext cx="527772" cy="213426"/>
          </a:xfrm>
          <a:prstGeom prst="line">
            <a:avLst/>
          </a:prstGeom>
          <a:ln w="12700">
            <a:solidFill>
              <a:srgbClr val="FB78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B5954446-72EB-4C4C-A149-552683D69D17}"/>
              </a:ext>
            </a:extLst>
          </p:cNvPr>
          <p:cNvSpPr/>
          <p:nvPr/>
        </p:nvSpPr>
        <p:spPr>
          <a:xfrm>
            <a:off x="2647356" y="3690278"/>
            <a:ext cx="283941" cy="75973"/>
          </a:xfrm>
          <a:prstGeom prst="ellipse">
            <a:avLst/>
          </a:prstGeom>
          <a:solidFill>
            <a:srgbClr val="FE5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nt Arrow 36">
            <a:extLst>
              <a:ext uri="{FF2B5EF4-FFF2-40B4-BE49-F238E27FC236}">
                <a16:creationId xmlns:a16="http://schemas.microsoft.com/office/drawing/2014/main" id="{88925709-8463-F34B-BA9D-4B39A49C5D85}"/>
              </a:ext>
            </a:extLst>
          </p:cNvPr>
          <p:cNvSpPr/>
          <p:nvPr/>
        </p:nvSpPr>
        <p:spPr>
          <a:xfrm>
            <a:off x="1916349" y="3780475"/>
            <a:ext cx="149401" cy="2491988"/>
          </a:xfrm>
          <a:prstGeom prst="bentArrow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50B1F0-12A3-EF43-A43D-83F262885A55}"/>
              </a:ext>
            </a:extLst>
          </p:cNvPr>
          <p:cNvSpPr txBox="1"/>
          <p:nvPr/>
        </p:nvSpPr>
        <p:spPr>
          <a:xfrm>
            <a:off x="337844" y="145798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48D7C6-3716-DB4D-8BEB-3DCB2E2249AC}"/>
              </a:ext>
            </a:extLst>
          </p:cNvPr>
          <p:cNvSpPr txBox="1"/>
          <p:nvPr/>
        </p:nvSpPr>
        <p:spPr>
          <a:xfrm>
            <a:off x="2748131" y="958791"/>
            <a:ext cx="11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18-19 Feb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0A101D-A518-5F46-9BD9-BA4540C1E0AC}"/>
              </a:ext>
            </a:extLst>
          </p:cNvPr>
          <p:cNvSpPr txBox="1"/>
          <p:nvPr/>
        </p:nvSpPr>
        <p:spPr>
          <a:xfrm>
            <a:off x="1906920" y="3953366"/>
            <a:ext cx="147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Shallow magma domain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6E8E01-6978-5D4B-BAA3-F9BF84C7493C}"/>
              </a:ext>
            </a:extLst>
          </p:cNvPr>
          <p:cNvSpPr/>
          <p:nvPr/>
        </p:nvSpPr>
        <p:spPr>
          <a:xfrm>
            <a:off x="1032761" y="6206669"/>
            <a:ext cx="2708699" cy="256409"/>
          </a:xfrm>
          <a:prstGeom prst="ellipse">
            <a:avLst/>
          </a:prstGeom>
          <a:solidFill>
            <a:srgbClr val="D7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99019-5ABC-404C-A6A8-6C99DF92B19E}"/>
              </a:ext>
            </a:extLst>
          </p:cNvPr>
          <p:cNvSpPr txBox="1"/>
          <p:nvPr/>
        </p:nvSpPr>
        <p:spPr>
          <a:xfrm>
            <a:off x="811050" y="5390147"/>
            <a:ext cx="178407" cy="816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EE9994-F03F-DF45-B489-795024B110F7}"/>
              </a:ext>
            </a:extLst>
          </p:cNvPr>
          <p:cNvSpPr txBox="1"/>
          <p:nvPr/>
        </p:nvSpPr>
        <p:spPr>
          <a:xfrm rot="16200000">
            <a:off x="316887" y="5452808"/>
            <a:ext cx="83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Not to scale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2ABC7C-396F-5445-8DCE-10E6315FFE75}"/>
              </a:ext>
            </a:extLst>
          </p:cNvPr>
          <p:cNvSpPr txBox="1"/>
          <p:nvPr/>
        </p:nvSpPr>
        <p:spPr>
          <a:xfrm>
            <a:off x="316060" y="614570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CB4270F-D114-D940-A07A-D42512DCE99F}"/>
              </a:ext>
            </a:extLst>
          </p:cNvPr>
          <p:cNvSpPr/>
          <p:nvPr/>
        </p:nvSpPr>
        <p:spPr>
          <a:xfrm rot="1391307">
            <a:off x="4053888" y="1833234"/>
            <a:ext cx="350017" cy="817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C0A5889-2AC0-0C4E-9ED1-28BA9D94686E}"/>
              </a:ext>
            </a:extLst>
          </p:cNvPr>
          <p:cNvSpPr txBox="1"/>
          <p:nvPr/>
        </p:nvSpPr>
        <p:spPr>
          <a:xfrm>
            <a:off x="2332752" y="5805566"/>
            <a:ext cx="131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Deep source?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F6E5F0-208F-994A-BEFC-F044CA72EA9A}"/>
              </a:ext>
            </a:extLst>
          </p:cNvPr>
          <p:cNvSpPr txBox="1"/>
          <p:nvPr/>
        </p:nvSpPr>
        <p:spPr>
          <a:xfrm>
            <a:off x="169375" y="193176"/>
            <a:ext cx="355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Piton de la </a:t>
            </a:r>
            <a:r>
              <a:rPr lang="en-US" sz="2400" b="1" dirty="0" err="1"/>
              <a:t>Fournaise</a:t>
            </a:r>
            <a:r>
              <a:rPr lang="en-US" sz="2400" b="1" dirty="0"/>
              <a:t> 2007</a:t>
            </a:r>
          </a:p>
          <a:p>
            <a:r>
              <a:rPr lang="en-US" sz="2400" b="1" dirty="0"/>
              <a:t>Scenario of events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207A1E2-120C-7F4B-9C66-451CBFDDFBD6}"/>
              </a:ext>
            </a:extLst>
          </p:cNvPr>
          <p:cNvCxnSpPr>
            <a:cxnSpLocks/>
          </p:cNvCxnSpPr>
          <p:nvPr/>
        </p:nvCxnSpPr>
        <p:spPr>
          <a:xfrm flipV="1">
            <a:off x="3087793" y="2014639"/>
            <a:ext cx="0" cy="1541182"/>
          </a:xfrm>
          <a:prstGeom prst="line">
            <a:avLst/>
          </a:prstGeom>
          <a:ln w="12700">
            <a:solidFill>
              <a:srgbClr val="FE58A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1B98B54-D8D2-C844-BAE0-FB544F35F49D}"/>
              </a:ext>
            </a:extLst>
          </p:cNvPr>
          <p:cNvCxnSpPr>
            <a:cxnSpLocks/>
          </p:cNvCxnSpPr>
          <p:nvPr/>
        </p:nvCxnSpPr>
        <p:spPr>
          <a:xfrm flipV="1">
            <a:off x="2872783" y="3555821"/>
            <a:ext cx="223237" cy="145584"/>
          </a:xfrm>
          <a:prstGeom prst="line">
            <a:avLst/>
          </a:prstGeom>
          <a:ln w="12700">
            <a:solidFill>
              <a:srgbClr val="FE58A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62A8484-1040-9E48-93BA-22A2BB18D61F}"/>
              </a:ext>
            </a:extLst>
          </p:cNvPr>
          <p:cNvCxnSpPr>
            <a:cxnSpLocks/>
          </p:cNvCxnSpPr>
          <p:nvPr/>
        </p:nvCxnSpPr>
        <p:spPr>
          <a:xfrm flipV="1">
            <a:off x="2888770" y="3429003"/>
            <a:ext cx="6046977" cy="387674"/>
          </a:xfrm>
          <a:prstGeom prst="line">
            <a:avLst/>
          </a:prstGeom>
          <a:ln w="12700">
            <a:solidFill>
              <a:srgbClr val="D70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FC57034-343A-5046-9A4F-2E301A702877}"/>
              </a:ext>
            </a:extLst>
          </p:cNvPr>
          <p:cNvSpPr txBox="1"/>
          <p:nvPr/>
        </p:nvSpPr>
        <p:spPr>
          <a:xfrm>
            <a:off x="4314585" y="1430822"/>
            <a:ext cx="107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March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1283BE3-E046-5143-8C54-F300CCAB0DD6}"/>
              </a:ext>
            </a:extLst>
          </p:cNvPr>
          <p:cNvSpPr txBox="1"/>
          <p:nvPr/>
        </p:nvSpPr>
        <p:spPr>
          <a:xfrm>
            <a:off x="9048760" y="3002351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April – 1 May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D08911D-EAEC-8D4A-9BBE-F411C7455E88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3087928" y="1823822"/>
            <a:ext cx="1063025" cy="198910"/>
          </a:xfrm>
          <a:prstGeom prst="line">
            <a:avLst/>
          </a:prstGeom>
          <a:ln w="12700">
            <a:solidFill>
              <a:srgbClr val="FE58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8107986-03CC-7546-89A8-8795D18C50D2}"/>
              </a:ext>
            </a:extLst>
          </p:cNvPr>
          <p:cNvGrpSpPr/>
          <p:nvPr/>
        </p:nvGrpSpPr>
        <p:grpSpPr>
          <a:xfrm>
            <a:off x="2931297" y="2131864"/>
            <a:ext cx="75343" cy="796251"/>
            <a:chOff x="2931297" y="2131864"/>
            <a:chExt cx="75343" cy="79625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3B4D599-A8FC-5A49-BA2D-81AC56C4FD5A}"/>
                </a:ext>
              </a:extLst>
            </p:cNvPr>
            <p:cNvCxnSpPr>
              <a:cxnSpLocks/>
            </p:cNvCxnSpPr>
            <p:nvPr/>
          </p:nvCxnSpPr>
          <p:spPr>
            <a:xfrm>
              <a:off x="3006640" y="2131864"/>
              <a:ext cx="0" cy="786374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0DF8C87-221B-DC40-B229-3FDD4030E798}"/>
                </a:ext>
              </a:extLst>
            </p:cNvPr>
            <p:cNvCxnSpPr>
              <a:cxnSpLocks/>
            </p:cNvCxnSpPr>
            <p:nvPr/>
          </p:nvCxnSpPr>
          <p:spPr>
            <a:xfrm>
              <a:off x="2931297" y="2794952"/>
              <a:ext cx="73823" cy="133163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C4CB95B-AF61-7941-95A2-0DB3C4E84222}"/>
              </a:ext>
            </a:extLst>
          </p:cNvPr>
          <p:cNvGrpSpPr/>
          <p:nvPr/>
        </p:nvGrpSpPr>
        <p:grpSpPr>
          <a:xfrm>
            <a:off x="2134278" y="2134487"/>
            <a:ext cx="73497" cy="795870"/>
            <a:chOff x="2134278" y="2134487"/>
            <a:chExt cx="73497" cy="79587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92BE4C0-4A5F-EB48-92B7-803946A4A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048" y="2783118"/>
              <a:ext cx="69727" cy="147239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15D8CD9-CBDD-094B-A40C-4B659E4E4621}"/>
                </a:ext>
              </a:extLst>
            </p:cNvPr>
            <p:cNvCxnSpPr>
              <a:cxnSpLocks/>
            </p:cNvCxnSpPr>
            <p:nvPr/>
          </p:nvCxnSpPr>
          <p:spPr>
            <a:xfrm>
              <a:off x="2134278" y="2134487"/>
              <a:ext cx="0" cy="786374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3195C257-5836-454B-A8C0-7A46B7DFD7CE}"/>
              </a:ext>
            </a:extLst>
          </p:cNvPr>
          <p:cNvSpPr txBox="1"/>
          <p:nvPr/>
        </p:nvSpPr>
        <p:spPr>
          <a:xfrm>
            <a:off x="2136097" y="1843004"/>
            <a:ext cx="882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Piston</a:t>
            </a:r>
          </a:p>
          <a:p>
            <a:pPr algn="ctr"/>
            <a:r>
              <a:rPr lang="en-US" sz="1600" dirty="0"/>
              <a:t>Collapse</a:t>
            </a:r>
          </a:p>
          <a:p>
            <a:pPr algn="ctr"/>
            <a:r>
              <a:rPr lang="en-US" sz="1600" dirty="0"/>
              <a:t>6 April</a:t>
            </a:r>
          </a:p>
        </p:txBody>
      </p:sp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530567CC-1C43-384C-A66A-1086040D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915" y="3338869"/>
            <a:ext cx="1871090" cy="2494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50FC8-148C-F14C-9CF3-A64206581D93}"/>
              </a:ext>
            </a:extLst>
          </p:cNvPr>
          <p:cNvSpPr txBox="1"/>
          <p:nvPr/>
        </p:nvSpPr>
        <p:spPr>
          <a:xfrm>
            <a:off x="6490722" y="285528"/>
            <a:ext cx="5433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site of the lateral flank eruption occurred at an elevation of about 500 m, much lower than the summit.  This elevation difference is inferred to a key factor for creating high </a:t>
            </a:r>
            <a:r>
              <a:rPr lang="en-US" dirty="0"/>
              <a:t>driving pressure for magma flow. </a:t>
            </a:r>
          </a:p>
          <a:p>
            <a:endParaRPr lang="en-US" dirty="0"/>
          </a:p>
          <a:p>
            <a:r>
              <a:rPr lang="en-US" dirty="0"/>
              <a:t>In addition to “conventional geodetic models”, consider also  constraints provided by the pressure difference between the magma body and surface vents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63922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3E200-87C7-A143-B8CE-169830BBDAAA}"/>
              </a:ext>
            </a:extLst>
          </p:cNvPr>
          <p:cNvSpPr/>
          <p:nvPr/>
        </p:nvSpPr>
        <p:spPr>
          <a:xfrm>
            <a:off x="113041" y="1658786"/>
            <a:ext cx="12047372" cy="1985747"/>
          </a:xfrm>
          <a:prstGeom prst="rect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F908E4C-6AC4-FE44-88A3-F2A047E2018E}"/>
              </a:ext>
            </a:extLst>
          </p:cNvPr>
          <p:cNvSpPr/>
          <p:nvPr/>
        </p:nvSpPr>
        <p:spPr>
          <a:xfrm>
            <a:off x="3863862" y="1130283"/>
            <a:ext cx="962202" cy="7616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F4CA1-AEF0-0F49-A52E-7A403B36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65" y="-455392"/>
            <a:ext cx="12047371" cy="2411942"/>
          </a:xfrm>
        </p:spPr>
        <p:txBody>
          <a:bodyPr>
            <a:normAutofit/>
          </a:bodyPr>
          <a:lstStyle/>
          <a:p>
            <a:r>
              <a:rPr lang="en-US" sz="4000" dirty="0"/>
              <a:t>General relation between magma flow and pressure drop</a:t>
            </a:r>
            <a:br>
              <a:rPr lang="en-US" sz="4000" dirty="0"/>
            </a:br>
            <a:r>
              <a:rPr lang="en-US" sz="3200" dirty="0"/>
              <a:t>Mass conservation: Magma body + magma channel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8294E-04EB-1345-B1B0-B487C9EF6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6" y="4550591"/>
            <a:ext cx="5492943" cy="2120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CDD67-058C-AC4F-88B5-59D578BB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0" y="5600700"/>
            <a:ext cx="62865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11746-1CAD-784F-9C6A-A3C3B5FDA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085" y="773146"/>
            <a:ext cx="2139950" cy="67729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6DECE5D-5B7F-7249-AD1F-8B52D1197F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7160" y="3346450"/>
          <a:ext cx="114300" cy="93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6DECE5D-5B7F-7249-AD1F-8B52D1197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17160" y="3346450"/>
                        <a:ext cx="114300" cy="93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00CE1B8-4FDB-8D4F-B1CB-43C943666F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549"/>
          <a:stretch/>
        </p:blipFill>
        <p:spPr>
          <a:xfrm>
            <a:off x="5353633" y="3756074"/>
            <a:ext cx="6028956" cy="15911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29E8D6-C0C3-E943-899C-022E825CE162}"/>
              </a:ext>
            </a:extLst>
          </p:cNvPr>
          <p:cNvSpPr/>
          <p:nvPr/>
        </p:nvSpPr>
        <p:spPr>
          <a:xfrm>
            <a:off x="5391991" y="1924707"/>
            <a:ext cx="4663787" cy="813535"/>
          </a:xfrm>
          <a:prstGeom prst="rect">
            <a:avLst/>
          </a:prstGeom>
          <a:solidFill>
            <a:srgbClr val="FF660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0BD80F-5A12-CB42-8DCD-C420C83AF77E}"/>
              </a:ext>
            </a:extLst>
          </p:cNvPr>
          <p:cNvSpPr/>
          <p:nvPr/>
        </p:nvSpPr>
        <p:spPr>
          <a:xfrm>
            <a:off x="3511681" y="2562256"/>
            <a:ext cx="1741387" cy="784193"/>
          </a:xfrm>
          <a:prstGeom prst="ellipse">
            <a:avLst/>
          </a:prstGeom>
          <a:solidFill>
            <a:srgbClr val="FF660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id="{2182898A-8E9D-E948-9EEB-2F5F515E45EE}"/>
              </a:ext>
            </a:extLst>
          </p:cNvPr>
          <p:cNvSpPr/>
          <p:nvPr/>
        </p:nvSpPr>
        <p:spPr>
          <a:xfrm>
            <a:off x="5054607" y="2356515"/>
            <a:ext cx="396921" cy="411483"/>
          </a:xfrm>
          <a:prstGeom prst="bentArrow">
            <a:avLst/>
          </a:prstGeom>
          <a:solidFill>
            <a:srgbClr val="FF6600">
              <a:alpha val="87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0083DE-58FB-034B-9C35-187B64510E82}"/>
              </a:ext>
            </a:extLst>
          </p:cNvPr>
          <p:cNvSpPr txBox="1"/>
          <p:nvPr/>
        </p:nvSpPr>
        <p:spPr>
          <a:xfrm>
            <a:off x="6776317" y="218478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9F10A7DD-0BEC-5A4D-AF47-6F3C0B7A6C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7160" y="3346450"/>
          <a:ext cx="114300" cy="93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9F10A7DD-0BEC-5A4D-AF47-6F3C0B7A6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17160" y="3346450"/>
                        <a:ext cx="114300" cy="93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05014CED-AEC7-314B-8441-6F0A14E32AF7}"/>
              </a:ext>
            </a:extLst>
          </p:cNvPr>
          <p:cNvSpPr/>
          <p:nvPr/>
        </p:nvSpPr>
        <p:spPr>
          <a:xfrm>
            <a:off x="3366391" y="2491670"/>
            <a:ext cx="2060307" cy="92781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AA7946-ACE3-EA4B-BFE6-623A322632A3}"/>
              </a:ext>
            </a:extLst>
          </p:cNvPr>
          <p:cNvSpPr txBox="1"/>
          <p:nvPr/>
        </p:nvSpPr>
        <p:spPr>
          <a:xfrm>
            <a:off x="3626053" y="2626824"/>
            <a:ext cx="1453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Compressible</a:t>
            </a:r>
          </a:p>
          <a:p>
            <a:pPr algn="ctr"/>
            <a:r>
              <a:rPr lang="en-US" dirty="0"/>
              <a:t>magma</a:t>
            </a:r>
          </a:p>
        </p:txBody>
      </p:sp>
      <p:sp>
        <p:nvSpPr>
          <p:cNvPr id="32" name="Up Arrow 31">
            <a:extLst>
              <a:ext uri="{FF2B5EF4-FFF2-40B4-BE49-F238E27FC236}">
                <a16:creationId xmlns:a16="http://schemas.microsoft.com/office/drawing/2014/main" id="{E613750F-98AF-4D47-9F99-D9EC8C7F9216}"/>
              </a:ext>
            </a:extLst>
          </p:cNvPr>
          <p:cNvSpPr/>
          <p:nvPr/>
        </p:nvSpPr>
        <p:spPr>
          <a:xfrm>
            <a:off x="9128311" y="1632275"/>
            <a:ext cx="822960" cy="343180"/>
          </a:xfrm>
          <a:prstGeom prst="upArrow">
            <a:avLst/>
          </a:prstGeom>
          <a:solidFill>
            <a:srgbClr val="FF6600">
              <a:alpha val="8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FF73B8-D5BB-C943-97C3-687976EC8419}"/>
              </a:ext>
            </a:extLst>
          </p:cNvPr>
          <p:cNvCxnSpPr/>
          <p:nvPr/>
        </p:nvCxnSpPr>
        <p:spPr>
          <a:xfrm>
            <a:off x="3844015" y="1646912"/>
            <a:ext cx="0" cy="9799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94BD8D-C6E3-8446-AC8A-94535F818B7F}"/>
              </a:ext>
            </a:extLst>
          </p:cNvPr>
          <p:cNvCxnSpPr/>
          <p:nvPr/>
        </p:nvCxnSpPr>
        <p:spPr>
          <a:xfrm>
            <a:off x="4849793" y="1640576"/>
            <a:ext cx="0" cy="9862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E23B25C-43AB-DC4A-B517-6A928880C026}"/>
              </a:ext>
            </a:extLst>
          </p:cNvPr>
          <p:cNvSpPr/>
          <p:nvPr/>
        </p:nvSpPr>
        <p:spPr>
          <a:xfrm>
            <a:off x="3867745" y="1885022"/>
            <a:ext cx="962202" cy="761643"/>
          </a:xfrm>
          <a:prstGeom prst="rect">
            <a:avLst/>
          </a:prstGeom>
          <a:solidFill>
            <a:srgbClr val="BFBFD1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38014A-8D85-F647-B508-C1EFEA7E0176}"/>
              </a:ext>
            </a:extLst>
          </p:cNvPr>
          <p:cNvSpPr txBox="1"/>
          <p:nvPr/>
        </p:nvSpPr>
        <p:spPr>
          <a:xfrm>
            <a:off x="5268643" y="3174914"/>
            <a:ext cx="3228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Magma body: Oblate ellipsoid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B16D77-8411-7847-A1CA-FAD9DE06409E}"/>
              </a:ext>
            </a:extLst>
          </p:cNvPr>
          <p:cNvSpPr txBox="1"/>
          <p:nvPr/>
        </p:nvSpPr>
        <p:spPr>
          <a:xfrm>
            <a:off x="156124" y="1624713"/>
            <a:ext cx="3467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Expansion of magma remaining in the body drives out magma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Piston collapse into</a:t>
            </a:r>
          </a:p>
          <a:p>
            <a:r>
              <a:rPr lang="en-US" dirty="0"/>
              <a:t>the magma 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71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FE59-04C6-0C45-A7C7-0C7D8E9A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Theories to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54194-D1C7-524F-80E0-562B5F92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Caldera collapse occurs because of combined effects of weak caldera faults and development of under-pressure (relative to lithostatic) under collapsing piston.</a:t>
            </a:r>
          </a:p>
          <a:p>
            <a:endParaRPr lang="en-GB" sz="1050" dirty="0"/>
          </a:p>
          <a:p>
            <a:r>
              <a:rPr lang="en-GB" dirty="0"/>
              <a:t>Magma can flow in sustained magma channels despite development of under-pressure because of inelastic effects, e.g. erosion of a crystal mush layer</a:t>
            </a:r>
          </a:p>
          <a:p>
            <a:endParaRPr lang="en-GB" sz="1050" dirty="0"/>
          </a:p>
          <a:p>
            <a:r>
              <a:rPr lang="en-GB" dirty="0"/>
              <a:t>During sudden outflow of magma from a magma body, the volume contraction of the shallow magma domain can be described by a contraction of ellipsoid in elastic </a:t>
            </a:r>
            <a:r>
              <a:rPr lang="en-GB" dirty="0" err="1"/>
              <a:t>halfspace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30344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473</Words>
  <Application>Microsoft Macintosh PowerPoint</Application>
  <PresentationFormat>Widescreen</PresentationFormat>
  <Paragraphs>52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Equation</vt:lpstr>
      <vt:lpstr>Pressure conditions in coupled magma bodies and their evolution during eruptions and caldera collapse:  Piton de la Fournaise 2007</vt:lpstr>
      <vt:lpstr>Piton de la Fournaise La Reunion, caldera collapse in 2007 </vt:lpstr>
      <vt:lpstr>PowerPoint Presentation</vt:lpstr>
      <vt:lpstr>General relation between magma flow and pressure drop Mass conservation: Magma body + magma channel</vt:lpstr>
      <vt:lpstr>Theories to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 conditions in coupled magma bodies and their evolution during eruptions and caldera collapse:  Piton de la Fournaise 2007</dc:title>
  <dc:creator>Freysteinn Sigmundsson</dc:creator>
  <cp:lastModifiedBy>Freysteinn Sigmundsson</cp:lastModifiedBy>
  <cp:revision>4</cp:revision>
  <dcterms:created xsi:type="dcterms:W3CDTF">2020-05-04T10:08:46Z</dcterms:created>
  <dcterms:modified xsi:type="dcterms:W3CDTF">2020-05-04T10:40:08Z</dcterms:modified>
</cp:coreProperties>
</file>