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72" r:id="rId4"/>
    <p:sldId id="273" r:id="rId5"/>
    <p:sldId id="274" r:id="rId6"/>
    <p:sldId id="259" r:id="rId7"/>
    <p:sldId id="275" r:id="rId8"/>
    <p:sldId id="279" r:id="rId9"/>
    <p:sldId id="281" r:id="rId10"/>
    <p:sldId id="282" r:id="rId11"/>
    <p:sldId id="283" r:id="rId12"/>
    <p:sldId id="260" r:id="rId13"/>
    <p:sldId id="271" r:id="rId14"/>
    <p:sldId id="261" r:id="rId15"/>
    <p:sldId id="284" r:id="rId16"/>
    <p:sldId id="285" r:id="rId17"/>
  </p:sldIdLst>
  <p:sldSz cx="9144000" cy="5143500" type="screen16x9"/>
  <p:notesSz cx="6797675" cy="9926638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E75"/>
    <a:srgbClr val="51CB88"/>
    <a:srgbClr val="860000"/>
    <a:srgbClr val="FF8D00"/>
    <a:srgbClr val="006600"/>
    <a:srgbClr val="FFFFFF"/>
    <a:srgbClr val="95B3D7"/>
    <a:srgbClr val="B3A2C7"/>
    <a:srgbClr val="D2D2D2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6" autoAdjust="0"/>
    <p:restoredTop sz="94668" autoAdjust="0"/>
  </p:normalViewPr>
  <p:slideViewPr>
    <p:cSldViewPr showGuides="1">
      <p:cViewPr varScale="1">
        <p:scale>
          <a:sx n="87" d="100"/>
          <a:sy n="87" d="100"/>
        </p:scale>
        <p:origin x="-600" y="-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3" d="100"/>
          <a:sy n="93" d="100"/>
        </p:scale>
        <p:origin x="-372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AD9F61A4-98A8-4AE8-8908-E5B696DFDA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599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561975" y="663575"/>
            <a:ext cx="7921625" cy="445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5354526"/>
            <a:ext cx="5438140" cy="382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91AF6EF4-6777-4C0C-906E-30C9259B40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080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936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254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Nice </a:t>
            </a:r>
            <a:r>
              <a:rPr lang="de-DE" dirty="0" err="1" smtClean="0"/>
              <a:t>simulation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resolution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000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Nice </a:t>
            </a:r>
            <a:r>
              <a:rPr lang="de-DE" dirty="0" err="1" smtClean="0"/>
              <a:t>simulation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resolution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00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93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93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721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72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72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721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721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F6EF4-6777-4C0C-906E-30C9259B404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72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6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39552" y="1491631"/>
            <a:ext cx="7632848" cy="553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Insert WP name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248086"/>
            <a:ext cx="7632650" cy="48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baseline="0" dirty="0" smtClean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400" b="1" dirty="0" smtClean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noProof="0" dirty="0" smtClean="0"/>
              <a:t>Insert authors &amp; affiliations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627536"/>
            <a:ext cx="7632848" cy="216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dirty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dirty="0" err="1" smtClean="0"/>
              <a:t>Insert</a:t>
            </a:r>
            <a:r>
              <a:rPr lang="es-ES" dirty="0" smtClean="0"/>
              <a:t> </a:t>
            </a:r>
            <a:r>
              <a:rPr lang="es-ES" dirty="0" err="1" smtClean="0"/>
              <a:t>project</a:t>
            </a:r>
            <a:r>
              <a:rPr lang="es-ES" dirty="0" smtClean="0"/>
              <a:t> </a:t>
            </a:r>
            <a:r>
              <a:rPr lang="es-ES" dirty="0" err="1" smtClean="0"/>
              <a:t>title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843559"/>
            <a:ext cx="7632700" cy="1615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b="1" dirty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Insert contract number</a:t>
            </a:r>
            <a:endParaRPr lang="en-US" dirty="0"/>
          </a:p>
        </p:txBody>
      </p:sp>
      <p:pic>
        <p:nvPicPr>
          <p:cNvPr id="10" name="Picture 4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2" y="4324350"/>
            <a:ext cx="7524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Lehrstuhl für Hochfrequenztechnik (LHFT)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05" y="4491037"/>
            <a:ext cx="106170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cc_by_logo_png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41" y="0"/>
            <a:ext cx="104358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1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4587974"/>
            <a:ext cx="2843808" cy="5555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-36512" y="0"/>
            <a:ext cx="9180512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http://www.spacefacts.de/groups/patches2/dlr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5" y="4637137"/>
            <a:ext cx="55172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/>
          <p:cNvSpPr txBox="1"/>
          <p:nvPr userDrawn="1"/>
        </p:nvSpPr>
        <p:spPr>
          <a:xfrm>
            <a:off x="1793404" y="4728775"/>
            <a:ext cx="2376264" cy="42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lnSpc>
                <a:spcPct val="100000"/>
              </a:lnSpc>
              <a:buFontTx/>
              <a:buNone/>
              <a:defRPr sz="800">
                <a:solidFill>
                  <a:srgbClr val="454545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>
                <a:solidFill>
                  <a:schemeClr val="bg1"/>
                </a:solidFill>
              </a:rPr>
              <a:t>EGU 2020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noProof="0" dirty="0" smtClean="0">
                <a:solidFill>
                  <a:schemeClr val="bg1"/>
                </a:solidFill>
              </a:rPr>
              <a:t>Andreas </a:t>
            </a:r>
            <a:r>
              <a:rPr lang="de-DE" baseline="0" noProof="0" dirty="0" err="1" smtClean="0">
                <a:solidFill>
                  <a:schemeClr val="bg1"/>
                </a:solidFill>
              </a:rPr>
              <a:t>Benedikter</a:t>
            </a:r>
            <a:r>
              <a:rPr lang="de-DE" baseline="0" noProof="0" dirty="0" smtClean="0">
                <a:solidFill>
                  <a:schemeClr val="bg1"/>
                </a:solidFill>
              </a:rPr>
              <a:t> │ andreas.benedikter@dlr.de</a:t>
            </a:r>
            <a:endParaRPr lang="en-US" baseline="0" noProof="0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>
                <a:solidFill>
                  <a:schemeClr val="bg1"/>
                </a:solidFill>
              </a:rPr>
              <a:t>Slide </a:t>
            </a:r>
            <a:fld id="{9F102B23-9972-447B-9CAC-338A94EDAF07}" type="slidenum">
              <a:rPr lang="en-US" baseline="0" noProof="0" smtClean="0">
                <a:solidFill>
                  <a:schemeClr val="bg1"/>
                </a:solidFill>
              </a:rPr>
              <a:t>‹Nr.›</a:t>
            </a:fld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7" name="Picture 15" descr="cc_by_logo_p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75" y="0"/>
            <a:ext cx="1043586" cy="365125"/>
          </a:xfrm>
          <a:prstGeom prst="rect">
            <a:avLst/>
          </a:prstGeom>
        </p:spPr>
      </p:pic>
      <p:pic>
        <p:nvPicPr>
          <p:cNvPr id="8" name="Picture 2" descr="Lehrstuhl für Hochfrequenztechnik (LHFT)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3" y="4718100"/>
            <a:ext cx="950197" cy="2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52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39552" y="1491631"/>
            <a:ext cx="7632848" cy="553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Insert WP name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248086"/>
            <a:ext cx="7632650" cy="48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400" b="1" dirty="0" smtClean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noProof="0" dirty="0" smtClean="0"/>
              <a:t>Insert authors &amp; affiliations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627536"/>
            <a:ext cx="7632848" cy="216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dirty="0" err="1" smtClean="0"/>
              <a:t>Insert</a:t>
            </a:r>
            <a:r>
              <a:rPr lang="es-ES" dirty="0" smtClean="0"/>
              <a:t> </a:t>
            </a:r>
            <a:r>
              <a:rPr lang="es-ES" dirty="0" err="1" smtClean="0"/>
              <a:t>project</a:t>
            </a:r>
            <a:r>
              <a:rPr lang="es-ES" dirty="0" smtClean="0"/>
              <a:t> </a:t>
            </a:r>
            <a:r>
              <a:rPr lang="es-ES" dirty="0" err="1" smtClean="0"/>
              <a:t>title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843559"/>
            <a:ext cx="7632700" cy="1615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0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Insert contract number</a:t>
            </a:r>
            <a:endParaRPr lang="en-US" dirty="0"/>
          </a:p>
        </p:txBody>
      </p:sp>
      <p:pic>
        <p:nvPicPr>
          <p:cNvPr id="10" name="Picture 46"/>
          <p:cNvPicPr>
            <a:picLocks noChangeAspect="1" noChangeArrowheads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2" y="4324350"/>
            <a:ext cx="7524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Lehrstuhl für Hochfrequenztechnik (LHFT)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05" y="4491037"/>
            <a:ext cx="106170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cc_by_logo_png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41" y="0"/>
            <a:ext cx="104358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87475"/>
            <a:ext cx="7342188" cy="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95291" y="843968"/>
            <a:ext cx="8497887" cy="3726005"/>
          </a:xfrm>
          <a:prstGeom prst="rect">
            <a:avLst/>
          </a:prstGeom>
        </p:spPr>
        <p:txBody>
          <a:bodyPr/>
          <a:lstStyle>
            <a:lvl1pPr marL="179388" indent="-179388">
              <a:buFont typeface="Arial" pitchFamily="34" charset="0"/>
              <a:buChar char="•"/>
              <a:defRPr/>
            </a:lvl1pPr>
            <a:lvl2pPr marL="625475" indent="-179388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0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67544" y="339502"/>
            <a:ext cx="1440160" cy="423047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1200" b="1">
                <a:solidFill>
                  <a:schemeClr val="accent4">
                    <a:lumMod val="75000"/>
                  </a:schemeClr>
                </a:solidFill>
                <a:latin typeface="Frutiger 45 Light" panose="020B0303030504020204" pitchFamily="34" charset="0"/>
              </a:defRPr>
            </a:lvl1pPr>
            <a:lvl2pPr marL="446087" indent="0">
              <a:buFont typeface="Wingdings" pitchFamily="2" charset="2"/>
              <a:buNone/>
              <a:defRPr/>
            </a:lvl2pPr>
            <a:lvl3pPr marL="898525" indent="0">
              <a:buNone/>
              <a:defRPr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979712" y="339502"/>
            <a:ext cx="5328592" cy="423006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1200">
                <a:latin typeface="+mn-lt"/>
              </a:defRPr>
            </a:lvl1pPr>
            <a:lvl2pPr marL="446087" indent="0">
              <a:buFont typeface="Wingdings" pitchFamily="2" charset="2"/>
              <a:buNone/>
              <a:defRPr/>
            </a:lvl2pPr>
            <a:lvl3pPr marL="898525" indent="0">
              <a:buNone/>
              <a:defRPr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452320" y="339502"/>
            <a:ext cx="1368397" cy="423006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1200" b="1">
                <a:solidFill>
                  <a:srgbClr val="00B050"/>
                </a:solidFill>
              </a:defRPr>
            </a:lvl1pPr>
            <a:lvl2pPr marL="446087" indent="0">
              <a:buFont typeface="Wingdings" pitchFamily="2" charset="2"/>
              <a:buNone/>
              <a:defRPr/>
            </a:lvl2pPr>
            <a:lvl3pPr marL="898525" indent="0">
              <a:buNone/>
              <a:defRPr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27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67544" y="339502"/>
            <a:ext cx="1440160" cy="423047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1200" b="1">
                <a:solidFill>
                  <a:schemeClr val="accent4">
                    <a:lumMod val="75000"/>
                  </a:schemeClr>
                </a:solidFill>
                <a:latin typeface="Frutiger 45 Light" panose="020B0303030504020204" pitchFamily="34" charset="0"/>
              </a:defRPr>
            </a:lvl1pPr>
            <a:lvl2pPr marL="446087" indent="0">
              <a:buFont typeface="Wingdings" pitchFamily="2" charset="2"/>
              <a:buNone/>
              <a:defRPr/>
            </a:lvl2pPr>
            <a:lvl3pPr marL="898525" indent="0">
              <a:buNone/>
              <a:defRPr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979712" y="339502"/>
            <a:ext cx="5328592" cy="423006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1200">
                <a:latin typeface="+mn-lt"/>
              </a:defRPr>
            </a:lvl1pPr>
            <a:lvl2pPr marL="446087" indent="0">
              <a:buFont typeface="Wingdings" pitchFamily="2" charset="2"/>
              <a:buNone/>
              <a:defRPr/>
            </a:lvl2pPr>
            <a:lvl3pPr marL="898525" indent="0">
              <a:buNone/>
              <a:defRPr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452320" y="339502"/>
            <a:ext cx="1368397" cy="423006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1200" b="1">
                <a:solidFill>
                  <a:srgbClr val="00B050"/>
                </a:solidFill>
              </a:defRPr>
            </a:lvl1pPr>
            <a:lvl2pPr marL="446087" indent="0">
              <a:buFont typeface="Wingdings" pitchFamily="2" charset="2"/>
              <a:buNone/>
              <a:defRPr/>
            </a:lvl2pPr>
            <a:lvl3pPr marL="898525" indent="0">
              <a:buNone/>
              <a:defRPr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 rot="16200000">
            <a:off x="-2387084" y="2387087"/>
            <a:ext cx="5143501" cy="369332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0000">
                <a:schemeClr val="accent3">
                  <a:lumMod val="100000"/>
                </a:schemeClr>
              </a:gs>
              <a:gs pos="100000">
                <a:schemeClr val="accent3">
                  <a:lumMod val="100000"/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_tradnl" b="1" dirty="0" err="1" smtClean="0"/>
              <a:t>Planung</a:t>
            </a:r>
            <a:r>
              <a:rPr lang="es-ES_tradnl" b="1" dirty="0" smtClean="0"/>
              <a:t>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850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ung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39552" y="339502"/>
            <a:ext cx="8208912" cy="423047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1200" b="1">
                <a:solidFill>
                  <a:schemeClr val="accent4">
                    <a:lumMod val="75000"/>
                  </a:schemeClr>
                </a:solidFill>
                <a:latin typeface="Frutiger 45 Light" panose="020B0303030504020204" pitchFamily="34" charset="0"/>
              </a:defRPr>
            </a:lvl1pPr>
            <a:lvl2pPr marL="446087" indent="0">
              <a:buFont typeface="Wingdings" pitchFamily="2" charset="2"/>
              <a:buNone/>
              <a:defRPr/>
            </a:lvl2pPr>
            <a:lvl3pPr marL="898525" indent="0">
              <a:buNone/>
              <a:defRPr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 rot="16200000">
            <a:off x="-2387084" y="2387087"/>
            <a:ext cx="5143501" cy="369332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0000">
                <a:schemeClr val="accent3">
                  <a:lumMod val="100000"/>
                </a:schemeClr>
              </a:gs>
              <a:gs pos="100000">
                <a:schemeClr val="accent3">
                  <a:lumMod val="100000"/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_tradnl" b="1" dirty="0" err="1" smtClean="0"/>
              <a:t>Planung</a:t>
            </a:r>
            <a:r>
              <a:rPr lang="es-ES_tradnl" b="1" dirty="0" smtClean="0"/>
              <a:t>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4315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87475"/>
            <a:ext cx="7342188" cy="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4601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303498"/>
            <a:ext cx="7128792" cy="59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Write here “Contents”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7088" y="1221824"/>
            <a:ext cx="7200900" cy="28622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aseline="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s-ES" dirty="0" err="1" smtClean="0"/>
              <a:t>Bla</a:t>
            </a:r>
            <a:r>
              <a:rPr lang="es-ES" dirty="0" smtClean="0"/>
              <a:t> </a:t>
            </a:r>
            <a:r>
              <a:rPr lang="es-ES" dirty="0" err="1" smtClean="0"/>
              <a:t>bla</a:t>
            </a:r>
            <a:endParaRPr lang="es-ES" dirty="0" smtClean="0"/>
          </a:p>
          <a:p>
            <a:pPr lvl="0"/>
            <a:r>
              <a:rPr lang="es-ES" dirty="0" err="1" smtClean="0"/>
              <a:t>Bla</a:t>
            </a:r>
            <a:r>
              <a:rPr lang="es-ES" dirty="0" smtClean="0"/>
              <a:t> </a:t>
            </a:r>
            <a:r>
              <a:rPr lang="es-ES" dirty="0" err="1" smtClean="0"/>
              <a:t>bla</a:t>
            </a:r>
            <a:endParaRPr lang="es-ES" dirty="0" smtClean="0"/>
          </a:p>
          <a:p>
            <a:pPr lvl="0"/>
            <a:r>
              <a:rPr lang="es-ES" dirty="0" err="1" smtClean="0"/>
              <a:t>Conclusions</a:t>
            </a:r>
            <a:endParaRPr lang="es-E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9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303498"/>
            <a:ext cx="7128792" cy="59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Write here “Conclusions”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7088" y="1221824"/>
            <a:ext cx="7200900" cy="28622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aseline="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GB" noProof="0" dirty="0" smtClean="0"/>
              <a:t>What we did</a:t>
            </a:r>
          </a:p>
          <a:p>
            <a:pPr lvl="0"/>
            <a:r>
              <a:rPr lang="en-GB" noProof="0" dirty="0" smtClean="0"/>
              <a:t>What we learned</a:t>
            </a:r>
          </a:p>
          <a:p>
            <a:pPr lvl="0"/>
            <a:r>
              <a:rPr lang="en-GB" noProof="0" dirty="0" smtClean="0"/>
              <a:t>Implications</a:t>
            </a:r>
          </a:p>
          <a:p>
            <a:pPr lvl="0"/>
            <a:r>
              <a:rPr lang="en-GB" noProof="0" dirty="0" smtClean="0"/>
              <a:t>Future work</a:t>
            </a:r>
          </a:p>
          <a:p>
            <a:pPr lvl="0"/>
            <a:endParaRPr lang="en-GB" noProof="0" dirty="0" smtClean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5203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1076"/>
            <a:ext cx="91440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0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8776"/>
            <a:ext cx="395808" cy="35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4728775"/>
            <a:ext cx="2376264" cy="42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lnSpc>
                <a:spcPct val="100000"/>
              </a:lnSpc>
              <a:buFontTx/>
              <a:buNone/>
              <a:defRPr sz="800">
                <a:solidFill>
                  <a:srgbClr val="454545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EGU 2020</a:t>
            </a:r>
            <a:endParaRPr lang="en-US" baseline="0" noProof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noProof="0" dirty="0" smtClean="0"/>
              <a:t>Andreas </a:t>
            </a:r>
            <a:r>
              <a:rPr lang="de-DE" baseline="0" noProof="0" dirty="0" err="1" smtClean="0"/>
              <a:t>Benedikter</a:t>
            </a:r>
            <a:r>
              <a:rPr lang="de-DE" baseline="0" noProof="0" dirty="0" smtClean="0"/>
              <a:t> │ andreas.benedikter@dlr.de</a:t>
            </a:r>
            <a:endParaRPr lang="en-US" baseline="0" noProof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Slide </a:t>
            </a:r>
            <a:fld id="{9F102B23-9972-447B-9CAC-338A94EDAF07}" type="slidenum">
              <a:rPr lang="en-US" baseline="0" noProof="0" smtClean="0"/>
              <a:t>‹Nr.›</a:t>
            </a:fld>
            <a:endParaRPr lang="en-US" noProof="0" dirty="0"/>
          </a:p>
        </p:txBody>
      </p:sp>
      <p:pic>
        <p:nvPicPr>
          <p:cNvPr id="5" name="Picture 15" descr="cc_by_logo_png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41" y="0"/>
            <a:ext cx="1043586" cy="365125"/>
          </a:xfrm>
          <a:prstGeom prst="rect">
            <a:avLst/>
          </a:prstGeom>
        </p:spPr>
      </p:pic>
      <p:pic>
        <p:nvPicPr>
          <p:cNvPr id="9" name="Picture 2" descr="Lehrstuhl für Hochfrequenztechnik (LHFT)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0" y="4804133"/>
            <a:ext cx="658954" cy="2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35" r:id="rId2"/>
    <p:sldLayoutId id="2147483711" r:id="rId3"/>
    <p:sldLayoutId id="2147483732" r:id="rId4"/>
    <p:sldLayoutId id="2147483734" r:id="rId5"/>
    <p:sldLayoutId id="2147483733" r:id="rId6"/>
    <p:sldLayoutId id="2147483720" r:id="rId7"/>
    <p:sldLayoutId id="2147483716" r:id="rId8"/>
    <p:sldLayoutId id="2147483717" r:id="rId9"/>
    <p:sldLayoutId id="2147483722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7632848" cy="553640"/>
          </a:xfrm>
        </p:spPr>
        <p:txBody>
          <a:bodyPr/>
          <a:lstStyle/>
          <a:p>
            <a:r>
              <a:rPr lang="en-US" dirty="0"/>
              <a:t>Potential of a Multimodal Orbital Radar Mission for the Exploration of Enceladus</a:t>
            </a:r>
            <a:endParaRPr lang="en-US" noProof="0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39552" y="2715766"/>
            <a:ext cx="7632650" cy="1008112"/>
          </a:xfrm>
        </p:spPr>
        <p:txBody>
          <a:bodyPr/>
          <a:lstStyle/>
          <a:p>
            <a:r>
              <a:rPr lang="en-US" sz="1400" noProof="0" dirty="0" smtClean="0"/>
              <a:t>EGU 2020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39750" y="1491630"/>
            <a:ext cx="7632650" cy="1008112"/>
          </a:xfrm>
        </p:spPr>
        <p:txBody>
          <a:bodyPr/>
          <a:lstStyle/>
          <a:p>
            <a:r>
              <a:rPr lang="en-US" sz="1200" dirty="0" smtClean="0"/>
              <a:t>Andreas Benedikter</a:t>
            </a:r>
            <a:r>
              <a:rPr lang="en-US" sz="1200" baseline="30000" dirty="0" smtClean="0"/>
              <a:t>1,2</a:t>
            </a:r>
            <a:r>
              <a:rPr lang="en-US" sz="1200" b="0" dirty="0" smtClean="0"/>
              <a:t>, Marc Rodriguez-Cassola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Gerhard Krieger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Rolf Scheiber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Gustavo Martin del Campo Becerra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Ralf Horn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Alberto Moreira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Michael Stelzig</a:t>
            </a:r>
            <a:r>
              <a:rPr lang="en-US" sz="1200" b="0" baseline="30000" dirty="0" smtClean="0"/>
              <a:t>2</a:t>
            </a:r>
            <a:r>
              <a:rPr lang="en-US" sz="1200" b="0" dirty="0" smtClean="0"/>
              <a:t> and Martin Vossiek</a:t>
            </a:r>
            <a:r>
              <a:rPr lang="en-US" sz="1200" b="0" baseline="30000" dirty="0" smtClean="0"/>
              <a:t>2 </a:t>
            </a:r>
            <a:endParaRPr lang="en-US" sz="1200" b="0" dirty="0" smtClean="0"/>
          </a:p>
          <a:p>
            <a:r>
              <a:rPr lang="en-US" sz="1200" b="0" dirty="0" smtClean="0"/>
              <a:t>(1) German Aerospace Center (DLR), Microwaves and Radar Institute; (</a:t>
            </a:r>
            <a:r>
              <a:rPr lang="en-US" sz="1200" b="0" dirty="0"/>
              <a:t>2) </a:t>
            </a:r>
            <a:r>
              <a:rPr lang="de-DE" sz="1200" b="0" dirty="0"/>
              <a:t>FAU Erlangen-Nürnberg, Institute of Microwaves and Photonics (LHFT)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3525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Multimodal, Multi-Frequency Radar Orbiter</a:t>
            </a:r>
            <a:endParaRPr lang="en-US" noProof="0" dirty="0"/>
          </a:p>
        </p:txBody>
      </p:sp>
      <p:graphicFrame>
        <p:nvGraphicFramePr>
          <p:cNvPr id="99" name="Tabel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690646"/>
              </p:ext>
            </p:extLst>
          </p:nvPr>
        </p:nvGraphicFramePr>
        <p:xfrm>
          <a:off x="251520" y="771550"/>
          <a:ext cx="4032448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727"/>
                <a:gridCol w="2215721"/>
              </a:tblGrid>
              <a:tr h="33472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Mode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Measurement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Multi-frequency</a:t>
                      </a:r>
                      <a:r>
                        <a:rPr lang="en-US" sz="1400" b="1" baseline="0" noProof="0" dirty="0" smtClean="0"/>
                        <a:t> </a:t>
                      </a:r>
                      <a:r>
                        <a:rPr lang="en-US" sz="1400" b="1" noProof="0" dirty="0" smtClean="0"/>
                        <a:t>SAR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imaging,</a:t>
                      </a:r>
                      <a:r>
                        <a:rPr lang="en-US" sz="1400" baseline="0" noProof="0" dirty="0" smtClean="0"/>
                        <a:t> characterization</a:t>
                      </a:r>
                    </a:p>
                    <a:p>
                      <a:r>
                        <a:rPr lang="en-US" sz="1400" baseline="0" noProof="0" dirty="0" smtClean="0"/>
                        <a:t>surface + subsurface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455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/>
                        <a:t>SAR interferometry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topography;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err="1" smtClean="0"/>
                        <a:t>Bistatic</a:t>
                      </a:r>
                      <a:r>
                        <a:rPr lang="en-US" sz="1400" b="1" noProof="0" dirty="0" smtClean="0"/>
                        <a:t> sounding</a:t>
                      </a:r>
                    </a:p>
                    <a:p>
                      <a:r>
                        <a:rPr lang="en-US" sz="1400" b="1" noProof="0" dirty="0" smtClean="0"/>
                        <a:t>Orbiter ↔ </a:t>
                      </a:r>
                      <a:r>
                        <a:rPr lang="en-US" sz="1400" b="1" noProof="0" dirty="0" err="1" smtClean="0"/>
                        <a:t>IceMole</a:t>
                      </a:r>
                      <a:r>
                        <a:rPr lang="en-US" sz="1400" b="1" noProof="0" dirty="0" smtClean="0"/>
                        <a:t> 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IceMole</a:t>
                      </a:r>
                      <a:r>
                        <a:rPr lang="en-US" sz="1400" noProof="0" dirty="0" smtClean="0"/>
                        <a:t> localization;</a:t>
                      </a:r>
                      <a:r>
                        <a:rPr lang="en-US" sz="1400" baseline="0" noProof="0" dirty="0" smtClean="0"/>
                        <a:t> ice composition estimation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Ice Sounder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subsurface interfaces; tiger stripes structure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355277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Altimeter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elevation;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Radiometer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south polar activity, temperature</a:t>
                      </a:r>
                      <a:r>
                        <a:rPr lang="en-US" sz="1400" baseline="0" noProof="0" dirty="0" smtClean="0"/>
                        <a:t> profile</a:t>
                      </a:r>
                      <a:endParaRPr lang="en-U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Abgerundetes Rechteck 5"/>
          <p:cNvSpPr/>
          <p:nvPr/>
        </p:nvSpPr>
        <p:spPr bwMode="auto">
          <a:xfrm>
            <a:off x="224384" y="2588682"/>
            <a:ext cx="4089215" cy="5046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44" name="Abgerundetes Rechteck 43"/>
          <p:cNvSpPr/>
          <p:nvPr/>
        </p:nvSpPr>
        <p:spPr bwMode="auto">
          <a:xfrm>
            <a:off x="226122" y="3134561"/>
            <a:ext cx="4089215" cy="3605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499992" y="607789"/>
            <a:ext cx="4705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dirty="0" smtClean="0"/>
              <a:t>Operating the radar in nadir-looking configuration:</a:t>
            </a:r>
            <a:endParaRPr lang="en-US" sz="1400" b="1" dirty="0"/>
          </a:p>
        </p:txBody>
      </p:sp>
      <p:sp>
        <p:nvSpPr>
          <p:cNvPr id="46" name="Textfeld 45"/>
          <p:cNvSpPr txBox="1"/>
          <p:nvPr/>
        </p:nvSpPr>
        <p:spPr>
          <a:xfrm>
            <a:off x="4572000" y="1067966"/>
            <a:ext cx="4705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dirty="0" smtClean="0"/>
              <a:t>Low-frequency radar ice sounder</a:t>
            </a:r>
            <a:endParaRPr lang="en-US" sz="1200" b="1" dirty="0"/>
          </a:p>
        </p:txBody>
      </p:sp>
      <p:grpSp>
        <p:nvGrpSpPr>
          <p:cNvPr id="47" name="Gruppieren 46"/>
          <p:cNvGrpSpPr/>
          <p:nvPr/>
        </p:nvGrpSpPr>
        <p:grpSpPr>
          <a:xfrm>
            <a:off x="4630003" y="1635646"/>
            <a:ext cx="2719255" cy="1527997"/>
            <a:chOff x="5103207" y="1070713"/>
            <a:chExt cx="3833555" cy="2077101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207" y="1265527"/>
              <a:ext cx="3804260" cy="188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hteck 48"/>
            <p:cNvSpPr/>
            <p:nvPr/>
          </p:nvSpPr>
          <p:spPr>
            <a:xfrm>
              <a:off x="7153262" y="1070713"/>
              <a:ext cx="1783500" cy="5477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900" dirty="0">
                  <a:solidFill>
                    <a:schemeClr val="bg1"/>
                  </a:solidFill>
                  <a:latin typeface="Calibri Light" charset="0"/>
                </a:rPr>
                <a:t>i</a:t>
              </a:r>
              <a:r>
                <a:rPr lang="en-US" sz="900" dirty="0" smtClean="0">
                  <a:solidFill>
                    <a:schemeClr val="bg1"/>
                  </a:solidFill>
                  <a:latin typeface="Calibri Light" charset="0"/>
                </a:rPr>
                <a:t>mage credit: </a:t>
              </a:r>
              <a:r>
                <a:rPr lang="nb-NO" sz="900" dirty="0">
                  <a:solidFill>
                    <a:schemeClr val="bg1"/>
                  </a:solidFill>
                  <a:latin typeface="Calibri Light" charset="0"/>
                </a:rPr>
                <a:t>NASA/JPL</a:t>
              </a:r>
            </a:p>
          </p:txBody>
        </p:sp>
      </p:grpSp>
      <p:sp>
        <p:nvSpPr>
          <p:cNvPr id="50" name="Rechteck 49"/>
          <p:cNvSpPr/>
          <p:nvPr/>
        </p:nvSpPr>
        <p:spPr>
          <a:xfrm>
            <a:off x="7370152" y="1958303"/>
            <a:ext cx="173835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Great penetration capability</a:t>
            </a:r>
            <a:endParaRPr lang="en-US" sz="1200" dirty="0"/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High sensitivity </a:t>
            </a:r>
            <a:r>
              <a:rPr lang="en-US" sz="1200" dirty="0"/>
              <a:t>to ice layers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572001" y="1337301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 smtClean="0"/>
              <a:t>Example: North polar cap cross section of Mars imaged by SHARAD</a:t>
            </a:r>
            <a:endParaRPr lang="en-US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4572000" y="3435846"/>
            <a:ext cx="47052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200" b="1" dirty="0" smtClean="0"/>
              <a:t>High-frequency radar altimeter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Elevation/deformation measurements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Information for orbit determination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Reduced complexity (power, data rate) compared to SAR interferometry, but lower spatial resolution and coverage capability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838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Multimodal, Multi-Frequency Radar Orbiter</a:t>
            </a:r>
            <a:endParaRPr lang="en-US" noProof="0" dirty="0"/>
          </a:p>
        </p:txBody>
      </p:sp>
      <p:graphicFrame>
        <p:nvGraphicFramePr>
          <p:cNvPr id="99" name="Tabel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323891"/>
              </p:ext>
            </p:extLst>
          </p:nvPr>
        </p:nvGraphicFramePr>
        <p:xfrm>
          <a:off x="251520" y="771550"/>
          <a:ext cx="4032448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727"/>
                <a:gridCol w="2215721"/>
              </a:tblGrid>
              <a:tr h="33472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Mode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Measurement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Multi-frequency</a:t>
                      </a:r>
                      <a:r>
                        <a:rPr lang="en-US" sz="1400" b="1" baseline="0" noProof="0" dirty="0" smtClean="0"/>
                        <a:t> </a:t>
                      </a:r>
                      <a:r>
                        <a:rPr lang="en-US" sz="1400" b="1" noProof="0" dirty="0" smtClean="0"/>
                        <a:t>SAR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imaging,</a:t>
                      </a:r>
                      <a:r>
                        <a:rPr lang="en-US" sz="1400" baseline="0" noProof="0" dirty="0" smtClean="0"/>
                        <a:t> characterization</a:t>
                      </a:r>
                    </a:p>
                    <a:p>
                      <a:r>
                        <a:rPr lang="en-US" sz="1400" baseline="0" noProof="0" dirty="0" smtClean="0"/>
                        <a:t>surface + subsurface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455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/>
                        <a:t>SAR interferometry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topography;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err="1" smtClean="0"/>
                        <a:t>Bistatic</a:t>
                      </a:r>
                      <a:r>
                        <a:rPr lang="en-US" sz="1400" b="1" noProof="0" dirty="0" smtClean="0"/>
                        <a:t> sounding</a:t>
                      </a:r>
                    </a:p>
                    <a:p>
                      <a:r>
                        <a:rPr lang="en-US" sz="1400" b="1" noProof="0" dirty="0" smtClean="0"/>
                        <a:t>Orbiter ↔ </a:t>
                      </a:r>
                      <a:r>
                        <a:rPr lang="en-US" sz="1400" b="1" noProof="0" dirty="0" err="1" smtClean="0"/>
                        <a:t>IceMole</a:t>
                      </a:r>
                      <a:r>
                        <a:rPr lang="en-US" sz="1400" b="1" noProof="0" dirty="0" smtClean="0"/>
                        <a:t> 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IceMole</a:t>
                      </a:r>
                      <a:r>
                        <a:rPr lang="en-US" sz="1400" noProof="0" dirty="0" smtClean="0"/>
                        <a:t> localization;</a:t>
                      </a:r>
                      <a:r>
                        <a:rPr lang="en-US" sz="1400" baseline="0" noProof="0" dirty="0" smtClean="0"/>
                        <a:t> ice composition estimation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Ice Sounder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subsurface interfaces; tiger stripes structure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355277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Altimeter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elevation;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Radiometer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south polar activity, temperature</a:t>
                      </a:r>
                      <a:r>
                        <a:rPr lang="en-US" sz="1400" baseline="0" noProof="0" dirty="0" smtClean="0"/>
                        <a:t> profile</a:t>
                      </a:r>
                      <a:endParaRPr lang="en-U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Abgerundetes Rechteck 5"/>
          <p:cNvSpPr/>
          <p:nvPr/>
        </p:nvSpPr>
        <p:spPr bwMode="auto">
          <a:xfrm>
            <a:off x="224384" y="3502220"/>
            <a:ext cx="4089215" cy="5046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571999" y="1131590"/>
            <a:ext cx="4464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 smtClean="0"/>
              <a:t>Surface brightness temperature map of Enceladus South pole measured with the Cassini RADAR (2.2 cm wavelength) [1]</a:t>
            </a:r>
            <a:endParaRPr lang="en-US" sz="12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608858"/>
            <a:ext cx="1872208" cy="198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499992" y="555526"/>
            <a:ext cx="470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dirty="0" smtClean="0"/>
              <a:t>Passive operation of the radar as microwave radiometer:</a:t>
            </a:r>
            <a:endParaRPr lang="en-US" sz="1400" b="1" dirty="0"/>
          </a:p>
        </p:txBody>
      </p:sp>
      <p:sp>
        <p:nvSpPr>
          <p:cNvPr id="2" name="Rechteck 1"/>
          <p:cNvSpPr/>
          <p:nvPr/>
        </p:nvSpPr>
        <p:spPr>
          <a:xfrm>
            <a:off x="179512" y="4113634"/>
            <a:ext cx="43313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dirty="0" smtClean="0"/>
              <a:t>[1] Le </a:t>
            </a:r>
            <a:r>
              <a:rPr lang="en-US" sz="1100" dirty="0"/>
              <a:t>Gall, A., </a:t>
            </a:r>
            <a:r>
              <a:rPr lang="en-US" sz="1100" dirty="0" err="1"/>
              <a:t>Leyrat</a:t>
            </a:r>
            <a:r>
              <a:rPr lang="en-US" sz="1100" dirty="0"/>
              <a:t>, C., Janssen, M. </a:t>
            </a:r>
            <a:r>
              <a:rPr lang="en-US" sz="1100" i="1" dirty="0"/>
              <a:t>et al.</a:t>
            </a:r>
            <a:r>
              <a:rPr lang="en-US" sz="1100" dirty="0"/>
              <a:t> Thermally anomalous features in the subsurface of Enceladus’s south polar terrain. </a:t>
            </a:r>
            <a:r>
              <a:rPr lang="en-US" sz="1100" i="1" dirty="0"/>
              <a:t>Nat </a:t>
            </a:r>
            <a:r>
              <a:rPr lang="en-US" sz="1100" i="1" dirty="0" err="1"/>
              <a:t>Astron</a:t>
            </a:r>
            <a:r>
              <a:rPr lang="en-US" sz="1100" dirty="0"/>
              <a:t> 1</a:t>
            </a:r>
            <a:r>
              <a:rPr lang="en-US" sz="1100" b="1" dirty="0"/>
              <a:t>, </a:t>
            </a:r>
            <a:r>
              <a:rPr lang="en-US" sz="1100" dirty="0"/>
              <a:t>0063 (2017)</a:t>
            </a:r>
            <a:endParaRPr lang="de-DE" sz="1100" dirty="0"/>
          </a:p>
        </p:txBody>
      </p:sp>
      <p:sp>
        <p:nvSpPr>
          <p:cNvPr id="18" name="Rechteck 17"/>
          <p:cNvSpPr/>
          <p:nvPr/>
        </p:nvSpPr>
        <p:spPr>
          <a:xfrm>
            <a:off x="6660232" y="1923678"/>
            <a:ext cx="237626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Only microwave radiometry observation of Enceladus during the Cassini mission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Temperature anomalies coincide with large fractures in the ice</a:t>
            </a:r>
            <a:endParaRPr lang="en-US" sz="1200" dirty="0"/>
          </a:p>
        </p:txBody>
      </p:sp>
      <p:sp>
        <p:nvSpPr>
          <p:cNvPr id="4" name="Rechteck 3"/>
          <p:cNvSpPr/>
          <p:nvPr/>
        </p:nvSpPr>
        <p:spPr>
          <a:xfrm>
            <a:off x="4657716" y="37238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A future Enceladus mission would allow an extended spatial and temporal coverage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Using additionally a low frequency may allow for inverting vertical temperature profiles through the ice crust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51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bi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252" r="23114"/>
          <a:stretch/>
        </p:blipFill>
        <p:spPr>
          <a:xfrm>
            <a:off x="107504" y="1071050"/>
            <a:ext cx="1497360" cy="142149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45598" y="555526"/>
            <a:ext cx="2042226" cy="296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Considerations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51520" y="2910851"/>
                <a:ext cx="3793565" cy="10319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706563" algn="l"/>
                  </a:tabLst>
                </a:pPr>
                <a:r>
                  <a:rPr lang="en-GB" sz="1200" dirty="0" smtClean="0">
                    <a:latin typeface="Arial" pitchFamily="34" charset="0"/>
                    <a:cs typeface="Arial" pitchFamily="34" charset="0"/>
                  </a:rPr>
                  <a:t>Orbit period:	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  <a:cs typeface="Arial" pitchFamily="34" charset="0"/>
                      </a:rPr>
                      <m:t>𝑇</m:t>
                    </m:r>
                    <m:r>
                      <a:rPr lang="de-DE" sz="1200" i="1">
                        <a:latin typeface="Cambria Math" panose="02040503050406030204" pitchFamily="18" charset="0"/>
                        <a:cs typeface="Arial" pitchFamily="34" charset="0"/>
                      </a:rPr>
                      <m:t>=10.25 </m:t>
                    </m:r>
                    <m:r>
                      <m:rPr>
                        <m:sty m:val="p"/>
                      </m:rPr>
                      <a:rPr lang="de-DE" sz="1200">
                        <a:latin typeface="Cambria Math" panose="02040503050406030204" pitchFamily="18" charset="0"/>
                        <a:cs typeface="Arial" pitchFamily="34" charset="0"/>
                      </a:rPr>
                      <m:t>d</m:t>
                    </m:r>
                  </m:oMath>
                </a14:m>
                <a:endParaRPr lang="en-GB" sz="1200" dirty="0" smtClean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706563" algn="l"/>
                  </a:tabLst>
                </a:pPr>
                <a:r>
                  <a:rPr lang="en-GB" sz="1200" dirty="0" smtClean="0">
                    <a:latin typeface="Arial" pitchFamily="34" charset="0"/>
                    <a:cs typeface="Arial" pitchFamily="34" charset="0"/>
                  </a:rPr>
                  <a:t>Inclination</a:t>
                </a:r>
                <a:r>
                  <a:rPr lang="en-GB" sz="1200" dirty="0">
                    <a:latin typeface="Arial" pitchFamily="34" charset="0"/>
                    <a:cs typeface="Arial" pitchFamily="34" charset="0"/>
                  </a:rPr>
                  <a:t>:	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Arial" panose="020B0604020202020204" pitchFamily="34" charset="0"/>
                      </a:rPr>
                      <m:t>𝑖</m:t>
                    </m:r>
                    <m:r>
                      <a:rPr lang="de-DE" sz="1200" b="0" i="1" smtClean="0">
                        <a:latin typeface="Cambria Math"/>
                        <a:cs typeface="Arial" panose="020B0604020202020204" pitchFamily="34" charset="0"/>
                      </a:rPr>
                      <m:t>=55°−65°</m:t>
                    </m:r>
                  </m:oMath>
                </a14:m>
                <a:endParaRPr lang="en-GB" sz="1200" dirty="0" smtClean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706563" algn="l"/>
                  </a:tabLst>
                </a:pPr>
                <a:r>
                  <a:rPr lang="en-GB" sz="1200" dirty="0" smtClean="0">
                    <a:latin typeface="Arial" pitchFamily="34" charset="0"/>
                    <a:cs typeface="Arial" pitchFamily="34" charset="0"/>
                  </a:rPr>
                  <a:t>Altitude:</a:t>
                </a:r>
                <a:r>
                  <a:rPr lang="en-GB" sz="1200" dirty="0">
                    <a:latin typeface="Arial" pitchFamily="34" charset="0"/>
                    <a:cs typeface="Arial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Arial" pitchFamily="34" charset="0"/>
                      </a:rPr>
                      <m:t>𝐻</m:t>
                    </m:r>
                    <m:r>
                      <a:rPr lang="en-GB" sz="1200" i="1">
                        <a:latin typeface="Cambria Math"/>
                        <a:cs typeface="Arial" pitchFamily="34" charset="0"/>
                      </a:rPr>
                      <m:t>=1</m:t>
                    </m:r>
                    <m:r>
                      <a:rPr lang="de-DE" sz="1200" b="0" i="1" smtClean="0">
                        <a:latin typeface="Cambria Math"/>
                        <a:cs typeface="Arial" pitchFamily="34" charset="0"/>
                      </a:rPr>
                      <m:t>8</m:t>
                    </m:r>
                    <m:r>
                      <a:rPr lang="en-GB" sz="1200" i="1">
                        <a:latin typeface="Cambria Math"/>
                        <a:cs typeface="Arial" pitchFamily="34" charset="0"/>
                      </a:rPr>
                      <m:t>0−3</m:t>
                    </m:r>
                    <m:r>
                      <a:rPr lang="de-DE" sz="1200" b="0" i="1" smtClean="0">
                        <a:latin typeface="Cambria Math"/>
                        <a:cs typeface="Arial" pitchFamily="34" charset="0"/>
                      </a:rPr>
                      <m:t>0</m:t>
                    </m:r>
                    <m:r>
                      <a:rPr lang="en-GB" sz="1200" i="1">
                        <a:latin typeface="Cambria Math"/>
                        <a:cs typeface="Arial" pitchFamily="34" charset="0"/>
                      </a:rPr>
                      <m:t>0 </m:t>
                    </m:r>
                    <m:r>
                      <m:rPr>
                        <m:sty m:val="p"/>
                      </m:rPr>
                      <a:rPr lang="en-GB" sz="1200">
                        <a:latin typeface="Cambria Math"/>
                        <a:cs typeface="Arial" pitchFamily="34" charset="0"/>
                      </a:rPr>
                      <m:t>km</m:t>
                    </m:r>
                  </m:oMath>
                </a14:m>
                <a:endParaRPr lang="en-GB" sz="1200" dirty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706563" algn="l"/>
                  </a:tabLst>
                </a:pPr>
                <a:r>
                  <a:rPr lang="en-GB" sz="1200" dirty="0" smtClean="0">
                    <a:latin typeface="Arial" pitchFamily="34" charset="0"/>
                    <a:cs typeface="Arial" pitchFamily="34" charset="0"/>
                  </a:rPr>
                  <a:t>Velocity:</a:t>
                </a:r>
                <a:r>
                  <a:rPr lang="en-GB" sz="1200" dirty="0">
                    <a:latin typeface="Arial" pitchFamily="34" charset="0"/>
                    <a:cs typeface="Arial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Arial" pitchFamily="34" charset="0"/>
                      </a:rPr>
                      <m:t>𝑣</m:t>
                    </m:r>
                    <m:r>
                      <a:rPr lang="en-GB" sz="1200" b="0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de-DE" sz="1200" b="0" i="1" smtClean="0">
                        <a:latin typeface="Cambria Math"/>
                        <a:cs typeface="Arial" pitchFamily="34" charset="0"/>
                      </a:rPr>
                      <m:t>10</m:t>
                    </m:r>
                    <m:r>
                      <a:rPr lang="en-GB" sz="1200" b="0" i="1" smtClean="0">
                        <a:latin typeface="Cambria Math"/>
                        <a:cs typeface="Arial" pitchFamily="34" charset="0"/>
                      </a:rPr>
                      <m:t>0−1</m:t>
                    </m:r>
                    <m:r>
                      <a:rPr lang="de-DE" sz="1200" b="0" i="1" smtClean="0">
                        <a:latin typeface="Cambria Math"/>
                        <a:cs typeface="Arial" pitchFamily="34" charset="0"/>
                      </a:rPr>
                      <m:t>4</m:t>
                    </m:r>
                    <m:r>
                      <a:rPr lang="en-GB" sz="1200" b="0" i="1" smtClean="0">
                        <a:latin typeface="Cambria Math"/>
                        <a:cs typeface="Arial" pitchFamily="34" charset="0"/>
                      </a:rPr>
                      <m:t>0 </m:t>
                    </m:r>
                    <m:f>
                      <m:fPr>
                        <m:ctrlPr>
                          <a:rPr lang="en-GB" sz="1200" b="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1200" b="0" i="0" smtClean="0">
                            <a:latin typeface="Cambria Math"/>
                            <a:cs typeface="Arial" pitchFamily="34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1200" b="0" i="0" smtClean="0">
                            <a:latin typeface="Cambria Math"/>
                            <a:cs typeface="Arial" pitchFamily="34" charset="0"/>
                          </a:rPr>
                          <m:t>s</m:t>
                        </m:r>
                      </m:den>
                    </m:f>
                  </m:oMath>
                </a14:m>
                <a:endParaRPr lang="en-GB" sz="1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910851"/>
                <a:ext cx="3793565" cy="1031949"/>
              </a:xfrm>
              <a:prstGeom prst="rect">
                <a:avLst/>
              </a:prstGeom>
              <a:blipFill rotWithShape="1">
                <a:blip r:embed="rId5"/>
                <a:stretch>
                  <a:fillRect l="-2247" t="-5325" b="-35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FACCE090-F73E-41B1-BEE4-BAA53CC9F2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09839"/>
            <a:ext cx="1854968" cy="1791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7505" y="4083918"/>
            <a:ext cx="4032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dirty="0"/>
              <a:t>R. P. Russell and M. Lara, “On the design of an Enceladus science </a:t>
            </a:r>
            <a:r>
              <a:rPr lang="en-US" sz="1100" dirty="0" smtClean="0"/>
              <a:t>orbit”, </a:t>
            </a:r>
            <a:r>
              <a:rPr lang="en-US" sz="1100" i="1" dirty="0" err="1"/>
              <a:t>Acta</a:t>
            </a:r>
            <a:r>
              <a:rPr lang="en-US" sz="1100" i="1" dirty="0"/>
              <a:t> </a:t>
            </a:r>
            <a:r>
              <a:rPr lang="en-US" sz="1100" i="1" dirty="0" err="1"/>
              <a:t>Astronautica</a:t>
            </a:r>
            <a:r>
              <a:rPr lang="en-US" sz="1100" dirty="0"/>
              <a:t>, vol. 65, no. </a:t>
            </a:r>
            <a:r>
              <a:rPr lang="en-US" sz="1100" dirty="0" smtClean="0"/>
              <a:t>1, pp</a:t>
            </a:r>
            <a:r>
              <a:rPr lang="en-US" sz="1100" dirty="0"/>
              <a:t>. 27 – 39, 2009. 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24" name="Titel 2"/>
          <p:cNvSpPr txBox="1">
            <a:spLocks/>
          </p:cNvSpPr>
          <p:nvPr/>
        </p:nvSpPr>
        <p:spPr bwMode="auto">
          <a:xfrm>
            <a:off x="395536" y="123478"/>
            <a:ext cx="7342188" cy="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>
              <a:buNone/>
            </a:pPr>
            <a:r>
              <a:rPr lang="de-DE" kern="0" dirty="0" smtClean="0"/>
              <a:t>Multimodal, Multi-</a:t>
            </a:r>
            <a:r>
              <a:rPr lang="de-DE" kern="0" dirty="0" err="1" smtClean="0"/>
              <a:t>Frequency</a:t>
            </a:r>
            <a:r>
              <a:rPr lang="de-DE" kern="0" dirty="0" smtClean="0"/>
              <a:t> Radar Orbiter</a:t>
            </a:r>
            <a:endParaRPr lang="en-US" kern="0" dirty="0"/>
          </a:p>
        </p:txBody>
      </p:sp>
      <p:sp>
        <p:nvSpPr>
          <p:cNvPr id="25" name="Textfeld 24"/>
          <p:cNvSpPr txBox="1"/>
          <p:nvPr/>
        </p:nvSpPr>
        <p:spPr>
          <a:xfrm>
            <a:off x="5076056" y="555526"/>
            <a:ext cx="2758769" cy="296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Architecture Considerations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380312" y="9508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 smtClean="0"/>
              <a:t>Cassini spacecraft as reference for mass and space limitations</a:t>
            </a:r>
            <a:endParaRPr lang="en-US" sz="1200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7483374" y="1563638"/>
            <a:ext cx="1409106" cy="2231288"/>
            <a:chOff x="7483374" y="1607513"/>
            <a:chExt cx="1409106" cy="2231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1607513"/>
              <a:ext cx="1368152" cy="2149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hteck 47"/>
            <p:cNvSpPr/>
            <p:nvPr/>
          </p:nvSpPr>
          <p:spPr>
            <a:xfrm>
              <a:off x="7483374" y="3435846"/>
              <a:ext cx="1265090" cy="4029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900" dirty="0">
                  <a:solidFill>
                    <a:schemeClr val="bg1"/>
                  </a:solidFill>
                  <a:latin typeface="Calibri Light" charset="0"/>
                </a:rPr>
                <a:t>i</a:t>
              </a:r>
              <a:r>
                <a:rPr lang="en-US" sz="900" dirty="0" smtClean="0">
                  <a:solidFill>
                    <a:schemeClr val="bg1"/>
                  </a:solidFill>
                  <a:latin typeface="Calibri Light" charset="0"/>
                </a:rPr>
                <a:t>mage credit: </a:t>
              </a:r>
              <a:r>
                <a:rPr lang="nb-NO" sz="900" dirty="0">
                  <a:solidFill>
                    <a:schemeClr val="bg1"/>
                  </a:solidFill>
                  <a:latin typeface="Calibri Light" charset="0"/>
                </a:rPr>
                <a:t>NASA/JPL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4139951" y="1203598"/>
            <a:ext cx="3304421" cy="2177618"/>
            <a:chOff x="5508104" y="1593895"/>
            <a:chExt cx="4272172" cy="2467645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5508104" y="1593895"/>
              <a:ext cx="2808312" cy="1986926"/>
              <a:chOff x="2555776" y="1851670"/>
              <a:chExt cx="2664296" cy="1873905"/>
            </a:xfrm>
          </p:grpSpPr>
          <p:grpSp>
            <p:nvGrpSpPr>
              <p:cNvPr id="57" name="Gruppieren 56"/>
              <p:cNvGrpSpPr/>
              <p:nvPr/>
            </p:nvGrpSpPr>
            <p:grpSpPr>
              <a:xfrm>
                <a:off x="2555776" y="1851670"/>
                <a:ext cx="2664296" cy="1873905"/>
                <a:chOff x="2555776" y="1851670"/>
                <a:chExt cx="2664296" cy="1873905"/>
              </a:xfrm>
            </p:grpSpPr>
            <p:sp>
              <p:nvSpPr>
                <p:cNvPr id="60" name="Bogen 59"/>
                <p:cNvSpPr/>
                <p:nvPr/>
              </p:nvSpPr>
              <p:spPr bwMode="auto">
                <a:xfrm>
                  <a:off x="3602804" y="1851670"/>
                  <a:ext cx="603332" cy="720080"/>
                </a:xfrm>
                <a:prstGeom prst="arc">
                  <a:avLst>
                    <a:gd name="adj1" fmla="val 3583496"/>
                    <a:gd name="adj2" fmla="val 7301607"/>
                  </a:avLst>
                </a:prstGeom>
                <a:noFill/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</a:pP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61" name="Bogen 60"/>
                <p:cNvSpPr/>
                <p:nvPr/>
              </p:nvSpPr>
              <p:spPr bwMode="auto">
                <a:xfrm>
                  <a:off x="2555776" y="1851670"/>
                  <a:ext cx="2664296" cy="1800200"/>
                </a:xfrm>
                <a:prstGeom prst="arc">
                  <a:avLst>
                    <a:gd name="adj1" fmla="val 1549147"/>
                    <a:gd name="adj2" fmla="val 9201985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</a:pP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cxnSp>
              <p:nvCxnSpPr>
                <p:cNvPr id="62" name="Gerade Verbindung 61"/>
                <p:cNvCxnSpPr/>
                <p:nvPr/>
              </p:nvCxnSpPr>
              <p:spPr bwMode="auto">
                <a:xfrm flipV="1">
                  <a:off x="2843808" y="2389067"/>
                  <a:ext cx="725904" cy="92284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" name="Gerade Verbindung 62"/>
                <p:cNvCxnSpPr/>
                <p:nvPr/>
              </p:nvCxnSpPr>
              <p:spPr bwMode="auto">
                <a:xfrm>
                  <a:off x="4206136" y="2389067"/>
                  <a:ext cx="725904" cy="92284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" name="Gerade Verbindung 63"/>
                <p:cNvCxnSpPr/>
                <p:nvPr/>
              </p:nvCxnSpPr>
              <p:spPr bwMode="auto">
                <a:xfrm>
                  <a:off x="3569712" y="2389067"/>
                  <a:ext cx="1447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" name="Gerade Verbindung 64"/>
                <p:cNvCxnSpPr/>
                <p:nvPr/>
              </p:nvCxnSpPr>
              <p:spPr bwMode="auto">
                <a:xfrm>
                  <a:off x="4087974" y="2389067"/>
                  <a:ext cx="11816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Gerade Verbindung 65"/>
                <p:cNvCxnSpPr>
                  <a:endCxn id="60" idx="2"/>
                </p:cNvCxnSpPr>
                <p:nvPr/>
              </p:nvCxnSpPr>
              <p:spPr bwMode="auto">
                <a:xfrm>
                  <a:off x="3714507" y="2389067"/>
                  <a:ext cx="10314" cy="11187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" name="Gerade Verbindung 66"/>
                <p:cNvCxnSpPr>
                  <a:endCxn id="60" idx="0"/>
                </p:cNvCxnSpPr>
                <p:nvPr/>
              </p:nvCxnSpPr>
              <p:spPr bwMode="auto">
                <a:xfrm flipH="1">
                  <a:off x="4077608" y="2389067"/>
                  <a:ext cx="10368" cy="11747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68" name="Gruppieren 67"/>
                <p:cNvGrpSpPr/>
                <p:nvPr/>
              </p:nvGrpSpPr>
              <p:grpSpPr>
                <a:xfrm>
                  <a:off x="3714506" y="2283718"/>
                  <a:ext cx="373468" cy="105350"/>
                  <a:chOff x="3714506" y="2283718"/>
                  <a:chExt cx="373468" cy="105350"/>
                </a:xfrm>
              </p:grpSpPr>
              <p:cxnSp>
                <p:nvCxnSpPr>
                  <p:cNvPr id="81" name="Gerade Verbindung 80"/>
                  <p:cNvCxnSpPr/>
                  <p:nvPr/>
                </p:nvCxnSpPr>
                <p:spPr bwMode="auto">
                  <a:xfrm>
                    <a:off x="3714506" y="2389067"/>
                    <a:ext cx="373468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2" name="Gerade Verbindung 81"/>
                  <p:cNvCxnSpPr/>
                  <p:nvPr/>
                </p:nvCxnSpPr>
                <p:spPr bwMode="auto">
                  <a:xfrm flipV="1">
                    <a:off x="3904470" y="2283718"/>
                    <a:ext cx="0" cy="105350"/>
                  </a:xfrm>
                  <a:prstGeom prst="line">
                    <a:avLst/>
                  </a:prstGeom>
                  <a:noFill/>
                  <a:ln w="5715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9" name="Gruppieren 68"/>
                <p:cNvGrpSpPr/>
                <p:nvPr/>
              </p:nvGrpSpPr>
              <p:grpSpPr>
                <a:xfrm flipV="1">
                  <a:off x="3736482" y="3576907"/>
                  <a:ext cx="58355" cy="147764"/>
                  <a:chOff x="3714506" y="2058919"/>
                  <a:chExt cx="373468" cy="330149"/>
                </a:xfrm>
              </p:grpSpPr>
              <p:cxnSp>
                <p:nvCxnSpPr>
                  <p:cNvPr id="79" name="Gerade Verbindung 78"/>
                  <p:cNvCxnSpPr/>
                  <p:nvPr/>
                </p:nvCxnSpPr>
                <p:spPr bwMode="auto">
                  <a:xfrm>
                    <a:off x="3714506" y="2389067"/>
                    <a:ext cx="37346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0" name="Gerade Verbindung 79"/>
                  <p:cNvCxnSpPr/>
                  <p:nvPr/>
                </p:nvCxnSpPr>
                <p:spPr bwMode="auto">
                  <a:xfrm flipV="1">
                    <a:off x="3904469" y="2058919"/>
                    <a:ext cx="0" cy="330149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0" name="Gruppieren 69"/>
                <p:cNvGrpSpPr/>
                <p:nvPr/>
              </p:nvGrpSpPr>
              <p:grpSpPr>
                <a:xfrm flipV="1">
                  <a:off x="3801888" y="3576933"/>
                  <a:ext cx="58355" cy="148642"/>
                  <a:chOff x="3714506" y="2057467"/>
                  <a:chExt cx="373468" cy="332113"/>
                </a:xfrm>
              </p:grpSpPr>
              <p:cxnSp>
                <p:nvCxnSpPr>
                  <p:cNvPr id="77" name="Gerade Verbindung 76"/>
                  <p:cNvCxnSpPr/>
                  <p:nvPr/>
                </p:nvCxnSpPr>
                <p:spPr bwMode="auto">
                  <a:xfrm>
                    <a:off x="3714506" y="2389580"/>
                    <a:ext cx="37346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8" name="Gerade Verbindung 77"/>
                  <p:cNvCxnSpPr/>
                  <p:nvPr/>
                </p:nvCxnSpPr>
                <p:spPr bwMode="auto">
                  <a:xfrm flipV="1">
                    <a:off x="3904466" y="2057467"/>
                    <a:ext cx="0" cy="32781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1" name="Gruppieren 70"/>
                <p:cNvGrpSpPr/>
                <p:nvPr/>
              </p:nvGrpSpPr>
              <p:grpSpPr>
                <a:xfrm flipV="1">
                  <a:off x="3958605" y="3576681"/>
                  <a:ext cx="58355" cy="147194"/>
                  <a:chOff x="3714506" y="2060191"/>
                  <a:chExt cx="373468" cy="328877"/>
                </a:xfrm>
              </p:grpSpPr>
              <p:cxnSp>
                <p:nvCxnSpPr>
                  <p:cNvPr id="75" name="Gerade Verbindung 74"/>
                  <p:cNvCxnSpPr/>
                  <p:nvPr/>
                </p:nvCxnSpPr>
                <p:spPr bwMode="auto">
                  <a:xfrm>
                    <a:off x="3714506" y="2389067"/>
                    <a:ext cx="37346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6" name="Gerade Verbindung 75"/>
                  <p:cNvCxnSpPr/>
                  <p:nvPr/>
                </p:nvCxnSpPr>
                <p:spPr bwMode="auto">
                  <a:xfrm flipV="1">
                    <a:off x="3904469" y="2060191"/>
                    <a:ext cx="0" cy="328877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2" name="Gruppieren 71"/>
                <p:cNvGrpSpPr/>
                <p:nvPr/>
              </p:nvGrpSpPr>
              <p:grpSpPr>
                <a:xfrm flipV="1">
                  <a:off x="4029977" y="3576680"/>
                  <a:ext cx="58355" cy="147195"/>
                  <a:chOff x="3714506" y="2060189"/>
                  <a:chExt cx="373468" cy="328879"/>
                </a:xfrm>
              </p:grpSpPr>
              <p:cxnSp>
                <p:nvCxnSpPr>
                  <p:cNvPr id="73" name="Gerade Verbindung 72"/>
                  <p:cNvCxnSpPr/>
                  <p:nvPr/>
                </p:nvCxnSpPr>
                <p:spPr bwMode="auto">
                  <a:xfrm>
                    <a:off x="3714506" y="2389067"/>
                    <a:ext cx="37346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4" name="Gerade Verbindung 73"/>
                  <p:cNvCxnSpPr/>
                  <p:nvPr/>
                </p:nvCxnSpPr>
                <p:spPr bwMode="auto">
                  <a:xfrm flipV="1">
                    <a:off x="3904469" y="2060189"/>
                    <a:ext cx="0" cy="328879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cxnSp>
            <p:nvCxnSpPr>
              <p:cNvPr id="58" name="Gerade Verbindung 57"/>
              <p:cNvCxnSpPr/>
              <p:nvPr/>
            </p:nvCxnSpPr>
            <p:spPr bwMode="auto">
              <a:xfrm flipV="1">
                <a:off x="3881931" y="3576680"/>
                <a:ext cx="58355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Gerade Verbindung 58"/>
              <p:cNvCxnSpPr/>
              <p:nvPr/>
            </p:nvCxnSpPr>
            <p:spPr bwMode="auto">
              <a:xfrm>
                <a:off x="3911613" y="3576680"/>
                <a:ext cx="0" cy="147194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Textfeld 50"/>
            <p:cNvSpPr txBox="1"/>
            <p:nvPr/>
          </p:nvSpPr>
          <p:spPr>
            <a:xfrm>
              <a:off x="6945508" y="1635646"/>
              <a:ext cx="1514924" cy="42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rgbClr val="0070C0"/>
                  </a:solidFill>
                </a:rPr>
                <a:t>P-band feed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5835428" y="3538388"/>
              <a:ext cx="1802955" cy="52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dirty="0" err="1" smtClean="0">
                  <a:solidFill>
                    <a:srgbClr val="FF0000"/>
                  </a:solidFill>
                </a:rPr>
                <a:t>Ka</a:t>
              </a:r>
              <a:r>
                <a:rPr lang="en-US" sz="1200" dirty="0" smtClean="0">
                  <a:solidFill>
                    <a:srgbClr val="FF0000"/>
                  </a:solidFill>
                </a:rPr>
                <a:t>-band feed array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Gerade Verbindung mit Pfeil 52"/>
            <p:cNvCxnSpPr/>
            <p:nvPr/>
          </p:nvCxnSpPr>
          <p:spPr bwMode="auto">
            <a:xfrm flipH="1" flipV="1">
              <a:off x="7630244" y="3423454"/>
              <a:ext cx="72726" cy="15556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Textfeld 53"/>
            <p:cNvSpPr txBox="1"/>
            <p:nvPr/>
          </p:nvSpPr>
          <p:spPr>
            <a:xfrm>
              <a:off x="7380312" y="3515584"/>
              <a:ext cx="2088233" cy="31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dirty="0" smtClean="0"/>
                <a:t>3 m main reflector</a:t>
              </a:r>
              <a:endParaRPr lang="en-US" sz="1200" dirty="0"/>
            </a:p>
          </p:txBody>
        </p:sp>
        <p:cxnSp>
          <p:nvCxnSpPr>
            <p:cNvPr id="55" name="Gerade Verbindung mit Pfeil 54"/>
            <p:cNvCxnSpPr>
              <a:stCxn id="56" idx="1"/>
            </p:cNvCxnSpPr>
            <p:nvPr/>
          </p:nvCxnSpPr>
          <p:spPr bwMode="auto">
            <a:xfrm flipH="1" flipV="1">
              <a:off x="7123501" y="2345761"/>
              <a:ext cx="432731" cy="11009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Textfeld 55"/>
            <p:cNvSpPr txBox="1"/>
            <p:nvPr/>
          </p:nvSpPr>
          <p:spPr>
            <a:xfrm>
              <a:off x="7556232" y="2194274"/>
              <a:ext cx="2224044" cy="52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dirty="0" err="1" smtClean="0"/>
                <a:t>Ka</a:t>
              </a:r>
              <a:r>
                <a:rPr lang="en-US" sz="1200" dirty="0" smtClean="0"/>
                <a:t>-band sub-reflector, transparent at P-band</a:t>
              </a:r>
              <a:endParaRPr lang="en-US" sz="1200" dirty="0"/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4211960" y="915566"/>
            <a:ext cx="2814536" cy="285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ultimodal, multi-frequency architecture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4211960" y="3579862"/>
            <a:ext cx="2966663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06563" algn="l"/>
              </a:tabLst>
            </a:pPr>
            <a:r>
              <a:rPr lang="en-GB" sz="1200" dirty="0" err="1">
                <a:latin typeface="Arial" pitchFamily="34" charset="0"/>
                <a:cs typeface="Arial" pitchFamily="34" charset="0"/>
              </a:rPr>
              <a:t>Ka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-band (35 GHz) multi channel: surface imaging,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single-pass 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interferometry,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downlink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06563" algn="l"/>
              </a:tabLst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P-band (435 MHz) single channel: subsurface imaging, sounding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V="1">
            <a:off x="8676456" y="2138188"/>
            <a:ext cx="0" cy="1729706"/>
          </a:xfrm>
          <a:prstGeom prst="straightConnector1">
            <a:avLst/>
          </a:prstGeom>
          <a:ln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666956" y="3687227"/>
            <a:ext cx="1513556" cy="374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 smtClean="0"/>
              <a:t>4 m reflector antenna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0548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Topographic Mapping Performance</a:t>
            </a:r>
            <a:endParaRPr lang="en-US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87703"/>
            <a:ext cx="4319496" cy="2099529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1403648" y="504482"/>
            <a:ext cx="2242922" cy="1842974"/>
            <a:chOff x="4875933" y="789022"/>
            <a:chExt cx="2242922" cy="1842974"/>
          </a:xfrm>
        </p:grpSpPr>
        <p:grpSp>
          <p:nvGrpSpPr>
            <p:cNvPr id="9" name="Gruppieren 8"/>
            <p:cNvGrpSpPr/>
            <p:nvPr/>
          </p:nvGrpSpPr>
          <p:grpSpPr>
            <a:xfrm>
              <a:off x="5004048" y="1131054"/>
              <a:ext cx="1840447" cy="1500942"/>
              <a:chOff x="3203848" y="1563638"/>
              <a:chExt cx="1700273" cy="1296144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3203848" y="1563638"/>
                <a:ext cx="1700273" cy="1296144"/>
                <a:chOff x="3203848" y="1563638"/>
                <a:chExt cx="1700273" cy="1296144"/>
              </a:xfrm>
            </p:grpSpPr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3848" y="1563638"/>
                  <a:ext cx="1700273" cy="1296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5" t="5150" r="43397" b="81439"/>
                <a:stretch/>
              </p:blipFill>
              <p:spPr bwMode="auto">
                <a:xfrm>
                  <a:off x="3305854" y="1575543"/>
                  <a:ext cx="196453" cy="86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5" t="5150" r="43397" b="81439"/>
                <a:stretch/>
              </p:blipFill>
              <p:spPr bwMode="auto">
                <a:xfrm>
                  <a:off x="3295455" y="1620738"/>
                  <a:ext cx="98226" cy="86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5" t="5150" r="43397" b="81439"/>
                <a:stretch/>
              </p:blipFill>
              <p:spPr bwMode="auto">
                <a:xfrm>
                  <a:off x="3254360" y="1707654"/>
                  <a:ext cx="98226" cy="86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Rechteck 11"/>
              <p:cNvSpPr/>
              <p:nvPr/>
            </p:nvSpPr>
            <p:spPr bwMode="auto">
              <a:xfrm rot="18204254">
                <a:off x="3179521" y="1767600"/>
                <a:ext cx="288000" cy="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pic>
            <p:nvPicPr>
              <p:cNvPr id="13" name="Picture 4" descr="Bildergebnis für antenne pictogramme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42" t="75387" r="54220" b="8394"/>
              <a:stretch/>
            </p:blipFill>
            <p:spPr bwMode="auto">
              <a:xfrm rot="5747718">
                <a:off x="3360978" y="1638914"/>
                <a:ext cx="89653" cy="93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feld 9"/>
            <p:cNvSpPr txBox="1"/>
            <p:nvPr/>
          </p:nvSpPr>
          <p:spPr>
            <a:xfrm>
              <a:off x="4875933" y="789022"/>
              <a:ext cx="2242922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400" dirty="0"/>
                <a:t>s</a:t>
              </a:r>
              <a:r>
                <a:rPr lang="de-DE" sz="1400" dirty="0" smtClean="0"/>
                <a:t>ingle-pass </a:t>
              </a:r>
              <a:r>
                <a:rPr lang="de-DE" sz="1400" dirty="0" err="1" smtClean="0"/>
                <a:t>interferometry</a:t>
              </a:r>
              <a:endParaRPr lang="de-DE" sz="1400" dirty="0"/>
            </a:p>
          </p:txBody>
        </p:sp>
      </p:grp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551741"/>
              </p:ext>
            </p:extLst>
          </p:nvPr>
        </p:nvGraphicFramePr>
        <p:xfrm>
          <a:off x="788699" y="2499742"/>
          <a:ext cx="3384376" cy="2077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060"/>
                <a:gridCol w="1320316"/>
              </a:tblGrid>
              <a:tr h="29679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Parameter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Value</a:t>
                      </a:r>
                      <a:endParaRPr lang="en-US" sz="1200" noProof="0" dirty="0"/>
                    </a:p>
                  </a:txBody>
                  <a:tcPr/>
                </a:tc>
              </a:tr>
              <a:tr h="29679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center frequency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35 GHz</a:t>
                      </a:r>
                      <a:endParaRPr lang="en-US" sz="1200" noProof="0" dirty="0"/>
                    </a:p>
                  </a:txBody>
                  <a:tcPr/>
                </a:tc>
              </a:tr>
              <a:tr h="29679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average transmit power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50 W</a:t>
                      </a:r>
                      <a:endParaRPr lang="en-US" sz="1200" noProof="0" dirty="0"/>
                    </a:p>
                  </a:txBody>
                  <a:tcPr/>
                </a:tc>
              </a:tr>
              <a:tr h="29679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bandwidth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150 MHz</a:t>
                      </a:r>
                      <a:endParaRPr lang="en-US" sz="1200" noProof="0" dirty="0"/>
                    </a:p>
                  </a:txBody>
                  <a:tcPr/>
                </a:tc>
              </a:tr>
              <a:tr h="29679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antenna size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0.3 x 0.3 m</a:t>
                      </a:r>
                      <a:r>
                        <a:rPr lang="en-US" sz="1200" strike="noStrike" baseline="30000" noProof="0" dirty="0" smtClean="0"/>
                        <a:t>2</a:t>
                      </a:r>
                      <a:endParaRPr lang="en-US" sz="1200" strike="noStrike" baseline="30000" noProof="0" dirty="0"/>
                    </a:p>
                  </a:txBody>
                  <a:tcPr/>
                </a:tc>
              </a:tr>
              <a:tr h="29679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baseline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trike="noStrike" baseline="0" noProof="0" dirty="0" smtClean="0"/>
                        <a:t>1.5 m</a:t>
                      </a:r>
                      <a:endParaRPr lang="en-US" sz="1200" strike="noStrike" baseline="0" noProof="0" dirty="0"/>
                    </a:p>
                  </a:txBody>
                  <a:tcPr/>
                </a:tc>
              </a:tr>
              <a:tr h="29679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product resolution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8 x</a:t>
                      </a:r>
                      <a:r>
                        <a:rPr lang="en-US" sz="1200" baseline="0" noProof="0" dirty="0" smtClean="0"/>
                        <a:t> 8 </a:t>
                      </a:r>
                      <a:r>
                        <a:rPr lang="en-US" sz="1200" noProof="0" dirty="0" smtClean="0"/>
                        <a:t>m</a:t>
                      </a:r>
                      <a:r>
                        <a:rPr lang="en-US" sz="1200" strike="noStrike" baseline="30000" noProof="0" dirty="0" smtClean="0"/>
                        <a:t>2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uppieren 19"/>
          <p:cNvGrpSpPr/>
          <p:nvPr/>
        </p:nvGrpSpPr>
        <p:grpSpPr>
          <a:xfrm>
            <a:off x="5379157" y="2587232"/>
            <a:ext cx="2849198" cy="2168510"/>
            <a:chOff x="3132462" y="1199598"/>
            <a:chExt cx="3314310" cy="2517434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462" y="1199598"/>
              <a:ext cx="3314310" cy="2517434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4721407" y="2580830"/>
              <a:ext cx="507567" cy="25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800" dirty="0" smtClean="0">
                  <a:solidFill>
                    <a:schemeClr val="bg1"/>
                  </a:solidFill>
                </a:rPr>
                <a:t>-80</a:t>
              </a:r>
              <a:r>
                <a:rPr lang="en-US" sz="800" dirty="0">
                  <a:solidFill>
                    <a:schemeClr val="bg1"/>
                  </a:solidFill>
                </a:rPr>
                <a:t>˚S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931755" y="2798094"/>
              <a:ext cx="507567" cy="25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800" dirty="0" smtClean="0">
                  <a:solidFill>
                    <a:schemeClr val="bg1"/>
                  </a:solidFill>
                </a:rPr>
                <a:t>-70</a:t>
              </a:r>
              <a:r>
                <a:rPr lang="en-US" sz="800" dirty="0">
                  <a:solidFill>
                    <a:schemeClr val="bg1"/>
                  </a:solidFill>
                </a:rPr>
                <a:t>˚S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160994" y="2985420"/>
              <a:ext cx="507567" cy="25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800" dirty="0" smtClean="0">
                  <a:solidFill>
                    <a:schemeClr val="bg1"/>
                  </a:solidFill>
                </a:rPr>
                <a:t>-60˚S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3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Subsurface Imaging Concept</a:t>
            </a:r>
            <a:endParaRPr lang="en-US" noProof="0" dirty="0"/>
          </a:p>
        </p:txBody>
      </p:sp>
      <p:sp>
        <p:nvSpPr>
          <p:cNvPr id="4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323528" y="538006"/>
            <a:ext cx="8172000" cy="4338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500" b="1" noProof="0" dirty="0" smtClean="0"/>
              <a:t>Unique capability of tomographic SAR imaging for the global exploration of ice sheets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0" y="1384057"/>
            <a:ext cx="2088232" cy="176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3779912" y="3257717"/>
            <a:ext cx="4691689" cy="1402265"/>
            <a:chOff x="3779912" y="3219821"/>
            <a:chExt cx="4691689" cy="1402265"/>
          </a:xfrm>
        </p:grpSpPr>
        <p:pic>
          <p:nvPicPr>
            <p:cNvPr id="11" name="Picture 3" descr="\\hr-fs02.intra.dlr.de.\bene_an\Documents\Encela_Data\19ENCELA\FL01\PS05\T02X\RGI-QL\amp_pres_19encela0105_X22hh_t02X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56" r="4489" b="12883"/>
            <a:stretch/>
          </p:blipFill>
          <p:spPr bwMode="auto">
            <a:xfrm>
              <a:off x="3779912" y="3219821"/>
              <a:ext cx="4691689" cy="140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Gerade Verbindung 12"/>
            <p:cNvCxnSpPr/>
            <p:nvPr/>
          </p:nvCxnSpPr>
          <p:spPr bwMode="auto">
            <a:xfrm>
              <a:off x="5611318" y="3761978"/>
              <a:ext cx="840510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Textfeld 18"/>
          <p:cNvSpPr txBox="1"/>
          <p:nvPr/>
        </p:nvSpPr>
        <p:spPr>
          <a:xfrm>
            <a:off x="4632960" y="987574"/>
            <a:ext cx="278153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dirty="0" err="1"/>
              <a:t>V</a:t>
            </a:r>
            <a:r>
              <a:rPr lang="de-DE" sz="1400" dirty="0" err="1" smtClean="0"/>
              <a:t>ertical</a:t>
            </a:r>
            <a:r>
              <a:rPr lang="de-DE" sz="1400" dirty="0" smtClean="0"/>
              <a:t> </a:t>
            </a:r>
            <a:r>
              <a:rPr lang="de-DE" sz="1400" dirty="0" err="1" smtClean="0"/>
              <a:t>slices</a:t>
            </a:r>
            <a:r>
              <a:rPr lang="de-DE" sz="1400" dirty="0" smtClean="0"/>
              <a:t> </a:t>
            </a:r>
            <a:r>
              <a:rPr lang="de-DE" sz="1400" dirty="0" err="1" smtClean="0"/>
              <a:t>through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glacier</a:t>
            </a:r>
            <a:endParaRPr lang="en-US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498024" y="3507854"/>
            <a:ext cx="25922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Data of airborne campaign for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EnEx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at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Mittelbergferner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glacier</a:t>
            </a:r>
          </a:p>
        </p:txBody>
      </p:sp>
      <p:cxnSp>
        <p:nvCxnSpPr>
          <p:cNvPr id="50" name="Gerade Verbindung mit Pfeil 49"/>
          <p:cNvCxnSpPr/>
          <p:nvPr/>
        </p:nvCxnSpPr>
        <p:spPr bwMode="auto">
          <a:xfrm flipV="1">
            <a:off x="6023721" y="2787774"/>
            <a:ext cx="7852" cy="1008113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/>
          <p:cNvSpPr txBox="1"/>
          <p:nvPr/>
        </p:nvSpPr>
        <p:spPr>
          <a:xfrm>
            <a:off x="5516570" y="2859782"/>
            <a:ext cx="999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dirty="0">
                <a:solidFill>
                  <a:srgbClr val="FF0000"/>
                </a:solidFill>
              </a:rPr>
              <a:t>v</a:t>
            </a:r>
            <a:r>
              <a:rPr lang="en-US" sz="1000" dirty="0" smtClean="0">
                <a:solidFill>
                  <a:srgbClr val="FF0000"/>
                </a:solidFill>
              </a:rPr>
              <a:t>ertical slices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6" name="Gerade Verbindung mit Pfeil 65"/>
          <p:cNvCxnSpPr/>
          <p:nvPr/>
        </p:nvCxnSpPr>
        <p:spPr bwMode="auto">
          <a:xfrm flipV="1">
            <a:off x="6156176" y="3641888"/>
            <a:ext cx="0" cy="2520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uppieren 5"/>
          <p:cNvGrpSpPr/>
          <p:nvPr/>
        </p:nvGrpSpPr>
        <p:grpSpPr>
          <a:xfrm>
            <a:off x="2895752" y="1347614"/>
            <a:ext cx="6156176" cy="1456220"/>
            <a:chOff x="2895752" y="1347614"/>
            <a:chExt cx="6156176" cy="1456220"/>
          </a:xfrm>
        </p:grpSpPr>
        <p:pic>
          <p:nvPicPr>
            <p:cNvPr id="1026" name="Picture 2" descr="\\opfiler1.intra.dlr.de\HR_Users\bene_an\Promotion\Konferenzen\2019_AGU_FallMeeting\Präsentation\output_znrQ6Q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752" y="1347614"/>
              <a:ext cx="6156176" cy="1382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5570900" y="2588390"/>
              <a:ext cx="102463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de-DE" sz="800" dirty="0" err="1"/>
                <a:t>a</a:t>
              </a:r>
              <a:r>
                <a:rPr lang="de-DE" sz="800" dirty="0" err="1" smtClean="0"/>
                <a:t>zimuth</a:t>
              </a:r>
              <a:r>
                <a:rPr lang="de-DE" sz="800" dirty="0" smtClean="0"/>
                <a:t> [</a:t>
              </a:r>
              <a:r>
                <a:rPr lang="de-DE" sz="800" dirty="0" err="1" smtClean="0"/>
                <a:t>samples</a:t>
              </a:r>
              <a:r>
                <a:rPr lang="de-DE" sz="800" dirty="0"/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0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Subsurface Imaging Concept</a:t>
            </a:r>
            <a:endParaRPr lang="en-US" noProof="0" dirty="0"/>
          </a:p>
        </p:txBody>
      </p:sp>
      <p:sp>
        <p:nvSpPr>
          <p:cNvPr id="4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323528" y="538006"/>
            <a:ext cx="8172000" cy="4338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500" b="1" noProof="0" dirty="0" smtClean="0"/>
              <a:t>Unique capability of tomographic SAR imaging for the global exploration of ice sheets</a:t>
            </a:r>
          </a:p>
          <a:p>
            <a:pPr>
              <a:buFont typeface="Arial" panose="020B0604020202020204" pitchFamily="34" charset="0"/>
              <a:buChar char="→"/>
            </a:pPr>
            <a:r>
              <a:rPr lang="en-US" sz="1500" b="1" noProof="0" dirty="0" smtClean="0">
                <a:solidFill>
                  <a:schemeClr val="accent2"/>
                </a:solidFill>
              </a:rPr>
              <a:t>Tomographic repeat pass orbits about Enceladus </a:t>
            </a:r>
            <a:r>
              <a:rPr lang="en-US" sz="1500" b="1" dirty="0" smtClean="0">
                <a:solidFill>
                  <a:schemeClr val="accent2"/>
                </a:solidFill>
              </a:rPr>
              <a:t>are</a:t>
            </a:r>
            <a:r>
              <a:rPr lang="en-US" sz="1500" b="1" noProof="0" dirty="0" smtClean="0">
                <a:solidFill>
                  <a:schemeClr val="accent2"/>
                </a:solidFill>
              </a:rPr>
              <a:t> highly questionable</a:t>
            </a:r>
          </a:p>
          <a:p>
            <a:pPr>
              <a:buFont typeface="Arial" panose="020B0604020202020204" pitchFamily="34" charset="0"/>
              <a:buChar char="→"/>
            </a:pPr>
            <a:r>
              <a:rPr lang="en-US" sz="1500" b="1" noProof="0" dirty="0" smtClean="0">
                <a:solidFill>
                  <a:srgbClr val="006600"/>
                </a:solidFill>
              </a:rPr>
              <a:t>Single-pass volumetric imaging concept based on:</a:t>
            </a:r>
            <a:endParaRPr lang="en-US" sz="1500" b="1" noProof="0" dirty="0">
              <a:solidFill>
                <a:srgbClr val="006600"/>
              </a:solidFill>
            </a:endParaRPr>
          </a:p>
        </p:txBody>
      </p:sp>
      <p:pic>
        <p:nvPicPr>
          <p:cNvPr id="22" name="Picture 2" descr="\\opfiler1.intra.dlr.de\HR_Users\bene_an\Promotion\Konferenzen\2020_EuSAR\EuSAR2020_Abstract_LatexProject\ti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8" y="1809254"/>
            <a:ext cx="3092078" cy="9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524312" y="1390774"/>
            <a:ext cx="236443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Wide angular extent of the surveys</a:t>
            </a:r>
          </a:p>
          <a:p>
            <a:pPr>
              <a:lnSpc>
                <a:spcPct val="100000"/>
              </a:lnSpc>
              <a:buNone/>
            </a:pPr>
            <a:r>
              <a:rPr lang="en-US" sz="1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→ Long integration times</a:t>
            </a:r>
          </a:p>
        </p:txBody>
      </p:sp>
      <p:grpSp>
        <p:nvGrpSpPr>
          <p:cNvPr id="58" name="Gruppieren 57"/>
          <p:cNvGrpSpPr>
            <a:grpSpLocks noChangeAspect="1"/>
          </p:cNvGrpSpPr>
          <p:nvPr/>
        </p:nvGrpSpPr>
        <p:grpSpPr>
          <a:xfrm>
            <a:off x="-623863" y="3268870"/>
            <a:ext cx="4746836" cy="2843971"/>
            <a:chOff x="2770130" y="5177914"/>
            <a:chExt cx="5904656" cy="3837246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2770130" y="5177914"/>
              <a:ext cx="5904656" cy="3837246"/>
              <a:chOff x="4124712" y="2694944"/>
              <a:chExt cx="5904656" cy="3837246"/>
            </a:xfrm>
          </p:grpSpPr>
          <p:sp>
            <p:nvSpPr>
              <p:cNvPr id="25" name="Rechteck 44"/>
              <p:cNvSpPr/>
              <p:nvPr/>
            </p:nvSpPr>
            <p:spPr bwMode="auto">
              <a:xfrm>
                <a:off x="5652120" y="3702334"/>
                <a:ext cx="2880320" cy="946029"/>
              </a:xfrm>
              <a:custGeom>
                <a:avLst/>
                <a:gdLst>
                  <a:gd name="connsiteX0" fmla="*/ 0 w 2880320"/>
                  <a:gd name="connsiteY0" fmla="*/ 0 h 892935"/>
                  <a:gd name="connsiteX1" fmla="*/ 2880320 w 2880320"/>
                  <a:gd name="connsiteY1" fmla="*/ 0 h 892935"/>
                  <a:gd name="connsiteX2" fmla="*/ 2880320 w 2880320"/>
                  <a:gd name="connsiteY2" fmla="*/ 892935 h 892935"/>
                  <a:gd name="connsiteX3" fmla="*/ 0 w 2880320"/>
                  <a:gd name="connsiteY3" fmla="*/ 892935 h 892935"/>
                  <a:gd name="connsiteX4" fmla="*/ 0 w 2880320"/>
                  <a:gd name="connsiteY4" fmla="*/ 0 h 892935"/>
                  <a:gd name="connsiteX0" fmla="*/ 0 w 2880320"/>
                  <a:gd name="connsiteY0" fmla="*/ 33 h 892968"/>
                  <a:gd name="connsiteX1" fmla="*/ 800358 w 2880320"/>
                  <a:gd name="connsiteY1" fmla="*/ 57664 h 892968"/>
                  <a:gd name="connsiteX2" fmla="*/ 2880320 w 2880320"/>
                  <a:gd name="connsiteY2" fmla="*/ 33 h 892968"/>
                  <a:gd name="connsiteX3" fmla="*/ 2880320 w 2880320"/>
                  <a:gd name="connsiteY3" fmla="*/ 892968 h 892968"/>
                  <a:gd name="connsiteX4" fmla="*/ 0 w 2880320"/>
                  <a:gd name="connsiteY4" fmla="*/ 892968 h 892968"/>
                  <a:gd name="connsiteX5" fmla="*/ 0 w 2880320"/>
                  <a:gd name="connsiteY5" fmla="*/ 33 h 892968"/>
                  <a:gd name="connsiteX0" fmla="*/ 0 w 2880320"/>
                  <a:gd name="connsiteY0" fmla="*/ 23788 h 916723"/>
                  <a:gd name="connsiteX1" fmla="*/ 800358 w 2880320"/>
                  <a:gd name="connsiteY1" fmla="*/ 81419 h 916723"/>
                  <a:gd name="connsiteX2" fmla="*/ 1783651 w 2880320"/>
                  <a:gd name="connsiteY2" fmla="*/ 0 h 916723"/>
                  <a:gd name="connsiteX3" fmla="*/ 2880320 w 2880320"/>
                  <a:gd name="connsiteY3" fmla="*/ 23788 h 916723"/>
                  <a:gd name="connsiteX4" fmla="*/ 2880320 w 2880320"/>
                  <a:gd name="connsiteY4" fmla="*/ 916723 h 916723"/>
                  <a:gd name="connsiteX5" fmla="*/ 0 w 2880320"/>
                  <a:gd name="connsiteY5" fmla="*/ 916723 h 916723"/>
                  <a:gd name="connsiteX6" fmla="*/ 0 w 2880320"/>
                  <a:gd name="connsiteY6" fmla="*/ 23788 h 916723"/>
                  <a:gd name="connsiteX0" fmla="*/ 0 w 2880320"/>
                  <a:gd name="connsiteY0" fmla="*/ 23788 h 916723"/>
                  <a:gd name="connsiteX1" fmla="*/ 800358 w 2880320"/>
                  <a:gd name="connsiteY1" fmla="*/ 81419 h 916723"/>
                  <a:gd name="connsiteX2" fmla="*/ 1783651 w 2880320"/>
                  <a:gd name="connsiteY2" fmla="*/ 0 h 916723"/>
                  <a:gd name="connsiteX3" fmla="*/ 2397427 w 2880320"/>
                  <a:gd name="connsiteY3" fmla="*/ 62631 h 916723"/>
                  <a:gd name="connsiteX4" fmla="*/ 2880320 w 2880320"/>
                  <a:gd name="connsiteY4" fmla="*/ 23788 h 916723"/>
                  <a:gd name="connsiteX5" fmla="*/ 2880320 w 2880320"/>
                  <a:gd name="connsiteY5" fmla="*/ 916723 h 916723"/>
                  <a:gd name="connsiteX6" fmla="*/ 0 w 2880320"/>
                  <a:gd name="connsiteY6" fmla="*/ 916723 h 916723"/>
                  <a:gd name="connsiteX7" fmla="*/ 0 w 2880320"/>
                  <a:gd name="connsiteY7" fmla="*/ 23788 h 916723"/>
                  <a:gd name="connsiteX0" fmla="*/ 0 w 2880320"/>
                  <a:gd name="connsiteY0" fmla="*/ 25421 h 918356"/>
                  <a:gd name="connsiteX1" fmla="*/ 800358 w 2880320"/>
                  <a:gd name="connsiteY1" fmla="*/ 83052 h 918356"/>
                  <a:gd name="connsiteX2" fmla="*/ 1263821 w 2880320"/>
                  <a:gd name="connsiteY2" fmla="*/ 26686 h 918356"/>
                  <a:gd name="connsiteX3" fmla="*/ 1783651 w 2880320"/>
                  <a:gd name="connsiteY3" fmla="*/ 1633 h 918356"/>
                  <a:gd name="connsiteX4" fmla="*/ 2397427 w 2880320"/>
                  <a:gd name="connsiteY4" fmla="*/ 64264 h 918356"/>
                  <a:gd name="connsiteX5" fmla="*/ 2880320 w 2880320"/>
                  <a:gd name="connsiteY5" fmla="*/ 25421 h 918356"/>
                  <a:gd name="connsiteX6" fmla="*/ 2880320 w 2880320"/>
                  <a:gd name="connsiteY6" fmla="*/ 918356 h 918356"/>
                  <a:gd name="connsiteX7" fmla="*/ 0 w 2880320"/>
                  <a:gd name="connsiteY7" fmla="*/ 918356 h 918356"/>
                  <a:gd name="connsiteX8" fmla="*/ 0 w 2880320"/>
                  <a:gd name="connsiteY8" fmla="*/ 25421 h 918356"/>
                  <a:gd name="connsiteX0" fmla="*/ 0 w 2880320"/>
                  <a:gd name="connsiteY0" fmla="*/ 53093 h 946028"/>
                  <a:gd name="connsiteX1" fmla="*/ 418314 w 2880320"/>
                  <a:gd name="connsiteY1" fmla="*/ 110725 h 946028"/>
                  <a:gd name="connsiteX2" fmla="*/ 800358 w 2880320"/>
                  <a:gd name="connsiteY2" fmla="*/ 110724 h 946028"/>
                  <a:gd name="connsiteX3" fmla="*/ 1263821 w 2880320"/>
                  <a:gd name="connsiteY3" fmla="*/ 54358 h 946028"/>
                  <a:gd name="connsiteX4" fmla="*/ 1783651 w 2880320"/>
                  <a:gd name="connsiteY4" fmla="*/ 29305 h 946028"/>
                  <a:gd name="connsiteX5" fmla="*/ 2397427 w 2880320"/>
                  <a:gd name="connsiteY5" fmla="*/ 91936 h 946028"/>
                  <a:gd name="connsiteX6" fmla="*/ 2880320 w 2880320"/>
                  <a:gd name="connsiteY6" fmla="*/ 53093 h 946028"/>
                  <a:gd name="connsiteX7" fmla="*/ 2880320 w 2880320"/>
                  <a:gd name="connsiteY7" fmla="*/ 946028 h 946028"/>
                  <a:gd name="connsiteX8" fmla="*/ 0 w 2880320"/>
                  <a:gd name="connsiteY8" fmla="*/ 946028 h 946028"/>
                  <a:gd name="connsiteX9" fmla="*/ 0 w 2880320"/>
                  <a:gd name="connsiteY9" fmla="*/ 53093 h 94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0320" h="946028">
                    <a:moveTo>
                      <a:pt x="0" y="53093"/>
                    </a:moveTo>
                    <a:cubicBezTo>
                      <a:pt x="65544" y="-90300"/>
                      <a:pt x="284921" y="101120"/>
                      <a:pt x="418314" y="110725"/>
                    </a:cubicBezTo>
                    <a:cubicBezTo>
                      <a:pt x="551707" y="120330"/>
                      <a:pt x="655265" y="115943"/>
                      <a:pt x="800358" y="110724"/>
                    </a:cubicBezTo>
                    <a:cubicBezTo>
                      <a:pt x="1049617" y="109891"/>
                      <a:pt x="1099939" y="67928"/>
                      <a:pt x="1263821" y="54358"/>
                    </a:cubicBezTo>
                    <a:cubicBezTo>
                      <a:pt x="1427703" y="40788"/>
                      <a:pt x="1633339" y="21998"/>
                      <a:pt x="1783651" y="29305"/>
                    </a:cubicBezTo>
                    <a:cubicBezTo>
                      <a:pt x="1986155" y="29305"/>
                      <a:pt x="2194923" y="91936"/>
                      <a:pt x="2397427" y="91936"/>
                    </a:cubicBezTo>
                    <a:lnTo>
                      <a:pt x="2880320" y="53093"/>
                    </a:lnTo>
                    <a:lnTo>
                      <a:pt x="2880320" y="946028"/>
                    </a:lnTo>
                    <a:lnTo>
                      <a:pt x="0" y="946028"/>
                    </a:lnTo>
                    <a:lnTo>
                      <a:pt x="0" y="530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28" name="Bogen 27"/>
              <p:cNvSpPr/>
              <p:nvPr/>
            </p:nvSpPr>
            <p:spPr bwMode="auto">
              <a:xfrm>
                <a:off x="4124712" y="2859782"/>
                <a:ext cx="5904656" cy="3672408"/>
              </a:xfrm>
              <a:prstGeom prst="arc">
                <a:avLst>
                  <a:gd name="adj1" fmla="val 13835198"/>
                  <a:gd name="adj2" fmla="val 18643882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cxnSp>
            <p:nvCxnSpPr>
              <p:cNvPr id="29" name="Gerade Verbindung mit Pfeil 28"/>
              <p:cNvCxnSpPr>
                <a:endCxn id="25" idx="3"/>
              </p:cNvCxnSpPr>
              <p:nvPr/>
            </p:nvCxnSpPr>
            <p:spPr bwMode="auto">
              <a:xfrm>
                <a:off x="5882135" y="3026213"/>
                <a:ext cx="1033806" cy="73047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Gerade Verbindung mit Pfeil 30"/>
              <p:cNvCxnSpPr/>
              <p:nvPr/>
            </p:nvCxnSpPr>
            <p:spPr bwMode="auto">
              <a:xfrm>
                <a:off x="6300192" y="2931790"/>
                <a:ext cx="732526" cy="82490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Gerade Verbindung mit Pfeil 32"/>
              <p:cNvCxnSpPr/>
              <p:nvPr/>
            </p:nvCxnSpPr>
            <p:spPr bwMode="auto">
              <a:xfrm>
                <a:off x="6660232" y="2905509"/>
                <a:ext cx="445640" cy="85118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Gerade Verbindung mit Pfeil 34"/>
              <p:cNvCxnSpPr/>
              <p:nvPr/>
            </p:nvCxnSpPr>
            <p:spPr bwMode="auto">
              <a:xfrm>
                <a:off x="7149495" y="2905509"/>
                <a:ext cx="14793" cy="85118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7" name="Picture 3" descr="\\opfiler1.intra.dlr.de\HR_Users\bene_an\Promotion\Competitions\IAF_Studentenkonferenz\Vortrag_Nationals\figures\sa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93789" flipH="1">
                <a:off x="6960041" y="2747546"/>
                <a:ext cx="360279" cy="255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" descr="\\opfiler1.intra.dlr.de\HR_Users\bene_an\Promotion\Competitions\IAF_Studentenkonferenz\Vortrag_Nationals\figures\sa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93789" flipH="1">
                <a:off x="5701996" y="2898676"/>
                <a:ext cx="360279" cy="255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" descr="\\opfiler1.intra.dlr.de\HR_Users\bene_an\Promotion\Competitions\IAF_Studentenkonferenz\Vortrag_Nationals\figures\sa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93789" flipH="1">
                <a:off x="6072152" y="2805461"/>
                <a:ext cx="360279" cy="255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" descr="\\opfiler1.intra.dlr.de\HR_Users\bene_an\Promotion\Competitions\IAF_Studentenkonferenz\Vortrag_Nationals\figures\sa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93789" flipH="1">
                <a:off x="6486316" y="2753895"/>
                <a:ext cx="360279" cy="255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" name="Gerade Verbindung mit Pfeil 40"/>
              <p:cNvCxnSpPr/>
              <p:nvPr/>
            </p:nvCxnSpPr>
            <p:spPr bwMode="auto">
              <a:xfrm flipH="1">
                <a:off x="7260636" y="2905509"/>
                <a:ext cx="311592" cy="81836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2" name="Picture 3" descr="\\opfiler1.intra.dlr.de\HR_Users\bene_an\Promotion\Competitions\IAF_Studentenkonferenz\Vortrag_Nationals\figures\sa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93789" flipH="1">
                <a:off x="7392088" y="2753896"/>
                <a:ext cx="360279" cy="255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4" name="Gerade Verbindung mit Pfeil 43"/>
              <p:cNvCxnSpPr/>
              <p:nvPr/>
            </p:nvCxnSpPr>
            <p:spPr bwMode="auto">
              <a:xfrm flipH="1">
                <a:off x="7391321" y="2931790"/>
                <a:ext cx="612954" cy="79984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5" name="Picture 3" descr="\\opfiler1.intra.dlr.de\HR_Users\bene_an\Promotion\Competitions\IAF_Studentenkonferenz\Vortrag_Nationals\figures\sa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93789" flipH="1">
                <a:off x="7824136" y="2812194"/>
                <a:ext cx="360279" cy="255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Grafik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41658">
                <a:off x="6046529" y="3097701"/>
                <a:ext cx="166386" cy="189103"/>
              </a:xfrm>
              <a:prstGeom prst="rect">
                <a:avLst/>
              </a:prstGeom>
            </p:spPr>
          </p:pic>
          <p:cxnSp>
            <p:nvCxnSpPr>
              <p:cNvPr id="49" name="Gerade Verbindung mit Pfeil 48"/>
              <p:cNvCxnSpPr/>
              <p:nvPr/>
            </p:nvCxnSpPr>
            <p:spPr bwMode="auto">
              <a:xfrm>
                <a:off x="5974055" y="3210105"/>
                <a:ext cx="235126" cy="14800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 Verbindung mit Pfeil 29"/>
              <p:cNvCxnSpPr>
                <a:stCxn id="25" idx="3"/>
              </p:cNvCxnSpPr>
              <p:nvPr/>
            </p:nvCxnSpPr>
            <p:spPr bwMode="auto">
              <a:xfrm>
                <a:off x="6915941" y="3756692"/>
                <a:ext cx="233554" cy="60911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rade Verbindung mit Pfeil 31"/>
              <p:cNvCxnSpPr/>
              <p:nvPr/>
            </p:nvCxnSpPr>
            <p:spPr bwMode="auto">
              <a:xfrm>
                <a:off x="7032718" y="3756692"/>
                <a:ext cx="116777" cy="60911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Gerade Verbindung mit Pfeil 33"/>
              <p:cNvCxnSpPr/>
              <p:nvPr/>
            </p:nvCxnSpPr>
            <p:spPr bwMode="auto">
              <a:xfrm>
                <a:off x="7105872" y="3756692"/>
                <a:ext cx="43623" cy="60911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Gerade Verbindung mit Pfeil 35"/>
              <p:cNvCxnSpPr/>
              <p:nvPr/>
            </p:nvCxnSpPr>
            <p:spPr bwMode="auto">
              <a:xfrm flipH="1">
                <a:off x="7149495" y="3723878"/>
                <a:ext cx="14793" cy="64193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Gerade Verbindung mit Pfeil 42"/>
              <p:cNvCxnSpPr/>
              <p:nvPr/>
            </p:nvCxnSpPr>
            <p:spPr bwMode="auto">
              <a:xfrm flipH="1">
                <a:off x="7149495" y="3723878"/>
                <a:ext cx="111141" cy="64193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 Verbindung mit Pfeil 45"/>
              <p:cNvCxnSpPr/>
              <p:nvPr/>
            </p:nvCxnSpPr>
            <p:spPr bwMode="auto">
              <a:xfrm flipH="1">
                <a:off x="7146320" y="3731639"/>
                <a:ext cx="245001" cy="63416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5" name="Freihandform 54"/>
            <p:cNvSpPr/>
            <p:nvPr/>
          </p:nvSpPr>
          <p:spPr bwMode="auto">
            <a:xfrm>
              <a:off x="4312920" y="6388174"/>
              <a:ext cx="2857500" cy="246213"/>
            </a:xfrm>
            <a:custGeom>
              <a:avLst/>
              <a:gdLst>
                <a:gd name="connsiteX0" fmla="*/ 0 w 2857500"/>
                <a:gd name="connsiteY0" fmla="*/ 40297 h 246213"/>
                <a:gd name="connsiteX1" fmla="*/ 510540 w 2857500"/>
                <a:gd name="connsiteY1" fmla="*/ 246037 h 246213"/>
                <a:gd name="connsiteX2" fmla="*/ 1363980 w 2857500"/>
                <a:gd name="connsiteY2" fmla="*/ 9817 h 246213"/>
                <a:gd name="connsiteX3" fmla="*/ 1836420 w 2857500"/>
                <a:gd name="connsiteY3" fmla="*/ 55537 h 246213"/>
                <a:gd name="connsiteX4" fmla="*/ 2392680 w 2857500"/>
                <a:gd name="connsiteY4" fmla="*/ 154597 h 246213"/>
                <a:gd name="connsiteX5" fmla="*/ 2857500 w 2857500"/>
                <a:gd name="connsiteY5" fmla="*/ 2197 h 24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00" h="246213">
                  <a:moveTo>
                    <a:pt x="0" y="40297"/>
                  </a:moveTo>
                  <a:cubicBezTo>
                    <a:pt x="141605" y="145707"/>
                    <a:pt x="283210" y="251117"/>
                    <a:pt x="510540" y="246037"/>
                  </a:cubicBezTo>
                  <a:cubicBezTo>
                    <a:pt x="737870" y="240957"/>
                    <a:pt x="1143000" y="41567"/>
                    <a:pt x="1363980" y="9817"/>
                  </a:cubicBezTo>
                  <a:cubicBezTo>
                    <a:pt x="1584960" y="-21933"/>
                    <a:pt x="1664970" y="31407"/>
                    <a:pt x="1836420" y="55537"/>
                  </a:cubicBezTo>
                  <a:cubicBezTo>
                    <a:pt x="2007870" y="79667"/>
                    <a:pt x="2222500" y="163487"/>
                    <a:pt x="2392680" y="154597"/>
                  </a:cubicBezTo>
                  <a:cubicBezTo>
                    <a:pt x="2562860" y="145707"/>
                    <a:pt x="2710180" y="73952"/>
                    <a:pt x="2857500" y="2197"/>
                  </a:cubicBezTo>
                </a:path>
              </a:pathLst>
            </a:custGeom>
            <a:noFill/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56" name="Freihandform 55"/>
            <p:cNvSpPr/>
            <p:nvPr/>
          </p:nvSpPr>
          <p:spPr bwMode="auto">
            <a:xfrm>
              <a:off x="4299168" y="6604198"/>
              <a:ext cx="2865120" cy="249188"/>
            </a:xfrm>
            <a:custGeom>
              <a:avLst/>
              <a:gdLst>
                <a:gd name="connsiteX0" fmla="*/ 0 w 2857500"/>
                <a:gd name="connsiteY0" fmla="*/ 40297 h 246213"/>
                <a:gd name="connsiteX1" fmla="*/ 510540 w 2857500"/>
                <a:gd name="connsiteY1" fmla="*/ 246037 h 246213"/>
                <a:gd name="connsiteX2" fmla="*/ 1363980 w 2857500"/>
                <a:gd name="connsiteY2" fmla="*/ 9817 h 246213"/>
                <a:gd name="connsiteX3" fmla="*/ 1836420 w 2857500"/>
                <a:gd name="connsiteY3" fmla="*/ 55537 h 246213"/>
                <a:gd name="connsiteX4" fmla="*/ 2392680 w 2857500"/>
                <a:gd name="connsiteY4" fmla="*/ 154597 h 246213"/>
                <a:gd name="connsiteX5" fmla="*/ 2857500 w 2857500"/>
                <a:gd name="connsiteY5" fmla="*/ 2197 h 246213"/>
                <a:gd name="connsiteX0" fmla="*/ 0 w 2865120"/>
                <a:gd name="connsiteY0" fmla="*/ 139357 h 253427"/>
                <a:gd name="connsiteX1" fmla="*/ 518160 w 2865120"/>
                <a:gd name="connsiteY1" fmla="*/ 246037 h 253427"/>
                <a:gd name="connsiteX2" fmla="*/ 1371600 w 2865120"/>
                <a:gd name="connsiteY2" fmla="*/ 9817 h 253427"/>
                <a:gd name="connsiteX3" fmla="*/ 1844040 w 2865120"/>
                <a:gd name="connsiteY3" fmla="*/ 55537 h 253427"/>
                <a:gd name="connsiteX4" fmla="*/ 2400300 w 2865120"/>
                <a:gd name="connsiteY4" fmla="*/ 154597 h 253427"/>
                <a:gd name="connsiteX5" fmla="*/ 2865120 w 2865120"/>
                <a:gd name="connsiteY5" fmla="*/ 2197 h 253427"/>
                <a:gd name="connsiteX0" fmla="*/ 0 w 2865120"/>
                <a:gd name="connsiteY0" fmla="*/ 139357 h 248464"/>
                <a:gd name="connsiteX1" fmla="*/ 518160 w 2865120"/>
                <a:gd name="connsiteY1" fmla="*/ 246037 h 248464"/>
                <a:gd name="connsiteX2" fmla="*/ 1371600 w 2865120"/>
                <a:gd name="connsiteY2" fmla="*/ 9817 h 248464"/>
                <a:gd name="connsiteX3" fmla="*/ 1844040 w 2865120"/>
                <a:gd name="connsiteY3" fmla="*/ 55537 h 248464"/>
                <a:gd name="connsiteX4" fmla="*/ 2400300 w 2865120"/>
                <a:gd name="connsiteY4" fmla="*/ 154597 h 248464"/>
                <a:gd name="connsiteX5" fmla="*/ 2865120 w 2865120"/>
                <a:gd name="connsiteY5" fmla="*/ 2197 h 248464"/>
                <a:gd name="connsiteX0" fmla="*/ 0 w 2865120"/>
                <a:gd name="connsiteY0" fmla="*/ 137846 h 224551"/>
                <a:gd name="connsiteX1" fmla="*/ 556260 w 2865120"/>
                <a:gd name="connsiteY1" fmla="*/ 221666 h 224551"/>
                <a:gd name="connsiteX2" fmla="*/ 1371600 w 2865120"/>
                <a:gd name="connsiteY2" fmla="*/ 8306 h 224551"/>
                <a:gd name="connsiteX3" fmla="*/ 1844040 w 2865120"/>
                <a:gd name="connsiteY3" fmla="*/ 54026 h 224551"/>
                <a:gd name="connsiteX4" fmla="*/ 2400300 w 2865120"/>
                <a:gd name="connsiteY4" fmla="*/ 153086 h 224551"/>
                <a:gd name="connsiteX5" fmla="*/ 2865120 w 2865120"/>
                <a:gd name="connsiteY5" fmla="*/ 686 h 224551"/>
                <a:gd name="connsiteX0" fmla="*/ 0 w 2865120"/>
                <a:gd name="connsiteY0" fmla="*/ 138632 h 250660"/>
                <a:gd name="connsiteX1" fmla="*/ 556260 w 2865120"/>
                <a:gd name="connsiteY1" fmla="*/ 222452 h 250660"/>
                <a:gd name="connsiteX2" fmla="*/ 966252 w 2865120"/>
                <a:gd name="connsiteY2" fmla="*/ 234409 h 250660"/>
                <a:gd name="connsiteX3" fmla="*/ 1371600 w 2865120"/>
                <a:gd name="connsiteY3" fmla="*/ 9092 h 250660"/>
                <a:gd name="connsiteX4" fmla="*/ 1844040 w 2865120"/>
                <a:gd name="connsiteY4" fmla="*/ 54812 h 250660"/>
                <a:gd name="connsiteX5" fmla="*/ 2400300 w 2865120"/>
                <a:gd name="connsiteY5" fmla="*/ 153872 h 250660"/>
                <a:gd name="connsiteX6" fmla="*/ 2865120 w 2865120"/>
                <a:gd name="connsiteY6" fmla="*/ 1472 h 250660"/>
                <a:gd name="connsiteX0" fmla="*/ 0 w 2865120"/>
                <a:gd name="connsiteY0" fmla="*/ 137160 h 249188"/>
                <a:gd name="connsiteX1" fmla="*/ 556260 w 2865120"/>
                <a:gd name="connsiteY1" fmla="*/ 220980 h 249188"/>
                <a:gd name="connsiteX2" fmla="*/ 966252 w 2865120"/>
                <a:gd name="connsiteY2" fmla="*/ 232937 h 249188"/>
                <a:gd name="connsiteX3" fmla="*/ 1371600 w 2865120"/>
                <a:gd name="connsiteY3" fmla="*/ 7620 h 249188"/>
                <a:gd name="connsiteX4" fmla="*/ 1836420 w 2865120"/>
                <a:gd name="connsiteY4" fmla="*/ 144780 h 249188"/>
                <a:gd name="connsiteX5" fmla="*/ 2400300 w 2865120"/>
                <a:gd name="connsiteY5" fmla="*/ 152400 h 249188"/>
                <a:gd name="connsiteX6" fmla="*/ 2865120 w 2865120"/>
                <a:gd name="connsiteY6" fmla="*/ 0 h 249188"/>
                <a:gd name="connsiteX0" fmla="*/ 0 w 2865120"/>
                <a:gd name="connsiteY0" fmla="*/ 137160 h 249188"/>
                <a:gd name="connsiteX1" fmla="*/ 556260 w 2865120"/>
                <a:gd name="connsiteY1" fmla="*/ 220980 h 249188"/>
                <a:gd name="connsiteX2" fmla="*/ 966252 w 2865120"/>
                <a:gd name="connsiteY2" fmla="*/ 232937 h 249188"/>
                <a:gd name="connsiteX3" fmla="*/ 1371600 w 2865120"/>
                <a:gd name="connsiteY3" fmla="*/ 7620 h 249188"/>
                <a:gd name="connsiteX4" fmla="*/ 1836420 w 2865120"/>
                <a:gd name="connsiteY4" fmla="*/ 144780 h 249188"/>
                <a:gd name="connsiteX5" fmla="*/ 2286000 w 2865120"/>
                <a:gd name="connsiteY5" fmla="*/ 22860 h 249188"/>
                <a:gd name="connsiteX6" fmla="*/ 2865120 w 2865120"/>
                <a:gd name="connsiteY6" fmla="*/ 0 h 2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5120" h="249188">
                  <a:moveTo>
                    <a:pt x="0" y="137160"/>
                  </a:moveTo>
                  <a:cubicBezTo>
                    <a:pt x="286385" y="135890"/>
                    <a:pt x="395218" y="205017"/>
                    <a:pt x="556260" y="220980"/>
                  </a:cubicBezTo>
                  <a:cubicBezTo>
                    <a:pt x="717302" y="236943"/>
                    <a:pt x="830362" y="268497"/>
                    <a:pt x="966252" y="232937"/>
                  </a:cubicBezTo>
                  <a:cubicBezTo>
                    <a:pt x="1102142" y="197377"/>
                    <a:pt x="1226572" y="22313"/>
                    <a:pt x="1371600" y="7620"/>
                  </a:cubicBezTo>
                  <a:cubicBezTo>
                    <a:pt x="1516628" y="-7073"/>
                    <a:pt x="1684020" y="142240"/>
                    <a:pt x="1836420" y="144780"/>
                  </a:cubicBezTo>
                  <a:cubicBezTo>
                    <a:pt x="1988820" y="147320"/>
                    <a:pt x="2114550" y="46990"/>
                    <a:pt x="2286000" y="22860"/>
                  </a:cubicBezTo>
                  <a:cubicBezTo>
                    <a:pt x="2457450" y="-1270"/>
                    <a:pt x="2717800" y="71755"/>
                    <a:pt x="2865120" y="0"/>
                  </a:cubicBezTo>
                </a:path>
              </a:pathLst>
            </a:custGeom>
            <a:noFill/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57" name="Freihandform 56"/>
            <p:cNvSpPr/>
            <p:nvPr/>
          </p:nvSpPr>
          <p:spPr bwMode="auto">
            <a:xfrm>
              <a:off x="4312920" y="6846801"/>
              <a:ext cx="2857500" cy="246213"/>
            </a:xfrm>
            <a:custGeom>
              <a:avLst/>
              <a:gdLst>
                <a:gd name="connsiteX0" fmla="*/ 0 w 2857500"/>
                <a:gd name="connsiteY0" fmla="*/ 40297 h 246213"/>
                <a:gd name="connsiteX1" fmla="*/ 510540 w 2857500"/>
                <a:gd name="connsiteY1" fmla="*/ 246037 h 246213"/>
                <a:gd name="connsiteX2" fmla="*/ 1363980 w 2857500"/>
                <a:gd name="connsiteY2" fmla="*/ 9817 h 246213"/>
                <a:gd name="connsiteX3" fmla="*/ 1836420 w 2857500"/>
                <a:gd name="connsiteY3" fmla="*/ 55537 h 246213"/>
                <a:gd name="connsiteX4" fmla="*/ 2392680 w 2857500"/>
                <a:gd name="connsiteY4" fmla="*/ 154597 h 246213"/>
                <a:gd name="connsiteX5" fmla="*/ 2857500 w 2857500"/>
                <a:gd name="connsiteY5" fmla="*/ 2197 h 24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00" h="246213">
                  <a:moveTo>
                    <a:pt x="0" y="40297"/>
                  </a:moveTo>
                  <a:cubicBezTo>
                    <a:pt x="141605" y="145707"/>
                    <a:pt x="283210" y="251117"/>
                    <a:pt x="510540" y="246037"/>
                  </a:cubicBezTo>
                  <a:cubicBezTo>
                    <a:pt x="737870" y="240957"/>
                    <a:pt x="1143000" y="41567"/>
                    <a:pt x="1363980" y="9817"/>
                  </a:cubicBezTo>
                  <a:cubicBezTo>
                    <a:pt x="1584960" y="-21933"/>
                    <a:pt x="1664970" y="31407"/>
                    <a:pt x="1836420" y="55537"/>
                  </a:cubicBezTo>
                  <a:cubicBezTo>
                    <a:pt x="2007870" y="79667"/>
                    <a:pt x="2222500" y="163487"/>
                    <a:pt x="2392680" y="154597"/>
                  </a:cubicBezTo>
                  <a:cubicBezTo>
                    <a:pt x="2562860" y="145707"/>
                    <a:pt x="2710180" y="73952"/>
                    <a:pt x="2857500" y="2197"/>
                  </a:cubicBezTo>
                </a:path>
              </a:pathLst>
            </a:custGeom>
            <a:noFill/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54" name="Stern mit 5 Zacken 53"/>
            <p:cNvSpPr/>
            <p:nvPr/>
          </p:nvSpPr>
          <p:spPr bwMode="auto">
            <a:xfrm>
              <a:off x="5746988" y="6784230"/>
              <a:ext cx="108000" cy="1080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</p:grpSp>
      <p:sp>
        <p:nvSpPr>
          <p:cNvPr id="59" name="Textfeld 58"/>
          <p:cNvSpPr txBox="1"/>
          <p:nvPr/>
        </p:nvSpPr>
        <p:spPr>
          <a:xfrm>
            <a:off x="524312" y="2787774"/>
            <a:ext cx="27974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Sensitivity of the surveys to the refractive index profile of the ice</a:t>
            </a: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61409"/>
            <a:ext cx="2520280" cy="1514653"/>
          </a:xfrm>
          <a:prstGeom prst="rect">
            <a:avLst/>
          </a:prstGeom>
        </p:spPr>
      </p:pic>
      <p:sp>
        <p:nvSpPr>
          <p:cNvPr id="61" name="Textfeld 60"/>
          <p:cNvSpPr txBox="1"/>
          <p:nvPr/>
        </p:nvSpPr>
        <p:spPr>
          <a:xfrm>
            <a:off x="4499992" y="1491630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Vertical resolution for two-layered model</a:t>
            </a:r>
          </a:p>
        </p:txBody>
      </p:sp>
      <p:pic>
        <p:nvPicPr>
          <p:cNvPr id="62" name="Grafik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93032"/>
            <a:ext cx="1762763" cy="1394694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96" y="3402954"/>
            <a:ext cx="1776681" cy="1394694"/>
          </a:xfrm>
          <a:prstGeom prst="rect">
            <a:avLst/>
          </a:prstGeom>
        </p:spPr>
      </p:pic>
      <p:sp>
        <p:nvSpPr>
          <p:cNvPr id="64" name="Textfeld 63"/>
          <p:cNvSpPr txBox="1"/>
          <p:nvPr/>
        </p:nvSpPr>
        <p:spPr>
          <a:xfrm>
            <a:off x="4499991" y="3066514"/>
            <a:ext cx="40324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3-D impulse response for given orbit geometry and realistic permittivity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feld 64"/>
              <p:cNvSpPr txBox="1"/>
              <p:nvPr/>
            </p:nvSpPr>
            <p:spPr>
              <a:xfrm>
                <a:off x="4788024" y="2212871"/>
                <a:ext cx="158417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1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1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de-DE" sz="11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100" dirty="0" smtClean="0"/>
                  <a:t>: refractive index of ice layer</a:t>
                </a:r>
                <a:endParaRPr lang="en-US" sz="1100" dirty="0"/>
              </a:p>
            </p:txBody>
          </p:sp>
        </mc:Choice>
        <mc:Fallback xmlns="">
          <p:sp>
            <p:nvSpPr>
              <p:cNvPr id="65" name="Textfeld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212871"/>
                <a:ext cx="1584176" cy="430887"/>
              </a:xfrm>
              <a:prstGeom prst="rect">
                <a:avLst/>
              </a:prstGeom>
              <a:blipFill rotWithShape="1">
                <a:blip r:embed="rId9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Bogen 49"/>
          <p:cNvSpPr/>
          <p:nvPr/>
        </p:nvSpPr>
        <p:spPr bwMode="auto">
          <a:xfrm>
            <a:off x="-630543" y="3211599"/>
            <a:ext cx="4746836" cy="2763966"/>
          </a:xfrm>
          <a:prstGeom prst="arc">
            <a:avLst>
              <a:gd name="adj1" fmla="val 13835198"/>
              <a:gd name="adj2" fmla="val 18216552"/>
            </a:avLst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183037" y="2907104"/>
                <a:ext cx="391902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9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900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de-DE" sz="9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037" y="2907104"/>
                <a:ext cx="391902" cy="42575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feil nach rechts 4"/>
          <p:cNvSpPr/>
          <p:nvPr/>
        </p:nvSpPr>
        <p:spPr bwMode="auto">
          <a:xfrm>
            <a:off x="3563888" y="2571750"/>
            <a:ext cx="504056" cy="248565"/>
          </a:xfrm>
          <a:prstGeom prst="rightArrow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95536" y="771550"/>
            <a:ext cx="8497887" cy="372600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600" b="1" dirty="0" smtClean="0"/>
              <a:t>Winter darkness</a:t>
            </a:r>
            <a:r>
              <a:rPr lang="en-US" sz="1600" dirty="0" smtClean="0"/>
              <a:t> at Enceladus south pole from year 2038 – 2053 drives the </a:t>
            </a:r>
            <a:r>
              <a:rPr lang="en-US" sz="1600" b="1" dirty="0" smtClean="0"/>
              <a:t>need for a radar instrument </a:t>
            </a:r>
            <a:r>
              <a:rPr lang="en-US" sz="1600" dirty="0" smtClean="0"/>
              <a:t>enabling the imaging, mapping and characterization of the moon</a:t>
            </a:r>
            <a:endParaRPr lang="en-US" sz="1600" dirty="0"/>
          </a:p>
          <a:p>
            <a:pPr>
              <a:spcAft>
                <a:spcPts val="1200"/>
              </a:spcAft>
            </a:pPr>
            <a:r>
              <a:rPr lang="en-US" sz="1600" dirty="0" smtClean="0"/>
              <a:t>A single architecture radar instrument can be operated in </a:t>
            </a:r>
            <a:r>
              <a:rPr lang="en-US" sz="1600" b="1" dirty="0" smtClean="0"/>
              <a:t>several active and passive modes </a:t>
            </a:r>
            <a:r>
              <a:rPr lang="en-US" sz="1600" dirty="0" smtClean="0"/>
              <a:t>to obtain a wide spectrum of information</a:t>
            </a:r>
            <a:endParaRPr lang="en-US" sz="1600" b="1" dirty="0" smtClean="0"/>
          </a:p>
          <a:p>
            <a:pPr>
              <a:spcAft>
                <a:spcPts val="1200"/>
              </a:spcAft>
            </a:pPr>
            <a:r>
              <a:rPr lang="en-US" sz="1600" dirty="0" smtClean="0"/>
              <a:t>The </a:t>
            </a:r>
            <a:r>
              <a:rPr lang="en-US" sz="1600" b="1" dirty="0" smtClean="0"/>
              <a:t>multi-frequency architecture</a:t>
            </a:r>
            <a:r>
              <a:rPr lang="en-US" sz="1600" dirty="0" smtClean="0"/>
              <a:t> allows for the simultaneous </a:t>
            </a:r>
            <a:r>
              <a:rPr lang="en-US" sz="1600" b="1" dirty="0" smtClean="0"/>
              <a:t>exploration of surface and subsurface</a:t>
            </a:r>
            <a:r>
              <a:rPr lang="en-US" sz="1600" dirty="0" smtClean="0"/>
              <a:t> features of the ice crust</a:t>
            </a:r>
          </a:p>
          <a:p>
            <a:pPr>
              <a:spcAft>
                <a:spcPts val="1200"/>
              </a:spcAft>
            </a:pPr>
            <a:r>
              <a:rPr lang="en-US" sz="1600" dirty="0" smtClean="0"/>
              <a:t>A conservative system regarding power, mass, and space may allow for </a:t>
            </a:r>
            <a:r>
              <a:rPr lang="en-US" sz="1600" b="1" dirty="0" smtClean="0"/>
              <a:t>metric-resolution imaging and topographic mapping with metric accuracy</a:t>
            </a:r>
          </a:p>
          <a:p>
            <a:pPr>
              <a:spcAft>
                <a:spcPts val="1200"/>
              </a:spcAft>
            </a:pPr>
            <a:r>
              <a:rPr lang="en-US" sz="1600" dirty="0" smtClean="0"/>
              <a:t>The unique orbit geometry can be exploited in a </a:t>
            </a:r>
            <a:r>
              <a:rPr lang="en-US" sz="1600" b="1" dirty="0" smtClean="0"/>
              <a:t>subsurface imaging concept to obtain volumetric imaging of the ice crust</a:t>
            </a:r>
            <a:r>
              <a:rPr lang="en-US" sz="1600" dirty="0" smtClean="0"/>
              <a:t> </a:t>
            </a:r>
            <a:r>
              <a:rPr lang="en-US" sz="1600" dirty="0" smtClean="0"/>
              <a:t>complementary to tomographic repeat-orbit imaging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973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7632848" cy="553640"/>
          </a:xfrm>
        </p:spPr>
        <p:txBody>
          <a:bodyPr/>
          <a:lstStyle/>
          <a:p>
            <a:r>
              <a:rPr lang="en-US" dirty="0"/>
              <a:t>Potential of a Multimodal Orbital Radar Mission for the Exploration of Enceladus</a:t>
            </a:r>
            <a:endParaRPr lang="en-US" noProof="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39552" y="2715766"/>
            <a:ext cx="7632650" cy="1008112"/>
          </a:xfrm>
        </p:spPr>
        <p:txBody>
          <a:bodyPr/>
          <a:lstStyle/>
          <a:p>
            <a:r>
              <a:rPr lang="en-US" sz="1400" noProof="0" dirty="0" smtClean="0"/>
              <a:t>EGU 2020</a:t>
            </a:r>
            <a:endParaRPr lang="en-US" sz="1400" noProof="0" dirty="0"/>
          </a:p>
        </p:txBody>
      </p:sp>
      <p:pic>
        <p:nvPicPr>
          <p:cNvPr id="2050" name="Picture 2" descr="Color image of icy Enceladu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3" b="13373"/>
          <a:stretch/>
        </p:blipFill>
        <p:spPr bwMode="auto">
          <a:xfrm>
            <a:off x="3262731" y="2211710"/>
            <a:ext cx="5876253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035363" y="4209172"/>
            <a:ext cx="3406830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5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Knowledge for Tomorrow</a:t>
            </a:r>
            <a:endParaRPr lang="en-US" sz="245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529248" y="4780984"/>
            <a:ext cx="1609736" cy="383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sz="1200" dirty="0">
                <a:solidFill>
                  <a:schemeClr val="bg1"/>
                </a:solidFill>
                <a:latin typeface="Calibri Light" charset="0"/>
              </a:rPr>
              <a:t>i</a:t>
            </a:r>
            <a:r>
              <a:rPr lang="en-US" sz="1200" dirty="0" smtClean="0">
                <a:solidFill>
                  <a:schemeClr val="bg1"/>
                </a:solidFill>
                <a:latin typeface="Calibri Light" charset="0"/>
              </a:rPr>
              <a:t>mage credit: </a:t>
            </a:r>
            <a:r>
              <a:rPr lang="nb-NO" sz="1200" dirty="0">
                <a:solidFill>
                  <a:schemeClr val="bg1"/>
                </a:solidFill>
                <a:latin typeface="Calibri Light" charset="0"/>
              </a:rPr>
              <a:t>NASA/JPL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39750" y="1491630"/>
            <a:ext cx="7632650" cy="1008112"/>
          </a:xfrm>
        </p:spPr>
        <p:txBody>
          <a:bodyPr/>
          <a:lstStyle/>
          <a:p>
            <a:r>
              <a:rPr lang="en-US" sz="1200" dirty="0" smtClean="0"/>
              <a:t>Andreas Benedikter</a:t>
            </a:r>
            <a:r>
              <a:rPr lang="en-US" sz="1200" baseline="30000" dirty="0" smtClean="0"/>
              <a:t>1,2</a:t>
            </a:r>
            <a:r>
              <a:rPr lang="en-US" sz="1200" b="0" dirty="0" smtClean="0"/>
              <a:t>, Marc Rodriguez-Cassola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Gerhard Krieger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Rolf Scheiber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Gustavo Martin del Campo Becerra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Ralf Horn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Alberto Moreira</a:t>
            </a:r>
            <a:r>
              <a:rPr lang="en-US" sz="1200" b="0" baseline="30000" dirty="0" smtClean="0"/>
              <a:t>1</a:t>
            </a:r>
            <a:r>
              <a:rPr lang="en-US" sz="1200" b="0" dirty="0" smtClean="0"/>
              <a:t>, Michael Stelzig</a:t>
            </a:r>
            <a:r>
              <a:rPr lang="en-US" sz="1200" b="0" baseline="30000" dirty="0" smtClean="0"/>
              <a:t>2</a:t>
            </a:r>
            <a:r>
              <a:rPr lang="en-US" sz="1200" b="0" dirty="0" smtClean="0"/>
              <a:t> and Martin Vossiek</a:t>
            </a:r>
            <a:r>
              <a:rPr lang="en-US" sz="1200" b="0" baseline="30000" dirty="0" smtClean="0"/>
              <a:t>2 </a:t>
            </a:r>
            <a:endParaRPr lang="en-US" sz="1200" b="0" dirty="0" smtClean="0"/>
          </a:p>
          <a:p>
            <a:r>
              <a:rPr lang="en-US" sz="1200" b="0" dirty="0" smtClean="0"/>
              <a:t>(1) German Aerospace Center (DLR), Microwaves and Radar Institute; (2) </a:t>
            </a:r>
            <a:r>
              <a:rPr lang="en-US" sz="1200" b="0" dirty="0"/>
              <a:t>) </a:t>
            </a:r>
            <a:r>
              <a:rPr lang="de-DE" sz="1200" b="0" dirty="0"/>
              <a:t>FAU Erlangen-Nürnberg, Institute </a:t>
            </a:r>
            <a:r>
              <a:rPr lang="de-DE" sz="1200" b="0" dirty="0" err="1"/>
              <a:t>of</a:t>
            </a:r>
            <a:r>
              <a:rPr lang="de-DE" sz="1200" b="0" dirty="0"/>
              <a:t> </a:t>
            </a:r>
            <a:r>
              <a:rPr lang="de-DE" sz="1200" b="0" dirty="0" err="1"/>
              <a:t>Microwaves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Photonics</a:t>
            </a:r>
            <a:r>
              <a:rPr lang="de-DE" sz="1200" b="0" dirty="0"/>
              <a:t> (LHFT)</a:t>
            </a:r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9314324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Enceladus Explorer Initiative (</a:t>
            </a:r>
            <a:r>
              <a:rPr lang="en-US" noProof="0" dirty="0" err="1" smtClean="0"/>
              <a:t>EnEx</a:t>
            </a:r>
            <a:r>
              <a:rPr lang="en-US" noProof="0" dirty="0" smtClean="0"/>
              <a:t>)</a:t>
            </a:r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C202234-6455-4E60-9B4C-2FEC7348C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" t="1662" r="1791" b="1742"/>
          <a:stretch/>
        </p:blipFill>
        <p:spPr>
          <a:xfrm>
            <a:off x="546883" y="2036976"/>
            <a:ext cx="2785207" cy="208823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17868" y="1614019"/>
            <a:ext cx="2148345" cy="389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err="1" smtClean="0">
                <a:solidFill>
                  <a:schemeClr val="bg1"/>
                </a:solidFill>
              </a:rPr>
              <a:t>Lander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with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IceMole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28120" y="1460912"/>
            <a:ext cx="489235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Crucial information for landing site selection and landing performance: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Imaging of surface structure (crevasses, obstacles, roughness)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Surface topography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Surface composition (snow or ice, density, grain size)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Subsurface structure (</a:t>
            </a:r>
            <a:r>
              <a:rPr lang="en-US" sz="1600" dirty="0">
                <a:solidFill>
                  <a:schemeClr val="bg1"/>
                </a:solidFill>
              </a:rPr>
              <a:t>near-surface aquifers, </a:t>
            </a:r>
            <a:r>
              <a:rPr lang="en-US" sz="1600" dirty="0" smtClean="0">
                <a:solidFill>
                  <a:schemeClr val="bg1"/>
                </a:solidFill>
              </a:rPr>
              <a:t>crevasses structure, obstacles)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4641" y="498886"/>
            <a:ext cx="8071387" cy="722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Initiative of the </a:t>
            </a:r>
            <a:r>
              <a:rPr lang="en-US" sz="1600" b="1" dirty="0" smtClean="0">
                <a:solidFill>
                  <a:schemeClr val="bg1"/>
                </a:solidFill>
              </a:rPr>
              <a:t>German Space Administration </a:t>
            </a:r>
            <a:r>
              <a:rPr lang="en-US" sz="1600" dirty="0" smtClean="0">
                <a:solidFill>
                  <a:schemeClr val="bg1"/>
                </a:solidFill>
              </a:rPr>
              <a:t>for the development of concepts for the future exploration of Enceladus and its subglacial water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Enceladus Explorer Initiative (</a:t>
            </a:r>
            <a:r>
              <a:rPr lang="en-US" noProof="0" dirty="0" err="1" smtClean="0"/>
              <a:t>EnEx</a:t>
            </a:r>
            <a:r>
              <a:rPr lang="en-US" noProof="0" dirty="0" smtClean="0"/>
              <a:t>)</a:t>
            </a:r>
            <a:endParaRPr lang="en-US" noProof="0" dirty="0"/>
          </a:p>
        </p:txBody>
      </p:sp>
      <p:pic>
        <p:nvPicPr>
          <p:cNvPr id="5" name="Grafik 12">
            <a:extLst>
              <a:ext uri="{FF2B5EF4-FFF2-40B4-BE49-F238E27FC236}">
                <a16:creationId xmlns="" xmlns:a16="http://schemas.microsoft.com/office/drawing/2014/main" id="{81A12E7C-2F26-4F56-8562-3238962C825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" b="3954"/>
          <a:stretch/>
        </p:blipFill>
        <p:spPr>
          <a:xfrm>
            <a:off x="236116" y="1131590"/>
            <a:ext cx="3736800" cy="2793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249353" y="627534"/>
            <a:ext cx="1473480" cy="389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Radar </a:t>
            </a:r>
            <a:r>
              <a:rPr lang="de-DE" sz="1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orbiter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381152" y="4659982"/>
            <a:ext cx="1669047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sz="1200" dirty="0">
                <a:solidFill>
                  <a:schemeClr val="bg1"/>
                </a:solidFill>
                <a:latin typeface="Calibri Light" charset="0"/>
              </a:rPr>
              <a:t>i</a:t>
            </a:r>
            <a:r>
              <a:rPr lang="en-US" sz="1200" dirty="0" smtClean="0">
                <a:solidFill>
                  <a:schemeClr val="bg1"/>
                </a:solidFill>
                <a:latin typeface="Calibri Light" charset="0"/>
              </a:rPr>
              <a:t>mage credit: </a:t>
            </a:r>
            <a:r>
              <a:rPr lang="nb-NO" sz="1200" dirty="0">
                <a:solidFill>
                  <a:schemeClr val="bg1"/>
                </a:solidFill>
                <a:latin typeface="Calibri Light" charset="0"/>
              </a:rPr>
              <a:t>NASA/JPL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096818" y="483518"/>
            <a:ext cx="48923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Why a radar instrument?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15 years of winter darkness at Enceladus south pole (~ from year 2038 - 2053) </a:t>
            </a:r>
            <a:r>
              <a:rPr lang="en-US" sz="1600" b="1" dirty="0" smtClean="0">
                <a:solidFill>
                  <a:schemeClr val="bg1"/>
                </a:solidFill>
              </a:rPr>
              <a:t>→ Radar imaging independent of sunlight illumination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 smtClean="0">
                <a:solidFill>
                  <a:schemeClr val="bg1"/>
                </a:solidFill>
              </a:rPr>
              <a:t>Penetration capability in snow and ice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→ </a:t>
            </a:r>
            <a:r>
              <a:rPr lang="en-US" sz="1600" dirty="0" smtClean="0">
                <a:solidFill>
                  <a:schemeClr val="bg1"/>
                </a:solidFill>
              </a:rPr>
              <a:t>Only modality offering wide-area, high-resolution subsurface exploration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chemeClr val="bg1"/>
                </a:solidFill>
              </a:rPr>
              <a:t>Topographic mapping capability over wide areas with metric or sub-metric accuracy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chemeClr val="bg1"/>
                </a:solidFill>
              </a:rPr>
              <a:t>Capability of high spatial resolution independent of distance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chemeClr val="bg1"/>
                </a:solidFill>
              </a:rPr>
              <a:t>High sensitivity to spatial deformation</a:t>
            </a:r>
          </a:p>
        </p:txBody>
      </p:sp>
    </p:spTree>
    <p:extLst>
      <p:ext uri="{BB962C8B-B14F-4D97-AF65-F5344CB8AC3E}">
        <p14:creationId xmlns:p14="http://schemas.microsoft.com/office/powerpoint/2010/main" val="19738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Enceladus Explorer Initiative (</a:t>
            </a:r>
            <a:r>
              <a:rPr lang="en-US" noProof="0" dirty="0" err="1" smtClean="0"/>
              <a:t>EnEx</a:t>
            </a:r>
            <a:r>
              <a:rPr lang="en-US" noProof="0" dirty="0" smtClean="0"/>
              <a:t>)</a:t>
            </a:r>
            <a:endParaRPr lang="en-US" noProof="0" dirty="0"/>
          </a:p>
        </p:txBody>
      </p:sp>
      <p:pic>
        <p:nvPicPr>
          <p:cNvPr id="5" name="Grafik 12">
            <a:extLst>
              <a:ext uri="{FF2B5EF4-FFF2-40B4-BE49-F238E27FC236}">
                <a16:creationId xmlns="" xmlns:a16="http://schemas.microsoft.com/office/drawing/2014/main" id="{81A12E7C-2F26-4F56-8562-3238962C825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" b="3954"/>
          <a:stretch/>
        </p:blipFill>
        <p:spPr>
          <a:xfrm>
            <a:off x="236116" y="1131590"/>
            <a:ext cx="3736800" cy="2793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249353" y="627534"/>
            <a:ext cx="1473480" cy="389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Radar </a:t>
            </a:r>
            <a:r>
              <a:rPr lang="de-DE" sz="1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orbiter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381152" y="4659982"/>
            <a:ext cx="1669047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sz="1200" dirty="0">
                <a:solidFill>
                  <a:schemeClr val="bg1"/>
                </a:solidFill>
                <a:latin typeface="Calibri Light" charset="0"/>
              </a:rPr>
              <a:t>i</a:t>
            </a:r>
            <a:r>
              <a:rPr lang="en-US" sz="1200" dirty="0" smtClean="0">
                <a:solidFill>
                  <a:schemeClr val="bg1"/>
                </a:solidFill>
                <a:latin typeface="Calibri Light" charset="0"/>
              </a:rPr>
              <a:t>mage credit: </a:t>
            </a:r>
            <a:r>
              <a:rPr lang="nb-NO" sz="1200" dirty="0">
                <a:solidFill>
                  <a:schemeClr val="bg1"/>
                </a:solidFill>
                <a:latin typeface="Calibri Light" charset="0"/>
              </a:rPr>
              <a:t>NASA/JPL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157847" y="1481949"/>
            <a:ext cx="48923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only a sensor for the lander mission:</a:t>
            </a:r>
          </a:p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Contribute </a:t>
            </a:r>
            <a:r>
              <a:rPr lang="en-US" sz="1600" dirty="0">
                <a:solidFill>
                  <a:schemeClr val="bg1"/>
                </a:solidFill>
              </a:rPr>
              <a:t>in the understanding of the surface and internal structure, geology and geophysical processes on Enceladus (e.g., surface structure/composition, structure of tiger stripes, ice layering, tidal effects)</a:t>
            </a:r>
          </a:p>
        </p:txBody>
      </p:sp>
    </p:spTree>
    <p:extLst>
      <p:ext uri="{BB962C8B-B14F-4D97-AF65-F5344CB8AC3E}">
        <p14:creationId xmlns:p14="http://schemas.microsoft.com/office/powerpoint/2010/main" val="22664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Multimodal, Multi-Frequency Radar Orbiter</a:t>
            </a:r>
            <a:endParaRPr lang="en-US" noProof="0" dirty="0"/>
          </a:p>
        </p:txBody>
      </p:sp>
      <p:graphicFrame>
        <p:nvGraphicFramePr>
          <p:cNvPr id="53" name="Tabel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72282"/>
              </p:ext>
            </p:extLst>
          </p:nvPr>
        </p:nvGraphicFramePr>
        <p:xfrm>
          <a:off x="251520" y="771550"/>
          <a:ext cx="4032448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727"/>
                <a:gridCol w="2215721"/>
              </a:tblGrid>
              <a:tr h="33472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Mode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Measurement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Multi-frequency</a:t>
                      </a:r>
                      <a:r>
                        <a:rPr lang="en-US" sz="1400" b="1" baseline="0" noProof="0" dirty="0" smtClean="0"/>
                        <a:t> </a:t>
                      </a:r>
                      <a:r>
                        <a:rPr lang="en-US" sz="1400" b="1" noProof="0" dirty="0" smtClean="0"/>
                        <a:t>SAR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imaging,</a:t>
                      </a:r>
                      <a:r>
                        <a:rPr lang="en-US" sz="1400" baseline="0" noProof="0" dirty="0" smtClean="0"/>
                        <a:t> characterization</a:t>
                      </a:r>
                    </a:p>
                    <a:p>
                      <a:r>
                        <a:rPr lang="en-US" sz="1400" baseline="0" noProof="0" dirty="0" smtClean="0"/>
                        <a:t>surface + subsurface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455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/>
                        <a:t>SAR interferometry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topography;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err="1" smtClean="0"/>
                        <a:t>Bistatic</a:t>
                      </a:r>
                      <a:r>
                        <a:rPr lang="en-US" sz="1400" b="1" noProof="0" dirty="0" smtClean="0"/>
                        <a:t> sounding</a:t>
                      </a:r>
                    </a:p>
                    <a:p>
                      <a:r>
                        <a:rPr lang="en-US" sz="1400" b="1" noProof="0" dirty="0" smtClean="0"/>
                        <a:t>Orbiter ↔ </a:t>
                      </a:r>
                      <a:r>
                        <a:rPr lang="en-US" sz="1400" b="1" noProof="0" dirty="0" err="1" smtClean="0"/>
                        <a:t>IceMole</a:t>
                      </a:r>
                      <a:r>
                        <a:rPr lang="en-US" sz="1400" b="1" noProof="0" dirty="0" smtClean="0"/>
                        <a:t> 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IceMole</a:t>
                      </a:r>
                      <a:r>
                        <a:rPr lang="en-US" sz="1400" noProof="0" dirty="0" smtClean="0"/>
                        <a:t> localization;</a:t>
                      </a:r>
                      <a:r>
                        <a:rPr lang="en-US" sz="1400" baseline="0" noProof="0" dirty="0" smtClean="0"/>
                        <a:t> ice composition estimation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Ice Sounder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subsurface interfaces; tiger stripes structure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355277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Altimeter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elevation;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Radiometer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south polar activity, temperature</a:t>
                      </a:r>
                      <a:r>
                        <a:rPr lang="en-US" sz="1400" baseline="0" noProof="0" dirty="0" smtClean="0"/>
                        <a:t> profile</a:t>
                      </a:r>
                      <a:endParaRPr lang="en-U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4427984" y="683954"/>
            <a:ext cx="4608512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Operating in </a:t>
            </a:r>
            <a:r>
              <a:rPr lang="en-US" sz="1400" b="1" dirty="0" smtClean="0"/>
              <a:t>several active and passive modes</a:t>
            </a:r>
            <a:r>
              <a:rPr lang="en-US" sz="1400" dirty="0" smtClean="0"/>
              <a:t> to maximize information diversity (similar to the Cassini Radar instrument)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Operating in different frequency bands for surface and subsurface ice exploration: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 smtClean="0"/>
              <a:t>Relatively </a:t>
            </a:r>
            <a:r>
              <a:rPr lang="en-US" sz="1400" b="1" dirty="0" smtClean="0"/>
              <a:t>high frequency </a:t>
            </a:r>
            <a:r>
              <a:rPr lang="en-US" sz="1400" dirty="0" smtClean="0"/>
              <a:t>(</a:t>
            </a:r>
            <a:r>
              <a:rPr lang="en-US" sz="1400" dirty="0" err="1" smtClean="0"/>
              <a:t>Ka</a:t>
            </a:r>
            <a:r>
              <a:rPr lang="en-US" sz="1400" dirty="0" smtClean="0"/>
              <a:t>-band, approx. 35 GHz) → sensitivity to surface features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b="1" dirty="0" smtClean="0"/>
              <a:t>Lower frequency </a:t>
            </a:r>
            <a:r>
              <a:rPr lang="en-US" sz="1400" dirty="0" smtClean="0"/>
              <a:t>(P-band</a:t>
            </a:r>
            <a:r>
              <a:rPr lang="en-US" sz="1400" dirty="0"/>
              <a:t>, approx. </a:t>
            </a:r>
            <a:r>
              <a:rPr lang="en-US" sz="1400" dirty="0" smtClean="0"/>
              <a:t>435 MHz)</a:t>
            </a:r>
            <a:r>
              <a:rPr lang="en-US" sz="1400" dirty="0"/>
              <a:t> </a:t>
            </a:r>
            <a:r>
              <a:rPr lang="en-US" sz="1400" dirty="0" smtClean="0"/>
              <a:t>→ partial penetration of radar echoes into snow/ice → sensitivity to subsurface features</a:t>
            </a:r>
            <a:endParaRPr lang="en-US" sz="1400" dirty="0"/>
          </a:p>
          <a:p>
            <a:pPr marL="742950" lvl="1" indent="-285750">
              <a:buFont typeface="Symbol" panose="05050102010706020507" pitchFamily="18" charset="2"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09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Multimodal, Multi-Frequency Radar Orbiter</a:t>
            </a:r>
            <a:endParaRPr lang="en-US" noProof="0" dirty="0"/>
          </a:p>
        </p:txBody>
      </p:sp>
      <p:pic>
        <p:nvPicPr>
          <p:cNvPr id="63" name="Picture 4" descr="\\hr-fs02.intra.dlr.de.\bene_an\Documents\Encela_Data\19ENCELA\FL01\PS05\T02X\RGI-QL\pauli_pres_19encela0105_X22_t02X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4652" r="20368" b="12430"/>
          <a:stretch/>
        </p:blipFill>
        <p:spPr bwMode="auto">
          <a:xfrm>
            <a:off x="4559301" y="1904875"/>
            <a:ext cx="3096344" cy="13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436650" y="490195"/>
            <a:ext cx="488364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 smtClean="0"/>
              <a:t>Synthetic Aperture Radar (SAR)</a:t>
            </a:r>
          </a:p>
          <a:p>
            <a:pPr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dirty="0" smtClean="0"/>
              <a:t>Technique to obtain 2-D or 3-D high resolution imaging of the terrain  </a:t>
            </a:r>
            <a:endParaRPr lang="en-US" sz="12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4067944" y="3521733"/>
            <a:ext cx="4061913" cy="1138249"/>
            <a:chOff x="4424330" y="3104406"/>
            <a:chExt cx="4571822" cy="1568271"/>
          </a:xfrm>
        </p:grpSpPr>
        <p:grpSp>
          <p:nvGrpSpPr>
            <p:cNvPr id="66" name="Gruppieren 65"/>
            <p:cNvGrpSpPr/>
            <p:nvPr/>
          </p:nvGrpSpPr>
          <p:grpSpPr>
            <a:xfrm>
              <a:off x="4424330" y="3104406"/>
              <a:ext cx="4571822" cy="1460070"/>
              <a:chOff x="-142418" y="2867658"/>
              <a:chExt cx="4571822" cy="1460070"/>
            </a:xfrm>
          </p:grpSpPr>
          <p:pic>
            <p:nvPicPr>
              <p:cNvPr id="67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" b="16571"/>
              <a:stretch/>
            </p:blipFill>
            <p:spPr bwMode="auto">
              <a:xfrm>
                <a:off x="379902" y="3291831"/>
                <a:ext cx="4049502" cy="1035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Textfeld 67"/>
              <p:cNvSpPr txBox="1"/>
              <p:nvPr/>
            </p:nvSpPr>
            <p:spPr>
              <a:xfrm rot="16200000">
                <a:off x="-259284" y="3636734"/>
                <a:ext cx="710669" cy="476938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 anchor="t">
                <a:normAutofit/>
              </a:bodyPr>
              <a:lstStyle/>
              <a:p>
                <a:pPr>
                  <a:buNone/>
                </a:pPr>
                <a:r>
                  <a:rPr lang="de-DE" sz="800" dirty="0" err="1"/>
                  <a:t>d</a:t>
                </a:r>
                <a:r>
                  <a:rPr lang="de-DE" sz="800" dirty="0" err="1" smtClean="0"/>
                  <a:t>epth</a:t>
                </a:r>
                <a:r>
                  <a:rPr lang="de-DE" sz="800" dirty="0" smtClean="0"/>
                  <a:t> </a:t>
                </a:r>
                <a:r>
                  <a:rPr lang="de-DE" sz="800" dirty="0"/>
                  <a:t>(</a:t>
                </a:r>
                <a:r>
                  <a:rPr lang="de-DE" sz="800" dirty="0" smtClean="0"/>
                  <a:t>m)</a:t>
                </a:r>
                <a:endParaRPr lang="en-US" sz="800" dirty="0"/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684793" y="2867658"/>
                <a:ext cx="3520772" cy="476938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 anchor="t">
                <a:noAutofit/>
              </a:bodyPr>
              <a:lstStyle/>
              <a:p>
                <a:pPr>
                  <a:buNone/>
                </a:pPr>
                <a:r>
                  <a:rPr lang="en-US" sz="1200" dirty="0"/>
                  <a:t>l</a:t>
                </a:r>
                <a:r>
                  <a:rPr lang="en-US" sz="1200" dirty="0" smtClean="0"/>
                  <a:t>ow-frequency subsurface exploration</a:t>
                </a:r>
                <a:endParaRPr lang="en-US" sz="1200" dirty="0"/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>
              <a:off x="4776142" y="3552799"/>
              <a:ext cx="272800" cy="296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de-DE" sz="800" dirty="0" smtClean="0"/>
                <a:t>0</a:t>
              </a:r>
              <a:endParaRPr lang="de-DE" sz="800" dirty="0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672592" y="3821205"/>
              <a:ext cx="375643" cy="296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de-DE" sz="800" dirty="0" smtClean="0"/>
                <a:t>-20</a:t>
              </a:r>
              <a:endParaRPr lang="de-DE" sz="800" dirty="0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72592" y="4094949"/>
              <a:ext cx="375643" cy="296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de-DE" sz="800" dirty="0" smtClean="0"/>
                <a:t>-40</a:t>
              </a:r>
              <a:endParaRPr lang="de-DE" sz="800" dirty="0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4673235" y="4375840"/>
              <a:ext cx="375643" cy="296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de-DE" sz="800" dirty="0" smtClean="0"/>
                <a:t>-60</a:t>
              </a:r>
              <a:endParaRPr lang="de-DE" sz="800" dirty="0"/>
            </a:p>
          </p:txBody>
        </p:sp>
      </p:grpSp>
      <p:graphicFrame>
        <p:nvGraphicFramePr>
          <p:cNvPr id="99" name="Tabel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98477"/>
              </p:ext>
            </p:extLst>
          </p:nvPr>
        </p:nvGraphicFramePr>
        <p:xfrm>
          <a:off x="251520" y="771550"/>
          <a:ext cx="4032448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727"/>
                <a:gridCol w="2215721"/>
              </a:tblGrid>
              <a:tr h="33472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Mode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Measurement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Multi-frequency</a:t>
                      </a:r>
                      <a:r>
                        <a:rPr lang="en-US" sz="1400" b="1" baseline="0" noProof="0" dirty="0" smtClean="0"/>
                        <a:t> </a:t>
                      </a:r>
                      <a:r>
                        <a:rPr lang="en-US" sz="1400" b="1" noProof="0" dirty="0" smtClean="0"/>
                        <a:t>SAR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imaging,</a:t>
                      </a:r>
                      <a:r>
                        <a:rPr lang="en-US" sz="1400" baseline="0" noProof="0" dirty="0" smtClean="0"/>
                        <a:t> characterization</a:t>
                      </a:r>
                    </a:p>
                    <a:p>
                      <a:r>
                        <a:rPr lang="en-US" sz="1400" baseline="0" noProof="0" dirty="0" smtClean="0"/>
                        <a:t>surface + subsurface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455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/>
                        <a:t>SAR interferometry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topography;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err="1" smtClean="0"/>
                        <a:t>Bistatic</a:t>
                      </a:r>
                      <a:r>
                        <a:rPr lang="en-US" sz="1400" b="1" noProof="0" dirty="0" smtClean="0"/>
                        <a:t> sounding</a:t>
                      </a:r>
                    </a:p>
                    <a:p>
                      <a:r>
                        <a:rPr lang="en-US" sz="1400" b="1" noProof="0" dirty="0" smtClean="0"/>
                        <a:t>Orbiter ↔ </a:t>
                      </a:r>
                      <a:r>
                        <a:rPr lang="en-US" sz="1400" b="1" noProof="0" dirty="0" err="1" smtClean="0"/>
                        <a:t>IceMole</a:t>
                      </a:r>
                      <a:r>
                        <a:rPr lang="en-US" sz="1400" b="1" noProof="0" dirty="0" smtClean="0"/>
                        <a:t> 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IceMole</a:t>
                      </a:r>
                      <a:r>
                        <a:rPr lang="en-US" sz="1400" noProof="0" dirty="0" smtClean="0"/>
                        <a:t> localization;</a:t>
                      </a:r>
                      <a:r>
                        <a:rPr lang="en-US" sz="1400" baseline="0" noProof="0" dirty="0" smtClean="0"/>
                        <a:t> ice composition estimation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Ice Sounder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subsurface interfaces; tiger stripes structure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355277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Altimeter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elevation;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Radiometer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south polar activity, temperature</a:t>
                      </a:r>
                      <a:r>
                        <a:rPr lang="en-US" sz="1400" baseline="0" noProof="0" dirty="0" smtClean="0"/>
                        <a:t> profile</a:t>
                      </a:r>
                      <a:endParaRPr lang="en-U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Abgerundetes Rechteck 5"/>
          <p:cNvSpPr/>
          <p:nvPr/>
        </p:nvSpPr>
        <p:spPr bwMode="auto">
          <a:xfrm>
            <a:off x="224384" y="1077696"/>
            <a:ext cx="4089215" cy="5766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36650" y="1135171"/>
            <a:ext cx="452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dirty="0" smtClean="0"/>
              <a:t>Exemplary data from DLR‘s airborne SAR sensor (F-SAR) over the </a:t>
            </a:r>
            <a:r>
              <a:rPr lang="en-US" sz="1200" b="1" dirty="0" err="1" smtClean="0"/>
              <a:t>Mittelbergferner</a:t>
            </a:r>
            <a:r>
              <a:rPr lang="en-US" sz="1200" b="1" dirty="0" smtClean="0"/>
              <a:t> (Alpine glacier):</a:t>
            </a:r>
            <a:endParaRPr lang="en-US" sz="1200" b="1" dirty="0"/>
          </a:p>
        </p:txBody>
      </p:sp>
      <p:sp>
        <p:nvSpPr>
          <p:cNvPr id="100" name="Textfeld 99"/>
          <p:cNvSpPr txBox="1"/>
          <p:nvPr/>
        </p:nvSpPr>
        <p:spPr>
          <a:xfrm>
            <a:off x="4788024" y="1680385"/>
            <a:ext cx="2720218" cy="216024"/>
          </a:xfrm>
          <a:prstGeom prst="rect">
            <a:avLst/>
          </a:prstGeom>
          <a:noFill/>
        </p:spPr>
        <p:txBody>
          <a:bodyPr wrap="square" lIns="36000" tIns="0" rIns="0" bIns="0" rtl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dirty="0"/>
              <a:t>h</a:t>
            </a:r>
            <a:r>
              <a:rPr lang="en-US" sz="1200" dirty="0" smtClean="0"/>
              <a:t>igh-frequency subsurface exploration</a:t>
            </a:r>
            <a:endParaRPr lang="en-US" sz="1200" dirty="0"/>
          </a:p>
        </p:txBody>
      </p:sp>
      <p:sp>
        <p:nvSpPr>
          <p:cNvPr id="16" name="Ellipse 15"/>
          <p:cNvSpPr/>
          <p:nvPr/>
        </p:nvSpPr>
        <p:spPr bwMode="auto">
          <a:xfrm>
            <a:off x="6008318" y="2045718"/>
            <a:ext cx="995596" cy="4320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cxnSp>
        <p:nvCxnSpPr>
          <p:cNvPr id="18" name="Gerade Verbindung mit Pfeil 17"/>
          <p:cNvCxnSpPr>
            <a:stCxn id="16" idx="6"/>
          </p:cNvCxnSpPr>
          <p:nvPr/>
        </p:nvCxnSpPr>
        <p:spPr bwMode="auto">
          <a:xfrm flipV="1">
            <a:off x="7003914" y="1988002"/>
            <a:ext cx="880454" cy="273740"/>
          </a:xfrm>
          <a:prstGeom prst="straightConnector1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feld 42"/>
          <p:cNvSpPr txBox="1"/>
          <p:nvPr/>
        </p:nvSpPr>
        <p:spPr>
          <a:xfrm>
            <a:off x="7825590" y="1668129"/>
            <a:ext cx="13885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dirty="0" smtClean="0"/>
              <a:t>Red color indicates scattering mechanisms connected to fresh snow accumulation</a:t>
            </a:r>
            <a:endParaRPr lang="en-US" sz="1000" dirty="0"/>
          </a:p>
        </p:txBody>
      </p:sp>
      <p:sp>
        <p:nvSpPr>
          <p:cNvPr id="104" name="Ellipse 103"/>
          <p:cNvSpPr/>
          <p:nvPr/>
        </p:nvSpPr>
        <p:spPr bwMode="auto">
          <a:xfrm>
            <a:off x="5724128" y="2211710"/>
            <a:ext cx="240192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cxnSp>
        <p:nvCxnSpPr>
          <p:cNvPr id="103" name="Gerade Verbindung mit Pfeil 102"/>
          <p:cNvCxnSpPr>
            <a:stCxn id="104" idx="5"/>
          </p:cNvCxnSpPr>
          <p:nvPr/>
        </p:nvCxnSpPr>
        <p:spPr bwMode="auto">
          <a:xfrm>
            <a:off x="5929145" y="2396098"/>
            <a:ext cx="1896445" cy="319668"/>
          </a:xfrm>
          <a:prstGeom prst="straightConnector1">
            <a:avLst/>
          </a:prstGeom>
          <a:ln w="3175">
            <a:tailEnd type="triangle" w="sm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feld 106"/>
          <p:cNvSpPr txBox="1"/>
          <p:nvPr/>
        </p:nvSpPr>
        <p:spPr>
          <a:xfrm>
            <a:off x="7812360" y="2603688"/>
            <a:ext cx="138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dirty="0" smtClean="0"/>
              <a:t>Crevasses in the glacier</a:t>
            </a:r>
            <a:endParaRPr lang="en-US" sz="1000" dirty="0"/>
          </a:p>
        </p:txBody>
      </p:sp>
      <p:cxnSp>
        <p:nvCxnSpPr>
          <p:cNvPr id="106" name="Gerade Verbindung 105"/>
          <p:cNvCxnSpPr/>
          <p:nvPr/>
        </p:nvCxnSpPr>
        <p:spPr bwMode="auto">
          <a:xfrm>
            <a:off x="5222265" y="2614080"/>
            <a:ext cx="792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Gerade Verbindung mit Pfeil 109"/>
          <p:cNvCxnSpPr/>
          <p:nvPr/>
        </p:nvCxnSpPr>
        <p:spPr bwMode="auto">
          <a:xfrm>
            <a:off x="5580112" y="2614080"/>
            <a:ext cx="0" cy="1037790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" name="Textfeld 112"/>
          <p:cNvSpPr txBox="1"/>
          <p:nvPr/>
        </p:nvSpPr>
        <p:spPr>
          <a:xfrm>
            <a:off x="5072221" y="3299102"/>
            <a:ext cx="914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dirty="0">
                <a:solidFill>
                  <a:srgbClr val="FF0000"/>
                </a:solidFill>
              </a:rPr>
              <a:t>v</a:t>
            </a:r>
            <a:r>
              <a:rPr lang="en-US" sz="1000" dirty="0" smtClean="0">
                <a:solidFill>
                  <a:srgbClr val="FF0000"/>
                </a:solidFill>
              </a:rPr>
              <a:t>ertical slice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14" name="Gerade Verbindung mit Pfeil 113"/>
          <p:cNvCxnSpPr/>
          <p:nvPr/>
        </p:nvCxnSpPr>
        <p:spPr bwMode="auto">
          <a:xfrm>
            <a:off x="6084168" y="4299942"/>
            <a:ext cx="0" cy="360040"/>
          </a:xfrm>
          <a:prstGeom prst="straightConnector1">
            <a:avLst/>
          </a:prstGeom>
          <a:ln w="6350">
            <a:tailEnd type="triangle" w="sm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6469" y="4587667"/>
            <a:ext cx="2158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dirty="0"/>
              <a:t>b</a:t>
            </a:r>
            <a:r>
              <a:rPr lang="en-US" sz="1000" dirty="0" smtClean="0"/>
              <a:t>ed rock under glacier</a:t>
            </a:r>
            <a:endParaRPr lang="en-US" sz="1000" dirty="0"/>
          </a:p>
        </p:txBody>
      </p:sp>
      <p:sp>
        <p:nvSpPr>
          <p:cNvPr id="118" name="Ellipse 117"/>
          <p:cNvSpPr/>
          <p:nvPr/>
        </p:nvSpPr>
        <p:spPr bwMode="auto">
          <a:xfrm>
            <a:off x="6405798" y="3940482"/>
            <a:ext cx="449246" cy="216024"/>
          </a:xfrm>
          <a:prstGeom prst="ellips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cxnSp>
        <p:nvCxnSpPr>
          <p:cNvPr id="119" name="Gerade Verbindung mit Pfeil 118"/>
          <p:cNvCxnSpPr>
            <a:endCxn id="126" idx="1"/>
          </p:cNvCxnSpPr>
          <p:nvPr/>
        </p:nvCxnSpPr>
        <p:spPr bwMode="auto">
          <a:xfrm>
            <a:off x="6855044" y="4066024"/>
            <a:ext cx="1344741" cy="321895"/>
          </a:xfrm>
          <a:prstGeom prst="straightConnector1">
            <a:avLst/>
          </a:prstGeom>
          <a:ln w="6350">
            <a:tailEnd type="triangle" w="sm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feld 125"/>
          <p:cNvSpPr txBox="1"/>
          <p:nvPr/>
        </p:nvSpPr>
        <p:spPr>
          <a:xfrm>
            <a:off x="8199785" y="4187864"/>
            <a:ext cx="127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dirty="0"/>
              <a:t>i</a:t>
            </a:r>
            <a:r>
              <a:rPr lang="en-US" sz="1000" dirty="0" smtClean="0"/>
              <a:t>nternal ice reflections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91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Multimodal, Multi-Frequency Radar Orbiter</a:t>
            </a:r>
            <a:endParaRPr lang="en-US" noProof="0" dirty="0"/>
          </a:p>
        </p:txBody>
      </p:sp>
      <p:graphicFrame>
        <p:nvGraphicFramePr>
          <p:cNvPr id="99" name="Tabel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723424"/>
              </p:ext>
            </p:extLst>
          </p:nvPr>
        </p:nvGraphicFramePr>
        <p:xfrm>
          <a:off x="251520" y="771550"/>
          <a:ext cx="4032448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727"/>
                <a:gridCol w="2215721"/>
              </a:tblGrid>
              <a:tr h="33472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Mode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Measurement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Multi-frequency</a:t>
                      </a:r>
                      <a:r>
                        <a:rPr lang="en-US" sz="1400" b="1" baseline="0" noProof="0" dirty="0" smtClean="0"/>
                        <a:t> </a:t>
                      </a:r>
                      <a:r>
                        <a:rPr lang="en-US" sz="1400" b="1" noProof="0" dirty="0" smtClean="0"/>
                        <a:t>SAR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imaging,</a:t>
                      </a:r>
                      <a:r>
                        <a:rPr lang="en-US" sz="1400" baseline="0" noProof="0" dirty="0" smtClean="0"/>
                        <a:t> characterization</a:t>
                      </a:r>
                    </a:p>
                    <a:p>
                      <a:r>
                        <a:rPr lang="en-US" sz="1400" baseline="0" noProof="0" dirty="0" smtClean="0"/>
                        <a:t>surface + subsurface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455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/>
                        <a:t>SAR interferometry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topography;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err="1" smtClean="0"/>
                        <a:t>Bistatic</a:t>
                      </a:r>
                      <a:r>
                        <a:rPr lang="en-US" sz="1400" b="1" noProof="0" dirty="0" smtClean="0"/>
                        <a:t> sounding</a:t>
                      </a:r>
                    </a:p>
                    <a:p>
                      <a:r>
                        <a:rPr lang="en-US" sz="1400" b="1" noProof="0" dirty="0" smtClean="0"/>
                        <a:t>Orbiter ↔ </a:t>
                      </a:r>
                      <a:r>
                        <a:rPr lang="en-US" sz="1400" b="1" noProof="0" dirty="0" err="1" smtClean="0"/>
                        <a:t>IceMole</a:t>
                      </a:r>
                      <a:r>
                        <a:rPr lang="en-US" sz="1400" b="1" noProof="0" dirty="0" smtClean="0"/>
                        <a:t> 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IceMole</a:t>
                      </a:r>
                      <a:r>
                        <a:rPr lang="en-US" sz="1400" noProof="0" dirty="0" smtClean="0"/>
                        <a:t> localization;</a:t>
                      </a:r>
                      <a:r>
                        <a:rPr lang="en-US" sz="1400" baseline="0" noProof="0" dirty="0" smtClean="0"/>
                        <a:t> ice composition estimation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Ice Sounder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subsurface interfaces; tiger stripes structure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355277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Altimeter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elevation;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Radiometer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south polar activity, temperature</a:t>
                      </a:r>
                      <a:r>
                        <a:rPr lang="en-US" sz="1400" baseline="0" noProof="0" dirty="0" smtClean="0"/>
                        <a:t> profile</a:t>
                      </a:r>
                      <a:endParaRPr lang="en-U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Abgerundetes Rechteck 5"/>
          <p:cNvSpPr/>
          <p:nvPr/>
        </p:nvSpPr>
        <p:spPr bwMode="auto">
          <a:xfrm>
            <a:off x="224384" y="1612363"/>
            <a:ext cx="4089215" cy="5046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4946534" y="1311383"/>
            <a:ext cx="1641690" cy="1476392"/>
            <a:chOff x="5004048" y="727398"/>
            <a:chExt cx="1840447" cy="1904598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5004048" y="1131054"/>
              <a:ext cx="1840447" cy="1500942"/>
              <a:chOff x="3203848" y="1563638"/>
              <a:chExt cx="1700273" cy="1296144"/>
            </a:xfrm>
          </p:grpSpPr>
          <p:grpSp>
            <p:nvGrpSpPr>
              <p:cNvPr id="37" name="Gruppieren 36"/>
              <p:cNvGrpSpPr/>
              <p:nvPr/>
            </p:nvGrpSpPr>
            <p:grpSpPr>
              <a:xfrm>
                <a:off x="3203848" y="1563638"/>
                <a:ext cx="1700273" cy="1296144"/>
                <a:chOff x="3203848" y="1563638"/>
                <a:chExt cx="1700273" cy="1296144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3848" y="1563638"/>
                  <a:ext cx="1700273" cy="1296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5" t="5150" r="43397" b="81439"/>
                <a:stretch/>
              </p:blipFill>
              <p:spPr bwMode="auto">
                <a:xfrm>
                  <a:off x="3305854" y="1575543"/>
                  <a:ext cx="196453" cy="86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5" t="5150" r="43397" b="81439"/>
                <a:stretch/>
              </p:blipFill>
              <p:spPr bwMode="auto">
                <a:xfrm>
                  <a:off x="3295455" y="1620738"/>
                  <a:ext cx="98226" cy="86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5" t="5150" r="43397" b="81439"/>
                <a:stretch/>
              </p:blipFill>
              <p:spPr bwMode="auto">
                <a:xfrm>
                  <a:off x="3254360" y="1707654"/>
                  <a:ext cx="98226" cy="86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8" name="Rechteck 37"/>
              <p:cNvSpPr/>
              <p:nvPr/>
            </p:nvSpPr>
            <p:spPr bwMode="auto">
              <a:xfrm rot="18204254">
                <a:off x="3179521" y="1767600"/>
                <a:ext cx="288000" cy="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pic>
            <p:nvPicPr>
              <p:cNvPr id="39" name="Picture 4" descr="Bildergebnis für antenne pictogramme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42" t="75387" r="54220" b="8394"/>
              <a:stretch/>
            </p:blipFill>
            <p:spPr bwMode="auto">
              <a:xfrm rot="5747718">
                <a:off x="3360978" y="1638914"/>
                <a:ext cx="89653" cy="93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Textfeld 35"/>
            <p:cNvSpPr txBox="1"/>
            <p:nvPr/>
          </p:nvSpPr>
          <p:spPr>
            <a:xfrm>
              <a:off x="5412800" y="727398"/>
              <a:ext cx="1075012" cy="486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200" dirty="0"/>
                <a:t>s</a:t>
              </a:r>
              <a:r>
                <a:rPr lang="de-DE" sz="1200" dirty="0" smtClean="0"/>
                <a:t>ingle-pass</a:t>
              </a:r>
              <a:endParaRPr lang="de-DE" sz="1200" dirty="0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6923971" y="1314343"/>
            <a:ext cx="1584176" cy="1473432"/>
            <a:chOff x="7056119" y="731502"/>
            <a:chExt cx="1908369" cy="1906427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7056119" y="1049526"/>
              <a:ext cx="1908369" cy="1588403"/>
              <a:chOff x="4941300" y="1920156"/>
              <a:chExt cx="1763021" cy="1371673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1995685"/>
                <a:ext cx="1700273" cy="1296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6" t="10824" r="90672" b="82011"/>
              <a:stretch/>
            </p:blipFill>
            <p:spPr bwMode="auto">
              <a:xfrm>
                <a:off x="5159969" y="2276575"/>
                <a:ext cx="128587" cy="92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95" t="5150" r="43397" b="81439"/>
              <a:stretch/>
            </p:blipFill>
            <p:spPr bwMode="auto">
              <a:xfrm>
                <a:off x="5049440" y="2141364"/>
                <a:ext cx="98226" cy="86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feld 50"/>
                  <p:cNvSpPr txBox="1"/>
                  <p:nvPr/>
                </p:nvSpPr>
                <p:spPr>
                  <a:xfrm>
                    <a:off x="4941300" y="1920156"/>
                    <a:ext cx="317010" cy="4257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sz="8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de-DE" sz="800" b="0" i="1" smtClean="0">
                              <a:latin typeface="Cambria Math"/>
                            </a:rPr>
                            <m:t>𝑡</m:t>
                          </m:r>
                        </m:oMath>
                      </m:oMathPara>
                    </a14:m>
                    <a:endParaRPr lang="de-DE" sz="800" dirty="0"/>
                  </a:p>
                </p:txBody>
              </p:sp>
            </mc:Choice>
            <mc:Fallback xmlns="">
              <p:sp>
                <p:nvSpPr>
                  <p:cNvPr id="51" name="Textfeld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1300" y="1920156"/>
                    <a:ext cx="317010" cy="425758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Bogen 51"/>
              <p:cNvSpPr/>
              <p:nvPr/>
            </p:nvSpPr>
            <p:spPr bwMode="auto">
              <a:xfrm rot="13230272">
                <a:off x="5034009" y="2049983"/>
                <a:ext cx="320159" cy="352282"/>
              </a:xfrm>
              <a:prstGeom prst="arc">
                <a:avLst>
                  <a:gd name="adj1" fmla="val 18022234"/>
                  <a:gd name="adj2" fmla="val 1068307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</p:grpSp>
        <p:sp>
          <p:nvSpPr>
            <p:cNvPr id="47" name="Textfeld 46"/>
            <p:cNvSpPr txBox="1"/>
            <p:nvPr/>
          </p:nvSpPr>
          <p:spPr>
            <a:xfrm>
              <a:off x="7557239" y="731502"/>
              <a:ext cx="1197637" cy="488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200" dirty="0" err="1"/>
                <a:t>r</a:t>
              </a:r>
              <a:r>
                <a:rPr lang="de-DE" sz="1200" dirty="0" err="1" smtClean="0"/>
                <a:t>epeat</a:t>
              </a:r>
              <a:r>
                <a:rPr lang="de-DE" sz="1200" dirty="0" smtClean="0"/>
                <a:t>-pass</a:t>
              </a:r>
              <a:endParaRPr lang="de-DE" sz="1200" dirty="0"/>
            </a:p>
          </p:txBody>
        </p:sp>
      </p:grpSp>
      <p:sp>
        <p:nvSpPr>
          <p:cNvPr id="56" name="Textfeld 55"/>
          <p:cNvSpPr txBox="1"/>
          <p:nvPr/>
        </p:nvSpPr>
        <p:spPr>
          <a:xfrm>
            <a:off x="4392488" y="462353"/>
            <a:ext cx="486003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 smtClean="0"/>
              <a:t>SAR </a:t>
            </a:r>
            <a:r>
              <a:rPr lang="en-US" sz="1400" b="1" dirty="0" err="1" smtClean="0"/>
              <a:t>intereferometry</a:t>
            </a:r>
            <a:r>
              <a:rPr lang="en-US" sz="1400" b="1" dirty="0" smtClean="0"/>
              <a:t> (</a:t>
            </a:r>
            <a:r>
              <a:rPr lang="en-US" sz="1400" b="1" dirty="0" err="1" smtClean="0"/>
              <a:t>InSAR</a:t>
            </a:r>
            <a:r>
              <a:rPr lang="en-US" sz="1400" b="1" dirty="0" smtClean="0"/>
              <a:t>)</a:t>
            </a:r>
          </a:p>
          <a:p>
            <a:pPr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dirty="0" smtClean="0"/>
              <a:t>Combination of multiple SAR images to generate digital elevation maps (DEM) or deformation maps</a:t>
            </a:r>
            <a:endParaRPr lang="en-US" sz="1200" dirty="0"/>
          </a:p>
        </p:txBody>
      </p:sp>
      <p:sp>
        <p:nvSpPr>
          <p:cNvPr id="57" name="Textfeld 56"/>
          <p:cNvSpPr txBox="1"/>
          <p:nvPr/>
        </p:nvSpPr>
        <p:spPr>
          <a:xfrm>
            <a:off x="4392488" y="1216344"/>
            <a:ext cx="486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b="1" dirty="0" smtClean="0"/>
              <a:t>Two approaches for an Enceladus orbiter: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4442420" y="2821638"/>
            <a:ext cx="452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dirty="0" smtClean="0"/>
              <a:t>Exemplary data showing the DEM difference of the </a:t>
            </a:r>
            <a:r>
              <a:rPr lang="en-US" sz="1200" b="1" dirty="0" err="1" smtClean="0"/>
              <a:t>Mittelbergferner</a:t>
            </a:r>
            <a:r>
              <a:rPr lang="en-US" sz="1200" b="1" dirty="0"/>
              <a:t> </a:t>
            </a:r>
            <a:r>
              <a:rPr lang="en-US" sz="1200" b="1" dirty="0" smtClean="0"/>
              <a:t>between year 2019 and year 2000:</a:t>
            </a:r>
            <a:endParaRPr lang="en-US" sz="1200" b="1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4904159" y="3228288"/>
            <a:ext cx="3340249" cy="1238831"/>
            <a:chOff x="4904159" y="3228288"/>
            <a:chExt cx="3340249" cy="1238831"/>
          </a:xfrm>
        </p:grpSpPr>
        <p:pic>
          <p:nvPicPr>
            <p:cNvPr id="54" name="Grafik 5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1"/>
            <a:stretch/>
          </p:blipFill>
          <p:spPr>
            <a:xfrm>
              <a:off x="4904159" y="3230942"/>
              <a:ext cx="2880320" cy="1236177"/>
            </a:xfrm>
            <a:prstGeom prst="rect">
              <a:avLst/>
            </a:prstGeom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51"/>
            <a:stretch/>
          </p:blipFill>
          <p:spPr>
            <a:xfrm>
              <a:off x="7784479" y="3228288"/>
              <a:ext cx="459929" cy="1236177"/>
            </a:xfrm>
            <a:prstGeom prst="rect">
              <a:avLst/>
            </a:prstGeom>
          </p:spPr>
        </p:pic>
      </p:grpSp>
      <p:sp>
        <p:nvSpPr>
          <p:cNvPr id="60" name="Textfeld 59"/>
          <p:cNvSpPr txBox="1"/>
          <p:nvPr/>
        </p:nvSpPr>
        <p:spPr>
          <a:xfrm>
            <a:off x="3979004" y="4462886"/>
            <a:ext cx="54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dirty="0" smtClean="0"/>
              <a:t>Similar measurements feasible for Enceladus topography and deformation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118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Multimodal, Multi-Frequency Radar Orbiter</a:t>
            </a:r>
            <a:endParaRPr lang="en-US" noProof="0" dirty="0"/>
          </a:p>
        </p:txBody>
      </p:sp>
      <p:graphicFrame>
        <p:nvGraphicFramePr>
          <p:cNvPr id="99" name="Tabel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76386"/>
              </p:ext>
            </p:extLst>
          </p:nvPr>
        </p:nvGraphicFramePr>
        <p:xfrm>
          <a:off x="251520" y="771550"/>
          <a:ext cx="4032448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727"/>
                <a:gridCol w="2215721"/>
              </a:tblGrid>
              <a:tr h="33472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Mode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Measurement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Multi-frequency</a:t>
                      </a:r>
                      <a:r>
                        <a:rPr lang="en-US" sz="1400" b="1" baseline="0" noProof="0" dirty="0" smtClean="0"/>
                        <a:t> </a:t>
                      </a:r>
                      <a:r>
                        <a:rPr lang="en-US" sz="1400" b="1" noProof="0" dirty="0" smtClean="0"/>
                        <a:t>SAR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imaging,</a:t>
                      </a:r>
                      <a:r>
                        <a:rPr lang="en-US" sz="1400" baseline="0" noProof="0" dirty="0" smtClean="0"/>
                        <a:t> characterization</a:t>
                      </a:r>
                    </a:p>
                    <a:p>
                      <a:r>
                        <a:rPr lang="en-US" sz="1400" baseline="0" noProof="0" dirty="0" smtClean="0"/>
                        <a:t>surface + subsurface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455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/>
                        <a:t>SAR interferometry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topography;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err="1" smtClean="0"/>
                        <a:t>Bistatic</a:t>
                      </a:r>
                      <a:r>
                        <a:rPr lang="en-US" sz="1400" b="1" noProof="0" dirty="0" smtClean="0"/>
                        <a:t> sounding</a:t>
                      </a:r>
                    </a:p>
                    <a:p>
                      <a:r>
                        <a:rPr lang="en-US" sz="1400" b="1" noProof="0" dirty="0" smtClean="0"/>
                        <a:t>Orbiter ↔ </a:t>
                      </a:r>
                      <a:r>
                        <a:rPr lang="en-US" sz="1400" b="1" noProof="0" dirty="0" err="1" smtClean="0"/>
                        <a:t>IceMole</a:t>
                      </a:r>
                      <a:r>
                        <a:rPr lang="en-US" sz="1400" b="1" noProof="0" dirty="0" smtClean="0"/>
                        <a:t> 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IceMole</a:t>
                      </a:r>
                      <a:r>
                        <a:rPr lang="en-US" sz="1400" noProof="0" dirty="0" smtClean="0"/>
                        <a:t> localization;</a:t>
                      </a:r>
                      <a:r>
                        <a:rPr lang="en-US" sz="1400" baseline="0" noProof="0" dirty="0" smtClean="0"/>
                        <a:t> ice composition estimation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Ice Sounder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subsurface interfaces; tiger stripes structure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355277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Altimeter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elevation; deformation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3764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Radiometer</a:t>
                      </a:r>
                      <a:endParaRPr lang="en-US" sz="1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south polar activity, temperature</a:t>
                      </a:r>
                      <a:r>
                        <a:rPr lang="en-US" sz="1400" baseline="0" noProof="0" dirty="0" smtClean="0"/>
                        <a:t> profile</a:t>
                      </a:r>
                      <a:endParaRPr lang="en-U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Abgerundetes Rechteck 5"/>
          <p:cNvSpPr/>
          <p:nvPr/>
        </p:nvSpPr>
        <p:spPr bwMode="auto">
          <a:xfrm>
            <a:off x="224384" y="2073403"/>
            <a:ext cx="4089215" cy="5046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4054306" y="1131590"/>
            <a:ext cx="5355235" cy="3291203"/>
            <a:chOff x="4124712" y="2694944"/>
            <a:chExt cx="5904656" cy="3837246"/>
          </a:xfrm>
        </p:grpSpPr>
        <p:sp>
          <p:nvSpPr>
            <p:cNvPr id="61" name="Rechteck 44"/>
            <p:cNvSpPr/>
            <p:nvPr/>
          </p:nvSpPr>
          <p:spPr bwMode="auto">
            <a:xfrm>
              <a:off x="5652120" y="3702334"/>
              <a:ext cx="2880320" cy="1071033"/>
            </a:xfrm>
            <a:custGeom>
              <a:avLst/>
              <a:gdLst>
                <a:gd name="connsiteX0" fmla="*/ 0 w 2880320"/>
                <a:gd name="connsiteY0" fmla="*/ 0 h 892935"/>
                <a:gd name="connsiteX1" fmla="*/ 2880320 w 2880320"/>
                <a:gd name="connsiteY1" fmla="*/ 0 h 892935"/>
                <a:gd name="connsiteX2" fmla="*/ 2880320 w 2880320"/>
                <a:gd name="connsiteY2" fmla="*/ 892935 h 892935"/>
                <a:gd name="connsiteX3" fmla="*/ 0 w 2880320"/>
                <a:gd name="connsiteY3" fmla="*/ 892935 h 892935"/>
                <a:gd name="connsiteX4" fmla="*/ 0 w 2880320"/>
                <a:gd name="connsiteY4" fmla="*/ 0 h 892935"/>
                <a:gd name="connsiteX0" fmla="*/ 0 w 2880320"/>
                <a:gd name="connsiteY0" fmla="*/ 33 h 892968"/>
                <a:gd name="connsiteX1" fmla="*/ 800358 w 2880320"/>
                <a:gd name="connsiteY1" fmla="*/ 57664 h 892968"/>
                <a:gd name="connsiteX2" fmla="*/ 2880320 w 2880320"/>
                <a:gd name="connsiteY2" fmla="*/ 33 h 892968"/>
                <a:gd name="connsiteX3" fmla="*/ 2880320 w 2880320"/>
                <a:gd name="connsiteY3" fmla="*/ 892968 h 892968"/>
                <a:gd name="connsiteX4" fmla="*/ 0 w 2880320"/>
                <a:gd name="connsiteY4" fmla="*/ 892968 h 892968"/>
                <a:gd name="connsiteX5" fmla="*/ 0 w 2880320"/>
                <a:gd name="connsiteY5" fmla="*/ 33 h 892968"/>
                <a:gd name="connsiteX0" fmla="*/ 0 w 2880320"/>
                <a:gd name="connsiteY0" fmla="*/ 23788 h 916723"/>
                <a:gd name="connsiteX1" fmla="*/ 800358 w 2880320"/>
                <a:gd name="connsiteY1" fmla="*/ 81419 h 916723"/>
                <a:gd name="connsiteX2" fmla="*/ 1783651 w 2880320"/>
                <a:gd name="connsiteY2" fmla="*/ 0 h 916723"/>
                <a:gd name="connsiteX3" fmla="*/ 2880320 w 2880320"/>
                <a:gd name="connsiteY3" fmla="*/ 23788 h 916723"/>
                <a:gd name="connsiteX4" fmla="*/ 2880320 w 2880320"/>
                <a:gd name="connsiteY4" fmla="*/ 916723 h 916723"/>
                <a:gd name="connsiteX5" fmla="*/ 0 w 2880320"/>
                <a:gd name="connsiteY5" fmla="*/ 916723 h 916723"/>
                <a:gd name="connsiteX6" fmla="*/ 0 w 2880320"/>
                <a:gd name="connsiteY6" fmla="*/ 23788 h 916723"/>
                <a:gd name="connsiteX0" fmla="*/ 0 w 2880320"/>
                <a:gd name="connsiteY0" fmla="*/ 23788 h 916723"/>
                <a:gd name="connsiteX1" fmla="*/ 800358 w 2880320"/>
                <a:gd name="connsiteY1" fmla="*/ 81419 h 916723"/>
                <a:gd name="connsiteX2" fmla="*/ 1783651 w 2880320"/>
                <a:gd name="connsiteY2" fmla="*/ 0 h 916723"/>
                <a:gd name="connsiteX3" fmla="*/ 2397427 w 2880320"/>
                <a:gd name="connsiteY3" fmla="*/ 62631 h 916723"/>
                <a:gd name="connsiteX4" fmla="*/ 2880320 w 2880320"/>
                <a:gd name="connsiteY4" fmla="*/ 23788 h 916723"/>
                <a:gd name="connsiteX5" fmla="*/ 2880320 w 2880320"/>
                <a:gd name="connsiteY5" fmla="*/ 916723 h 916723"/>
                <a:gd name="connsiteX6" fmla="*/ 0 w 2880320"/>
                <a:gd name="connsiteY6" fmla="*/ 916723 h 916723"/>
                <a:gd name="connsiteX7" fmla="*/ 0 w 2880320"/>
                <a:gd name="connsiteY7" fmla="*/ 23788 h 916723"/>
                <a:gd name="connsiteX0" fmla="*/ 0 w 2880320"/>
                <a:gd name="connsiteY0" fmla="*/ 25421 h 918356"/>
                <a:gd name="connsiteX1" fmla="*/ 800358 w 2880320"/>
                <a:gd name="connsiteY1" fmla="*/ 83052 h 918356"/>
                <a:gd name="connsiteX2" fmla="*/ 1263821 w 2880320"/>
                <a:gd name="connsiteY2" fmla="*/ 26686 h 918356"/>
                <a:gd name="connsiteX3" fmla="*/ 1783651 w 2880320"/>
                <a:gd name="connsiteY3" fmla="*/ 1633 h 918356"/>
                <a:gd name="connsiteX4" fmla="*/ 2397427 w 2880320"/>
                <a:gd name="connsiteY4" fmla="*/ 64264 h 918356"/>
                <a:gd name="connsiteX5" fmla="*/ 2880320 w 2880320"/>
                <a:gd name="connsiteY5" fmla="*/ 25421 h 918356"/>
                <a:gd name="connsiteX6" fmla="*/ 2880320 w 2880320"/>
                <a:gd name="connsiteY6" fmla="*/ 918356 h 918356"/>
                <a:gd name="connsiteX7" fmla="*/ 0 w 2880320"/>
                <a:gd name="connsiteY7" fmla="*/ 918356 h 918356"/>
                <a:gd name="connsiteX8" fmla="*/ 0 w 2880320"/>
                <a:gd name="connsiteY8" fmla="*/ 25421 h 918356"/>
                <a:gd name="connsiteX0" fmla="*/ 0 w 2880320"/>
                <a:gd name="connsiteY0" fmla="*/ 53093 h 946028"/>
                <a:gd name="connsiteX1" fmla="*/ 418314 w 2880320"/>
                <a:gd name="connsiteY1" fmla="*/ 110725 h 946028"/>
                <a:gd name="connsiteX2" fmla="*/ 800358 w 2880320"/>
                <a:gd name="connsiteY2" fmla="*/ 110724 h 946028"/>
                <a:gd name="connsiteX3" fmla="*/ 1263821 w 2880320"/>
                <a:gd name="connsiteY3" fmla="*/ 54358 h 946028"/>
                <a:gd name="connsiteX4" fmla="*/ 1783651 w 2880320"/>
                <a:gd name="connsiteY4" fmla="*/ 29305 h 946028"/>
                <a:gd name="connsiteX5" fmla="*/ 2397427 w 2880320"/>
                <a:gd name="connsiteY5" fmla="*/ 91936 h 946028"/>
                <a:gd name="connsiteX6" fmla="*/ 2880320 w 2880320"/>
                <a:gd name="connsiteY6" fmla="*/ 53093 h 946028"/>
                <a:gd name="connsiteX7" fmla="*/ 2880320 w 2880320"/>
                <a:gd name="connsiteY7" fmla="*/ 946028 h 946028"/>
                <a:gd name="connsiteX8" fmla="*/ 0 w 2880320"/>
                <a:gd name="connsiteY8" fmla="*/ 946028 h 946028"/>
                <a:gd name="connsiteX9" fmla="*/ 0 w 2880320"/>
                <a:gd name="connsiteY9" fmla="*/ 53093 h 94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320" h="946028">
                  <a:moveTo>
                    <a:pt x="0" y="53093"/>
                  </a:moveTo>
                  <a:cubicBezTo>
                    <a:pt x="65544" y="-90300"/>
                    <a:pt x="284921" y="101120"/>
                    <a:pt x="418314" y="110725"/>
                  </a:cubicBezTo>
                  <a:cubicBezTo>
                    <a:pt x="551707" y="120330"/>
                    <a:pt x="655265" y="115943"/>
                    <a:pt x="800358" y="110724"/>
                  </a:cubicBezTo>
                  <a:cubicBezTo>
                    <a:pt x="1049617" y="109891"/>
                    <a:pt x="1099939" y="67928"/>
                    <a:pt x="1263821" y="54358"/>
                  </a:cubicBezTo>
                  <a:cubicBezTo>
                    <a:pt x="1427703" y="40788"/>
                    <a:pt x="1633339" y="21998"/>
                    <a:pt x="1783651" y="29305"/>
                  </a:cubicBezTo>
                  <a:cubicBezTo>
                    <a:pt x="1986155" y="29305"/>
                    <a:pt x="2194923" y="91936"/>
                    <a:pt x="2397427" y="91936"/>
                  </a:cubicBezTo>
                  <a:lnTo>
                    <a:pt x="2880320" y="53093"/>
                  </a:lnTo>
                  <a:lnTo>
                    <a:pt x="2880320" y="946028"/>
                  </a:lnTo>
                  <a:lnTo>
                    <a:pt x="0" y="946028"/>
                  </a:lnTo>
                  <a:lnTo>
                    <a:pt x="0" y="5309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62" name="Rechteck 47"/>
            <p:cNvSpPr/>
            <p:nvPr/>
          </p:nvSpPr>
          <p:spPr bwMode="auto">
            <a:xfrm>
              <a:off x="6512023" y="3810574"/>
              <a:ext cx="593849" cy="573321"/>
            </a:xfrm>
            <a:custGeom>
              <a:avLst/>
              <a:gdLst>
                <a:gd name="connsiteX0" fmla="*/ 0 w 216024"/>
                <a:gd name="connsiteY0" fmla="*/ 0 h 639996"/>
                <a:gd name="connsiteX1" fmla="*/ 216024 w 216024"/>
                <a:gd name="connsiteY1" fmla="*/ 0 h 639996"/>
                <a:gd name="connsiteX2" fmla="*/ 216024 w 216024"/>
                <a:gd name="connsiteY2" fmla="*/ 639996 h 639996"/>
                <a:gd name="connsiteX3" fmla="*/ 0 w 216024"/>
                <a:gd name="connsiteY3" fmla="*/ 639996 h 639996"/>
                <a:gd name="connsiteX4" fmla="*/ 0 w 216024"/>
                <a:gd name="connsiteY4" fmla="*/ 0 h 639996"/>
                <a:gd name="connsiteX0" fmla="*/ 0 w 292224"/>
                <a:gd name="connsiteY0" fmla="*/ 0 h 662221"/>
                <a:gd name="connsiteX1" fmla="*/ 292224 w 292224"/>
                <a:gd name="connsiteY1" fmla="*/ 22225 h 662221"/>
                <a:gd name="connsiteX2" fmla="*/ 292224 w 292224"/>
                <a:gd name="connsiteY2" fmla="*/ 662221 h 662221"/>
                <a:gd name="connsiteX3" fmla="*/ 76200 w 292224"/>
                <a:gd name="connsiteY3" fmla="*/ 662221 h 662221"/>
                <a:gd name="connsiteX4" fmla="*/ 0 w 292224"/>
                <a:gd name="connsiteY4" fmla="*/ 0 h 662221"/>
                <a:gd name="connsiteX0" fmla="*/ 0 w 292224"/>
                <a:gd name="connsiteY0" fmla="*/ 0 h 662221"/>
                <a:gd name="connsiteX1" fmla="*/ 47749 w 292224"/>
                <a:gd name="connsiteY1" fmla="*/ 0 h 662221"/>
                <a:gd name="connsiteX2" fmla="*/ 292224 w 292224"/>
                <a:gd name="connsiteY2" fmla="*/ 662221 h 662221"/>
                <a:gd name="connsiteX3" fmla="*/ 76200 w 292224"/>
                <a:gd name="connsiteY3" fmla="*/ 662221 h 662221"/>
                <a:gd name="connsiteX4" fmla="*/ 0 w 292224"/>
                <a:gd name="connsiteY4" fmla="*/ 0 h 662221"/>
                <a:gd name="connsiteX0" fmla="*/ 0 w 812924"/>
                <a:gd name="connsiteY0" fmla="*/ 0 h 662221"/>
                <a:gd name="connsiteX1" fmla="*/ 47749 w 812924"/>
                <a:gd name="connsiteY1" fmla="*/ 0 h 662221"/>
                <a:gd name="connsiteX2" fmla="*/ 812924 w 812924"/>
                <a:gd name="connsiteY2" fmla="*/ 478071 h 662221"/>
                <a:gd name="connsiteX3" fmla="*/ 76200 w 812924"/>
                <a:gd name="connsiteY3" fmla="*/ 662221 h 662221"/>
                <a:gd name="connsiteX4" fmla="*/ 0 w 812924"/>
                <a:gd name="connsiteY4" fmla="*/ 0 h 662221"/>
                <a:gd name="connsiteX0" fmla="*/ 0 w 587499"/>
                <a:gd name="connsiteY0" fmla="*/ 0 h 662221"/>
                <a:gd name="connsiteX1" fmla="*/ 47749 w 587499"/>
                <a:gd name="connsiteY1" fmla="*/ 0 h 662221"/>
                <a:gd name="connsiteX2" fmla="*/ 587499 w 587499"/>
                <a:gd name="connsiteY2" fmla="*/ 579671 h 662221"/>
                <a:gd name="connsiteX3" fmla="*/ 76200 w 587499"/>
                <a:gd name="connsiteY3" fmla="*/ 662221 h 662221"/>
                <a:gd name="connsiteX4" fmla="*/ 0 w 587499"/>
                <a:gd name="connsiteY4" fmla="*/ 0 h 662221"/>
                <a:gd name="connsiteX0" fmla="*/ 0 w 587499"/>
                <a:gd name="connsiteY0" fmla="*/ 0 h 608246"/>
                <a:gd name="connsiteX1" fmla="*/ 47749 w 587499"/>
                <a:gd name="connsiteY1" fmla="*/ 0 h 608246"/>
                <a:gd name="connsiteX2" fmla="*/ 587499 w 587499"/>
                <a:gd name="connsiteY2" fmla="*/ 579671 h 608246"/>
                <a:gd name="connsiteX3" fmla="*/ 539750 w 587499"/>
                <a:gd name="connsiteY3" fmla="*/ 608246 h 608246"/>
                <a:gd name="connsiteX4" fmla="*/ 0 w 587499"/>
                <a:gd name="connsiteY4" fmla="*/ 0 h 608246"/>
                <a:gd name="connsiteX0" fmla="*/ 0 w 593849"/>
                <a:gd name="connsiteY0" fmla="*/ 0 h 608246"/>
                <a:gd name="connsiteX1" fmla="*/ 47749 w 593849"/>
                <a:gd name="connsiteY1" fmla="*/ 0 h 608246"/>
                <a:gd name="connsiteX2" fmla="*/ 593849 w 593849"/>
                <a:gd name="connsiteY2" fmla="*/ 538396 h 608246"/>
                <a:gd name="connsiteX3" fmla="*/ 539750 w 593849"/>
                <a:gd name="connsiteY3" fmla="*/ 608246 h 608246"/>
                <a:gd name="connsiteX4" fmla="*/ 0 w 593849"/>
                <a:gd name="connsiteY4" fmla="*/ 0 h 608246"/>
                <a:gd name="connsiteX0" fmla="*/ 0 w 593849"/>
                <a:gd name="connsiteY0" fmla="*/ 0 h 576496"/>
                <a:gd name="connsiteX1" fmla="*/ 47749 w 593849"/>
                <a:gd name="connsiteY1" fmla="*/ 0 h 576496"/>
                <a:gd name="connsiteX2" fmla="*/ 593849 w 593849"/>
                <a:gd name="connsiteY2" fmla="*/ 538396 h 576496"/>
                <a:gd name="connsiteX3" fmla="*/ 558800 w 593849"/>
                <a:gd name="connsiteY3" fmla="*/ 576496 h 576496"/>
                <a:gd name="connsiteX4" fmla="*/ 0 w 593849"/>
                <a:gd name="connsiteY4" fmla="*/ 0 h 576496"/>
                <a:gd name="connsiteX0" fmla="*/ 0 w 593849"/>
                <a:gd name="connsiteY0" fmla="*/ 0 h 573321"/>
                <a:gd name="connsiteX1" fmla="*/ 47749 w 593849"/>
                <a:gd name="connsiteY1" fmla="*/ 0 h 573321"/>
                <a:gd name="connsiteX2" fmla="*/ 593849 w 593849"/>
                <a:gd name="connsiteY2" fmla="*/ 538396 h 573321"/>
                <a:gd name="connsiteX3" fmla="*/ 574675 w 593849"/>
                <a:gd name="connsiteY3" fmla="*/ 573321 h 573321"/>
                <a:gd name="connsiteX4" fmla="*/ 0 w 593849"/>
                <a:gd name="connsiteY4" fmla="*/ 0 h 573321"/>
                <a:gd name="connsiteX0" fmla="*/ 0 w 593849"/>
                <a:gd name="connsiteY0" fmla="*/ 0 h 573321"/>
                <a:gd name="connsiteX1" fmla="*/ 47749 w 593849"/>
                <a:gd name="connsiteY1" fmla="*/ 0 h 573321"/>
                <a:gd name="connsiteX2" fmla="*/ 593849 w 593849"/>
                <a:gd name="connsiteY2" fmla="*/ 538396 h 573321"/>
                <a:gd name="connsiteX3" fmla="*/ 574675 w 593849"/>
                <a:gd name="connsiteY3" fmla="*/ 573321 h 573321"/>
                <a:gd name="connsiteX4" fmla="*/ 0 w 593849"/>
                <a:gd name="connsiteY4" fmla="*/ 0 h 573321"/>
                <a:gd name="connsiteX0" fmla="*/ 0 w 593849"/>
                <a:gd name="connsiteY0" fmla="*/ 0 h 573321"/>
                <a:gd name="connsiteX1" fmla="*/ 47749 w 593849"/>
                <a:gd name="connsiteY1" fmla="*/ 0 h 573321"/>
                <a:gd name="connsiteX2" fmla="*/ 593849 w 593849"/>
                <a:gd name="connsiteY2" fmla="*/ 538396 h 573321"/>
                <a:gd name="connsiteX3" fmla="*/ 574675 w 593849"/>
                <a:gd name="connsiteY3" fmla="*/ 573321 h 573321"/>
                <a:gd name="connsiteX4" fmla="*/ 218977 w 593849"/>
                <a:gd name="connsiteY4" fmla="*/ 351851 h 573321"/>
                <a:gd name="connsiteX5" fmla="*/ 0 w 593849"/>
                <a:gd name="connsiteY5" fmla="*/ 0 h 573321"/>
                <a:gd name="connsiteX0" fmla="*/ 0 w 593849"/>
                <a:gd name="connsiteY0" fmla="*/ 0 h 573321"/>
                <a:gd name="connsiteX1" fmla="*/ 47749 w 593849"/>
                <a:gd name="connsiteY1" fmla="*/ 0 h 573321"/>
                <a:gd name="connsiteX2" fmla="*/ 317402 w 593849"/>
                <a:gd name="connsiteY2" fmla="*/ 380426 h 573321"/>
                <a:gd name="connsiteX3" fmla="*/ 593849 w 593849"/>
                <a:gd name="connsiteY3" fmla="*/ 538396 h 573321"/>
                <a:gd name="connsiteX4" fmla="*/ 574675 w 593849"/>
                <a:gd name="connsiteY4" fmla="*/ 573321 h 573321"/>
                <a:gd name="connsiteX5" fmla="*/ 218977 w 593849"/>
                <a:gd name="connsiteY5" fmla="*/ 351851 h 573321"/>
                <a:gd name="connsiteX6" fmla="*/ 0 w 593849"/>
                <a:gd name="connsiteY6" fmla="*/ 0 h 573321"/>
                <a:gd name="connsiteX0" fmla="*/ 0 w 593849"/>
                <a:gd name="connsiteY0" fmla="*/ 0 h 573321"/>
                <a:gd name="connsiteX1" fmla="*/ 47749 w 593849"/>
                <a:gd name="connsiteY1" fmla="*/ 0 h 573321"/>
                <a:gd name="connsiteX2" fmla="*/ 136427 w 593849"/>
                <a:gd name="connsiteY2" fmla="*/ 161351 h 573321"/>
                <a:gd name="connsiteX3" fmla="*/ 317402 w 593849"/>
                <a:gd name="connsiteY3" fmla="*/ 380426 h 573321"/>
                <a:gd name="connsiteX4" fmla="*/ 593849 w 593849"/>
                <a:gd name="connsiteY4" fmla="*/ 538396 h 573321"/>
                <a:gd name="connsiteX5" fmla="*/ 574675 w 593849"/>
                <a:gd name="connsiteY5" fmla="*/ 573321 h 573321"/>
                <a:gd name="connsiteX6" fmla="*/ 218977 w 593849"/>
                <a:gd name="connsiteY6" fmla="*/ 351851 h 573321"/>
                <a:gd name="connsiteX7" fmla="*/ 0 w 593849"/>
                <a:gd name="connsiteY7" fmla="*/ 0 h 573321"/>
                <a:gd name="connsiteX0" fmla="*/ 0 w 593849"/>
                <a:gd name="connsiteY0" fmla="*/ 0 h 573321"/>
                <a:gd name="connsiteX1" fmla="*/ 47749 w 593849"/>
                <a:gd name="connsiteY1" fmla="*/ 0 h 573321"/>
                <a:gd name="connsiteX2" fmla="*/ 136427 w 593849"/>
                <a:gd name="connsiteY2" fmla="*/ 161351 h 573321"/>
                <a:gd name="connsiteX3" fmla="*/ 314227 w 593849"/>
                <a:gd name="connsiteY3" fmla="*/ 364551 h 573321"/>
                <a:gd name="connsiteX4" fmla="*/ 593849 w 593849"/>
                <a:gd name="connsiteY4" fmla="*/ 538396 h 573321"/>
                <a:gd name="connsiteX5" fmla="*/ 574675 w 593849"/>
                <a:gd name="connsiteY5" fmla="*/ 573321 h 573321"/>
                <a:gd name="connsiteX6" fmla="*/ 218977 w 593849"/>
                <a:gd name="connsiteY6" fmla="*/ 351851 h 573321"/>
                <a:gd name="connsiteX7" fmla="*/ 0 w 593849"/>
                <a:gd name="connsiteY7" fmla="*/ 0 h 573321"/>
                <a:gd name="connsiteX0" fmla="*/ 0 w 593849"/>
                <a:gd name="connsiteY0" fmla="*/ 0 h 573321"/>
                <a:gd name="connsiteX1" fmla="*/ 47749 w 593849"/>
                <a:gd name="connsiteY1" fmla="*/ 0 h 573321"/>
                <a:gd name="connsiteX2" fmla="*/ 136427 w 593849"/>
                <a:gd name="connsiteY2" fmla="*/ 161351 h 573321"/>
                <a:gd name="connsiteX3" fmla="*/ 292002 w 593849"/>
                <a:gd name="connsiteY3" fmla="*/ 351851 h 573321"/>
                <a:gd name="connsiteX4" fmla="*/ 593849 w 593849"/>
                <a:gd name="connsiteY4" fmla="*/ 538396 h 573321"/>
                <a:gd name="connsiteX5" fmla="*/ 574675 w 593849"/>
                <a:gd name="connsiteY5" fmla="*/ 573321 h 573321"/>
                <a:gd name="connsiteX6" fmla="*/ 218977 w 593849"/>
                <a:gd name="connsiteY6" fmla="*/ 351851 h 573321"/>
                <a:gd name="connsiteX7" fmla="*/ 0 w 593849"/>
                <a:gd name="connsiteY7" fmla="*/ 0 h 5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849" h="573321">
                  <a:moveTo>
                    <a:pt x="0" y="0"/>
                  </a:moveTo>
                  <a:lnTo>
                    <a:pt x="47749" y="0"/>
                  </a:lnTo>
                  <a:cubicBezTo>
                    <a:pt x="72604" y="23188"/>
                    <a:pt x="91485" y="97947"/>
                    <a:pt x="136427" y="161351"/>
                  </a:cubicBezTo>
                  <a:cubicBezTo>
                    <a:pt x="181369" y="224755"/>
                    <a:pt x="217882" y="285306"/>
                    <a:pt x="292002" y="351851"/>
                  </a:cubicBezTo>
                  <a:lnTo>
                    <a:pt x="593849" y="538396"/>
                  </a:lnTo>
                  <a:lnTo>
                    <a:pt x="574675" y="573321"/>
                  </a:lnTo>
                  <a:cubicBezTo>
                    <a:pt x="498967" y="516301"/>
                    <a:pt x="314756" y="447404"/>
                    <a:pt x="218977" y="351851"/>
                  </a:cubicBezTo>
                  <a:cubicBezTo>
                    <a:pt x="123198" y="256298"/>
                    <a:pt x="15309" y="32713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grpSp>
          <p:nvGrpSpPr>
            <p:cNvPr id="63" name="Gruppieren 62"/>
            <p:cNvGrpSpPr/>
            <p:nvPr/>
          </p:nvGrpSpPr>
          <p:grpSpPr>
            <a:xfrm rot="7200000">
              <a:off x="7131657" y="4247516"/>
              <a:ext cx="47244" cy="296790"/>
              <a:chOff x="7163843" y="4076983"/>
              <a:chExt cx="47244" cy="296790"/>
            </a:xfrm>
          </p:grpSpPr>
          <p:sp>
            <p:nvSpPr>
              <p:cNvPr id="88" name="Rechteck 87"/>
              <p:cNvSpPr/>
              <p:nvPr/>
            </p:nvSpPr>
            <p:spPr bwMode="auto">
              <a:xfrm>
                <a:off x="7164287" y="4117105"/>
                <a:ext cx="46800" cy="25666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89" name="Kreis 88"/>
              <p:cNvSpPr/>
              <p:nvPr/>
            </p:nvSpPr>
            <p:spPr bwMode="auto">
              <a:xfrm flipV="1">
                <a:off x="7163843" y="4076983"/>
                <a:ext cx="46800" cy="88468"/>
              </a:xfrm>
              <a:prstGeom prst="pie">
                <a:avLst>
                  <a:gd name="adj1" fmla="val 0"/>
                  <a:gd name="adj2" fmla="val 10809533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</p:grpSp>
        <p:sp>
          <p:nvSpPr>
            <p:cNvPr id="64" name="Bogen 63"/>
            <p:cNvSpPr/>
            <p:nvPr/>
          </p:nvSpPr>
          <p:spPr bwMode="auto">
            <a:xfrm>
              <a:off x="4124712" y="2859782"/>
              <a:ext cx="5904656" cy="3672408"/>
            </a:xfrm>
            <a:prstGeom prst="arc">
              <a:avLst>
                <a:gd name="adj1" fmla="val 13835198"/>
                <a:gd name="adj2" fmla="val 18643882"/>
              </a:avLst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cxnSp>
          <p:nvCxnSpPr>
            <p:cNvPr id="65" name="Gerade Verbindung mit Pfeil 64"/>
            <p:cNvCxnSpPr>
              <a:endCxn id="61" idx="3"/>
            </p:cNvCxnSpPr>
            <p:nvPr/>
          </p:nvCxnSpPr>
          <p:spPr bwMode="auto">
            <a:xfrm>
              <a:off x="5882135" y="3026213"/>
              <a:ext cx="1033806" cy="737662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mit Pfeil 65"/>
            <p:cNvCxnSpPr>
              <a:stCxn id="61" idx="3"/>
              <a:endCxn id="88" idx="1"/>
            </p:cNvCxnSpPr>
            <p:nvPr/>
          </p:nvCxnSpPr>
          <p:spPr bwMode="auto">
            <a:xfrm>
              <a:off x="6915941" y="3763875"/>
              <a:ext cx="233554" cy="601932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mit Pfeil 66"/>
            <p:cNvCxnSpPr/>
            <p:nvPr/>
          </p:nvCxnSpPr>
          <p:spPr bwMode="auto">
            <a:xfrm>
              <a:off x="6300192" y="2931790"/>
              <a:ext cx="732526" cy="824902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mit Pfeil 67"/>
            <p:cNvCxnSpPr>
              <a:endCxn id="88" idx="1"/>
            </p:cNvCxnSpPr>
            <p:nvPr/>
          </p:nvCxnSpPr>
          <p:spPr bwMode="auto">
            <a:xfrm>
              <a:off x="7032718" y="3756692"/>
              <a:ext cx="116777" cy="609116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mit Pfeil 68"/>
            <p:cNvCxnSpPr/>
            <p:nvPr/>
          </p:nvCxnSpPr>
          <p:spPr bwMode="auto">
            <a:xfrm>
              <a:off x="6660232" y="2905509"/>
              <a:ext cx="445640" cy="851183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mit Pfeil 69"/>
            <p:cNvCxnSpPr>
              <a:endCxn id="88" idx="1"/>
            </p:cNvCxnSpPr>
            <p:nvPr/>
          </p:nvCxnSpPr>
          <p:spPr bwMode="auto">
            <a:xfrm>
              <a:off x="7105872" y="3756692"/>
              <a:ext cx="43623" cy="609116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mit Pfeil 70"/>
            <p:cNvCxnSpPr/>
            <p:nvPr/>
          </p:nvCxnSpPr>
          <p:spPr bwMode="auto">
            <a:xfrm>
              <a:off x="7149495" y="2905509"/>
              <a:ext cx="14793" cy="851183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mit Pfeil 71"/>
            <p:cNvCxnSpPr>
              <a:endCxn id="88" idx="1"/>
            </p:cNvCxnSpPr>
            <p:nvPr/>
          </p:nvCxnSpPr>
          <p:spPr bwMode="auto">
            <a:xfrm flipH="1">
              <a:off x="7149495" y="3723878"/>
              <a:ext cx="14793" cy="641930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3" name="Picture 3" descr="\\opfiler1.intra.dlr.de\HR_Users\bene_an\Promotion\Competitions\IAF_Studentenkonferenz\Vortrag_Nationals\figures\sa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93789" flipH="1">
              <a:off x="6960041" y="2747546"/>
              <a:ext cx="360279" cy="25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3" descr="\\opfiler1.intra.dlr.de\HR_Users\bene_an\Promotion\Competitions\IAF_Studentenkonferenz\Vortrag_Nationals\figures\sat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93789" flipH="1">
              <a:off x="5701996" y="2898676"/>
              <a:ext cx="360279" cy="25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3" descr="\\opfiler1.intra.dlr.de\HR_Users\bene_an\Promotion\Competitions\IAF_Studentenkonferenz\Vortrag_Nationals\figures\sat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93789" flipH="1">
              <a:off x="6072152" y="2805461"/>
              <a:ext cx="360279" cy="25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\\opfiler1.intra.dlr.de\HR_Users\bene_an\Promotion\Competitions\IAF_Studentenkonferenz\Vortrag_Nationals\figures\sat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93789" flipH="1">
              <a:off x="6486316" y="2753895"/>
              <a:ext cx="360279" cy="25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7" name="Gerade Verbindung mit Pfeil 76"/>
            <p:cNvCxnSpPr/>
            <p:nvPr/>
          </p:nvCxnSpPr>
          <p:spPr bwMode="auto">
            <a:xfrm flipH="1">
              <a:off x="7260636" y="2905509"/>
              <a:ext cx="311592" cy="818369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8" name="Picture 3" descr="\\opfiler1.intra.dlr.de\HR_Users\bene_an\Promotion\Competitions\IAF_Studentenkonferenz\Vortrag_Nationals\figures\sat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93789" flipH="1">
              <a:off x="7392088" y="2753896"/>
              <a:ext cx="360279" cy="25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9" name="Gerade Verbindung mit Pfeil 78"/>
            <p:cNvCxnSpPr>
              <a:endCxn id="88" idx="1"/>
            </p:cNvCxnSpPr>
            <p:nvPr/>
          </p:nvCxnSpPr>
          <p:spPr bwMode="auto">
            <a:xfrm flipH="1">
              <a:off x="7149495" y="3723878"/>
              <a:ext cx="111141" cy="641930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mit Pfeil 79"/>
            <p:cNvCxnSpPr/>
            <p:nvPr/>
          </p:nvCxnSpPr>
          <p:spPr bwMode="auto">
            <a:xfrm flipH="1">
              <a:off x="7391321" y="2931790"/>
              <a:ext cx="612954" cy="799849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1" name="Picture 3" descr="\\opfiler1.intra.dlr.de\HR_Users\bene_an\Promotion\Competitions\IAF_Studentenkonferenz\Vortrag_Nationals\figures\sat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93789" flipH="1">
              <a:off x="7824136" y="2812194"/>
              <a:ext cx="360279" cy="25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2" name="Gerade Verbindung mit Pfeil 81"/>
            <p:cNvCxnSpPr/>
            <p:nvPr/>
          </p:nvCxnSpPr>
          <p:spPr bwMode="auto">
            <a:xfrm flipH="1">
              <a:off x="7146320" y="3731639"/>
              <a:ext cx="245001" cy="634169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3" name="Grafik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41658">
              <a:off x="6046529" y="3097701"/>
              <a:ext cx="166386" cy="189103"/>
            </a:xfrm>
            <a:prstGeom prst="rect">
              <a:avLst/>
            </a:prstGeom>
          </p:spPr>
        </p:pic>
        <p:pic>
          <p:nvPicPr>
            <p:cNvPr id="84" name="Grafik 8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1312">
              <a:off x="6881280" y="3818567"/>
              <a:ext cx="166386" cy="189103"/>
            </a:xfrm>
            <a:prstGeom prst="rect">
              <a:avLst/>
            </a:prstGeom>
          </p:spPr>
        </p:pic>
        <p:cxnSp>
          <p:nvCxnSpPr>
            <p:cNvPr id="85" name="Gerade Verbindung mit Pfeil 84"/>
            <p:cNvCxnSpPr/>
            <p:nvPr/>
          </p:nvCxnSpPr>
          <p:spPr bwMode="auto">
            <a:xfrm>
              <a:off x="5974055" y="3210105"/>
              <a:ext cx="235126" cy="14800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mit Pfeil 85"/>
            <p:cNvCxnSpPr/>
            <p:nvPr/>
          </p:nvCxnSpPr>
          <p:spPr bwMode="auto">
            <a:xfrm flipH="1" flipV="1">
              <a:off x="6808947" y="3832802"/>
              <a:ext cx="106994" cy="21204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7" name="Textfeld 86"/>
            <p:cNvSpPr txBox="1"/>
            <p:nvPr/>
          </p:nvSpPr>
          <p:spPr>
            <a:xfrm>
              <a:off x="6474269" y="4336087"/>
              <a:ext cx="1805786" cy="38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200" dirty="0" err="1" smtClean="0"/>
                <a:t>IceMole</a:t>
              </a:r>
              <a:r>
                <a:rPr lang="de-DE" sz="1200" dirty="0" smtClean="0"/>
                <a:t> + Transponder</a:t>
              </a:r>
              <a:endParaRPr lang="en-US" sz="1200" dirty="0"/>
            </a:p>
          </p:txBody>
        </p:sp>
      </p:grpSp>
      <p:sp>
        <p:nvSpPr>
          <p:cNvPr id="31" name="Pfeil nach unten 30"/>
          <p:cNvSpPr/>
          <p:nvPr/>
        </p:nvSpPr>
        <p:spPr bwMode="auto">
          <a:xfrm>
            <a:off x="6755883" y="2948974"/>
            <a:ext cx="120373" cy="217147"/>
          </a:xfrm>
          <a:prstGeom prst="downArrow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982883" y="3024963"/>
            <a:ext cx="3542958" cy="377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delay and attenuation of radar signals through ice</a:t>
            </a:r>
            <a:endParaRPr lang="en-US" sz="1200" dirty="0"/>
          </a:p>
        </p:txBody>
      </p:sp>
      <p:sp>
        <p:nvSpPr>
          <p:cNvPr id="33" name="Pfeil nach unten 32"/>
          <p:cNvSpPr/>
          <p:nvPr/>
        </p:nvSpPr>
        <p:spPr bwMode="auto">
          <a:xfrm>
            <a:off x="6755883" y="3391250"/>
            <a:ext cx="120373" cy="217147"/>
          </a:xfrm>
          <a:prstGeom prst="downArrow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448842" y="3478176"/>
            <a:ext cx="2675732" cy="377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 smtClean="0"/>
              <a:t>esitimate</a:t>
            </a:r>
            <a:r>
              <a:rPr lang="en-US" sz="1200" dirty="0" smtClean="0"/>
              <a:t> of dielectric ice parameters</a:t>
            </a:r>
            <a:endParaRPr lang="en-US" sz="1200" dirty="0"/>
          </a:p>
        </p:txBody>
      </p:sp>
      <p:sp>
        <p:nvSpPr>
          <p:cNvPr id="53" name="Pfeil nach unten 52"/>
          <p:cNvSpPr/>
          <p:nvPr/>
        </p:nvSpPr>
        <p:spPr bwMode="auto">
          <a:xfrm>
            <a:off x="6755883" y="3879470"/>
            <a:ext cx="120373" cy="217147"/>
          </a:xfrm>
          <a:prstGeom prst="downArrow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067945" y="4073786"/>
            <a:ext cx="532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dirty="0" smtClean="0"/>
              <a:t>geophysical ice parameters (density, grain size, temperature, salinity)</a:t>
            </a:r>
            <a:endParaRPr lang="en-US" sz="1200" dirty="0"/>
          </a:p>
        </p:txBody>
      </p:sp>
      <p:sp>
        <p:nvSpPr>
          <p:cNvPr id="90" name="Textfeld 89"/>
          <p:cNvSpPr txBox="1"/>
          <p:nvPr/>
        </p:nvSpPr>
        <p:spPr>
          <a:xfrm>
            <a:off x="4499992" y="483518"/>
            <a:ext cx="470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dirty="0" err="1" smtClean="0"/>
              <a:t>Bistatic</a:t>
            </a:r>
            <a:r>
              <a:rPr lang="en-US" sz="1200" b="1" dirty="0" smtClean="0"/>
              <a:t> transmission measurements between the orbiter and the </a:t>
            </a:r>
            <a:r>
              <a:rPr lang="en-US" sz="1200" b="1" dirty="0" err="1" smtClean="0"/>
              <a:t>IceMole</a:t>
            </a:r>
            <a:r>
              <a:rPr lang="en-US" sz="1200" b="1" dirty="0" smtClean="0"/>
              <a:t> equipped with a transponder (similarities to the CONCERT experiment of the Rosetta mission)</a:t>
            </a:r>
            <a:endParaRPr lang="en-US" sz="1200" b="1" dirty="0"/>
          </a:p>
        </p:txBody>
      </p:sp>
      <p:sp>
        <p:nvSpPr>
          <p:cNvPr id="91" name="Textfeld 90"/>
          <p:cNvSpPr txBox="1"/>
          <p:nvPr/>
        </p:nvSpPr>
        <p:spPr>
          <a:xfrm>
            <a:off x="3923929" y="4515966"/>
            <a:ext cx="532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dirty="0" smtClean="0"/>
              <a:t>Terrestrial analog experiment planned for spring 2021 in the Alps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09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_Präsentation_4zu3_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DLR_Präsentation_4zu3_EN</Template>
  <TotalTime>0</TotalTime>
  <Words>1521</Words>
  <Application>Microsoft Office PowerPoint</Application>
  <PresentationFormat>Bildschirmpräsentation (16:9)</PresentationFormat>
  <Paragraphs>258</Paragraphs>
  <Slides>16</Slides>
  <Notes>12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DLR_Präsentation_4zu3_EN</vt:lpstr>
      <vt:lpstr>Potential of a Multimodal Orbital Radar Mission for the Exploration of Enceladus</vt:lpstr>
      <vt:lpstr>Potential of a Multimodal Orbital Radar Mission for the Exploration of Enceladus</vt:lpstr>
      <vt:lpstr>Enceladus Explorer Initiative (EnEx)</vt:lpstr>
      <vt:lpstr>Enceladus Explorer Initiative (EnEx)</vt:lpstr>
      <vt:lpstr>Enceladus Explorer Initiative (EnEx)</vt:lpstr>
      <vt:lpstr>Multimodal, Multi-Frequency Radar Orbiter</vt:lpstr>
      <vt:lpstr>Multimodal, Multi-Frequency Radar Orbiter</vt:lpstr>
      <vt:lpstr>Multimodal, Multi-Frequency Radar Orbiter</vt:lpstr>
      <vt:lpstr>Multimodal, Multi-Frequency Radar Orbiter</vt:lpstr>
      <vt:lpstr>Multimodal, Multi-Frequency Radar Orbiter</vt:lpstr>
      <vt:lpstr>Multimodal, Multi-Frequency Radar Orbiter</vt:lpstr>
      <vt:lpstr>PowerPoint-Präsentation</vt:lpstr>
      <vt:lpstr>Topographic Mapping Performance</vt:lpstr>
      <vt:lpstr>Subsurface Imaging Concept</vt:lpstr>
      <vt:lpstr>Subsurface Imaging Concept</vt:lpstr>
      <vt:lpstr>Conclusion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of a Multimodal Orbital Radar Mission for the Exploration of Enceladus</dc:title>
  <dc:subject>DLR CD-Vorlagen</dc:subject>
  <dc:creator>Andreas.Benedikter@dlr.de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Benedikter, Andreas</cp:lastModifiedBy>
  <cp:revision>803</cp:revision>
  <cp:lastPrinted>2013-01-09T08:49:47Z</cp:lastPrinted>
  <dcterms:created xsi:type="dcterms:W3CDTF">2013-01-09T07:43:12Z</dcterms:created>
  <dcterms:modified xsi:type="dcterms:W3CDTF">2020-05-03T08:51:32Z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  <property fmtid="{D5CDD505-2E9C-101B-9397-08002B2CF9AE}" pid="3" name="_MarkAsFinal">
    <vt:bool>true</vt:bool>
  </property>
</Properties>
</file>