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350" r:id="rId3"/>
    <p:sldId id="341" r:id="rId4"/>
    <p:sldId id="314" r:id="rId5"/>
    <p:sldId id="332" r:id="rId6"/>
    <p:sldId id="344" r:id="rId7"/>
    <p:sldId id="259" r:id="rId8"/>
    <p:sldId id="330" r:id="rId9"/>
    <p:sldId id="334" r:id="rId10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SON David" initials="SD" lastIdx="2" clrIdx="0">
    <p:extLst>
      <p:ext uri="{19B8F6BF-5375-455C-9EA6-DF929625EA0E}">
        <p15:presenceInfo xmlns:p15="http://schemas.microsoft.com/office/powerpoint/2012/main" userId="S-1-5-21-861567501-1417001333-682003330-5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8000"/>
    <a:srgbClr val="CC9900"/>
    <a:srgbClr val="996633"/>
    <a:srgbClr val="800000"/>
    <a:srgbClr val="9BC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57FD1-788F-4B96-B9E7-F09DE3FF3950}" v="6" dt="2018-09-27T01:00:01.525"/>
    <p1510:client id="{5C9FA3CD-7198-4181-A79C-B9939132C726}" v="1" dt="2018-09-27T06:54:01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0799" autoAdjust="0"/>
  </p:normalViewPr>
  <p:slideViewPr>
    <p:cSldViewPr snapToGrid="0">
      <p:cViewPr varScale="1">
        <p:scale>
          <a:sx n="104" d="100"/>
          <a:sy n="104" d="100"/>
        </p:scale>
        <p:origin x="76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6:05:20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82950" y="5683357"/>
            <a:ext cx="6263227" cy="538402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97630" cy="59786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431497" y="0"/>
            <a:ext cx="3397630" cy="597867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11367118"/>
            <a:ext cx="3397630" cy="597867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431497" y="11367118"/>
            <a:ext cx="3397630" cy="597867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B0A6D2F-CBA6-49C2-B86D-43A04CBFAF10}" type="slidenum"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329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GB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1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GB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983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42" indent="-247642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GB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133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GB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660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GB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11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GB" sz="15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04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GB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213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B0A6D2F-CBA6-49C2-B86D-43A04CBFAF10}" type="slidenum">
              <a:rPr lang="en-GB" sz="15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GB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26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8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2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5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0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51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1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8A06-7B0E-4317-918C-43EE05E421D2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9899-ABD0-4123-BB40-522A79415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9JD03076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8474"/>
            <a:ext cx="12192000" cy="69564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 b="20539"/>
          <a:stretch/>
        </p:blipFill>
        <p:spPr>
          <a:xfrm>
            <a:off x="-19239" y="1766658"/>
            <a:ext cx="12238579" cy="3790763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0" y="386499"/>
            <a:ext cx="12238579" cy="597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n-GB" sz="35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Climate forcing and committed global warming:</a:t>
            </a:r>
          </a:p>
          <a:p>
            <a:pPr algn="ctr"/>
            <a:r>
              <a:rPr lang="en-GB" sz="35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GHGs, aerosols and ozone 1970-2010</a:t>
            </a:r>
          </a:p>
          <a:p>
            <a:pPr algn="ctr"/>
            <a:endParaRPr lang="en-GB" sz="35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35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35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u="sng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u="sng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u="sng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en-GB" sz="2500" b="1" u="sng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Alcide ZHAO, </a:t>
            </a:r>
            <a:r>
              <a:rPr lang="en-GB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David Stevenson and Massimo </a:t>
            </a:r>
            <a:r>
              <a:rPr lang="en-GB" sz="2000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Bollasina</a:t>
            </a:r>
            <a:endParaRPr lang="en-GB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School of </a:t>
            </a:r>
            <a:r>
              <a:rPr lang="en-GB" sz="2000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r>
              <a:rPr lang="en-GB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The University of Edinburgh</a:t>
            </a:r>
            <a:endParaRPr lang="en-GB" sz="25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GB" sz="25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5986557"/>
            <a:ext cx="3094977" cy="741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48780" y="5116359"/>
            <a:ext cx="16446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/>
              <a:t>NASA | GEOS-5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6326"/>
            <a:ext cx="12060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en-US" altLang="zh-CN" sz="3400" b="1" dirty="0">
                <a:latin typeface="Arial" panose="020B0604020202020204" pitchFamily="34" charset="0"/>
                <a:cs typeface="Arial" panose="020B0604020202020204" pitchFamily="34" charset="0"/>
              </a:rPr>
              <a:t>-home</a:t>
            </a:r>
            <a:r>
              <a:rPr lang="en-GB" altLang="zh-CN" sz="3400" b="1" dirty="0">
                <a:latin typeface="Arial" panose="020B0604020202020204" pitchFamily="34" charset="0"/>
                <a:cs typeface="Arial" panose="020B0604020202020204" pitchFamily="34" charset="0"/>
              </a:rPr>
              <a:t> message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177" y="1999210"/>
            <a:ext cx="11029635" cy="292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day climate in response to the past few decades of emission changes are out of equilibrium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in equilibrium, the global mean temperature responses are twice as large as the transient 1970-2010 changes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ERF may only work at global scale for well-mixed GHGs, and needs to be used carefully for short-lived climate forcers</a:t>
            </a:r>
          </a:p>
        </p:txBody>
      </p:sp>
    </p:spTree>
    <p:extLst>
      <p:ext uri="{BB962C8B-B14F-4D97-AF65-F5344CB8AC3E}">
        <p14:creationId xmlns:p14="http://schemas.microsoft.com/office/powerpoint/2010/main" val="342919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40"/>
            <a:ext cx="12082507" cy="584786"/>
          </a:xfrm>
        </p:spPr>
        <p:txBody>
          <a:bodyPr>
            <a:normAutofit/>
          </a:bodyPr>
          <a:lstStyle/>
          <a:p>
            <a:pPr algn="ctr" defTabSz="457200"/>
            <a:r>
              <a:rPr lang="en-GB" sz="3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equilibrium?  </a:t>
            </a:r>
            <a:r>
              <a:rPr lang="en-GB" sz="34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Steady-state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E51774-19F5-A24A-B9F6-3C3B81A09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r="5833" b="16127"/>
          <a:stretch/>
        </p:blipFill>
        <p:spPr>
          <a:xfrm>
            <a:off x="735416" y="754828"/>
            <a:ext cx="8152021" cy="52818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25D9E0-3F40-AA40-8FED-26AB965A0BF4}"/>
                  </a:ext>
                </a:extLst>
              </p14:cNvPr>
              <p14:cNvContentPartPr/>
              <p14:nvPr/>
            </p14:nvContentPartPr>
            <p14:xfrm>
              <a:off x="2031065" y="-4117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25D9E0-3F40-AA40-8FED-26AB965A0B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3065" y="-5881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3F41044-9CF7-814D-BF76-ADBFFAD812A6}"/>
              </a:ext>
            </a:extLst>
          </p:cNvPr>
          <p:cNvSpPr txBox="1"/>
          <p:nvPr/>
        </p:nvSpPr>
        <p:spPr>
          <a:xfrm>
            <a:off x="2606271" y="1110225"/>
            <a:ext cx="1791581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8000"/>
                </a:solidFill>
              </a:rPr>
              <a:t>Timing of</a:t>
            </a:r>
          </a:p>
          <a:p>
            <a:r>
              <a:rPr lang="en-US" sz="2200" dirty="0">
                <a:solidFill>
                  <a:srgbClr val="008000"/>
                </a:solidFill>
              </a:rPr>
              <a:t> CO2 doubling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2A027E-EC0D-7D4E-8AFA-CAC12433B449}"/>
              </a:ext>
            </a:extLst>
          </p:cNvPr>
          <p:cNvCxnSpPr/>
          <p:nvPr/>
        </p:nvCxnSpPr>
        <p:spPr>
          <a:xfrm>
            <a:off x="1476315" y="3870808"/>
            <a:ext cx="70479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30BD1-8A7F-DE44-B1B2-B81184D6D41B}"/>
              </a:ext>
            </a:extLst>
          </p:cNvPr>
          <p:cNvCxnSpPr/>
          <p:nvPr/>
        </p:nvCxnSpPr>
        <p:spPr>
          <a:xfrm flipV="1">
            <a:off x="2489188" y="865747"/>
            <a:ext cx="0" cy="43200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5220F3-FF61-4E48-B7E4-0E7FEAE578F7}"/>
              </a:ext>
            </a:extLst>
          </p:cNvPr>
          <p:cNvCxnSpPr/>
          <p:nvPr/>
        </p:nvCxnSpPr>
        <p:spPr>
          <a:xfrm>
            <a:off x="2747725" y="2810303"/>
            <a:ext cx="0" cy="1080000"/>
          </a:xfrm>
          <a:prstGeom prst="straightConnector1">
            <a:avLst/>
          </a:prstGeom>
          <a:ln w="1270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9DBD93-5AE3-9949-B23D-4D0DF2C11507}"/>
              </a:ext>
            </a:extLst>
          </p:cNvPr>
          <p:cNvCxnSpPr>
            <a:cxnSpLocks/>
          </p:cNvCxnSpPr>
          <p:nvPr/>
        </p:nvCxnSpPr>
        <p:spPr>
          <a:xfrm>
            <a:off x="2480435" y="2815732"/>
            <a:ext cx="6043794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D410F0-2CC4-5443-8054-EE8631BE4EB8}"/>
              </a:ext>
            </a:extLst>
          </p:cNvPr>
          <p:cNvCxnSpPr>
            <a:cxnSpLocks/>
          </p:cNvCxnSpPr>
          <p:nvPr/>
        </p:nvCxnSpPr>
        <p:spPr>
          <a:xfrm>
            <a:off x="9302531" y="1689059"/>
            <a:ext cx="0" cy="2166425"/>
          </a:xfrm>
          <a:prstGeom prst="straightConnector1">
            <a:avLst/>
          </a:prstGeom>
          <a:ln w="203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E7FEF2-A4B4-294E-9E1C-27331B912E36}"/>
              </a:ext>
            </a:extLst>
          </p:cNvPr>
          <p:cNvSpPr txBox="1"/>
          <p:nvPr/>
        </p:nvSpPr>
        <p:spPr>
          <a:xfrm>
            <a:off x="3178390" y="4507435"/>
            <a:ext cx="4647884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Constant double CO2 conc./ forcing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5630A-C450-B64B-9020-B08191773D45}"/>
              </a:ext>
            </a:extLst>
          </p:cNvPr>
          <p:cNvSpPr txBox="1"/>
          <p:nvPr/>
        </p:nvSpPr>
        <p:spPr>
          <a:xfrm>
            <a:off x="2936893" y="3134860"/>
            <a:ext cx="4647884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Realized climate response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37A680-47AD-8845-B0A5-9E359B306C4D}"/>
              </a:ext>
            </a:extLst>
          </p:cNvPr>
          <p:cNvSpPr txBox="1"/>
          <p:nvPr/>
        </p:nvSpPr>
        <p:spPr>
          <a:xfrm>
            <a:off x="9500958" y="2336938"/>
            <a:ext cx="2274574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Equilibrium </a:t>
            </a:r>
          </a:p>
          <a:p>
            <a:r>
              <a:rPr lang="en-US" sz="2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climate response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6B8971-C062-3641-B615-F86C49A3A73C}"/>
              </a:ext>
            </a:extLst>
          </p:cNvPr>
          <p:cNvCxnSpPr/>
          <p:nvPr/>
        </p:nvCxnSpPr>
        <p:spPr>
          <a:xfrm>
            <a:off x="8279356" y="1730303"/>
            <a:ext cx="0" cy="1080000"/>
          </a:xfrm>
          <a:prstGeom prst="straightConnector1">
            <a:avLst/>
          </a:prstGeom>
          <a:ln w="1270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ECCB840-4308-D44D-BFCA-7C362979416D}"/>
              </a:ext>
            </a:extLst>
          </p:cNvPr>
          <p:cNvSpPr txBox="1"/>
          <p:nvPr/>
        </p:nvSpPr>
        <p:spPr>
          <a:xfrm>
            <a:off x="5566608" y="2103492"/>
            <a:ext cx="2514322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Committed warming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25DC7C-1D71-5F4D-8B32-D6D3A0E15F2F}"/>
              </a:ext>
            </a:extLst>
          </p:cNvPr>
          <p:cNvCxnSpPr>
            <a:cxnSpLocks/>
          </p:cNvCxnSpPr>
          <p:nvPr/>
        </p:nvCxnSpPr>
        <p:spPr>
          <a:xfrm flipH="1" flipV="1">
            <a:off x="8632410" y="2772271"/>
            <a:ext cx="622697" cy="188200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38FB2C-0DC2-0242-A7D4-4179EB9B7796}"/>
              </a:ext>
            </a:extLst>
          </p:cNvPr>
          <p:cNvSpPr txBox="1"/>
          <p:nvPr/>
        </p:nvSpPr>
        <p:spPr>
          <a:xfrm>
            <a:off x="8802284" y="4633849"/>
            <a:ext cx="2274574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Transient state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668C32-FFDF-5544-98D9-F51F9E8DA7B2}"/>
              </a:ext>
            </a:extLst>
          </p:cNvPr>
          <p:cNvCxnSpPr>
            <a:cxnSpLocks/>
          </p:cNvCxnSpPr>
          <p:nvPr/>
        </p:nvCxnSpPr>
        <p:spPr>
          <a:xfrm flipH="1">
            <a:off x="8632409" y="1299917"/>
            <a:ext cx="1070403" cy="408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6279E11-F502-3446-B108-7CB9D18EF82F}"/>
              </a:ext>
            </a:extLst>
          </p:cNvPr>
          <p:cNvSpPr txBox="1"/>
          <p:nvPr/>
        </p:nvSpPr>
        <p:spPr>
          <a:xfrm>
            <a:off x="8763023" y="862731"/>
            <a:ext cx="2274574" cy="43088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Equilibrium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A207C1-33DC-CD4B-A707-760F08958DA4}"/>
              </a:ext>
            </a:extLst>
          </p:cNvPr>
          <p:cNvSpPr txBox="1"/>
          <p:nvPr/>
        </p:nvSpPr>
        <p:spPr>
          <a:xfrm>
            <a:off x="567989" y="5808867"/>
            <a:ext cx="11092798" cy="958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climate system is currently not fully-responded to past changes in emissions/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forcigs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Takes hundreds of years to realise the slow response component of the oceans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7969" y="1341709"/>
            <a:ext cx="5562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Rectangle 5"/>
          <p:cNvSpPr/>
          <p:nvPr/>
        </p:nvSpPr>
        <p:spPr>
          <a:xfrm>
            <a:off x="8424443" y="1786301"/>
            <a:ext cx="94604" cy="70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  <p:bldP spid="27" grpId="0" animBg="1"/>
      <p:bldP spid="29" grpId="0" animBg="1"/>
      <p:bldP spid="3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B5A89549-FB10-704B-AD2E-5B8764B1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80" y="771916"/>
            <a:ext cx="7971970" cy="4982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194" y="177754"/>
            <a:ext cx="8426573" cy="658801"/>
          </a:xfrm>
        </p:spPr>
        <p:txBody>
          <a:bodyPr>
            <a:normAutofit/>
          </a:bodyPr>
          <a:lstStyle/>
          <a:p>
            <a:pPr defTabSz="457200"/>
            <a:r>
              <a:rPr lang="en-GB" sz="3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Time-slice runs to climate equilibrium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83770" y="2103657"/>
            <a:ext cx="2660734" cy="2683806"/>
            <a:chOff x="-829853" y="2305883"/>
            <a:chExt cx="3008608" cy="2683806"/>
          </a:xfrm>
        </p:grpSpPr>
        <p:sp>
          <p:nvSpPr>
            <p:cNvPr id="13" name="Oval 12"/>
            <p:cNvSpPr/>
            <p:nvPr/>
          </p:nvSpPr>
          <p:spPr>
            <a:xfrm>
              <a:off x="1998133" y="4809067"/>
              <a:ext cx="180622" cy="1806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981201" y="3369734"/>
              <a:ext cx="180622" cy="1806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829853" y="2305883"/>
              <a:ext cx="2805409" cy="2616073"/>
              <a:chOff x="-897587" y="2305883"/>
              <a:chExt cx="2805409" cy="261607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897587" y="2305883"/>
                <a:ext cx="1001556" cy="23083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Start </a:t>
                </a:r>
                <a:br>
                  <a:rPr lang="en-GB" dirty="0"/>
                </a:br>
                <a:r>
                  <a:rPr lang="en-GB" dirty="0"/>
                  <a:t>runs</a:t>
                </a:r>
                <a:br>
                  <a:rPr lang="en-GB" dirty="0"/>
                </a:br>
                <a:r>
                  <a:rPr lang="en-GB" dirty="0"/>
                  <a:t>from</a:t>
                </a:r>
                <a:br>
                  <a:rPr lang="en-GB" dirty="0"/>
                </a:br>
                <a:r>
                  <a:rPr lang="en-GB" dirty="0"/>
                  <a:t>CESM-LE</a:t>
                </a:r>
                <a:br>
                  <a:rPr lang="en-GB" dirty="0"/>
                </a:br>
                <a:r>
                  <a:rPr lang="en-GB" dirty="0"/>
                  <a:t>dumps </a:t>
                </a:r>
                <a:br>
                  <a:rPr lang="en-GB" dirty="0"/>
                </a:br>
                <a:r>
                  <a:rPr lang="en-GB" dirty="0"/>
                  <a:t>for</a:t>
                </a:r>
                <a:br>
                  <a:rPr lang="en-GB" dirty="0"/>
                </a:br>
                <a:r>
                  <a:rPr lang="en-GB" dirty="0">
                    <a:solidFill>
                      <a:srgbClr val="FF0000"/>
                    </a:solidFill>
                  </a:rPr>
                  <a:t>2010</a:t>
                </a:r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1970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171964" y="3465689"/>
                <a:ext cx="1735858" cy="2010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171964" y="3726507"/>
                <a:ext cx="1724569" cy="11954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7043620" y="2510783"/>
            <a:ext cx="4264311" cy="1365954"/>
            <a:chOff x="5875769" y="2878668"/>
            <a:chExt cx="4264311" cy="1365954"/>
          </a:xfrm>
        </p:grpSpPr>
        <p:sp>
          <p:nvSpPr>
            <p:cNvPr id="16" name="TextBox 15"/>
            <p:cNvSpPr txBox="1"/>
            <p:nvPr/>
          </p:nvSpPr>
          <p:spPr>
            <a:xfrm>
              <a:off x="8904421" y="3363588"/>
              <a:ext cx="1235659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Last 30-yrs</a:t>
              </a:r>
              <a:br>
                <a:rPr lang="en-GB" dirty="0"/>
              </a:br>
              <a:r>
                <a:rPr lang="en-GB" dirty="0"/>
                <a:t>for analysis</a:t>
              </a:r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flipH="1" flipV="1">
              <a:off x="7461956" y="2878668"/>
              <a:ext cx="1442465" cy="8080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flipH="1">
              <a:off x="5875769" y="3686754"/>
              <a:ext cx="3028652" cy="40860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1"/>
            </p:cNvCxnSpPr>
            <p:nvPr/>
          </p:nvCxnSpPr>
          <p:spPr>
            <a:xfrm flipH="1">
              <a:off x="6683023" y="3686754"/>
              <a:ext cx="2221398" cy="5578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876545" y="1865687"/>
            <a:ext cx="14313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Trop O</a:t>
            </a:r>
            <a:r>
              <a:rPr lang="en-GB" b="1" baseline="-25000" dirty="0">
                <a:solidFill>
                  <a:schemeClr val="bg1"/>
                </a:solidFill>
              </a:rPr>
              <a:t>3</a:t>
            </a:r>
            <a:r>
              <a:rPr lang="en-GB" b="1" dirty="0">
                <a:solidFill>
                  <a:schemeClr val="bg1"/>
                </a:solidFill>
              </a:rPr>
              <a:t> 1970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732161" y="1419723"/>
            <a:ext cx="2662777" cy="472534"/>
            <a:chOff x="7234794" y="1694933"/>
            <a:chExt cx="2662777" cy="472534"/>
          </a:xfrm>
        </p:grpSpPr>
        <p:sp>
          <p:nvSpPr>
            <p:cNvPr id="24" name="TextBox 23"/>
            <p:cNvSpPr txBox="1"/>
            <p:nvPr/>
          </p:nvSpPr>
          <p:spPr>
            <a:xfrm>
              <a:off x="8390427" y="1694933"/>
              <a:ext cx="1507144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Baseline 2010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234794" y="1813713"/>
              <a:ext cx="1105349" cy="353754"/>
            </a:xfrm>
            <a:custGeom>
              <a:avLst/>
              <a:gdLst>
                <a:gd name="connsiteX0" fmla="*/ 509382 w 509382"/>
                <a:gd name="connsiteY0" fmla="*/ 0 h 327378"/>
                <a:gd name="connsiteX1" fmla="*/ 69115 w 509382"/>
                <a:gd name="connsiteY1" fmla="*/ 112889 h 327378"/>
                <a:gd name="connsiteX2" fmla="*/ 1382 w 509382"/>
                <a:gd name="connsiteY2" fmla="*/ 327378 h 32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82" h="327378">
                  <a:moveTo>
                    <a:pt x="509382" y="0"/>
                  </a:moveTo>
                  <a:cubicBezTo>
                    <a:pt x="331582" y="29163"/>
                    <a:pt x="153782" y="58326"/>
                    <a:pt x="69115" y="112889"/>
                  </a:cubicBezTo>
                  <a:cubicBezTo>
                    <a:pt x="-15552" y="167452"/>
                    <a:pt x="1382" y="327378"/>
                    <a:pt x="1382" y="327378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25968" y="4335181"/>
            <a:ext cx="3214423" cy="723264"/>
            <a:chOff x="6628601" y="4610391"/>
            <a:chExt cx="3214423" cy="723264"/>
          </a:xfrm>
        </p:grpSpPr>
        <p:sp>
          <p:nvSpPr>
            <p:cNvPr id="28" name="TextBox 27"/>
            <p:cNvSpPr txBox="1"/>
            <p:nvPr/>
          </p:nvSpPr>
          <p:spPr>
            <a:xfrm>
              <a:off x="8313383" y="4964323"/>
              <a:ext cx="152964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Baseline 1970</a:t>
              </a:r>
            </a:p>
          </p:txBody>
        </p:sp>
        <p:cxnSp>
          <p:nvCxnSpPr>
            <p:cNvPr id="36" name="Straight Arrow Connector 35"/>
            <p:cNvCxnSpPr>
              <a:stCxn id="28" idx="1"/>
            </p:cNvCxnSpPr>
            <p:nvPr/>
          </p:nvCxnSpPr>
          <p:spPr>
            <a:xfrm flipH="1" flipV="1">
              <a:off x="6628601" y="4610391"/>
              <a:ext cx="1684782" cy="538598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918961" y="3942289"/>
            <a:ext cx="4476989" cy="369332"/>
            <a:chOff x="5373512" y="4217499"/>
            <a:chExt cx="4573181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8371684" y="4217499"/>
              <a:ext cx="1575009" cy="369332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WMGHG 1970</a:t>
              </a:r>
            </a:p>
          </p:txBody>
        </p:sp>
        <p:cxnSp>
          <p:nvCxnSpPr>
            <p:cNvPr id="39" name="Straight Arrow Connector 38"/>
            <p:cNvCxnSpPr>
              <a:stCxn id="27" idx="1"/>
            </p:cNvCxnSpPr>
            <p:nvPr/>
          </p:nvCxnSpPr>
          <p:spPr>
            <a:xfrm flipH="1" flipV="1">
              <a:off x="5373512" y="4357511"/>
              <a:ext cx="2998172" cy="44654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624916" y="2078524"/>
            <a:ext cx="2725306" cy="607744"/>
            <a:chOff x="7127550" y="2353733"/>
            <a:chExt cx="2725306" cy="607744"/>
          </a:xfrm>
        </p:grpSpPr>
        <p:sp>
          <p:nvSpPr>
            <p:cNvPr id="26" name="TextBox 25"/>
            <p:cNvSpPr txBox="1"/>
            <p:nvPr/>
          </p:nvSpPr>
          <p:spPr>
            <a:xfrm>
              <a:off x="8340145" y="2592145"/>
              <a:ext cx="1512711" cy="369332"/>
            </a:xfrm>
            <a:prstGeom prst="rect">
              <a:avLst/>
            </a:prstGeom>
            <a:solidFill>
              <a:srgbClr val="CC00CC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All O</a:t>
              </a:r>
              <a:r>
                <a:rPr lang="en-GB" b="1" baseline="-25000" dirty="0">
                  <a:solidFill>
                    <a:schemeClr val="bg1"/>
                  </a:solidFill>
                </a:rPr>
                <a:t>3</a:t>
              </a:r>
              <a:r>
                <a:rPr lang="en-GB" b="1" dirty="0">
                  <a:solidFill>
                    <a:schemeClr val="bg1"/>
                  </a:solidFill>
                </a:rPr>
                <a:t> 1970</a:t>
              </a:r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7127550" y="2353733"/>
              <a:ext cx="1185834" cy="432257"/>
            </a:xfrm>
            <a:custGeom>
              <a:avLst/>
              <a:gdLst>
                <a:gd name="connsiteX0" fmla="*/ 509382 w 509382"/>
                <a:gd name="connsiteY0" fmla="*/ 0 h 327378"/>
                <a:gd name="connsiteX1" fmla="*/ 69115 w 509382"/>
                <a:gd name="connsiteY1" fmla="*/ 112889 h 327378"/>
                <a:gd name="connsiteX2" fmla="*/ 1382 w 509382"/>
                <a:gd name="connsiteY2" fmla="*/ 327378 h 32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82" h="327378">
                  <a:moveTo>
                    <a:pt x="509382" y="0"/>
                  </a:moveTo>
                  <a:cubicBezTo>
                    <a:pt x="331582" y="29163"/>
                    <a:pt x="153782" y="58326"/>
                    <a:pt x="69115" y="112889"/>
                  </a:cubicBezTo>
                  <a:cubicBezTo>
                    <a:pt x="-15552" y="167452"/>
                    <a:pt x="1382" y="327378"/>
                    <a:pt x="1382" y="327378"/>
                  </a:cubicBezTo>
                </a:path>
              </a:pathLst>
            </a:custGeom>
            <a:noFill/>
            <a:ln w="12700">
              <a:solidFill>
                <a:srgbClr val="CC00CC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43840" y="5975751"/>
            <a:ext cx="11704320" cy="496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baseline runs and sensitivity runs tell the effects of changes in individual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forcings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A286-CDF5-4B26-91B9-6CF4B79DB894}"/>
              </a:ext>
            </a:extLst>
          </p:cNvPr>
          <p:cNvSpPr txBox="1"/>
          <p:nvPr/>
        </p:nvSpPr>
        <p:spPr>
          <a:xfrm>
            <a:off x="7002162" y="111211"/>
            <a:ext cx="4572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000" b="1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297B76-3FCD-2248-A993-75E4D1376ACF}"/>
              </a:ext>
            </a:extLst>
          </p:cNvPr>
          <p:cNvCxnSpPr>
            <a:cxnSpLocks/>
          </p:cNvCxnSpPr>
          <p:nvPr/>
        </p:nvCxnSpPr>
        <p:spPr>
          <a:xfrm rot="10800000">
            <a:off x="8257735" y="1681021"/>
            <a:ext cx="1814537" cy="163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3E10097-BDAC-BA40-9DD9-F5F04FCA6907}"/>
              </a:ext>
            </a:extLst>
          </p:cNvPr>
          <p:cNvSpPr txBox="1"/>
          <p:nvPr/>
        </p:nvSpPr>
        <p:spPr>
          <a:xfrm>
            <a:off x="9852335" y="845736"/>
            <a:ext cx="157806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Aerosols 1970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703A9462-B9F7-CF4A-86E9-4D58933C5986}"/>
              </a:ext>
            </a:extLst>
          </p:cNvPr>
          <p:cNvSpPr/>
          <p:nvPr/>
        </p:nvSpPr>
        <p:spPr>
          <a:xfrm>
            <a:off x="6513342" y="987329"/>
            <a:ext cx="3216923" cy="353754"/>
          </a:xfrm>
          <a:custGeom>
            <a:avLst/>
            <a:gdLst>
              <a:gd name="connsiteX0" fmla="*/ 509382 w 509382"/>
              <a:gd name="connsiteY0" fmla="*/ 0 h 327378"/>
              <a:gd name="connsiteX1" fmla="*/ 69115 w 509382"/>
              <a:gd name="connsiteY1" fmla="*/ 112889 h 327378"/>
              <a:gd name="connsiteX2" fmla="*/ 1382 w 509382"/>
              <a:gd name="connsiteY2" fmla="*/ 327378 h 32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382" h="327378">
                <a:moveTo>
                  <a:pt x="509382" y="0"/>
                </a:moveTo>
                <a:cubicBezTo>
                  <a:pt x="331582" y="29163"/>
                  <a:pt x="153782" y="58326"/>
                  <a:pt x="69115" y="112889"/>
                </a:cubicBezTo>
                <a:cubicBezTo>
                  <a:pt x="-15552" y="167452"/>
                  <a:pt x="1382" y="327378"/>
                  <a:pt x="1382" y="327378"/>
                </a:cubicBezTo>
              </a:path>
            </a:pathLst>
          </a:custGeom>
          <a:noFill/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8238"/>
          <a:stretch/>
        </p:blipFill>
        <p:spPr>
          <a:xfrm>
            <a:off x="123606" y="1640263"/>
            <a:ext cx="7549813" cy="4810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60513" y="6639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38316"/>
            <a:ext cx="11993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Equilibrium vs. transient response</a:t>
            </a:r>
            <a:endParaRPr lang="en-US" sz="3400" dirty="0">
              <a:latin typeface="times"/>
              <a:cs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532" t="16019" r="4105" b="12652"/>
          <a:stretch/>
        </p:blipFill>
        <p:spPr>
          <a:xfrm>
            <a:off x="1622438" y="2606041"/>
            <a:ext cx="4141982" cy="1356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401" y="1180673"/>
            <a:ext cx="3864500" cy="5563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Once the present-day climate has fully-responded to 1970-2010 emission changes, the global mean temperature change will be doubled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might be more long-term climatic impacts/risks.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2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0513" y="6639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8419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Temperature change attribution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169A4-CD24-6940-983A-2E2879C06507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24"/>
          <a:stretch/>
        </p:blipFill>
        <p:spPr>
          <a:xfrm>
            <a:off x="239151" y="1513648"/>
            <a:ext cx="7019779" cy="5125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7764A-5483-B240-B6DC-8FD818BAF989}"/>
              </a:ext>
            </a:extLst>
          </p:cNvPr>
          <p:cNvSpPr txBox="1"/>
          <p:nvPr/>
        </p:nvSpPr>
        <p:spPr>
          <a:xfrm>
            <a:off x="8154509" y="1230633"/>
            <a:ext cx="275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Global mean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727A0D-4B76-7447-93BE-625326CE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0230" y="1922069"/>
            <a:ext cx="37801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0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All forcing:   +1.23 K</a:t>
            </a:r>
            <a:endParaRPr kumimoji="0" lang="en-GB" altLang="en-US" sz="3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B805C2-FB6C-4C4A-9F4A-204C7CFB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0230" y="2757841"/>
            <a:ext cx="37372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000" b="0" i="0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GHGs:         +1.03 K</a:t>
            </a:r>
            <a:endParaRPr kumimoji="0" lang="en-GB" altLang="en-US" sz="3000" b="0" i="0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D2EA24-D641-F345-8217-1DACDB4B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0230" y="5492527"/>
            <a:ext cx="38629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Aerosols:      -0.26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16946-A018-EA42-AFD1-C042327DB58A}"/>
              </a:ext>
            </a:extLst>
          </p:cNvPr>
          <p:cNvSpPr txBox="1"/>
          <p:nvPr/>
        </p:nvSpPr>
        <p:spPr>
          <a:xfrm>
            <a:off x="7730229" y="4391710"/>
            <a:ext cx="3929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Trop. O3:     +0.24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2CFE2-E5A2-8B4F-A80D-281D5432E35F}"/>
              </a:ext>
            </a:extLst>
          </p:cNvPr>
          <p:cNvSpPr txBox="1"/>
          <p:nvPr/>
        </p:nvSpPr>
        <p:spPr>
          <a:xfrm>
            <a:off x="7730230" y="4945708"/>
            <a:ext cx="4106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Strat. O3:      -0.07 K</a:t>
            </a:r>
          </a:p>
        </p:txBody>
      </p:sp>
    </p:spTree>
    <p:extLst>
      <p:ext uri="{BB962C8B-B14F-4D97-AF65-F5344CB8AC3E}">
        <p14:creationId xmlns:p14="http://schemas.microsoft.com/office/powerpoint/2010/main" val="8802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0513" y="6639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24018" y="508419"/>
            <a:ext cx="9043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1970-2010 effective radiative forcing (ERF)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85"/>
          <a:stretch/>
        </p:blipFill>
        <p:spPr>
          <a:xfrm>
            <a:off x="426381" y="1252141"/>
            <a:ext cx="7618831" cy="3976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942" r="13838"/>
          <a:stretch/>
        </p:blipFill>
        <p:spPr>
          <a:xfrm>
            <a:off x="7816720" y="1123972"/>
            <a:ext cx="3104361" cy="37164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9FA07-08A1-014E-9C03-23CDF305CEE2}"/>
              </a:ext>
            </a:extLst>
          </p:cNvPr>
          <p:cNvSpPr txBox="1"/>
          <p:nvPr/>
        </p:nvSpPr>
        <p:spPr>
          <a:xfrm>
            <a:off x="283432" y="5617405"/>
            <a:ext cx="11725154" cy="958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ERF is though to be a useful indicator of temperature change, and appealing for quick climate change projections, as well as climate strategy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68AD10-8689-C145-8021-D02EB86C1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3" t="30209" r="23671" b="11667"/>
          <a:stretch/>
        </p:blipFill>
        <p:spPr>
          <a:xfrm>
            <a:off x="5620216" y="2797326"/>
            <a:ext cx="2308789" cy="41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66" y="180847"/>
            <a:ext cx="11493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Does ERF behave?   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necessarily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2303" y="1474291"/>
            <a:ext cx="3551302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behave for GHGs, but not for SLCFs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behave when globally averaged, but not at regional scale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useful to show spatial distribution of ERF and regional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mean values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19FFB-975A-A148-BE41-AEAB62E4E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72375" b="71286"/>
          <a:stretch/>
        </p:blipFill>
        <p:spPr>
          <a:xfrm>
            <a:off x="-61800" y="1020159"/>
            <a:ext cx="5708928" cy="5155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5CB80-3BE5-A845-85E0-77C0A6355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9" r="-1652" b="70625"/>
          <a:stretch/>
        </p:blipFill>
        <p:spPr>
          <a:xfrm>
            <a:off x="5620216" y="777623"/>
            <a:ext cx="2432692" cy="2058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27B17-34A6-0143-BD15-A9B7535B9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91459" r="46473" b="4310"/>
          <a:stretch/>
        </p:blipFill>
        <p:spPr>
          <a:xfrm>
            <a:off x="726973" y="1844244"/>
            <a:ext cx="3974125" cy="290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E3F00C-6E78-1F4C-AB3F-D8211D34B1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7" t="92293" r="6552" b="3958"/>
          <a:stretch/>
        </p:blipFill>
        <p:spPr>
          <a:xfrm>
            <a:off x="857318" y="2324531"/>
            <a:ext cx="3629025" cy="2571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17BC29-6C5F-6649-BC6D-D13A71D1D1FC}"/>
              </a:ext>
            </a:extLst>
          </p:cNvPr>
          <p:cNvSpPr/>
          <p:nvPr/>
        </p:nvSpPr>
        <p:spPr>
          <a:xfrm>
            <a:off x="450166" y="1031529"/>
            <a:ext cx="823998" cy="553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1F3700-1547-2B43-96C1-AFFD33C1B2C3}"/>
              </a:ext>
            </a:extLst>
          </p:cNvPr>
          <p:cNvSpPr/>
          <p:nvPr/>
        </p:nvSpPr>
        <p:spPr>
          <a:xfrm>
            <a:off x="5837035" y="777623"/>
            <a:ext cx="348905" cy="19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2F100F-4D9A-2741-98B8-45052F0D28D3}"/>
              </a:ext>
            </a:extLst>
          </p:cNvPr>
          <p:cNvSpPr/>
          <p:nvPr/>
        </p:nvSpPr>
        <p:spPr>
          <a:xfrm>
            <a:off x="5775873" y="4833088"/>
            <a:ext cx="434379" cy="263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AEB1B-911D-DF47-B484-D6EF12E79971}"/>
              </a:ext>
            </a:extLst>
          </p:cNvPr>
          <p:cNvSpPr/>
          <p:nvPr/>
        </p:nvSpPr>
        <p:spPr>
          <a:xfrm>
            <a:off x="5861347" y="2793434"/>
            <a:ext cx="348905" cy="19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A21D07-08C7-6549-B514-01EACFBB3068}"/>
                  </a:ext>
                </a:extLst>
              </p:cNvPr>
              <p:cNvSpPr txBox="1"/>
              <p:nvPr/>
            </p:nvSpPr>
            <p:spPr>
              <a:xfrm>
                <a:off x="1423288" y="4662152"/>
                <a:ext cx="2942650" cy="794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00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</a:rPr>
                        <m:t>ensitivity</m:t>
                      </m:r>
                      <m:r>
                        <m:rPr>
                          <m:nor/>
                        </m:rPr>
                        <a:rPr lang="en-US" sz="2500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m:rPr>
                              <m:nor/>
                            </m:rPr>
                            <a:rPr lang="en-US" sz="2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m:rPr>
                              <m:nor/>
                            </m:rPr>
                            <a:rPr lang="en-US" sz="2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ERF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A21D07-08C7-6549-B514-01EACFBB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88" y="4662152"/>
                <a:ext cx="2942650" cy="794705"/>
              </a:xfrm>
              <a:prstGeom prst="rect">
                <a:avLst/>
              </a:prstGeom>
              <a:blipFill>
                <a:blip r:embed="rId8"/>
                <a:stretch>
                  <a:fillRect t="-1563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5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542882-E064-4EF5-AEAB-ED683E996157}"/>
              </a:ext>
            </a:extLst>
          </p:cNvPr>
          <p:cNvSpPr txBox="1"/>
          <p:nvPr/>
        </p:nvSpPr>
        <p:spPr>
          <a:xfrm>
            <a:off x="9368901" y="8391"/>
            <a:ext cx="282309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Times New Roman"/>
              </a:rPr>
              <a:t>alcide.zhao@ed.ac.uk</a:t>
            </a:r>
            <a:r>
              <a:rPr lang="en-GB" sz="2000" b="1" dirty="0">
                <a:latin typeface="Times New Roman"/>
              </a:rPr>
              <a:t>​</a:t>
            </a:r>
            <a:endParaRPr lang="en-GB" sz="2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08446"/>
            <a:ext cx="12060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620" y="973501"/>
            <a:ext cx="11887199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798" y="839713"/>
            <a:ext cx="11480842" cy="499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day climate in response to the past few decades of emission changes are out of equilibrium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in equilibrium, the global mean temperature responses are twice as large as the transient 1970-2010 changes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ERF may only work at global scale for well-mixed GHGs, and needs to be used carefully for short-lived climate forcers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Zhao, et. al (2019). Climate forcing and response to greenhouse gases, aerosols and ozone in CESM1. J. </a:t>
            </a:r>
            <a:r>
              <a:rPr lang="en-GB" sz="24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Geophys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Res. 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https://doi.org/10.1029/2019JD030769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9542</TotalTime>
  <Words>517</Words>
  <Application>Microsoft Macintosh PowerPoint</Application>
  <PresentationFormat>Widescreen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Why equilibrium?  Steady-state</vt:lpstr>
      <vt:lpstr>Time-slice runs to climate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蔣浩宇</dc:creator>
  <dc:description/>
  <cp:lastModifiedBy>ZHAO Alcide</cp:lastModifiedBy>
  <cp:revision>1468</cp:revision>
  <dcterms:created xsi:type="dcterms:W3CDTF">2015-06-30T01:37:50Z</dcterms:created>
  <dcterms:modified xsi:type="dcterms:W3CDTF">2020-04-30T15:37:20Z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