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7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8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9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  <p:sldMasterId id="2147483671" r:id="rId2"/>
    <p:sldMasterId id="2147483680" r:id="rId3"/>
    <p:sldMasterId id="2147483689" r:id="rId4"/>
    <p:sldMasterId id="2147483697" r:id="rId5"/>
    <p:sldMasterId id="2147483705" r:id="rId6"/>
    <p:sldMasterId id="2147483713" r:id="rId7"/>
    <p:sldMasterId id="2147483730" r:id="rId8"/>
    <p:sldMasterId id="2147483738" r:id="rId9"/>
    <p:sldMasterId id="2147483746" r:id="rId10"/>
    <p:sldMasterId id="2147483756" r:id="rId11"/>
  </p:sldMasterIdLst>
  <p:notesMasterIdLst>
    <p:notesMasterId r:id="rId29"/>
  </p:notesMasterIdLst>
  <p:sldIdLst>
    <p:sldId id="377" r:id="rId12"/>
    <p:sldId id="1385" r:id="rId13"/>
    <p:sldId id="1379" r:id="rId14"/>
    <p:sldId id="1216" r:id="rId15"/>
    <p:sldId id="1381" r:id="rId16"/>
    <p:sldId id="1382" r:id="rId17"/>
    <p:sldId id="305" r:id="rId18"/>
    <p:sldId id="306" r:id="rId19"/>
    <p:sldId id="307" r:id="rId20"/>
    <p:sldId id="308" r:id="rId21"/>
    <p:sldId id="436" r:id="rId22"/>
    <p:sldId id="437" r:id="rId23"/>
    <p:sldId id="1219" r:id="rId24"/>
    <p:sldId id="393" r:id="rId25"/>
    <p:sldId id="312" r:id="rId26"/>
    <p:sldId id="1378" r:id="rId27"/>
    <p:sldId id="722" r:id="rId2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lo Buontempo" initials="CB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C4DD"/>
    <a:srgbClr val="382D87"/>
    <a:srgbClr val="302C88"/>
    <a:srgbClr val="2E2A82"/>
    <a:srgbClr val="342F91"/>
    <a:srgbClr val="312D8B"/>
    <a:srgbClr val="2F2B85"/>
    <a:srgbClr val="333399"/>
    <a:srgbClr val="000066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588D84-42EA-3448-9D33-E9D55C4634C9}" v="39" dt="2020-05-04T08:28:26.5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0"/>
    <p:restoredTop sz="94603"/>
  </p:normalViewPr>
  <p:slideViewPr>
    <p:cSldViewPr snapToGrid="0">
      <p:cViewPr varScale="1">
        <p:scale>
          <a:sx n="145" d="100"/>
          <a:sy n="145" d="100"/>
        </p:scale>
        <p:origin x="680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commentAuthors" Target="commentAuthors.xml"/><Relationship Id="rId35" Type="http://schemas.microsoft.com/office/2015/10/relationships/revisionInfo" Target="revisionInfo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2CD7E-4193-46CB-8698-CB3797083196}" type="datetimeFigureOut">
              <a:rPr lang="en-US" smtClean="0"/>
              <a:t>5/4/20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E37BDE-1E16-4497-8123-4D9E05ECC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010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 lang="en-GB" sz="2000" b="0" strike="noStrike" spc="-1">
              <a:latin typeface="Arial"/>
            </a:endParaRPr>
          </a:p>
        </p:txBody>
      </p:sp>
      <p:sp>
        <p:nvSpPr>
          <p:cNvPr id="343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2B9F73-DBAA-4899-AEAD-33E4235F434C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179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87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47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97392" indent="-298694" defTabSz="1194785">
              <a:lnSpc>
                <a:spcPct val="115000"/>
              </a:lnSpc>
              <a:spcBef>
                <a:spcPts val="0"/>
              </a:spcBef>
              <a:buFontTx/>
              <a:buAutoNum type="arabicParenR"/>
              <a:defRPr sz="1900"/>
            </a:pPr>
            <a:r>
              <a:rPr lang="en-GB" sz="1200" dirty="0"/>
              <a:t> To provide </a:t>
            </a:r>
            <a:r>
              <a:rPr lang="en-GB" sz="1200" b="1" dirty="0"/>
              <a:t>practical examples</a:t>
            </a:r>
            <a:r>
              <a:rPr lang="en-GB" sz="1200" dirty="0"/>
              <a:t> of how C3S in general and CDS in particular could deliver information of relevance to specific sectors.</a:t>
            </a:r>
          </a:p>
          <a:p>
            <a:pPr marL="597392" indent="-298694" defTabSz="1194785">
              <a:lnSpc>
                <a:spcPct val="115000"/>
              </a:lnSpc>
              <a:spcBef>
                <a:spcPts val="0"/>
              </a:spcBef>
              <a:buFontTx/>
              <a:buAutoNum type="arabicParenR"/>
              <a:defRPr sz="1900"/>
            </a:pPr>
            <a:r>
              <a:rPr lang="en-GB" sz="1200" dirty="0"/>
              <a:t> To act as  benchmarks of</a:t>
            </a:r>
            <a:r>
              <a:rPr lang="en-GB" sz="1200" b="1" dirty="0"/>
              <a:t> good practice</a:t>
            </a:r>
            <a:r>
              <a:rPr lang="en-GB" sz="1200" dirty="0"/>
              <a:t>.</a:t>
            </a:r>
          </a:p>
          <a:p>
            <a:pPr marL="597392" indent="-298694" defTabSz="1194785">
              <a:lnSpc>
                <a:spcPct val="115000"/>
              </a:lnSpc>
              <a:spcBef>
                <a:spcPts val="0"/>
              </a:spcBef>
              <a:buFontTx/>
              <a:buAutoNum type="arabicParenR"/>
              <a:defRPr sz="1900"/>
            </a:pPr>
            <a:r>
              <a:rPr lang="en-GB" sz="1200" dirty="0"/>
              <a:t> To document </a:t>
            </a:r>
            <a:r>
              <a:rPr lang="en-GB" sz="1200" b="1" dirty="0"/>
              <a:t>users needs</a:t>
            </a:r>
            <a:r>
              <a:rPr lang="en-GB" sz="1200" dirty="0"/>
              <a:t>, and whenever possible address those.</a:t>
            </a:r>
          </a:p>
          <a:p>
            <a:pPr marL="298698" indent="0" defTabSz="1194785">
              <a:lnSpc>
                <a:spcPct val="115000"/>
              </a:lnSpc>
              <a:spcBef>
                <a:spcPts val="0"/>
              </a:spcBef>
              <a:buNone/>
              <a:defRPr sz="1900"/>
            </a:pPr>
            <a:endParaRPr lang="en-GB" sz="1200" dirty="0"/>
          </a:p>
          <a:p>
            <a:pPr marL="597392" indent="-298694" defTabSz="1194785">
              <a:lnSpc>
                <a:spcPct val="115000"/>
              </a:lnSpc>
              <a:spcBef>
                <a:spcPts val="0"/>
              </a:spcBef>
              <a:buFontTx/>
              <a:buAutoNum type="arabicParenR"/>
              <a:defRPr sz="1900"/>
            </a:pPr>
            <a:endParaRPr lang="en-GB" sz="1200" dirty="0"/>
          </a:p>
          <a:p>
            <a:pPr marL="298698" indent="0" defTabSz="1194785">
              <a:lnSpc>
                <a:spcPct val="115000"/>
              </a:lnSpc>
              <a:spcBef>
                <a:spcPts val="0"/>
              </a:spcBef>
              <a:buNone/>
              <a:defRPr sz="1900"/>
            </a:pPr>
            <a:r>
              <a:rPr lang="en-GB" sz="1200" i="1" dirty="0"/>
              <a:t>In particular SIS contracts should develop and make available </a:t>
            </a:r>
          </a:p>
          <a:p>
            <a:pPr marL="298698" indent="0" defTabSz="1194785">
              <a:lnSpc>
                <a:spcPct val="115000"/>
              </a:lnSpc>
              <a:spcBef>
                <a:spcPts val="0"/>
              </a:spcBef>
              <a:buNone/>
              <a:defRPr sz="1900"/>
            </a:pPr>
            <a:r>
              <a:rPr lang="en-GB" sz="1200" b="1" i="1" dirty="0"/>
              <a:t>sector-relevant indicators and tools </a:t>
            </a:r>
            <a:r>
              <a:rPr lang="en-GB" sz="1200" i="1" dirty="0"/>
              <a:t>that were either unavailable or inaccessible before.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270C-FB42-C54A-AC71-B4EEB4FA7F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511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3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0.jpe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4.png"/><Relationship Id="rId4" Type="http://schemas.openxmlformats.org/officeDocument/2006/relationships/image" Target="../media/image6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7.png"/><Relationship Id="rId4" Type="http://schemas.openxmlformats.org/officeDocument/2006/relationships/image" Target="../media/image35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45.png"/><Relationship Id="rId4" Type="http://schemas.openxmlformats.org/officeDocument/2006/relationships/image" Target="../media/image6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-4720" y="0"/>
            <a:ext cx="2084906" cy="5164039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46" y="0"/>
            <a:ext cx="2102132" cy="51435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-21945" y="-1"/>
            <a:ext cx="2102132" cy="516403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>
                <a:solidFill>
                  <a:srgbClr val="25408F"/>
                </a:solidFill>
              </a:rPr>
              <a:t>Data Access</a:t>
            </a:r>
            <a:endParaRPr lang="en-US" sz="1100" b="1">
              <a:solidFill>
                <a:srgbClr val="25408F"/>
              </a:solidFill>
            </a:endParaRPr>
          </a:p>
        </p:txBody>
      </p:sp>
      <p:pic>
        <p:nvPicPr>
          <p:cNvPr id="13" name="Picture 2" descr="S:\F15015_Copernicus\3_Work\330_Work-in-process\Logos_icons\Accestodata_negatif-01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73" y="118278"/>
            <a:ext cx="541005" cy="54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038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7" y="-2"/>
            <a:ext cx="2106504" cy="5175269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-21945" y="-3"/>
            <a:ext cx="2102132" cy="516404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202" y="699542"/>
            <a:ext cx="7919262" cy="38230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>
                <a:solidFill>
                  <a:srgbClr val="0B6192"/>
                </a:solidFill>
              </a:rPr>
              <a:t>Marine </a:t>
            </a:r>
          </a:p>
          <a:p>
            <a:pPr algn="ctr"/>
            <a:r>
              <a:rPr lang="es-ES" sz="1000" b="1" err="1">
                <a:solidFill>
                  <a:srgbClr val="0B6192"/>
                </a:solidFill>
              </a:rPr>
              <a:t>Monitoring</a:t>
            </a:r>
            <a:endParaRPr lang="en-US" sz="1000" b="1">
              <a:solidFill>
                <a:srgbClr val="0B6192"/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1582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7949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B6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Subtitle 2"/>
          <p:cNvSpPr>
            <a:spLocks noGrp="1"/>
          </p:cNvSpPr>
          <p:nvPr>
            <p:ph type="subTitle" idx="13"/>
          </p:nvPr>
        </p:nvSpPr>
        <p:spPr>
          <a:xfrm>
            <a:off x="2555041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6512" y="1322672"/>
            <a:ext cx="2747277" cy="288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242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79212" y="-20538"/>
            <a:ext cx="1877256" cy="51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58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itle 1"/>
          <p:cNvSpPr txBox="1">
            <a:spLocks/>
          </p:cNvSpPr>
          <p:nvPr userDrawn="1"/>
        </p:nvSpPr>
        <p:spPr>
          <a:xfrm>
            <a:off x="2555041" y="2572001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478516" y="3723878"/>
            <a:ext cx="17172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>
                <a:solidFill>
                  <a:schemeClr val="bg1"/>
                </a:solidFill>
              </a:rPr>
              <a:t>Marine </a:t>
            </a:r>
            <a:r>
              <a:rPr lang="es-ES" sz="1100" b="0" err="1">
                <a:solidFill>
                  <a:schemeClr val="bg1"/>
                </a:solidFill>
              </a:rPr>
              <a:t>Monitoring</a:t>
            </a:r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812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7" y="-92546"/>
            <a:ext cx="2270024" cy="5267814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-30511" y="-92546"/>
            <a:ext cx="2298483" cy="5426174"/>
            <a:chOff x="-140429" y="-46112"/>
            <a:chExt cx="2298483" cy="5282158"/>
          </a:xfrm>
        </p:grpSpPr>
        <p:sp>
          <p:nvSpPr>
            <p:cNvPr id="19" name="Rectangle 18"/>
            <p:cNvSpPr/>
            <p:nvPr userDrawn="1"/>
          </p:nvSpPr>
          <p:spPr>
            <a:xfrm>
              <a:off x="-108520" y="969"/>
              <a:ext cx="2266574" cy="5235077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140429" y="-46112"/>
              <a:ext cx="2298483" cy="5189612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878904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5069904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31582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err="1">
                <a:solidFill>
                  <a:schemeClr val="tx2"/>
                </a:solidFill>
              </a:rPr>
              <a:t>Monitoring</a:t>
            </a:r>
            <a:endParaRPr lang="en-US" sz="1000" b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663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7" y="-92546"/>
            <a:ext cx="2270024" cy="5267814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-30511" y="-92546"/>
            <a:ext cx="2298483" cy="5426174"/>
            <a:chOff x="-140429" y="-46112"/>
            <a:chExt cx="2298483" cy="5282158"/>
          </a:xfrm>
        </p:grpSpPr>
        <p:sp>
          <p:nvSpPr>
            <p:cNvPr id="19" name="Rectangle 18"/>
            <p:cNvSpPr/>
            <p:nvPr userDrawn="1"/>
          </p:nvSpPr>
          <p:spPr>
            <a:xfrm>
              <a:off x="-108520" y="969"/>
              <a:ext cx="2266574" cy="5235077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-140429" y="-46112"/>
              <a:ext cx="2298483" cy="5189612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146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584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5972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5410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1582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err="1">
                <a:solidFill>
                  <a:schemeClr val="tx2"/>
                </a:solidFill>
              </a:rPr>
              <a:t>Monitoring</a:t>
            </a:r>
            <a:endParaRPr lang="en-US" sz="1000" b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6876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7" y="-92546"/>
            <a:ext cx="2270024" cy="5267814"/>
          </a:xfrm>
          <a:prstGeom prst="rect">
            <a:avLst/>
          </a:prstGeom>
        </p:spPr>
      </p:pic>
      <p:grpSp>
        <p:nvGrpSpPr>
          <p:cNvPr id="14" name="Group 13"/>
          <p:cNvGrpSpPr/>
          <p:nvPr userDrawn="1"/>
        </p:nvGrpSpPr>
        <p:grpSpPr>
          <a:xfrm>
            <a:off x="-30511" y="-92546"/>
            <a:ext cx="2298483" cy="5426174"/>
            <a:chOff x="-140429" y="-46112"/>
            <a:chExt cx="2298483" cy="5282158"/>
          </a:xfrm>
        </p:grpSpPr>
        <p:sp>
          <p:nvSpPr>
            <p:cNvPr id="17" name="Rectangle 16"/>
            <p:cNvSpPr/>
            <p:nvPr userDrawn="1"/>
          </p:nvSpPr>
          <p:spPr>
            <a:xfrm>
              <a:off x="-108520" y="969"/>
              <a:ext cx="2266574" cy="5235077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-140429" y="-46112"/>
              <a:ext cx="2298483" cy="5189612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1582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err="1">
                <a:solidFill>
                  <a:schemeClr val="tx2"/>
                </a:solidFill>
              </a:rPr>
              <a:t>Monitoring</a:t>
            </a:r>
            <a:endParaRPr lang="en-US" sz="1000" b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335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7" y="-92546"/>
            <a:ext cx="2270024" cy="5267814"/>
          </a:xfrm>
          <a:prstGeom prst="rect">
            <a:avLst/>
          </a:prstGeom>
        </p:spPr>
      </p:pic>
      <p:grpSp>
        <p:nvGrpSpPr>
          <p:cNvPr id="18" name="Group 17"/>
          <p:cNvGrpSpPr/>
          <p:nvPr userDrawn="1"/>
        </p:nvGrpSpPr>
        <p:grpSpPr>
          <a:xfrm>
            <a:off x="-30511" y="-92546"/>
            <a:ext cx="2298483" cy="5426174"/>
            <a:chOff x="-140429" y="-46112"/>
            <a:chExt cx="2298483" cy="5282158"/>
          </a:xfrm>
        </p:grpSpPr>
        <p:sp>
          <p:nvSpPr>
            <p:cNvPr id="19" name="Rectangle 18"/>
            <p:cNvSpPr/>
            <p:nvPr userDrawn="1"/>
          </p:nvSpPr>
          <p:spPr>
            <a:xfrm>
              <a:off x="-108520" y="969"/>
              <a:ext cx="2266574" cy="5235077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140429" y="-46112"/>
              <a:ext cx="2298483" cy="5189612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err="1">
                <a:solidFill>
                  <a:schemeClr val="tx2"/>
                </a:solidFill>
              </a:rPr>
              <a:t>Monitoring</a:t>
            </a:r>
            <a:endParaRPr lang="en-US" sz="1000" b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081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36512" y="0"/>
            <a:ext cx="2463612" cy="5183078"/>
            <a:chOff x="-4559112" y="-241167"/>
            <a:chExt cx="2463612" cy="5183078"/>
          </a:xfrm>
        </p:grpSpPr>
        <p:pic>
          <p:nvPicPr>
            <p:cNvPr id="19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3"/>
            <a:stretch/>
          </p:blipFill>
          <p:spPr bwMode="auto">
            <a:xfrm>
              <a:off x="-4533687" y="-212875"/>
              <a:ext cx="2438187" cy="5154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-4559112" y="-241167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4533687" y="-212875"/>
              <a:ext cx="2438187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" name="Straight Connector 15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extBox 21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err="1">
                <a:solidFill>
                  <a:srgbClr val="B0BF27"/>
                </a:solidFill>
              </a:rPr>
              <a:t>Land</a:t>
            </a:r>
            <a:r>
              <a:rPr lang="es-ES" sz="1100" b="0">
                <a:solidFill>
                  <a:srgbClr val="B0BF27"/>
                </a:solidFill>
              </a:rPr>
              <a:t> </a:t>
            </a:r>
            <a:r>
              <a:rPr lang="es-ES" sz="1100" b="0" err="1">
                <a:solidFill>
                  <a:srgbClr val="B0BF27"/>
                </a:solidFill>
              </a:rPr>
              <a:t>Monitoring</a:t>
            </a:r>
            <a:endParaRPr lang="en-US" sz="1100" b="0">
              <a:solidFill>
                <a:srgbClr val="B0BF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959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err="1">
                <a:solidFill>
                  <a:srgbClr val="B0BF27"/>
                </a:solidFill>
              </a:rPr>
              <a:t>Land</a:t>
            </a:r>
            <a:r>
              <a:rPr lang="es-ES" sz="1100" b="0">
                <a:solidFill>
                  <a:srgbClr val="B0BF27"/>
                </a:solidFill>
              </a:rPr>
              <a:t> </a:t>
            </a:r>
            <a:r>
              <a:rPr lang="es-ES" sz="1100" b="0" err="1">
                <a:solidFill>
                  <a:srgbClr val="B0BF27"/>
                </a:solidFill>
              </a:rPr>
              <a:t>Monitoring</a:t>
            </a:r>
            <a:endParaRPr lang="en-US" sz="1100" b="0">
              <a:solidFill>
                <a:srgbClr val="B0BF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9490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25474" y="-4537"/>
            <a:ext cx="9144000" cy="5143500"/>
          </a:xfrm>
          <a:prstGeom prst="rect">
            <a:avLst/>
          </a:prstGeom>
          <a:solidFill>
            <a:srgbClr val="B0B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5/4/20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2636031" y="2572001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3"/>
          </p:nvPr>
        </p:nvSpPr>
        <p:spPr>
          <a:xfrm>
            <a:off x="2636031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170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9552" y="1470422"/>
            <a:ext cx="2409911" cy="252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76"/>
          <a:stretch/>
        </p:blipFill>
        <p:spPr bwMode="auto">
          <a:xfrm>
            <a:off x="7260856" y="-4537"/>
            <a:ext cx="1883144" cy="514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242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58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582712" y="3363838"/>
            <a:ext cx="2189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err="1">
                <a:solidFill>
                  <a:schemeClr val="bg1"/>
                </a:solidFill>
              </a:rPr>
              <a:t>Land</a:t>
            </a:r>
            <a:r>
              <a:rPr lang="es-ES" sz="1100" b="0">
                <a:solidFill>
                  <a:schemeClr val="bg1"/>
                </a:solidFill>
              </a:rPr>
              <a:t> </a:t>
            </a:r>
            <a:r>
              <a:rPr lang="es-ES" sz="1100" b="0" err="1">
                <a:solidFill>
                  <a:schemeClr val="bg1"/>
                </a:solidFill>
              </a:rPr>
              <a:t>Monitoring</a:t>
            </a:r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8125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-36512" y="0"/>
            <a:ext cx="2463612" cy="5183078"/>
            <a:chOff x="-4559112" y="-241167"/>
            <a:chExt cx="2463612" cy="5183078"/>
          </a:xfrm>
        </p:grpSpPr>
        <p:pic>
          <p:nvPicPr>
            <p:cNvPr id="24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3"/>
            <a:stretch/>
          </p:blipFill>
          <p:spPr bwMode="auto">
            <a:xfrm>
              <a:off x="-4533687" y="-212875"/>
              <a:ext cx="2438187" cy="5154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4559112" y="-241167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-4533687" y="-212875"/>
              <a:ext cx="2438187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err="1">
                <a:solidFill>
                  <a:srgbClr val="B0BF27"/>
                </a:solidFill>
              </a:rPr>
              <a:t>Land</a:t>
            </a:r>
            <a:r>
              <a:rPr lang="es-ES" sz="1100" b="0">
                <a:solidFill>
                  <a:srgbClr val="B0BF27"/>
                </a:solidFill>
              </a:rPr>
              <a:t> </a:t>
            </a:r>
            <a:r>
              <a:rPr lang="es-ES" sz="1100" b="0" err="1">
                <a:solidFill>
                  <a:srgbClr val="B0BF27"/>
                </a:solidFill>
              </a:rPr>
              <a:t>Monitoring</a:t>
            </a:r>
            <a:endParaRPr lang="en-US" sz="1100" b="0">
              <a:solidFill>
                <a:srgbClr val="B0BF2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8663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2"/>
            <a:ext cx="7919262" cy="38230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>
                <a:solidFill>
                  <a:srgbClr val="25408F"/>
                </a:solidFill>
              </a:rPr>
              <a:t>Data Access</a:t>
            </a:r>
            <a:endParaRPr lang="en-US" sz="1100" b="1">
              <a:solidFill>
                <a:srgbClr val="2540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7387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err="1">
                <a:solidFill>
                  <a:srgbClr val="B0BF27"/>
                </a:solidFill>
              </a:rPr>
              <a:t>Land</a:t>
            </a:r>
            <a:r>
              <a:rPr lang="es-ES" sz="1100" b="0">
                <a:solidFill>
                  <a:srgbClr val="B0BF27"/>
                </a:solidFill>
              </a:rPr>
              <a:t> </a:t>
            </a:r>
            <a:r>
              <a:rPr lang="es-ES" sz="1100" b="0" err="1">
                <a:solidFill>
                  <a:srgbClr val="B0BF27"/>
                </a:solidFill>
              </a:rPr>
              <a:t>Monitoring</a:t>
            </a:r>
            <a:endParaRPr lang="en-US" sz="1100" b="0">
              <a:solidFill>
                <a:srgbClr val="B0BF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6876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-36512" y="0"/>
            <a:ext cx="2463612" cy="5183078"/>
            <a:chOff x="-4559112" y="-241167"/>
            <a:chExt cx="2463612" cy="5183078"/>
          </a:xfrm>
        </p:grpSpPr>
        <p:pic>
          <p:nvPicPr>
            <p:cNvPr id="15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3"/>
            <a:stretch/>
          </p:blipFill>
          <p:spPr bwMode="auto">
            <a:xfrm>
              <a:off x="-4533687" y="-212875"/>
              <a:ext cx="2438187" cy="5154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/>
            <p:cNvSpPr/>
            <p:nvPr userDrawn="1"/>
          </p:nvSpPr>
          <p:spPr>
            <a:xfrm>
              <a:off x="-4559112" y="-241167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-4533687" y="-212875"/>
              <a:ext cx="2438187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err="1">
                <a:solidFill>
                  <a:srgbClr val="B0BF27"/>
                </a:solidFill>
              </a:rPr>
              <a:t>Land</a:t>
            </a:r>
            <a:r>
              <a:rPr lang="es-ES" sz="1100" b="0">
                <a:solidFill>
                  <a:srgbClr val="B0BF27"/>
                </a:solidFill>
              </a:rPr>
              <a:t> </a:t>
            </a:r>
            <a:r>
              <a:rPr lang="es-ES" sz="1100" b="0" err="1">
                <a:solidFill>
                  <a:srgbClr val="B0BF27"/>
                </a:solidFill>
              </a:rPr>
              <a:t>Monitoring</a:t>
            </a:r>
            <a:endParaRPr lang="en-US" sz="1100" b="0">
              <a:solidFill>
                <a:srgbClr val="B0BF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3354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-36512" y="0"/>
            <a:ext cx="2463612" cy="5183078"/>
            <a:chOff x="-4559112" y="-241167"/>
            <a:chExt cx="2463612" cy="5183078"/>
          </a:xfrm>
        </p:grpSpPr>
        <p:pic>
          <p:nvPicPr>
            <p:cNvPr id="19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3"/>
            <a:stretch/>
          </p:blipFill>
          <p:spPr bwMode="auto">
            <a:xfrm>
              <a:off x="-4533687" y="-212875"/>
              <a:ext cx="2438187" cy="5154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-4559112" y="-241167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4533687" y="-212875"/>
              <a:ext cx="2438187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err="1">
                <a:solidFill>
                  <a:srgbClr val="B0BF27"/>
                </a:solidFill>
              </a:rPr>
              <a:t>Land</a:t>
            </a:r>
            <a:r>
              <a:rPr lang="es-ES" sz="1100" b="0">
                <a:solidFill>
                  <a:srgbClr val="B0BF27"/>
                </a:solidFill>
              </a:rPr>
              <a:t> </a:t>
            </a:r>
            <a:r>
              <a:rPr lang="es-ES" sz="1100" b="0" err="1">
                <a:solidFill>
                  <a:srgbClr val="B0BF27"/>
                </a:solidFill>
              </a:rPr>
              <a:t>Monitoring</a:t>
            </a:r>
            <a:endParaRPr lang="en-US" sz="1100" b="0">
              <a:solidFill>
                <a:srgbClr val="B0BF27"/>
              </a:solidFill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70811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Designer\Desktop\PRESENTATION COPERNICUS\FOTO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678" y="-36863"/>
            <a:ext cx="2415629" cy="521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22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" name="Straight Connector 23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err="1">
                <a:solidFill>
                  <a:schemeClr val="accent6">
                    <a:lumMod val="50000"/>
                  </a:schemeClr>
                </a:solidFill>
              </a:rPr>
              <a:t>Emergency</a:t>
            </a:r>
            <a:endParaRPr lang="es-ES" sz="1100" b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s-ES" sz="1100" b="0">
                <a:solidFill>
                  <a:schemeClr val="accent6">
                    <a:lumMod val="50000"/>
                  </a:schemeClr>
                </a:solidFill>
              </a:rPr>
              <a:t>Management</a:t>
            </a:r>
            <a:endParaRPr lang="en-US" sz="1100" b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316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Connector 13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err="1">
                <a:solidFill>
                  <a:schemeClr val="accent6">
                    <a:lumMod val="75000"/>
                  </a:schemeClr>
                </a:solidFill>
              </a:rPr>
              <a:t>Emergency</a:t>
            </a:r>
            <a:endParaRPr lang="es-ES" sz="1100" b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s-ES" sz="1100" b="0">
                <a:solidFill>
                  <a:schemeClr val="accent6">
                    <a:lumMod val="75000"/>
                  </a:schemeClr>
                </a:solidFill>
              </a:rPr>
              <a:t>Management</a:t>
            </a:r>
            <a:endParaRPr lang="en-US" sz="1100" b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7281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A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5/4/20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2593876" y="2572001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2593876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9036" y="1288306"/>
            <a:ext cx="2454145" cy="261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758598" y="3390260"/>
            <a:ext cx="185502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err="1">
                <a:solidFill>
                  <a:schemeClr val="bg1"/>
                </a:solidFill>
              </a:rPr>
              <a:t>Emergency</a:t>
            </a:r>
            <a:r>
              <a:rPr lang="es-ES" sz="1100" b="0" baseline="0">
                <a:solidFill>
                  <a:schemeClr val="bg1"/>
                </a:solidFill>
              </a:rPr>
              <a:t> </a:t>
            </a:r>
            <a:r>
              <a:rPr lang="es-ES" sz="1100" b="0">
                <a:solidFill>
                  <a:schemeClr val="bg1"/>
                </a:solidFill>
              </a:rPr>
              <a:t>Management</a:t>
            </a:r>
            <a:endParaRPr lang="en-US" sz="1100" b="0">
              <a:solidFill>
                <a:schemeClr val="bg1"/>
              </a:solidFill>
            </a:endParaRPr>
          </a:p>
        </p:txBody>
      </p:sp>
      <p:pic>
        <p:nvPicPr>
          <p:cNvPr id="2051" name="Picture 3" descr="C:\Users\Designer\Desktop\PRESENTATION COPERNICUS\foto3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164" y="0"/>
            <a:ext cx="2099054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5933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Designer\Desktop\PRESENTATION COPERNICUS\FOTO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678" y="-36863"/>
            <a:ext cx="2415629" cy="521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2920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6056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err="1">
                <a:solidFill>
                  <a:schemeClr val="accent6">
                    <a:lumMod val="50000"/>
                  </a:schemeClr>
                </a:solidFill>
              </a:rPr>
              <a:t>Emergency</a:t>
            </a:r>
            <a:endParaRPr lang="es-ES" sz="1100" b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s-ES" sz="1100" b="0">
                <a:solidFill>
                  <a:schemeClr val="accent6">
                    <a:lumMod val="50000"/>
                  </a:schemeClr>
                </a:solidFill>
              </a:rPr>
              <a:t>Management</a:t>
            </a:r>
            <a:endParaRPr lang="en-US" sz="1100" b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2665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Straight Connector 18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err="1">
                <a:solidFill>
                  <a:schemeClr val="accent6">
                    <a:lumMod val="75000"/>
                  </a:schemeClr>
                </a:solidFill>
              </a:rPr>
              <a:t>Emergency</a:t>
            </a:r>
            <a:endParaRPr lang="es-ES" sz="1100" b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s-ES" sz="1100" b="0">
                <a:solidFill>
                  <a:schemeClr val="accent6">
                    <a:lumMod val="75000"/>
                  </a:schemeClr>
                </a:solidFill>
              </a:rPr>
              <a:t>Management</a:t>
            </a:r>
            <a:endParaRPr lang="en-US" sz="1100" b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8917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Designer\Desktop\PRESENTATION COPERNICUS\FOTO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678" y="-36863"/>
            <a:ext cx="2415629" cy="521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3" name="Straight Connector 22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err="1">
                <a:solidFill>
                  <a:schemeClr val="accent6">
                    <a:lumMod val="50000"/>
                  </a:schemeClr>
                </a:solidFill>
              </a:rPr>
              <a:t>Emergency</a:t>
            </a:r>
            <a:endParaRPr lang="es-ES" sz="1100" b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s-ES" sz="1100" b="0">
                <a:solidFill>
                  <a:schemeClr val="accent6">
                    <a:lumMod val="50000"/>
                  </a:schemeClr>
                </a:solidFill>
              </a:rPr>
              <a:t>Management</a:t>
            </a:r>
            <a:endParaRPr lang="en-US" sz="1100" b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2277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Designer\Desktop\PRESENTATION COPERNICUS\FOTO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678" y="-36863"/>
            <a:ext cx="2415629" cy="521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2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22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Straight Connector 19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err="1">
                <a:solidFill>
                  <a:schemeClr val="accent6">
                    <a:lumMod val="50000"/>
                  </a:schemeClr>
                </a:solidFill>
              </a:rPr>
              <a:t>Emergency</a:t>
            </a:r>
            <a:endParaRPr lang="es-ES" sz="1100" b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s-ES" sz="1100" b="0">
                <a:solidFill>
                  <a:schemeClr val="accent6">
                    <a:lumMod val="50000"/>
                  </a:schemeClr>
                </a:solidFill>
              </a:rPr>
              <a:t>Management</a:t>
            </a:r>
            <a:endParaRPr lang="en-US" sz="1100" b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690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596" y="251"/>
            <a:ext cx="1916102" cy="514350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7223596" y="0"/>
            <a:ext cx="1728192" cy="5143500"/>
          </a:xfrm>
          <a:prstGeom prst="rect">
            <a:avLst/>
          </a:prstGeom>
          <a:gradFill flip="none" rotWithShape="1">
            <a:gsLst>
              <a:gs pos="4000">
                <a:schemeClr val="accent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569823" y="2571750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2569823" y="317393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7" name="Picture 3" descr="S:\F15015_Copernicus\3_Work\330_Work-in-process\Logos_icons\User Uptake_blanc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6" y="902657"/>
            <a:ext cx="2821221" cy="282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723496" y="3723878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>
                <a:solidFill>
                  <a:schemeClr val="bg1"/>
                </a:solidFill>
              </a:rPr>
              <a:t>Data Access</a:t>
            </a:r>
            <a:endParaRPr lang="en-US" sz="1100" b="0">
              <a:solidFill>
                <a:schemeClr val="bg1"/>
              </a:solidFill>
            </a:endParaRPr>
          </a:p>
        </p:txBody>
      </p:sp>
      <p:pic>
        <p:nvPicPr>
          <p:cNvPr id="18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242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58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11575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28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" name="Group 28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0" name="Rectangle 29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67777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11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14" name="Rectangle 13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58808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62C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06278" y="0"/>
            <a:ext cx="184839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5/4/20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602384" y="2572001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2602384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218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528" y="1491630"/>
            <a:ext cx="2088232" cy="244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204713" y="3507854"/>
            <a:ext cx="236172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err="1">
                <a:solidFill>
                  <a:schemeClr val="bg1"/>
                </a:solidFill>
              </a:rPr>
              <a:t>Atmosphere</a:t>
            </a:r>
            <a:r>
              <a:rPr lang="es-ES" sz="1100" b="0" baseline="0">
                <a:solidFill>
                  <a:schemeClr val="bg1"/>
                </a:solidFill>
              </a:rPr>
              <a:t> </a:t>
            </a:r>
            <a:r>
              <a:rPr lang="es-ES" sz="1100" b="0" err="1">
                <a:solidFill>
                  <a:schemeClr val="bg1"/>
                </a:solidFill>
              </a:rPr>
              <a:t>Monitoring</a:t>
            </a:r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8055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24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" name="Group 28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0" name="Rectangle 29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1022920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5076056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62821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" name="Group 17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19" name="Rectangle 18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32353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30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" name="Group 30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2" name="Rectangle 31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33487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27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" name="Group 27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29" name="Rectangle 28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2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22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84821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-8194"/>
            <a:ext cx="2323579" cy="5195022"/>
            <a:chOff x="-2988840" y="-681190"/>
            <a:chExt cx="2323579" cy="5195022"/>
          </a:xfrm>
        </p:grpSpPr>
        <p:pic>
          <p:nvPicPr>
            <p:cNvPr id="34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 34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42" name="Straight Connector 41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err="1">
                  <a:solidFill>
                    <a:srgbClr val="941333"/>
                  </a:solidFill>
                </a:rPr>
                <a:t>Climate</a:t>
              </a:r>
              <a:endParaRPr lang="es-ES" sz="1100" b="0">
                <a:solidFill>
                  <a:srgbClr val="941333"/>
                </a:solidFill>
              </a:endParaRPr>
            </a:p>
            <a:p>
              <a:r>
                <a:rPr lang="es-ES" sz="1100" b="0" err="1">
                  <a:solidFill>
                    <a:srgbClr val="941333"/>
                  </a:solidFill>
                </a:rPr>
                <a:t>Change</a:t>
              </a:r>
              <a:endParaRPr lang="en-US" sz="1100" b="0">
                <a:solidFill>
                  <a:srgbClr val="941333"/>
                </a:solidFill>
              </a:endParaRPr>
            </a:p>
          </p:txBody>
        </p:sp>
        <p:pic>
          <p:nvPicPr>
            <p:cNvPr id="44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29666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13" name="Straight Connector 1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err="1">
                  <a:solidFill>
                    <a:srgbClr val="941333"/>
                  </a:solidFill>
                </a:rPr>
                <a:t>Climate</a:t>
              </a:r>
              <a:endParaRPr lang="es-ES" sz="1100" b="0">
                <a:solidFill>
                  <a:srgbClr val="941333"/>
                </a:solidFill>
              </a:endParaRPr>
            </a:p>
            <a:p>
              <a:r>
                <a:rPr lang="es-ES" sz="1100" b="0" err="1">
                  <a:solidFill>
                    <a:srgbClr val="941333"/>
                  </a:solidFill>
                </a:rPr>
                <a:t>Change</a:t>
              </a:r>
              <a:endParaRPr lang="en-US" sz="1100" b="0">
                <a:solidFill>
                  <a:srgbClr val="941333"/>
                </a:solidFill>
              </a:endParaRPr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64542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41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23/11/2016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062014" y="2572001"/>
            <a:ext cx="5603580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Climate</a:t>
            </a:r>
            <a:r>
              <a:rPr lang="en-US" baseline="0"/>
              <a:t> Change Service</a:t>
            </a:r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602384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Status report 2016</a:t>
            </a:r>
          </a:p>
        </p:txBody>
      </p:sp>
      <p:pic>
        <p:nvPicPr>
          <p:cNvPr id="10242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52536" y="1200704"/>
            <a:ext cx="3240360" cy="27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8"/>
          <a:stretch/>
        </p:blipFill>
        <p:spPr bwMode="auto">
          <a:xfrm>
            <a:off x="7291387" y="-11268"/>
            <a:ext cx="1852613" cy="516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621854" y="3536429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err="1">
                <a:solidFill>
                  <a:schemeClr val="bg1"/>
                </a:solidFill>
              </a:rPr>
              <a:t>Climate</a:t>
            </a:r>
            <a:r>
              <a:rPr lang="es-ES" sz="1100" b="0" baseline="0">
                <a:solidFill>
                  <a:schemeClr val="bg1"/>
                </a:solidFill>
              </a:rPr>
              <a:t> </a:t>
            </a:r>
            <a:r>
              <a:rPr lang="es-ES" sz="1100" b="0" err="1">
                <a:solidFill>
                  <a:schemeClr val="bg1"/>
                </a:solidFill>
              </a:rPr>
              <a:t>Change</a:t>
            </a:r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889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S:\F15015_Copernicus\3_Work\330_Work-in-process\SC4_BackgroundMat\Visual_ID\Photos\Po_River_Ital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-11410" y="-545"/>
            <a:ext cx="2077082" cy="514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3103" y="-92545"/>
            <a:ext cx="2077083" cy="525658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 userDrawn="1"/>
        </p:nvSpPr>
        <p:spPr>
          <a:xfrm>
            <a:off x="-4720" y="0"/>
            <a:ext cx="2084906" cy="5164039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749424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67494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>
                <a:solidFill>
                  <a:srgbClr val="25408F"/>
                </a:solidFill>
              </a:rPr>
              <a:t>Data Access</a:t>
            </a:r>
            <a:endParaRPr lang="en-US" sz="1100" b="1">
              <a:solidFill>
                <a:srgbClr val="25408F"/>
              </a:solidFill>
            </a:endParaRPr>
          </a:p>
        </p:txBody>
      </p:sp>
      <p:pic>
        <p:nvPicPr>
          <p:cNvPr id="13" name="Picture 2" descr="S:\F15015_Copernicus\3_Work\330_Work-in-process\Logos_icons\Accestodata_negatif-01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73" y="118278"/>
            <a:ext cx="541005" cy="54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3298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18" name="Straight Connector 17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err="1">
                  <a:solidFill>
                    <a:srgbClr val="941333"/>
                  </a:solidFill>
                </a:rPr>
                <a:t>Climate</a:t>
              </a:r>
              <a:endParaRPr lang="es-ES" sz="1100" b="0">
                <a:solidFill>
                  <a:srgbClr val="941333"/>
                </a:solidFill>
              </a:endParaRPr>
            </a:p>
            <a:p>
              <a:r>
                <a:rPr lang="es-ES" sz="1100" b="0" err="1">
                  <a:solidFill>
                    <a:srgbClr val="941333"/>
                  </a:solidFill>
                </a:rPr>
                <a:t>Change</a:t>
              </a:r>
              <a:endParaRPr lang="en-US" sz="1100" b="0">
                <a:solidFill>
                  <a:srgbClr val="941333"/>
                </a:solidFill>
              </a:endParaRP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88525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0" name="Straight Connector 19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err="1">
                  <a:solidFill>
                    <a:srgbClr val="941333"/>
                  </a:solidFill>
                </a:rPr>
                <a:t>Climate</a:t>
              </a:r>
              <a:endParaRPr lang="es-ES" sz="1100" b="0">
                <a:solidFill>
                  <a:srgbClr val="941333"/>
                </a:solidFill>
              </a:endParaRPr>
            </a:p>
            <a:p>
              <a:r>
                <a:rPr lang="es-ES" sz="1100" b="0" err="1">
                  <a:solidFill>
                    <a:srgbClr val="941333"/>
                  </a:solidFill>
                </a:rPr>
                <a:t>Change</a:t>
              </a:r>
              <a:endParaRPr lang="en-US" sz="1100" b="0">
                <a:solidFill>
                  <a:srgbClr val="941333"/>
                </a:solidFill>
              </a:endParaRPr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597596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0" y="-8194"/>
            <a:ext cx="2323579" cy="5195022"/>
            <a:chOff x="-2988840" y="-681190"/>
            <a:chExt cx="2323579" cy="5195022"/>
          </a:xfrm>
        </p:grpSpPr>
        <p:pic>
          <p:nvPicPr>
            <p:cNvPr id="19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4" name="Straight Connector 23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err="1">
                  <a:solidFill>
                    <a:srgbClr val="941333"/>
                  </a:solidFill>
                </a:rPr>
                <a:t>Climate</a:t>
              </a:r>
              <a:endParaRPr lang="es-ES" sz="1100" b="0">
                <a:solidFill>
                  <a:srgbClr val="941333"/>
                </a:solidFill>
              </a:endParaRPr>
            </a:p>
            <a:p>
              <a:r>
                <a:rPr lang="es-ES" sz="1100" b="0" err="1">
                  <a:solidFill>
                    <a:srgbClr val="941333"/>
                  </a:solidFill>
                </a:rPr>
                <a:t>Change</a:t>
              </a:r>
              <a:endParaRPr lang="en-US" sz="1100" b="0">
                <a:solidFill>
                  <a:srgbClr val="941333"/>
                </a:solidFill>
              </a:endParaRPr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626053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0" y="-8194"/>
            <a:ext cx="2323579" cy="5195022"/>
            <a:chOff x="-2988840" y="-681190"/>
            <a:chExt cx="2323579" cy="5195022"/>
          </a:xfrm>
        </p:grpSpPr>
        <p:pic>
          <p:nvPicPr>
            <p:cNvPr id="21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3" name="Straight Connector 2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err="1">
                  <a:solidFill>
                    <a:srgbClr val="941333"/>
                  </a:solidFill>
                </a:rPr>
                <a:t>Climate</a:t>
              </a:r>
              <a:endParaRPr lang="es-ES" sz="1100" b="0">
                <a:solidFill>
                  <a:srgbClr val="941333"/>
                </a:solidFill>
              </a:endParaRPr>
            </a:p>
            <a:p>
              <a:r>
                <a:rPr lang="es-ES" sz="1100" b="0" err="1">
                  <a:solidFill>
                    <a:srgbClr val="941333"/>
                  </a:solidFill>
                </a:rPr>
                <a:t>Change</a:t>
              </a:r>
              <a:endParaRPr lang="en-US" sz="1100" b="0">
                <a:solidFill>
                  <a:srgbClr val="941333"/>
                </a:solidFill>
              </a:endParaRPr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594000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-19239" y="-12685"/>
            <a:ext cx="2463883" cy="5176972"/>
            <a:chOff x="-2604708" y="-1040096"/>
            <a:chExt cx="2463883" cy="5176972"/>
          </a:xfrm>
        </p:grpSpPr>
        <p:pic>
          <p:nvPicPr>
            <p:cNvPr id="21" name="Picture 3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2604436" y="-1028650"/>
              <a:ext cx="2002973" cy="5138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 userDrawn="1"/>
          </p:nvSpPr>
          <p:spPr>
            <a:xfrm>
              <a:off x="-2604436" y="-1013193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-2604708" y="-1040096"/>
              <a:ext cx="2438852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>
                <a:solidFill>
                  <a:srgbClr val="2C4442"/>
                </a:solidFill>
              </a:rPr>
              <a:t>Security</a:t>
            </a:r>
            <a:endParaRPr lang="en-US" sz="1100" b="0">
              <a:solidFill>
                <a:srgbClr val="2C4442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406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>
                <a:solidFill>
                  <a:srgbClr val="578683"/>
                </a:solidFill>
              </a:rPr>
              <a:t>Security</a:t>
            </a:r>
            <a:endParaRPr lang="en-US" sz="1100" b="0">
              <a:solidFill>
                <a:srgbClr val="578683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67853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78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5/4/20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2602384" y="2572001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13314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9853" y="1937973"/>
            <a:ext cx="2061385" cy="176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 userDrawn="1"/>
        </p:nvSpPr>
        <p:spPr>
          <a:xfrm>
            <a:off x="1018177" y="3710205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>
                <a:solidFill>
                  <a:schemeClr val="bg1"/>
                </a:solidFill>
              </a:rPr>
              <a:t>Security</a:t>
            </a:r>
            <a:endParaRPr lang="en-US" sz="1100" b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6" t="16406" r="27978" b="9049"/>
          <a:stretch/>
        </p:blipFill>
        <p:spPr bwMode="auto">
          <a:xfrm>
            <a:off x="7195187" y="0"/>
            <a:ext cx="1951417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2602384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3769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38100" y="12576"/>
            <a:ext cx="2482389" cy="5170484"/>
            <a:chOff x="9658589" y="-81666"/>
            <a:chExt cx="2482389" cy="5170484"/>
          </a:xfrm>
        </p:grpSpPr>
        <p:pic>
          <p:nvPicPr>
            <p:cNvPr id="16" name="Picture 3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56" t="16406" r="27978" b="9049"/>
            <a:stretch/>
          </p:blipFill>
          <p:spPr bwMode="auto">
            <a:xfrm>
              <a:off x="9677367" y="-81666"/>
              <a:ext cx="1951417" cy="516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 userDrawn="1"/>
          </p:nvSpPr>
          <p:spPr>
            <a:xfrm>
              <a:off x="9658589" y="-81389"/>
              <a:ext cx="2438852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9677367" y="-61251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1022920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5076056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>
                <a:solidFill>
                  <a:srgbClr val="2C4442"/>
                </a:solidFill>
              </a:rPr>
              <a:t>Security</a:t>
            </a:r>
            <a:endParaRPr lang="en-US" sz="1100" b="0">
              <a:solidFill>
                <a:srgbClr val="2C44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5083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>
                <a:solidFill>
                  <a:srgbClr val="578683"/>
                </a:solidFill>
              </a:rPr>
              <a:t>Security</a:t>
            </a:r>
            <a:endParaRPr lang="en-US" sz="1100" b="0">
              <a:solidFill>
                <a:srgbClr val="578683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20100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-38100" y="12576"/>
            <a:ext cx="2482389" cy="5170484"/>
            <a:chOff x="9658589" y="-81666"/>
            <a:chExt cx="2482389" cy="5170484"/>
          </a:xfrm>
        </p:grpSpPr>
        <p:pic>
          <p:nvPicPr>
            <p:cNvPr id="19" name="Picture 3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56" t="16406" r="27978" b="9049"/>
            <a:stretch/>
          </p:blipFill>
          <p:spPr bwMode="auto">
            <a:xfrm>
              <a:off x="9677367" y="-81666"/>
              <a:ext cx="1951417" cy="516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9658589" y="-81389"/>
              <a:ext cx="2438852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9677367" y="-61251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>
                <a:solidFill>
                  <a:srgbClr val="2C4442"/>
                </a:solidFill>
              </a:rPr>
              <a:t>Security</a:t>
            </a:r>
            <a:endParaRPr lang="en-US" sz="1100" b="0">
              <a:solidFill>
                <a:srgbClr val="2C44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433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3103" y="-92545"/>
            <a:ext cx="2077083" cy="525658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4720" y="0"/>
            <a:ext cx="2084906" cy="5164039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0943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 userDrawn="1"/>
        </p:nvGrpSpPr>
        <p:grpSpPr>
          <a:xfrm>
            <a:off x="-38100" y="12576"/>
            <a:ext cx="2482389" cy="5170484"/>
            <a:chOff x="9658589" y="-81666"/>
            <a:chExt cx="2482389" cy="5170484"/>
          </a:xfrm>
        </p:grpSpPr>
        <p:pic>
          <p:nvPicPr>
            <p:cNvPr id="20" name="Picture 3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56" t="16406" r="27978" b="9049"/>
            <a:stretch/>
          </p:blipFill>
          <p:spPr bwMode="auto">
            <a:xfrm>
              <a:off x="9677367" y="-81666"/>
              <a:ext cx="1951417" cy="516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9658589" y="-81389"/>
              <a:ext cx="2438852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9677367" y="-61251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2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22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>
                <a:solidFill>
                  <a:srgbClr val="2C4442"/>
                </a:solidFill>
              </a:rPr>
              <a:t>Security</a:t>
            </a:r>
            <a:endParaRPr lang="en-US" sz="1100" b="0">
              <a:solidFill>
                <a:srgbClr val="2C44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6045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1026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" name="Straight Connector 8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err="1">
                <a:solidFill>
                  <a:srgbClr val="25408F"/>
                </a:solidFill>
              </a:rPr>
              <a:t>Space</a:t>
            </a:r>
            <a:endParaRPr lang="es-ES" sz="1100" b="0">
              <a:solidFill>
                <a:srgbClr val="25408F"/>
              </a:solidFill>
            </a:endParaRPr>
          </a:p>
          <a:p>
            <a:pPr algn="ctr"/>
            <a:r>
              <a:rPr lang="es-ES" sz="1100" b="0" err="1">
                <a:solidFill>
                  <a:srgbClr val="25408F"/>
                </a:solidFill>
              </a:rPr>
              <a:t>Component</a:t>
            </a:r>
            <a:endParaRPr lang="en-US" sz="1100" b="0">
              <a:solidFill>
                <a:srgbClr val="25408F"/>
              </a:solidFill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7634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2"/>
            <a:ext cx="7919262" cy="38230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err="1">
                <a:solidFill>
                  <a:srgbClr val="25408F"/>
                </a:solidFill>
              </a:rPr>
              <a:t>Space</a:t>
            </a:r>
            <a:endParaRPr lang="es-ES" sz="1100" b="0">
              <a:solidFill>
                <a:srgbClr val="25408F"/>
              </a:solidFill>
            </a:endParaRPr>
          </a:p>
          <a:p>
            <a:pPr algn="ctr"/>
            <a:r>
              <a:rPr lang="es-ES" sz="1100" b="0" err="1">
                <a:solidFill>
                  <a:srgbClr val="25408F"/>
                </a:solidFill>
              </a:rPr>
              <a:t>Component</a:t>
            </a:r>
            <a:endParaRPr lang="en-US" sz="1100" b="0">
              <a:solidFill>
                <a:srgbClr val="25408F"/>
              </a:solidFill>
            </a:endParaRPr>
          </a:p>
        </p:txBody>
      </p:sp>
      <p:pic>
        <p:nvPicPr>
          <p:cNvPr id="11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1949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627784" y="2572001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2627784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600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31" y="965601"/>
            <a:ext cx="3528396" cy="249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683568" y="2598172"/>
            <a:ext cx="1623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err="1">
                <a:solidFill>
                  <a:schemeClr val="bg1"/>
                </a:solidFill>
              </a:rPr>
              <a:t>Space</a:t>
            </a:r>
            <a:r>
              <a:rPr lang="es-ES" sz="1100" b="0" baseline="0">
                <a:solidFill>
                  <a:schemeClr val="bg1"/>
                </a:solidFill>
              </a:rPr>
              <a:t> </a:t>
            </a:r>
            <a:r>
              <a:rPr lang="es-ES" sz="1100" b="0" err="1">
                <a:solidFill>
                  <a:schemeClr val="bg1"/>
                </a:solidFill>
              </a:rPr>
              <a:t>Component</a:t>
            </a:r>
            <a:endParaRPr lang="en-US" sz="1100" b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2" t="462" r="31215" b="-462"/>
          <a:stretch/>
        </p:blipFill>
        <p:spPr bwMode="auto">
          <a:xfrm>
            <a:off x="7293990" y="0"/>
            <a:ext cx="1865239" cy="516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1265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24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 24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9424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err="1">
                <a:solidFill>
                  <a:srgbClr val="25408F"/>
                </a:solidFill>
              </a:rPr>
              <a:t>Space</a:t>
            </a:r>
            <a:endParaRPr lang="es-ES" sz="1100" b="0">
              <a:solidFill>
                <a:srgbClr val="25408F"/>
              </a:solidFill>
            </a:endParaRPr>
          </a:p>
          <a:p>
            <a:pPr algn="ctr"/>
            <a:r>
              <a:rPr lang="es-ES" sz="1100" b="0" err="1">
                <a:solidFill>
                  <a:srgbClr val="25408F"/>
                </a:solidFill>
              </a:rPr>
              <a:t>Component</a:t>
            </a:r>
            <a:endParaRPr lang="en-US" sz="1100" b="0">
              <a:solidFill>
                <a:srgbClr val="25408F"/>
              </a:solidFill>
            </a:endParaRPr>
          </a:p>
        </p:txBody>
      </p:sp>
      <p:pic>
        <p:nvPicPr>
          <p:cNvPr id="23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7827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5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3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Oval 15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err="1">
                <a:solidFill>
                  <a:srgbClr val="25408F"/>
                </a:solidFill>
              </a:rPr>
              <a:t>Space</a:t>
            </a:r>
            <a:endParaRPr lang="es-ES" sz="1100" b="0">
              <a:solidFill>
                <a:srgbClr val="25408F"/>
              </a:solidFill>
            </a:endParaRPr>
          </a:p>
          <a:p>
            <a:pPr algn="ctr"/>
            <a:r>
              <a:rPr lang="es-ES" sz="1100" b="0" err="1">
                <a:solidFill>
                  <a:srgbClr val="25408F"/>
                </a:solidFill>
              </a:rPr>
              <a:t>Component</a:t>
            </a:r>
            <a:endParaRPr lang="en-US" sz="1100" b="0">
              <a:solidFill>
                <a:srgbClr val="25408F"/>
              </a:solidFill>
            </a:endParaRPr>
          </a:p>
        </p:txBody>
      </p:sp>
      <p:pic>
        <p:nvPicPr>
          <p:cNvPr id="14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1880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err="1">
                <a:solidFill>
                  <a:srgbClr val="25408F"/>
                </a:solidFill>
              </a:rPr>
              <a:t>Space</a:t>
            </a:r>
            <a:endParaRPr lang="es-ES" sz="1100" b="0">
              <a:solidFill>
                <a:srgbClr val="25408F"/>
              </a:solidFill>
            </a:endParaRPr>
          </a:p>
          <a:p>
            <a:pPr algn="ctr"/>
            <a:r>
              <a:rPr lang="es-ES" sz="1100" b="0" err="1">
                <a:solidFill>
                  <a:srgbClr val="25408F"/>
                </a:solidFill>
              </a:rPr>
              <a:t>Component</a:t>
            </a:r>
            <a:endParaRPr lang="en-US" sz="1100" b="0">
              <a:solidFill>
                <a:srgbClr val="25408F"/>
              </a:solidFill>
            </a:endParaRPr>
          </a:p>
        </p:txBody>
      </p:sp>
      <p:pic>
        <p:nvPicPr>
          <p:cNvPr id="21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5600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27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Oval 18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err="1">
                <a:solidFill>
                  <a:srgbClr val="25408F"/>
                </a:solidFill>
              </a:rPr>
              <a:t>Space</a:t>
            </a:r>
            <a:endParaRPr lang="es-ES" sz="1100" b="0">
              <a:solidFill>
                <a:srgbClr val="25408F"/>
              </a:solidFill>
            </a:endParaRPr>
          </a:p>
          <a:p>
            <a:pPr algn="ctr"/>
            <a:r>
              <a:rPr lang="es-ES" sz="1100" b="0" err="1">
                <a:solidFill>
                  <a:srgbClr val="25408F"/>
                </a:solidFill>
              </a:rPr>
              <a:t>Component</a:t>
            </a:r>
            <a:endParaRPr lang="en-US" sz="1100" b="0">
              <a:solidFill>
                <a:srgbClr val="25408F"/>
              </a:solidFill>
            </a:endParaRPr>
          </a:p>
        </p:txBody>
      </p:sp>
      <p:pic>
        <p:nvPicPr>
          <p:cNvPr id="24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1819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428" y="0"/>
            <a:ext cx="2220615" cy="5178579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-21945" y="-1"/>
            <a:ext cx="2102132" cy="517857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135837" y="614834"/>
            <a:ext cx="609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err="1">
                <a:solidFill>
                  <a:srgbClr val="25408F"/>
                </a:solidFill>
              </a:rPr>
              <a:t>User</a:t>
            </a:r>
            <a:r>
              <a:rPr lang="es-ES" sz="1100" b="0">
                <a:solidFill>
                  <a:srgbClr val="25408F"/>
                </a:solidFill>
              </a:rPr>
              <a:t> </a:t>
            </a:r>
            <a:r>
              <a:rPr lang="es-ES" sz="1100" b="0" err="1">
                <a:solidFill>
                  <a:srgbClr val="25408F"/>
                </a:solidFill>
              </a:rPr>
              <a:t>Uptake</a:t>
            </a:r>
            <a:endParaRPr lang="en-US" sz="1100" b="0">
              <a:solidFill>
                <a:srgbClr val="25408F"/>
              </a:solidFill>
            </a:endParaRPr>
          </a:p>
        </p:txBody>
      </p:sp>
      <p:pic>
        <p:nvPicPr>
          <p:cNvPr id="12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3" y="90699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9316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2"/>
            <a:ext cx="7919262" cy="38230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07504" y="614834"/>
            <a:ext cx="609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err="1">
                <a:solidFill>
                  <a:srgbClr val="25408F"/>
                </a:solidFill>
              </a:rPr>
              <a:t>User</a:t>
            </a:r>
            <a:r>
              <a:rPr lang="es-ES" sz="1100" b="0">
                <a:solidFill>
                  <a:srgbClr val="25408F"/>
                </a:solidFill>
              </a:rPr>
              <a:t> </a:t>
            </a:r>
            <a:r>
              <a:rPr lang="es-ES" sz="1100" b="0" err="1">
                <a:solidFill>
                  <a:srgbClr val="25408F"/>
                </a:solidFill>
              </a:rPr>
              <a:t>Uptake</a:t>
            </a:r>
            <a:endParaRPr lang="en-US" sz="1100" b="0">
              <a:solidFill>
                <a:srgbClr val="25408F"/>
              </a:solidFill>
            </a:endParaRPr>
          </a:p>
        </p:txBody>
      </p:sp>
      <p:pic>
        <p:nvPicPr>
          <p:cNvPr id="18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3" y="90699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07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5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3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>
                <a:solidFill>
                  <a:srgbClr val="25408F"/>
                </a:solidFill>
              </a:rPr>
              <a:t>Data Access</a:t>
            </a:r>
            <a:endParaRPr lang="en-US" sz="1100" b="1">
              <a:solidFill>
                <a:srgbClr val="2540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6749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316" y="-92546"/>
            <a:ext cx="2666236" cy="5258917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6802308" y="-2655"/>
            <a:ext cx="2810252" cy="5169026"/>
          </a:xfrm>
          <a:prstGeom prst="rect">
            <a:avLst/>
          </a:prstGeom>
          <a:gradFill flip="none" rotWithShape="1">
            <a:gsLst>
              <a:gs pos="4000">
                <a:schemeClr val="accent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569823" y="2578909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2567591" y="3139545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2053" name="Picture 5" descr="S:\F15015_Copernicus\3_Work\330_Work-in-process\Logos_icons\UserUptake_blanc-01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2355"/>
            <a:ext cx="2990300" cy="299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556872" y="3363838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err="1">
                <a:solidFill>
                  <a:schemeClr val="bg1"/>
                </a:solidFill>
              </a:rPr>
              <a:t>User</a:t>
            </a:r>
            <a:r>
              <a:rPr lang="es-ES" sz="1100" b="0">
                <a:solidFill>
                  <a:schemeClr val="bg1"/>
                </a:solidFill>
              </a:rPr>
              <a:t> </a:t>
            </a:r>
            <a:r>
              <a:rPr lang="es-ES" sz="1100" b="0" err="1">
                <a:solidFill>
                  <a:schemeClr val="bg1"/>
                </a:solidFill>
              </a:rPr>
              <a:t>Uptake</a:t>
            </a:r>
            <a:endParaRPr lang="en-US" sz="1100" b="0">
              <a:solidFill>
                <a:schemeClr val="bg1"/>
              </a:solidFill>
            </a:endParaRPr>
          </a:p>
        </p:txBody>
      </p:sp>
      <p:pic>
        <p:nvPicPr>
          <p:cNvPr id="19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242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58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7123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07504" y="614834"/>
            <a:ext cx="609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err="1">
                <a:solidFill>
                  <a:srgbClr val="25408F"/>
                </a:solidFill>
              </a:rPr>
              <a:t>User</a:t>
            </a:r>
            <a:r>
              <a:rPr lang="es-ES" sz="1100" b="0">
                <a:solidFill>
                  <a:srgbClr val="25408F"/>
                </a:solidFill>
              </a:rPr>
              <a:t> </a:t>
            </a:r>
            <a:r>
              <a:rPr lang="es-ES" sz="1100" b="0" err="1">
                <a:solidFill>
                  <a:srgbClr val="25408F"/>
                </a:solidFill>
              </a:rPr>
              <a:t>Uptake</a:t>
            </a:r>
            <a:endParaRPr lang="en-US" sz="1100" b="0">
              <a:solidFill>
                <a:srgbClr val="25408F"/>
              </a:solidFill>
            </a:endParaRPr>
          </a:p>
        </p:txBody>
      </p:sp>
      <p:pic>
        <p:nvPicPr>
          <p:cNvPr id="12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3" y="90699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0126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5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3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07504" y="614834"/>
            <a:ext cx="609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err="1">
                <a:solidFill>
                  <a:srgbClr val="25408F"/>
                </a:solidFill>
              </a:rPr>
              <a:t>User</a:t>
            </a:r>
            <a:r>
              <a:rPr lang="es-ES" sz="1100" b="0">
                <a:solidFill>
                  <a:srgbClr val="25408F"/>
                </a:solidFill>
              </a:rPr>
              <a:t> </a:t>
            </a:r>
            <a:r>
              <a:rPr lang="es-ES" sz="1100" b="0" err="1">
                <a:solidFill>
                  <a:srgbClr val="25408F"/>
                </a:solidFill>
              </a:rPr>
              <a:t>Uptake</a:t>
            </a:r>
            <a:endParaRPr lang="en-US" sz="1100" b="0">
              <a:solidFill>
                <a:srgbClr val="25408F"/>
              </a:solidFill>
            </a:endParaRPr>
          </a:p>
        </p:txBody>
      </p:sp>
      <p:pic>
        <p:nvPicPr>
          <p:cNvPr id="17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3" y="90699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0003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07504" y="614834"/>
            <a:ext cx="609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err="1">
                <a:solidFill>
                  <a:srgbClr val="25408F"/>
                </a:solidFill>
              </a:rPr>
              <a:t>User</a:t>
            </a:r>
            <a:r>
              <a:rPr lang="es-ES" sz="1100" b="0">
                <a:solidFill>
                  <a:srgbClr val="25408F"/>
                </a:solidFill>
              </a:rPr>
              <a:t> </a:t>
            </a:r>
            <a:r>
              <a:rPr lang="es-ES" sz="1100" b="0" err="1">
                <a:solidFill>
                  <a:srgbClr val="25408F"/>
                </a:solidFill>
              </a:rPr>
              <a:t>Uptake</a:t>
            </a:r>
            <a:endParaRPr lang="en-US" sz="1100" b="0">
              <a:solidFill>
                <a:srgbClr val="25408F"/>
              </a:solidFill>
            </a:endParaRPr>
          </a:p>
        </p:txBody>
      </p:sp>
      <p:pic>
        <p:nvPicPr>
          <p:cNvPr id="12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3" y="90699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7443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 userDrawn="1"/>
        </p:nvGrpSpPr>
        <p:grpSpPr>
          <a:xfrm>
            <a:off x="-36512" y="-20538"/>
            <a:ext cx="2808312" cy="5175913"/>
            <a:chOff x="-3432453" y="-181390"/>
            <a:chExt cx="2622202" cy="5144541"/>
          </a:xfrm>
        </p:grpSpPr>
        <p:pic>
          <p:nvPicPr>
            <p:cNvPr id="26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3426451" y="-181390"/>
              <a:ext cx="2207251" cy="5143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/>
            <p:cNvSpPr/>
            <p:nvPr userDrawn="1"/>
          </p:nvSpPr>
          <p:spPr>
            <a:xfrm>
              <a:off x="-3432453" y="-181390"/>
              <a:ext cx="2622202" cy="513184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3425440" y="-168690"/>
              <a:ext cx="2603624" cy="513184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" name="Straight Connector 8"/>
          <p:cNvCxnSpPr/>
          <p:nvPr userDrawn="1"/>
        </p:nvCxnSpPr>
        <p:spPr>
          <a:xfrm>
            <a:off x="431624" y="915566"/>
            <a:ext cx="0" cy="4034885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B751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145926" y="639599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>
                <a:solidFill>
                  <a:srgbClr val="B75133"/>
                </a:solidFill>
              </a:rPr>
              <a:t>In</a:t>
            </a:r>
            <a:r>
              <a:rPr lang="es-ES" sz="1100" b="0" baseline="0">
                <a:solidFill>
                  <a:srgbClr val="B75133"/>
                </a:solidFill>
              </a:rPr>
              <a:t> situ</a:t>
            </a:r>
            <a:endParaRPr lang="en-US" sz="1100" b="0">
              <a:solidFill>
                <a:srgbClr val="B75133"/>
              </a:solidFill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208086" y="159012"/>
            <a:ext cx="436445" cy="450588"/>
            <a:chOff x="-1692696" y="827409"/>
            <a:chExt cx="1728192" cy="1784190"/>
          </a:xfrm>
        </p:grpSpPr>
        <p:pic>
          <p:nvPicPr>
            <p:cNvPr id="16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Rectangle 16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797341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 userDrawn="1"/>
        </p:nvGrpSpPr>
        <p:grpSpPr>
          <a:xfrm>
            <a:off x="-36512" y="-20538"/>
            <a:ext cx="2808312" cy="5175913"/>
            <a:chOff x="-3432453" y="-181390"/>
            <a:chExt cx="2622202" cy="5144541"/>
          </a:xfrm>
        </p:grpSpPr>
        <p:pic>
          <p:nvPicPr>
            <p:cNvPr id="28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3426451" y="-181390"/>
              <a:ext cx="2207251" cy="5143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/>
            <p:cNvSpPr/>
            <p:nvPr userDrawn="1"/>
          </p:nvSpPr>
          <p:spPr>
            <a:xfrm>
              <a:off x="-3432453" y="-181390"/>
              <a:ext cx="2622202" cy="513184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-3425440" y="-168690"/>
              <a:ext cx="2603624" cy="513184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2"/>
            <a:ext cx="7919262" cy="38230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31624" y="915566"/>
            <a:ext cx="0" cy="4034885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B751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45926" y="639599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>
                <a:solidFill>
                  <a:srgbClr val="B75133"/>
                </a:solidFill>
              </a:rPr>
              <a:t>In</a:t>
            </a:r>
            <a:r>
              <a:rPr lang="es-ES" sz="1100" b="0" baseline="0">
                <a:solidFill>
                  <a:srgbClr val="B75133"/>
                </a:solidFill>
              </a:rPr>
              <a:t> situ</a:t>
            </a:r>
            <a:endParaRPr lang="en-US" sz="1100" b="0">
              <a:solidFill>
                <a:srgbClr val="B75133"/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208086" y="159012"/>
            <a:ext cx="436445" cy="450588"/>
            <a:chOff x="-1692696" y="827409"/>
            <a:chExt cx="1728192" cy="1784190"/>
          </a:xfrm>
        </p:grpSpPr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ectangle 13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631445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S:\F15015_Copernicus\3_Work\330_Work-in-process\SC4_BackgroundMat\Visual_ID\Photos\InSitu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58"/>
          <a:stretch/>
        </p:blipFill>
        <p:spPr bwMode="auto">
          <a:xfrm>
            <a:off x="7293990" y="-41746"/>
            <a:ext cx="1862585" cy="519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581176" y="2572001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2581176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30928" y="3462268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>
                <a:solidFill>
                  <a:schemeClr val="bg1"/>
                </a:solidFill>
              </a:rPr>
              <a:t>In</a:t>
            </a:r>
            <a:r>
              <a:rPr lang="es-ES" sz="1100" b="0" baseline="0">
                <a:solidFill>
                  <a:schemeClr val="bg1"/>
                </a:solidFill>
              </a:rPr>
              <a:t> situ</a:t>
            </a:r>
            <a:endParaRPr lang="en-US" sz="1100" b="0">
              <a:solidFill>
                <a:schemeClr val="bg1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 userDrawn="1"/>
        </p:nvGrpSpPr>
        <p:grpSpPr>
          <a:xfrm>
            <a:off x="603940" y="1541238"/>
            <a:ext cx="1728192" cy="1784190"/>
            <a:chOff x="-1692696" y="827409"/>
            <a:chExt cx="1728192" cy="1784190"/>
          </a:xfrm>
        </p:grpSpPr>
        <p:pic>
          <p:nvPicPr>
            <p:cNvPr id="2" name="Picture 2"/>
            <p:cNvPicPr>
              <a:picLocks noChangeAspect="1" noChangeArrowheads="1"/>
            </p:cNvPicPr>
            <p:nvPr userDrawn="1"/>
          </p:nvPicPr>
          <p:blipFill>
            <a:blip r:embed="rId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319762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-36512" y="-20538"/>
            <a:ext cx="2808312" cy="5175913"/>
            <a:chOff x="-3432453" y="-181390"/>
            <a:chExt cx="2622202" cy="5144541"/>
          </a:xfrm>
        </p:grpSpPr>
        <p:pic>
          <p:nvPicPr>
            <p:cNvPr id="30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3426451" y="-181390"/>
              <a:ext cx="2207251" cy="5143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angle 30"/>
            <p:cNvSpPr/>
            <p:nvPr userDrawn="1"/>
          </p:nvSpPr>
          <p:spPr>
            <a:xfrm>
              <a:off x="-3432453" y="-181390"/>
              <a:ext cx="2622202" cy="513184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 userDrawn="1"/>
          </p:nvSpPr>
          <p:spPr>
            <a:xfrm>
              <a:off x="-3425440" y="-168690"/>
              <a:ext cx="2603624" cy="513184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31624" y="915566"/>
            <a:ext cx="0" cy="4034885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B751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145926" y="639599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>
                <a:solidFill>
                  <a:srgbClr val="B75133"/>
                </a:solidFill>
              </a:rPr>
              <a:t>In</a:t>
            </a:r>
            <a:r>
              <a:rPr lang="es-ES" sz="1100" b="0" baseline="0">
                <a:solidFill>
                  <a:srgbClr val="B75133"/>
                </a:solidFill>
              </a:rPr>
              <a:t> situ</a:t>
            </a:r>
            <a:endParaRPr lang="en-US" sz="1100" b="0">
              <a:solidFill>
                <a:srgbClr val="B75133"/>
              </a:solidFill>
            </a:endParaRPr>
          </a:p>
        </p:txBody>
      </p:sp>
      <p:sp>
        <p:nvSpPr>
          <p:cNvPr id="25" name="Oval 24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08086" y="159012"/>
            <a:ext cx="436445" cy="450588"/>
            <a:chOff x="-1692696" y="827409"/>
            <a:chExt cx="1728192" cy="1784190"/>
          </a:xfrm>
        </p:grpSpPr>
        <p:pic>
          <p:nvPicPr>
            <p:cNvPr id="18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189602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5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3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31624" y="915566"/>
            <a:ext cx="0" cy="4034885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B751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145926" y="639599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>
                <a:solidFill>
                  <a:srgbClr val="B75133"/>
                </a:solidFill>
              </a:rPr>
              <a:t>In</a:t>
            </a:r>
            <a:r>
              <a:rPr lang="es-ES" sz="1100" b="0" baseline="0">
                <a:solidFill>
                  <a:srgbClr val="B75133"/>
                </a:solidFill>
              </a:rPr>
              <a:t> situ</a:t>
            </a:r>
            <a:endParaRPr lang="en-US" sz="1100" b="0">
              <a:solidFill>
                <a:srgbClr val="B75133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208086" y="159012"/>
            <a:ext cx="436445" cy="450588"/>
            <a:chOff x="-1692696" y="827409"/>
            <a:chExt cx="1728192" cy="1784190"/>
          </a:xfrm>
        </p:grpSpPr>
        <p:pic>
          <p:nvPicPr>
            <p:cNvPr id="16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Rectangle 17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972749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 userDrawn="1"/>
        </p:nvGrpSpPr>
        <p:grpSpPr>
          <a:xfrm>
            <a:off x="-36512" y="-20538"/>
            <a:ext cx="2808312" cy="5175913"/>
            <a:chOff x="-3432453" y="-181390"/>
            <a:chExt cx="2622202" cy="5144541"/>
          </a:xfrm>
        </p:grpSpPr>
        <p:pic>
          <p:nvPicPr>
            <p:cNvPr id="33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3426451" y="-181390"/>
              <a:ext cx="2207251" cy="5143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/>
            <p:cNvSpPr/>
            <p:nvPr userDrawn="1"/>
          </p:nvSpPr>
          <p:spPr>
            <a:xfrm>
              <a:off x="-3432453" y="-181390"/>
              <a:ext cx="2622202" cy="513184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 userDrawn="1"/>
          </p:nvSpPr>
          <p:spPr>
            <a:xfrm>
              <a:off x="-3425440" y="-168690"/>
              <a:ext cx="2603624" cy="513184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31624" y="915566"/>
            <a:ext cx="0" cy="4034885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B751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145926" y="639599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>
                <a:solidFill>
                  <a:srgbClr val="B75133"/>
                </a:solidFill>
              </a:rPr>
              <a:t>In</a:t>
            </a:r>
            <a:r>
              <a:rPr lang="es-ES" sz="1100" b="0" baseline="0">
                <a:solidFill>
                  <a:srgbClr val="B75133"/>
                </a:solidFill>
              </a:rPr>
              <a:t> situ</a:t>
            </a:r>
            <a:endParaRPr lang="en-US" sz="1100" b="0">
              <a:solidFill>
                <a:srgbClr val="B75133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208086" y="159012"/>
            <a:ext cx="436445" cy="450588"/>
            <a:chOff x="-1692696" y="827409"/>
            <a:chExt cx="1728192" cy="1784190"/>
          </a:xfrm>
        </p:grpSpPr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Rectangle 16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04360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-11410" y="-11063"/>
            <a:ext cx="2091596" cy="5160587"/>
            <a:chOff x="-2916832" y="-200722"/>
            <a:chExt cx="2091596" cy="5160587"/>
          </a:xfrm>
        </p:grpSpPr>
        <p:grpSp>
          <p:nvGrpSpPr>
            <p:cNvPr id="14" name="Group 13"/>
            <p:cNvGrpSpPr/>
            <p:nvPr userDrawn="1"/>
          </p:nvGrpSpPr>
          <p:grpSpPr>
            <a:xfrm>
              <a:off x="-2916832" y="-200722"/>
              <a:ext cx="2091596" cy="5157838"/>
              <a:chOff x="-3291385" y="112960"/>
              <a:chExt cx="2091596" cy="5157838"/>
            </a:xfrm>
          </p:grpSpPr>
          <p:pic>
            <p:nvPicPr>
              <p:cNvPr id="20" name="Picture 2" descr="S:\F15015_Copernicus\3_Work\330_Work-in-process\SC4_BackgroundMat\Visual_ID\Photos\Po_River_Italy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10800000">
                <a:off x="-3291385" y="123478"/>
                <a:ext cx="2077082" cy="5147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Rectangle 20"/>
              <p:cNvSpPr/>
              <p:nvPr userDrawn="1"/>
            </p:nvSpPr>
            <p:spPr>
              <a:xfrm>
                <a:off x="-3276872" y="112960"/>
                <a:ext cx="2077083" cy="5150069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Rectangle 15"/>
            <p:cNvSpPr/>
            <p:nvPr userDrawn="1"/>
          </p:nvSpPr>
          <p:spPr>
            <a:xfrm>
              <a:off x="-2910142" y="-190204"/>
              <a:ext cx="2084906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9" name="Picture 2" descr="S:\F15015_Copernicus\3_Work\330_Work-in-process\SC4_BackgroundMat\PPT\item Copernicus\Big data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3478"/>
            <a:ext cx="817912" cy="57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>
                <a:solidFill>
                  <a:srgbClr val="25408F"/>
                </a:solidFill>
              </a:rPr>
              <a:t>Data Access</a:t>
            </a:r>
            <a:endParaRPr lang="en-US" sz="1100" b="1">
              <a:solidFill>
                <a:srgbClr val="2540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8489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 userDrawn="1"/>
        </p:nvGrpSpPr>
        <p:grpSpPr>
          <a:xfrm>
            <a:off x="-36512" y="-20538"/>
            <a:ext cx="2808312" cy="5175913"/>
            <a:chOff x="-3432453" y="-181390"/>
            <a:chExt cx="2622202" cy="5144541"/>
          </a:xfrm>
        </p:grpSpPr>
        <p:pic>
          <p:nvPicPr>
            <p:cNvPr id="29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3426451" y="-181390"/>
              <a:ext cx="2207251" cy="5143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29"/>
            <p:cNvSpPr/>
            <p:nvPr userDrawn="1"/>
          </p:nvSpPr>
          <p:spPr>
            <a:xfrm>
              <a:off x="-3432453" y="-181390"/>
              <a:ext cx="2622202" cy="513184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-3425440" y="-168690"/>
              <a:ext cx="2603624" cy="513184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431624" y="915566"/>
            <a:ext cx="0" cy="4034885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145926" y="639599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>
                <a:solidFill>
                  <a:srgbClr val="B75133"/>
                </a:solidFill>
              </a:rPr>
              <a:t>In</a:t>
            </a:r>
            <a:r>
              <a:rPr lang="es-ES" sz="1100" b="0" baseline="0">
                <a:solidFill>
                  <a:srgbClr val="B75133"/>
                </a:solidFill>
              </a:rPr>
              <a:t> situ</a:t>
            </a:r>
            <a:endParaRPr lang="en-US" sz="1100" b="0">
              <a:solidFill>
                <a:srgbClr val="B75133"/>
              </a:solidFill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08086" y="159012"/>
            <a:ext cx="436445" cy="450588"/>
            <a:chOff x="-1692696" y="827409"/>
            <a:chExt cx="1728192" cy="1784190"/>
          </a:xfrm>
        </p:grpSpPr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780949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28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" name="Group 28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0" name="Rectangle 29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Rectangle 3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err="1">
                <a:solidFill>
                  <a:srgbClr val="4BACC6">
                    <a:lumMod val="75000"/>
                  </a:srgbClr>
                </a:solidFill>
              </a:rPr>
              <a:t>Atmosphere</a:t>
            </a:r>
            <a:endParaRPr lang="es-ES" sz="1100">
              <a:solidFill>
                <a:srgbClr val="4BACC6">
                  <a:lumMod val="75000"/>
                </a:srgbClr>
              </a:solidFill>
            </a:endParaRPr>
          </a:p>
          <a:p>
            <a:pPr algn="ctr"/>
            <a:r>
              <a:rPr lang="es-ES" sz="1100" err="1">
                <a:solidFill>
                  <a:srgbClr val="4BACC6">
                    <a:lumMod val="75000"/>
                  </a:srgbClr>
                </a:solidFill>
              </a:rPr>
              <a:t>Monitoring</a:t>
            </a:r>
            <a:endParaRPr lang="en-US" sz="1100">
              <a:solidFill>
                <a:srgbClr val="4BACC6">
                  <a:lumMod val="75000"/>
                </a:srgbClr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68889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11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14" name="Rectangle 13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err="1">
                <a:solidFill>
                  <a:srgbClr val="4BACC6">
                    <a:lumMod val="75000"/>
                  </a:srgbClr>
                </a:solidFill>
              </a:rPr>
              <a:t>Atmosphere</a:t>
            </a:r>
            <a:endParaRPr lang="es-ES" sz="1100">
              <a:solidFill>
                <a:srgbClr val="4BACC6">
                  <a:lumMod val="75000"/>
                </a:srgbClr>
              </a:solidFill>
            </a:endParaRPr>
          </a:p>
          <a:p>
            <a:pPr algn="ctr"/>
            <a:r>
              <a:rPr lang="es-ES" sz="1100" err="1">
                <a:solidFill>
                  <a:srgbClr val="4BACC6">
                    <a:lumMod val="75000"/>
                  </a:srgbClr>
                </a:solidFill>
              </a:rPr>
              <a:t>Monitoring</a:t>
            </a:r>
            <a:endParaRPr lang="en-US" sz="1100">
              <a:solidFill>
                <a:srgbClr val="4BACC6">
                  <a:lumMod val="75000"/>
                </a:srgbClr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20581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62C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06278" y="0"/>
            <a:ext cx="184839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5/4/20</a:t>
            </a:fld>
            <a:endParaRPr lang="en-US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602384" y="2515170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Atmosphere Monitoring Service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2602384" y="3363838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218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528" y="1491630"/>
            <a:ext cx="2088232" cy="244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204713" y="3507854"/>
            <a:ext cx="236172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err="1">
                <a:solidFill>
                  <a:prstClr val="white"/>
                </a:solidFill>
              </a:rPr>
              <a:t>Atmosphere</a:t>
            </a:r>
            <a:r>
              <a:rPr lang="es-ES" sz="1100">
                <a:solidFill>
                  <a:prstClr val="white"/>
                </a:solidFill>
              </a:rPr>
              <a:t> </a:t>
            </a:r>
            <a:r>
              <a:rPr lang="es-ES" sz="1100" err="1">
                <a:solidFill>
                  <a:prstClr val="white"/>
                </a:solidFill>
              </a:rPr>
              <a:t>Monitoring</a:t>
            </a:r>
            <a:endParaRPr lang="en-US" sz="11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8108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24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" name="Group 28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0" name="Rectangle 29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Rectangle 3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1022920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5076056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err="1">
                <a:solidFill>
                  <a:srgbClr val="4BACC6">
                    <a:lumMod val="75000"/>
                  </a:srgbClr>
                </a:solidFill>
              </a:rPr>
              <a:t>Atmosphere</a:t>
            </a:r>
            <a:endParaRPr lang="es-ES" sz="1100">
              <a:solidFill>
                <a:srgbClr val="4BACC6">
                  <a:lumMod val="75000"/>
                </a:srgbClr>
              </a:solidFill>
            </a:endParaRPr>
          </a:p>
          <a:p>
            <a:pPr algn="ctr"/>
            <a:r>
              <a:rPr lang="es-ES" sz="1100" err="1">
                <a:solidFill>
                  <a:srgbClr val="4BACC6">
                    <a:lumMod val="75000"/>
                  </a:srgbClr>
                </a:solidFill>
              </a:rPr>
              <a:t>Monitoring</a:t>
            </a:r>
            <a:endParaRPr lang="en-US" sz="1100">
              <a:solidFill>
                <a:srgbClr val="4BACC6">
                  <a:lumMod val="75000"/>
                </a:srgb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84236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" name="Group 17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19" name="Rectangle 18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ectangle 2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err="1">
                <a:solidFill>
                  <a:srgbClr val="4BACC6">
                    <a:lumMod val="75000"/>
                  </a:srgbClr>
                </a:solidFill>
              </a:rPr>
              <a:t>Atmosphere</a:t>
            </a:r>
            <a:endParaRPr lang="es-ES" sz="1100">
              <a:solidFill>
                <a:srgbClr val="4BACC6">
                  <a:lumMod val="75000"/>
                </a:srgbClr>
              </a:solidFill>
            </a:endParaRPr>
          </a:p>
          <a:p>
            <a:pPr algn="ctr"/>
            <a:r>
              <a:rPr lang="es-ES" sz="1100" err="1">
                <a:solidFill>
                  <a:srgbClr val="4BACC6">
                    <a:lumMod val="75000"/>
                  </a:srgbClr>
                </a:solidFill>
              </a:rPr>
              <a:t>Monitoring</a:t>
            </a:r>
            <a:endParaRPr lang="en-US" sz="1100">
              <a:solidFill>
                <a:srgbClr val="4BACC6">
                  <a:lumMod val="75000"/>
                </a:srgbClr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825106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30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" name="Group 30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2" name="Rectangle 31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Rectangle 32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err="1">
                <a:solidFill>
                  <a:srgbClr val="4BACC6">
                    <a:lumMod val="75000"/>
                  </a:srgbClr>
                </a:solidFill>
              </a:rPr>
              <a:t>Atmosphere</a:t>
            </a:r>
            <a:endParaRPr lang="es-ES" sz="1100">
              <a:solidFill>
                <a:srgbClr val="4BACC6">
                  <a:lumMod val="75000"/>
                </a:srgbClr>
              </a:solidFill>
            </a:endParaRPr>
          </a:p>
          <a:p>
            <a:pPr algn="ctr"/>
            <a:r>
              <a:rPr lang="es-ES" sz="1100" err="1">
                <a:solidFill>
                  <a:srgbClr val="4BACC6">
                    <a:lumMod val="75000"/>
                  </a:srgbClr>
                </a:solidFill>
              </a:rPr>
              <a:t>Monitoring</a:t>
            </a:r>
            <a:endParaRPr lang="en-US" sz="1100">
              <a:solidFill>
                <a:srgbClr val="4BACC6">
                  <a:lumMod val="75000"/>
                </a:srgbClr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24260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27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" name="Group 27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29" name="Rectangle 28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Rectangle 29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2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22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err="1">
                <a:solidFill>
                  <a:srgbClr val="4BACC6">
                    <a:lumMod val="75000"/>
                  </a:srgbClr>
                </a:solidFill>
              </a:rPr>
              <a:t>Atmosphere</a:t>
            </a:r>
            <a:endParaRPr lang="es-ES" sz="1100">
              <a:solidFill>
                <a:srgbClr val="4BACC6">
                  <a:lumMod val="75000"/>
                </a:srgbClr>
              </a:solidFill>
            </a:endParaRPr>
          </a:p>
          <a:p>
            <a:pPr algn="ctr"/>
            <a:r>
              <a:rPr lang="es-ES" sz="1100" err="1">
                <a:solidFill>
                  <a:srgbClr val="4BACC6">
                    <a:lumMod val="75000"/>
                  </a:srgbClr>
                </a:solidFill>
              </a:rPr>
              <a:t>Monitoring</a:t>
            </a:r>
            <a:endParaRPr lang="en-US" sz="1100">
              <a:solidFill>
                <a:srgbClr val="4BACC6">
                  <a:lumMod val="75000"/>
                </a:srgb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3332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-11410" y="-11063"/>
            <a:ext cx="2091596" cy="5160587"/>
            <a:chOff x="-2916832" y="-200722"/>
            <a:chExt cx="2091596" cy="5160587"/>
          </a:xfrm>
        </p:grpSpPr>
        <p:grpSp>
          <p:nvGrpSpPr>
            <p:cNvPr id="20" name="Group 19"/>
            <p:cNvGrpSpPr/>
            <p:nvPr userDrawn="1"/>
          </p:nvGrpSpPr>
          <p:grpSpPr>
            <a:xfrm>
              <a:off x="-2916832" y="-200722"/>
              <a:ext cx="2091596" cy="5157838"/>
              <a:chOff x="-3291385" y="112960"/>
              <a:chExt cx="2091596" cy="5157838"/>
            </a:xfrm>
          </p:grpSpPr>
          <p:pic>
            <p:nvPicPr>
              <p:cNvPr id="22" name="Picture 2" descr="S:\F15015_Copernicus\3_Work\330_Work-in-process\SC4_BackgroundMat\Visual_ID\Photos\Po_River_Italy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10800000">
                <a:off x="-3291385" y="123478"/>
                <a:ext cx="2077082" cy="5147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ectangle 24"/>
              <p:cNvSpPr/>
              <p:nvPr userDrawn="1"/>
            </p:nvSpPr>
            <p:spPr>
              <a:xfrm>
                <a:off x="-3276872" y="112960"/>
                <a:ext cx="2077083" cy="5150069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Rectangle 20"/>
            <p:cNvSpPr/>
            <p:nvPr userDrawn="1"/>
          </p:nvSpPr>
          <p:spPr>
            <a:xfrm>
              <a:off x="-2910142" y="-190204"/>
              <a:ext cx="2084906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" descr="S:\F15015_Copernicus\3_Work\330_Work-in-process\SC4_BackgroundMat\PPT\item Copernicus\Big data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3478"/>
            <a:ext cx="817912" cy="57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>
                <a:solidFill>
                  <a:srgbClr val="25408F"/>
                </a:solidFill>
              </a:rPr>
              <a:t>Data Access</a:t>
            </a:r>
            <a:endParaRPr lang="en-US" sz="1100" b="1">
              <a:solidFill>
                <a:srgbClr val="2540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937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7" y="0"/>
            <a:ext cx="2106504" cy="5175268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-21945" y="-1"/>
            <a:ext cx="2102132" cy="516403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31640" y="722087"/>
            <a:ext cx="7299753" cy="38230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32" name="TextBox 31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err="1">
                <a:solidFill>
                  <a:schemeClr val="tx2"/>
                </a:solidFill>
              </a:rPr>
              <a:t>Monitoring</a:t>
            </a:r>
            <a:endParaRPr lang="en-US" sz="1000" b="1">
              <a:solidFill>
                <a:schemeClr val="tx2"/>
              </a:solidFill>
            </a:endParaRPr>
          </a:p>
        </p:txBody>
      </p:sp>
      <p:sp>
        <p:nvSpPr>
          <p:cNvPr id="33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31582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3959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7.xml"/><Relationship Id="rId9" Type="http://schemas.openxmlformats.org/officeDocument/2006/relationships/image" Target="../media/image1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0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6243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55" r:id="rId5"/>
    <p:sldLayoutId id="2147483727" r:id="rId6"/>
    <p:sldLayoutId id="2147483728" r:id="rId7"/>
    <p:sldLayoutId id="2147483729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2504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9932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746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746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4710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8855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3689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4302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482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5/4/20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969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copernicus-support@ecmwf.int" TargetMode="External"/><Relationship Id="rId2" Type="http://schemas.openxmlformats.org/officeDocument/2006/relationships/hyperlink" Target="mailto:Carlo.Buontempo@ecmwf.int" TargetMode="Externa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49.tiff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9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EDA200E3-9D7E-46D6-8C41-01808782A2CC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/>
              <a:t>C3S beyond 2020</a:t>
            </a:r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051" y="4731990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040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C3S Current Vision Still Valid</a:t>
            </a:r>
          </a:p>
        </p:txBody>
      </p:sp>
      <p:sp>
        <p:nvSpPr>
          <p:cNvPr id="5" name="Content Placeholder 6"/>
          <p:cNvSpPr txBox="1">
            <a:spLocks/>
          </p:cNvSpPr>
          <p:nvPr/>
        </p:nvSpPr>
        <p:spPr>
          <a:xfrm>
            <a:off x="867704" y="699542"/>
            <a:ext cx="8183760" cy="2736304"/>
          </a:xfrm>
          <a:prstGeom prst="rect">
            <a:avLst/>
          </a:prstGeom>
        </p:spPr>
        <p:txBody>
          <a:bodyPr/>
          <a:lstStyle>
            <a:lvl1pPr marL="452438" indent="-452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charset="0"/>
              <a:buChar char="«"/>
              <a:defRPr sz="1900">
                <a:solidFill>
                  <a:srgbClr val="00468C"/>
                </a:solidFill>
                <a:latin typeface="+mn-lt"/>
                <a:ea typeface="ＭＳ Ｐゴシック" charset="0"/>
                <a:cs typeface="+mn-cs"/>
              </a:defRPr>
            </a:lvl1pPr>
            <a:lvl2pPr marL="804863" indent="-350838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«"/>
              <a:defRPr>
                <a:solidFill>
                  <a:srgbClr val="00468C"/>
                </a:solidFill>
                <a:latin typeface="+mn-lt"/>
                <a:ea typeface="ＭＳ Ｐゴシック" charset="0"/>
              </a:defRPr>
            </a:lvl2pPr>
            <a:lvl3pPr marL="108902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charset="0"/>
              <a:buChar char="«"/>
              <a:defRPr sz="1700">
                <a:solidFill>
                  <a:srgbClr val="00468C"/>
                </a:solidFill>
                <a:latin typeface="+mn-lt"/>
                <a:ea typeface="ＭＳ Ｐゴシック" charset="0"/>
              </a:defRPr>
            </a:lvl3pPr>
            <a:lvl4pPr marL="135572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«"/>
              <a:defRPr sz="1600">
                <a:solidFill>
                  <a:srgbClr val="00468C"/>
                </a:solidFill>
                <a:latin typeface="+mn-lt"/>
                <a:ea typeface="ＭＳ Ｐゴシック" charset="0"/>
              </a:defRPr>
            </a:lvl4pPr>
            <a:lvl5pPr marL="1582738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charset="0"/>
              <a:buChar char="«"/>
              <a:defRPr sz="1500">
                <a:solidFill>
                  <a:srgbClr val="00468C"/>
                </a:solidFill>
                <a:latin typeface="+mn-lt"/>
                <a:ea typeface="ＭＳ Ｐゴシック" charset="0"/>
              </a:defRPr>
            </a:lvl5pPr>
            <a:lvl6pPr marL="20399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6pPr>
            <a:lvl7pPr marL="24971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7pPr>
            <a:lvl8pPr marL="29543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8pPr>
            <a:lvl9pPr marL="34115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9pPr>
          </a:lstStyle>
          <a:p>
            <a:pPr marL="0" indent="0" eaLnBrk="1" hangingPunct="1">
              <a:spcAft>
                <a:spcPts val="1933"/>
              </a:spcAft>
              <a:buClr>
                <a:srgbClr val="751126"/>
              </a:buClr>
              <a:buNone/>
            </a:pPr>
            <a:r>
              <a:rPr lang="en-US" sz="2000" kern="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Stimulate </a:t>
            </a:r>
            <a:r>
              <a:rPr lang="en-US" sz="2000" b="0" kern="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the market for climate services</a:t>
            </a:r>
          </a:p>
          <a:p>
            <a:pPr marL="731147" lvl="1" indent="-378722" eaLnBrk="1" hangingPunct="1">
              <a:spcAft>
                <a:spcPts val="1933"/>
              </a:spcAft>
              <a:buClr>
                <a:srgbClr val="751126"/>
              </a:buClr>
              <a:buFont typeface="Verdana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Expand capabilities of CDS/CDS toolbox and expert training </a:t>
            </a:r>
          </a:p>
          <a:p>
            <a:pPr marL="731147" lvl="1" indent="-378722" eaLnBrk="1" hangingPunct="1">
              <a:spcAft>
                <a:spcPts val="1933"/>
              </a:spcAft>
              <a:buClr>
                <a:srgbClr val="751126"/>
              </a:buClr>
              <a:buFont typeface="Verdana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Direct approach with communities of practice (in concertation with European DGs). </a:t>
            </a:r>
          </a:p>
          <a:p>
            <a:pPr marL="731147" lvl="1" indent="-378722" eaLnBrk="1" hangingPunct="1">
              <a:spcAft>
                <a:spcPts val="1933"/>
              </a:spcAft>
              <a:buClr>
                <a:srgbClr val="751126"/>
              </a:buClr>
              <a:buFont typeface="Verdana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Develop decadal predictions service to address a strong demand (~10 years) from the market.</a:t>
            </a:r>
            <a:r>
              <a:rPr lang="en-US" sz="2000" b="0" kern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1282009" lvl="3" indent="-378722" eaLnBrk="1" hangingPunct="1">
              <a:spcAft>
                <a:spcPts val="1933"/>
              </a:spcAft>
              <a:buClr>
                <a:srgbClr val="751126"/>
              </a:buClr>
              <a:buFont typeface="Verdana" charset="0"/>
              <a:buChar char="•"/>
            </a:pPr>
            <a:r>
              <a:rPr lang="en-US" sz="1800" kern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Including a verification service</a:t>
            </a:r>
            <a:endParaRPr lang="en-US" sz="1800" b="0" kern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051" y="4746177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914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C3S beyond 2020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Three priorities:</a:t>
            </a:r>
          </a:p>
          <a:p>
            <a:endParaRPr lang="en-US" dirty="0"/>
          </a:p>
          <a:p>
            <a:pPr lvl="1"/>
            <a:r>
              <a:rPr lang="en-GB" sz="2000" dirty="0"/>
              <a:t>Service consolidation at large</a:t>
            </a:r>
          </a:p>
          <a:p>
            <a:pPr lvl="1"/>
            <a:endParaRPr lang="en-GB" sz="2000" dirty="0"/>
          </a:p>
          <a:p>
            <a:pPr lvl="1"/>
            <a:r>
              <a:rPr lang="en-GB" sz="2000" dirty="0"/>
              <a:t>Enhancement of the CDS and operationalisation of SIS offer</a:t>
            </a:r>
          </a:p>
          <a:p>
            <a:pPr lvl="1"/>
            <a:endParaRPr lang="en-GB" sz="2000" dirty="0"/>
          </a:p>
          <a:p>
            <a:pPr lvl="1"/>
            <a:r>
              <a:rPr lang="en-GB" sz="2000" dirty="0"/>
              <a:t>Promotion of user uptake (i.e. EU policies, downstream service providers, media, academia..)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051" y="4746177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62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BA840-28BF-9B4B-BD9E-C4AD37369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C3S 2.0 portfolio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786B22C-8402-354A-9997-569A534293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9336967"/>
              </p:ext>
            </p:extLst>
          </p:nvPr>
        </p:nvGraphicFramePr>
        <p:xfrm>
          <a:off x="1115616" y="699542"/>
          <a:ext cx="7956376" cy="43427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09309">
                  <a:extLst>
                    <a:ext uri="{9D8B030D-6E8A-4147-A177-3AD203B41FA5}">
                      <a16:colId xmlns:a16="http://schemas.microsoft.com/office/drawing/2014/main" val="1928331200"/>
                    </a:ext>
                  </a:extLst>
                </a:gridCol>
                <a:gridCol w="6547067">
                  <a:extLst>
                    <a:ext uri="{9D8B030D-6E8A-4147-A177-3AD203B41FA5}">
                      <a16:colId xmlns:a16="http://schemas.microsoft.com/office/drawing/2014/main" val="604316353"/>
                    </a:ext>
                  </a:extLst>
                </a:gridCol>
              </a:tblGrid>
              <a:tr h="167416">
                <a:tc>
                  <a:txBody>
                    <a:bodyPr/>
                    <a:lstStyle/>
                    <a:p>
                      <a:pPr marL="540385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GB" sz="1050">
                          <a:effectLst/>
                        </a:rPr>
                        <a:t>Portfolio</a:t>
                      </a:r>
                      <a:endParaRPr lang="en-GB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71" marR="42071" marT="0" marB="0"/>
                </a:tc>
                <a:tc>
                  <a:txBody>
                    <a:bodyPr/>
                    <a:lstStyle/>
                    <a:p>
                      <a:pPr marL="540385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GB" sz="1050">
                          <a:effectLst/>
                        </a:rPr>
                        <a:t>Product high level description</a:t>
                      </a:r>
                      <a:endParaRPr lang="en-GB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71" marR="42071" marT="0" marB="0"/>
                </a:tc>
                <a:extLst>
                  <a:ext uri="{0D108BD9-81ED-4DB2-BD59-A6C34878D82A}">
                    <a16:rowId xmlns:a16="http://schemas.microsoft.com/office/drawing/2014/main" val="1433601956"/>
                  </a:ext>
                </a:extLst>
              </a:tr>
              <a:tr h="167416">
                <a:tc rowSpan="6">
                  <a:txBody>
                    <a:bodyPr/>
                    <a:lstStyle/>
                    <a:p>
                      <a:pPr marL="540385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GB" sz="1050">
                          <a:effectLst/>
                        </a:rPr>
                        <a:t>A: CDS core products</a:t>
                      </a:r>
                      <a:endParaRPr lang="en-GB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71" marR="42071" marT="0" marB="0" anchor="ctr"/>
                </a:tc>
                <a:tc>
                  <a:txBody>
                    <a:bodyPr/>
                    <a:lstStyle/>
                    <a:p>
                      <a:pPr marL="540385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GB" sz="1050">
                          <a:effectLst/>
                        </a:rPr>
                        <a:t>Climate observations</a:t>
                      </a:r>
                      <a:endParaRPr lang="en-GB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71" marR="42071" marT="0" marB="0" anchor="ctr"/>
                </a:tc>
                <a:extLst>
                  <a:ext uri="{0D108BD9-81ED-4DB2-BD59-A6C34878D82A}">
                    <a16:rowId xmlns:a16="http://schemas.microsoft.com/office/drawing/2014/main" val="769490742"/>
                  </a:ext>
                </a:extLst>
              </a:tr>
              <a:tr h="1674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40385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GB" sz="1050" b="1">
                          <a:solidFill>
                            <a:srgbClr val="FF0000"/>
                          </a:solidFill>
                          <a:effectLst/>
                        </a:rPr>
                        <a:t>More</a:t>
                      </a:r>
                      <a:r>
                        <a:rPr lang="en-GB" sz="1050">
                          <a:effectLst/>
                        </a:rPr>
                        <a:t> Observational gridded products (ECVs)</a:t>
                      </a:r>
                      <a:endParaRPr lang="en-GB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71" marR="42071" marT="0" marB="0" anchor="ctr"/>
                </a:tc>
                <a:extLst>
                  <a:ext uri="{0D108BD9-81ED-4DB2-BD59-A6C34878D82A}">
                    <a16:rowId xmlns:a16="http://schemas.microsoft.com/office/drawing/2014/main" val="2566877009"/>
                  </a:ext>
                </a:extLst>
              </a:tr>
              <a:tr h="1674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40385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GB" sz="1050">
                          <a:effectLst/>
                        </a:rPr>
                        <a:t>Global  and regional climate reanalyses</a:t>
                      </a:r>
                      <a:endParaRPr lang="en-GB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71" marR="42071" marT="0" marB="0" anchor="ctr"/>
                </a:tc>
                <a:extLst>
                  <a:ext uri="{0D108BD9-81ED-4DB2-BD59-A6C34878D82A}">
                    <a16:rowId xmlns:a16="http://schemas.microsoft.com/office/drawing/2014/main" val="3444154762"/>
                  </a:ext>
                </a:extLst>
              </a:tr>
              <a:tr h="1674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40385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GB" sz="1050">
                          <a:effectLst/>
                        </a:rPr>
                        <a:t>Multi-model seasonal forecasts</a:t>
                      </a:r>
                      <a:endParaRPr lang="en-GB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71" marR="42071" marT="0" marB="0" anchor="ctr"/>
                </a:tc>
                <a:extLst>
                  <a:ext uri="{0D108BD9-81ED-4DB2-BD59-A6C34878D82A}">
                    <a16:rowId xmlns:a16="http://schemas.microsoft.com/office/drawing/2014/main" val="2073007619"/>
                  </a:ext>
                </a:extLst>
              </a:tr>
              <a:tr h="1674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40385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GB" sz="1050" b="1">
                          <a:solidFill>
                            <a:srgbClr val="FF0000"/>
                          </a:solidFill>
                          <a:effectLst/>
                        </a:rPr>
                        <a:t>Initialised climate predictions (decadal)</a:t>
                      </a:r>
                      <a:endParaRPr lang="en-GB" sz="105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71" marR="42071" marT="0" marB="0" anchor="ctr"/>
                </a:tc>
                <a:extLst>
                  <a:ext uri="{0D108BD9-81ED-4DB2-BD59-A6C34878D82A}">
                    <a16:rowId xmlns:a16="http://schemas.microsoft.com/office/drawing/2014/main" val="1699708156"/>
                  </a:ext>
                </a:extLst>
              </a:tr>
              <a:tr h="1674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40385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GB" sz="1050">
                          <a:effectLst/>
                        </a:rPr>
                        <a:t>Global and regional climate projections</a:t>
                      </a:r>
                      <a:endParaRPr lang="en-GB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71" marR="42071" marT="0" marB="0" anchor="ctr"/>
                </a:tc>
                <a:extLst>
                  <a:ext uri="{0D108BD9-81ED-4DB2-BD59-A6C34878D82A}">
                    <a16:rowId xmlns:a16="http://schemas.microsoft.com/office/drawing/2014/main" val="955508943"/>
                  </a:ext>
                </a:extLst>
              </a:tr>
              <a:tr h="586366">
                <a:tc rowSpan="3">
                  <a:txBody>
                    <a:bodyPr/>
                    <a:lstStyle/>
                    <a:p>
                      <a:pPr marL="540385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GB" sz="1050">
                          <a:effectLst/>
                        </a:rPr>
                        <a:t>B: SIS indicators</a:t>
                      </a:r>
                      <a:endParaRPr lang="en-GB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71" marR="42071" marT="0" marB="0" anchor="ctr"/>
                </a:tc>
                <a:tc>
                  <a:txBody>
                    <a:bodyPr/>
                    <a:lstStyle/>
                    <a:p>
                      <a:pPr marL="540385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GB" sz="1050">
                          <a:effectLst/>
                        </a:rPr>
                        <a:t>Climate Impact Indicators, either generic or sector-specific, covering the economic sectors of water, energy, agriculture, insurance, health, infrastructure, tourism, biodiversity, etc.</a:t>
                      </a:r>
                      <a:endParaRPr lang="en-GB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71" marR="42071" marT="0" marB="0" anchor="ctr"/>
                </a:tc>
                <a:extLst>
                  <a:ext uri="{0D108BD9-81ED-4DB2-BD59-A6C34878D82A}">
                    <a16:rowId xmlns:a16="http://schemas.microsoft.com/office/drawing/2014/main" val="124197149"/>
                  </a:ext>
                </a:extLst>
              </a:tr>
              <a:tr h="1674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40385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GB" sz="1050">
                          <a:effectLst/>
                        </a:rPr>
                        <a:t>Use cases and demo cases for various sectors</a:t>
                      </a:r>
                      <a:endParaRPr lang="en-GB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71" marR="42071" marT="0" marB="0" anchor="ctr"/>
                </a:tc>
                <a:extLst>
                  <a:ext uri="{0D108BD9-81ED-4DB2-BD59-A6C34878D82A}">
                    <a16:rowId xmlns:a16="http://schemas.microsoft.com/office/drawing/2014/main" val="138785546"/>
                  </a:ext>
                </a:extLst>
              </a:tr>
              <a:tr h="1674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40385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GB" sz="1050">
                          <a:effectLst/>
                        </a:rPr>
                        <a:t>Sectoral workflows and applications</a:t>
                      </a:r>
                      <a:endParaRPr lang="en-GB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71" marR="42071" marT="0" marB="0" anchor="ctr"/>
                </a:tc>
                <a:extLst>
                  <a:ext uri="{0D108BD9-81ED-4DB2-BD59-A6C34878D82A}">
                    <a16:rowId xmlns:a16="http://schemas.microsoft.com/office/drawing/2014/main" val="3671623217"/>
                  </a:ext>
                </a:extLst>
              </a:tr>
              <a:tr h="348421">
                <a:tc rowSpan="2">
                  <a:txBody>
                    <a:bodyPr/>
                    <a:lstStyle/>
                    <a:p>
                      <a:pPr marL="540385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GB" sz="1050">
                          <a:effectLst/>
                        </a:rPr>
                        <a:t>C: Evaluation and Quality Control</a:t>
                      </a:r>
                      <a:endParaRPr lang="en-GB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71" marR="42071" marT="0" marB="0" anchor="ctr"/>
                </a:tc>
                <a:tc>
                  <a:txBody>
                    <a:bodyPr/>
                    <a:lstStyle/>
                    <a:p>
                      <a:pPr marL="540385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GB" sz="1050">
                          <a:effectLst/>
                        </a:rPr>
                        <a:t>Quality Assurance for CDS: quality assurance, traceability, product quality, quality of service, verification service</a:t>
                      </a:r>
                      <a:endParaRPr lang="en-GB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71" marR="42071" marT="0" marB="0" anchor="ctr"/>
                </a:tc>
                <a:extLst>
                  <a:ext uri="{0D108BD9-81ED-4DB2-BD59-A6C34878D82A}">
                    <a16:rowId xmlns:a16="http://schemas.microsoft.com/office/drawing/2014/main" val="2380376676"/>
                  </a:ext>
                </a:extLst>
              </a:tr>
              <a:tr h="5571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40385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GB" sz="1050">
                          <a:effectLst/>
                        </a:rPr>
                        <a:t>Quality Assurance for SIS: quality assurance, fitness for purpose, User Requirement Data Base (URDB), User Requirement Analysis Document (URAD)</a:t>
                      </a:r>
                      <a:endParaRPr lang="en-GB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71" marR="42071" marT="0" marB="0" anchor="ctr"/>
                </a:tc>
                <a:extLst>
                  <a:ext uri="{0D108BD9-81ED-4DB2-BD59-A6C34878D82A}">
                    <a16:rowId xmlns:a16="http://schemas.microsoft.com/office/drawing/2014/main" val="1447845751"/>
                  </a:ext>
                </a:extLst>
              </a:tr>
              <a:tr h="167416">
                <a:tc rowSpan="6">
                  <a:txBody>
                    <a:bodyPr/>
                    <a:lstStyle/>
                    <a:p>
                      <a:pPr marL="540385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GB" sz="1050">
                          <a:effectLst/>
                        </a:rPr>
                        <a:t>D: Outreach and Communication</a:t>
                      </a:r>
                      <a:endParaRPr lang="en-GB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71" marR="42071" marT="0" marB="0" anchor="ctr"/>
                </a:tc>
                <a:tc>
                  <a:txBody>
                    <a:bodyPr/>
                    <a:lstStyle/>
                    <a:p>
                      <a:pPr marL="540385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GB" sz="1050">
                          <a:effectLst/>
                        </a:rPr>
                        <a:t>Web content provision and management</a:t>
                      </a:r>
                      <a:endParaRPr lang="en-GB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71" marR="42071" marT="0" marB="0" anchor="ctr"/>
                </a:tc>
                <a:extLst>
                  <a:ext uri="{0D108BD9-81ED-4DB2-BD59-A6C34878D82A}">
                    <a16:rowId xmlns:a16="http://schemas.microsoft.com/office/drawing/2014/main" val="2050298179"/>
                  </a:ext>
                </a:extLst>
              </a:tr>
              <a:tr h="2294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40385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GB" sz="1050">
                          <a:effectLst/>
                        </a:rPr>
                        <a:t>Monthly and Annual Statement of Climate</a:t>
                      </a:r>
                      <a:endParaRPr lang="en-GB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71" marR="42071" marT="0" marB="0" anchor="ctr"/>
                </a:tc>
                <a:extLst>
                  <a:ext uri="{0D108BD9-81ED-4DB2-BD59-A6C34878D82A}">
                    <a16:rowId xmlns:a16="http://schemas.microsoft.com/office/drawing/2014/main" val="4179029860"/>
                  </a:ext>
                </a:extLst>
              </a:tr>
              <a:tr h="2294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40385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GB" sz="1050">
                          <a:effectLst/>
                        </a:rPr>
                        <a:t>Marketing, fact sheets, success stories, etc.</a:t>
                      </a:r>
                      <a:endParaRPr lang="en-GB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71" marR="42071" marT="0" marB="0" anchor="ctr"/>
                </a:tc>
                <a:extLst>
                  <a:ext uri="{0D108BD9-81ED-4DB2-BD59-A6C34878D82A}">
                    <a16:rowId xmlns:a16="http://schemas.microsoft.com/office/drawing/2014/main" val="958477212"/>
                  </a:ext>
                </a:extLst>
              </a:tr>
              <a:tr h="1674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40385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GB" sz="1050" b="1">
                          <a:solidFill>
                            <a:srgbClr val="FF0000"/>
                          </a:solidFill>
                          <a:effectLst/>
                        </a:rPr>
                        <a:t>Attribution Service component</a:t>
                      </a:r>
                      <a:endParaRPr lang="en-GB" sz="105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71" marR="42071" marT="0" marB="0" anchor="ctr"/>
                </a:tc>
                <a:extLst>
                  <a:ext uri="{0D108BD9-81ED-4DB2-BD59-A6C34878D82A}">
                    <a16:rowId xmlns:a16="http://schemas.microsoft.com/office/drawing/2014/main" val="2912499703"/>
                  </a:ext>
                </a:extLst>
              </a:tr>
              <a:tr h="2294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40385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GB" sz="1050">
                          <a:effectLst/>
                        </a:rPr>
                        <a:t>Events: Workshops, Assemblies, conferences</a:t>
                      </a:r>
                      <a:endParaRPr lang="en-GB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71" marR="42071" marT="0" marB="0" anchor="ctr"/>
                </a:tc>
                <a:extLst>
                  <a:ext uri="{0D108BD9-81ED-4DB2-BD59-A6C34878D82A}">
                    <a16:rowId xmlns:a16="http://schemas.microsoft.com/office/drawing/2014/main" val="1599118106"/>
                  </a:ext>
                </a:extLst>
              </a:tr>
              <a:tr h="1674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40385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GB" sz="1050">
                          <a:effectLst/>
                        </a:rPr>
                        <a:t>Training</a:t>
                      </a:r>
                      <a:endParaRPr lang="en-GB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71" marR="42071" marT="0" marB="0" anchor="ctr"/>
                </a:tc>
                <a:extLst>
                  <a:ext uri="{0D108BD9-81ED-4DB2-BD59-A6C34878D82A}">
                    <a16:rowId xmlns:a16="http://schemas.microsoft.com/office/drawing/2014/main" val="16496700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7799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pc="300"/>
              <a:t>C3S reanalysis </a:t>
            </a:r>
            <a:r>
              <a:rPr lang="mr-IN" spc="300"/>
              <a:t>–</a:t>
            </a:r>
            <a:r>
              <a:rPr lang="en-GB" spc="300"/>
              <a:t> proposal for next phase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39952" y="555526"/>
            <a:ext cx="45468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>
                <a:solidFill>
                  <a:srgbClr val="0070C0"/>
                </a:solidFill>
              </a:rPr>
              <a:t>2016 - 2020:  </a:t>
            </a:r>
            <a:r>
              <a:rPr lang="en-GB" sz="1600" b="1" i="1" dirty="0">
                <a:solidFill>
                  <a:srgbClr val="0070C0"/>
                </a:solidFill>
              </a:rPr>
              <a:t>ERA5 from 1950</a:t>
            </a:r>
          </a:p>
          <a:p>
            <a:pPr marL="285750" indent="-285750">
              <a:buFontTx/>
              <a:buChar char="-"/>
            </a:pPr>
            <a:r>
              <a:rPr lang="en-GB" sz="1400" i="1" dirty="0">
                <a:solidFill>
                  <a:srgbClr val="0070C0"/>
                </a:solidFill>
              </a:rPr>
              <a:t>ERA5T: preliminary data at short delay (&lt;5 days)</a:t>
            </a:r>
          </a:p>
          <a:p>
            <a:pPr marL="285750" indent="-285750">
              <a:buFontTx/>
              <a:buChar char="-"/>
            </a:pPr>
            <a:r>
              <a:rPr lang="en-GB" sz="1400" i="1" dirty="0">
                <a:solidFill>
                  <a:srgbClr val="0070C0"/>
                </a:solidFill>
              </a:rPr>
              <a:t>ERA5L: 9km global land products</a:t>
            </a:r>
          </a:p>
          <a:p>
            <a:pPr lvl="0"/>
            <a:endParaRPr lang="en-GB" sz="1600" dirty="0">
              <a:solidFill>
                <a:srgbClr val="1F497D"/>
              </a:solidFill>
            </a:endParaRPr>
          </a:p>
          <a:p>
            <a:pPr lvl="0"/>
            <a:r>
              <a:rPr lang="en-GB" sz="1600" dirty="0">
                <a:solidFill>
                  <a:srgbClr val="FF0000"/>
                </a:solidFill>
              </a:rPr>
              <a:t>2021 - 2023:  </a:t>
            </a:r>
            <a:r>
              <a:rPr lang="en-GB" sz="1600" b="1" dirty="0">
                <a:solidFill>
                  <a:srgbClr val="FF0000"/>
                </a:solidFill>
              </a:rPr>
              <a:t>Centennial reanalysis ??</a:t>
            </a:r>
          </a:p>
          <a:p>
            <a:pPr marL="285750" lvl="0" indent="-285750">
              <a:buFontTx/>
              <a:buChar char="-"/>
            </a:pPr>
            <a:r>
              <a:rPr lang="en-GB" sz="1400" dirty="0">
                <a:solidFill>
                  <a:srgbClr val="FF0000"/>
                </a:solidFill>
              </a:rPr>
              <a:t>From 1851, coupled ocean, moderate resolution</a:t>
            </a:r>
          </a:p>
          <a:p>
            <a:pPr marL="285750" lvl="0" indent="-285750">
              <a:buFontTx/>
              <a:buChar char="-"/>
            </a:pPr>
            <a:r>
              <a:rPr lang="en-GB" sz="1400" dirty="0">
                <a:solidFill>
                  <a:srgbClr val="FF0000"/>
                </a:solidFill>
              </a:rPr>
              <a:t>Benchmarks: CERA-20C, 20CRv3</a:t>
            </a:r>
          </a:p>
          <a:p>
            <a:pPr marL="285750" lvl="0" indent="-285750">
              <a:buFontTx/>
              <a:buChar char="-"/>
            </a:pPr>
            <a:r>
              <a:rPr lang="en-GB" sz="1400" dirty="0">
                <a:solidFill>
                  <a:srgbClr val="FF0000"/>
                </a:solidFill>
              </a:rPr>
              <a:t>Input data from C3S </a:t>
            </a:r>
            <a:r>
              <a:rPr lang="en-GB" sz="1400" i="1" dirty="0">
                <a:solidFill>
                  <a:srgbClr val="FF0000"/>
                </a:solidFill>
              </a:rPr>
              <a:t>in situ </a:t>
            </a:r>
            <a:r>
              <a:rPr lang="en-GB" sz="1400" dirty="0">
                <a:solidFill>
                  <a:srgbClr val="FF0000"/>
                </a:solidFill>
              </a:rPr>
              <a:t>databases</a:t>
            </a:r>
          </a:p>
          <a:p>
            <a:endParaRPr lang="en-GB" sz="1600" dirty="0"/>
          </a:p>
          <a:p>
            <a:r>
              <a:rPr lang="en-GB" sz="1600" dirty="0"/>
              <a:t>2023 - 2025:  </a:t>
            </a:r>
            <a:r>
              <a:rPr lang="en-GB" sz="1600" b="1" dirty="0"/>
              <a:t>Production ERA6</a:t>
            </a:r>
          </a:p>
          <a:p>
            <a:pPr marL="285750" indent="-285750">
              <a:buFontTx/>
              <a:buChar char="-"/>
            </a:pPr>
            <a:r>
              <a:rPr lang="en-GB" sz="1400" dirty="0"/>
              <a:t>Coupled ocean, high resolution</a:t>
            </a:r>
          </a:p>
          <a:p>
            <a:pPr marL="285750" indent="-285750">
              <a:buFontTx/>
              <a:buChar char="-"/>
            </a:pPr>
            <a:r>
              <a:rPr lang="en-GB" sz="1400" dirty="0"/>
              <a:t>EUMETSAT reprocessed data, C3S satellite data rescue</a:t>
            </a:r>
          </a:p>
          <a:p>
            <a:pPr marL="285750" indent="-285750">
              <a:buFontTx/>
              <a:buChar char="-"/>
            </a:pPr>
            <a:r>
              <a:rPr lang="en-GB" sz="1400" dirty="0"/>
              <a:t>ERA6L with enhanced land data assimilation</a:t>
            </a:r>
          </a:p>
          <a:p>
            <a:endParaRPr lang="en-GB" sz="1600" dirty="0"/>
          </a:p>
          <a:p>
            <a:r>
              <a:rPr lang="en-GB" sz="1600" dirty="0"/>
              <a:t>2024 - 2026:  </a:t>
            </a:r>
            <a:r>
              <a:rPr lang="en-GB" sz="1600" b="1" dirty="0"/>
              <a:t>Joint CAMS/C3S reanalysis </a:t>
            </a:r>
          </a:p>
          <a:p>
            <a:pPr marL="285750" indent="-285750">
              <a:buFontTx/>
              <a:buChar char="-"/>
            </a:pPr>
            <a:r>
              <a:rPr lang="en-GB" sz="1400" dirty="0"/>
              <a:t>Coupled chemistry</a:t>
            </a:r>
          </a:p>
          <a:p>
            <a:pPr marL="285750" indent="-285750">
              <a:buFontTx/>
              <a:buChar char="-"/>
            </a:pPr>
            <a:r>
              <a:rPr lang="en-GB" sz="1400" dirty="0"/>
              <a:t>From 1979, updated at short delay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7887" y="717828"/>
            <a:ext cx="2808312" cy="304698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0070C0"/>
                </a:solidFill>
              </a:rPr>
              <a:t>User requirements:</a:t>
            </a:r>
          </a:p>
          <a:p>
            <a:endParaRPr lang="en-US" sz="160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600">
                <a:solidFill>
                  <a:srgbClr val="0070C0"/>
                </a:solidFill>
              </a:rPr>
              <a:t>‘Climate quality'</a:t>
            </a:r>
          </a:p>
          <a:p>
            <a:pPr marL="285750" indent="-285750">
              <a:buFontTx/>
              <a:buChar char="-"/>
            </a:pPr>
            <a:r>
              <a:rPr lang="en-US" sz="1600">
                <a:solidFill>
                  <a:srgbClr val="0070C0"/>
                </a:solidFill>
              </a:rPr>
              <a:t>High resolution</a:t>
            </a:r>
          </a:p>
          <a:p>
            <a:pPr marL="285750" indent="-285750">
              <a:buFontTx/>
              <a:buChar char="-"/>
            </a:pPr>
            <a:r>
              <a:rPr lang="en-US" sz="1600">
                <a:solidFill>
                  <a:srgbClr val="0070C0"/>
                </a:solidFill>
              </a:rPr>
              <a:t>As far back as possible</a:t>
            </a:r>
          </a:p>
          <a:p>
            <a:pPr marL="285750" indent="-285750">
              <a:buFontTx/>
              <a:buChar char="-"/>
            </a:pPr>
            <a:r>
              <a:rPr lang="en-US" sz="1600">
                <a:solidFill>
                  <a:srgbClr val="0070C0"/>
                </a:solidFill>
              </a:rPr>
              <a:t>Uncertainties</a:t>
            </a:r>
          </a:p>
          <a:p>
            <a:pPr marL="285750" indent="-285750">
              <a:buFontTx/>
              <a:buChar char="-"/>
            </a:pPr>
            <a:r>
              <a:rPr lang="en-US" sz="1600">
                <a:solidFill>
                  <a:srgbClr val="0070C0"/>
                </a:solidFill>
              </a:rPr>
              <a:t>Additional products </a:t>
            </a:r>
          </a:p>
          <a:p>
            <a:pPr marL="285750" indent="-285750">
              <a:buFontTx/>
              <a:buChar char="-"/>
            </a:pPr>
            <a:r>
              <a:rPr lang="en-US" sz="1600">
                <a:solidFill>
                  <a:srgbClr val="0070C0"/>
                </a:solidFill>
              </a:rPr>
              <a:t>Latest ECMWF model</a:t>
            </a:r>
          </a:p>
          <a:p>
            <a:pPr marL="285750" indent="-285750">
              <a:buFontTx/>
              <a:buChar char="-"/>
            </a:pPr>
            <a:r>
              <a:rPr lang="en-US" sz="1600">
                <a:solidFill>
                  <a:srgbClr val="0070C0"/>
                </a:solidFill>
              </a:rPr>
              <a:t>Timely delivery</a:t>
            </a:r>
          </a:p>
          <a:p>
            <a:pPr marL="285750" indent="-285750">
              <a:buFontTx/>
              <a:buChar char="-"/>
            </a:pPr>
            <a:r>
              <a:rPr lang="en-US" sz="1600">
                <a:solidFill>
                  <a:srgbClr val="0070C0"/>
                </a:solidFill>
              </a:rPr>
              <a:t>Easy access</a:t>
            </a:r>
          </a:p>
          <a:p>
            <a:pPr marL="285750" indent="-285750">
              <a:buFontTx/>
              <a:buChar char="-"/>
            </a:pPr>
            <a:r>
              <a:rPr lang="en-US" sz="1600">
                <a:solidFill>
                  <a:srgbClr val="0070C0"/>
                </a:solidFill>
              </a:rPr>
              <a:t>Great user support</a:t>
            </a:r>
          </a:p>
          <a:p>
            <a:pPr marL="285750" indent="-285750">
              <a:buFontTx/>
              <a:buChar char="-"/>
            </a:pPr>
            <a:endParaRPr lang="en-US" sz="160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01265" y="3540959"/>
            <a:ext cx="3136464" cy="98488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/>
              <a:t>2021-2025:  </a:t>
            </a:r>
            <a:r>
              <a:rPr lang="en-US" sz="1600" b="1"/>
              <a:t>Regional </a:t>
            </a:r>
            <a:r>
              <a:rPr lang="en-US" sz="1600" b="1" err="1"/>
              <a:t>reanalyses</a:t>
            </a:r>
            <a:r>
              <a:rPr lang="en-US" sz="1600" b="1"/>
              <a:t>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400"/>
              <a:t>Outsourced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400"/>
              <a:t>Pan-Arctic, Europe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400"/>
              <a:t>Extension to centennial</a:t>
            </a:r>
          </a:p>
        </p:txBody>
      </p:sp>
    </p:spTree>
    <p:extLst>
      <p:ext uri="{BB962C8B-B14F-4D97-AF65-F5344CB8AC3E}">
        <p14:creationId xmlns:p14="http://schemas.microsoft.com/office/powerpoint/2010/main" val="67437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pc="300"/>
              <a:t>C3S Seasonal Forecast </a:t>
            </a:r>
            <a:r>
              <a:rPr lang="mr-IN" spc="300"/>
              <a:t>–</a:t>
            </a:r>
            <a:r>
              <a:rPr lang="en-GB" spc="300"/>
              <a:t> 10-year outlook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39952" y="1343546"/>
            <a:ext cx="42484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600" dirty="0">
              <a:solidFill>
                <a:schemeClr val="tx2"/>
              </a:solidFill>
            </a:endParaRPr>
          </a:p>
          <a:p>
            <a:r>
              <a:rPr lang="en-GB" sz="1600" dirty="0"/>
              <a:t>Context: Multi-model Seasonal forecast system based on inputs from: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GB" sz="1600" dirty="0">
                <a:solidFill>
                  <a:srgbClr val="00B050"/>
                </a:solidFill>
              </a:rPr>
              <a:t>ECMWF, UKMO, MF, DWD, CMCC</a:t>
            </a:r>
          </a:p>
          <a:p>
            <a:pPr marL="742950" lvl="1" indent="-285750">
              <a:buFont typeface="Arial" charset="0"/>
              <a:buChar char="•"/>
            </a:pPr>
            <a:r>
              <a:rPr lang="en-GB" sz="1600" dirty="0"/>
              <a:t> </a:t>
            </a:r>
            <a:r>
              <a:rPr lang="en-GB" sz="1600" dirty="0">
                <a:solidFill>
                  <a:srgbClr val="00B050"/>
                </a:solidFill>
              </a:rPr>
              <a:t>NCEP</a:t>
            </a:r>
            <a:r>
              <a:rPr lang="en-GB" sz="1600" dirty="0"/>
              <a:t>, </a:t>
            </a:r>
            <a:r>
              <a:rPr lang="en-GB" sz="1600" dirty="0">
                <a:solidFill>
                  <a:srgbClr val="FFC000"/>
                </a:solidFill>
              </a:rPr>
              <a:t>JMA, ECCC</a:t>
            </a:r>
            <a:r>
              <a:rPr lang="en-GB" sz="1600" dirty="0"/>
              <a:t>, </a:t>
            </a:r>
            <a:r>
              <a:rPr lang="en-GB" sz="1600" dirty="0">
                <a:solidFill>
                  <a:srgbClr val="C00000"/>
                </a:solidFill>
              </a:rPr>
              <a:t>BoM</a:t>
            </a:r>
            <a:r>
              <a:rPr lang="en-GB" sz="1600" dirty="0"/>
              <a:t>, more?</a:t>
            </a:r>
          </a:p>
          <a:p>
            <a:pPr marL="742950" lvl="1" indent="-285750">
              <a:buFont typeface="Arial" charset="0"/>
              <a:buChar char="•"/>
            </a:pPr>
            <a:endParaRPr lang="en-GB" sz="1600" dirty="0"/>
          </a:p>
          <a:p>
            <a:r>
              <a:rPr lang="en-GB" sz="1600" dirty="0"/>
              <a:t>Authoritative </a:t>
            </a:r>
            <a:r>
              <a:rPr lang="en-GB" sz="1600" b="1" dirty="0"/>
              <a:t>multi-model </a:t>
            </a:r>
            <a:r>
              <a:rPr lang="en-GB" sz="1600" dirty="0"/>
              <a:t>products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GB" sz="1600" dirty="0"/>
              <a:t>Links with RCCs/RCOFs, other multi-model approaches, etc.</a:t>
            </a:r>
          </a:p>
          <a:p>
            <a:pPr marL="742950" lvl="1" indent="-285750">
              <a:buFont typeface="Arial" charset="0"/>
              <a:buChar char="•"/>
            </a:pPr>
            <a:endParaRPr lang="en-GB" sz="1600" dirty="0"/>
          </a:p>
          <a:p>
            <a:r>
              <a:rPr lang="en-GB" sz="1600" dirty="0"/>
              <a:t>Improved timeliness, ensemble size, resolution?</a:t>
            </a:r>
          </a:p>
          <a:p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9592" y="1059582"/>
            <a:ext cx="2808312" cy="304698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0070C0"/>
                </a:solidFill>
              </a:rPr>
              <a:t>User requirements:</a:t>
            </a:r>
          </a:p>
          <a:p>
            <a:endParaRPr lang="en-US" sz="160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600">
                <a:solidFill>
                  <a:srgbClr val="0070C0"/>
                </a:solidFill>
              </a:rPr>
              <a:t>Multi-model products</a:t>
            </a:r>
          </a:p>
          <a:p>
            <a:pPr marL="285750" indent="-285750">
              <a:buFontTx/>
              <a:buChar char="-"/>
            </a:pPr>
            <a:r>
              <a:rPr lang="en-US" sz="1600">
                <a:solidFill>
                  <a:srgbClr val="0070C0"/>
                </a:solidFill>
              </a:rPr>
              <a:t>High resolution</a:t>
            </a:r>
          </a:p>
          <a:p>
            <a:pPr marL="285750" indent="-285750">
              <a:buFontTx/>
              <a:buChar char="-"/>
            </a:pPr>
            <a:r>
              <a:rPr lang="en-US" sz="1600">
                <a:solidFill>
                  <a:srgbClr val="0070C0"/>
                </a:solidFill>
              </a:rPr>
              <a:t>Uncertainties</a:t>
            </a:r>
          </a:p>
          <a:p>
            <a:pPr marL="285750" indent="-285750">
              <a:buFontTx/>
              <a:buChar char="-"/>
            </a:pPr>
            <a:r>
              <a:rPr lang="en-US" sz="1600">
                <a:solidFill>
                  <a:srgbClr val="0070C0"/>
                </a:solidFill>
              </a:rPr>
              <a:t>Use cases</a:t>
            </a:r>
          </a:p>
          <a:p>
            <a:pPr marL="285750" indent="-285750">
              <a:buFontTx/>
              <a:buChar char="-"/>
            </a:pPr>
            <a:r>
              <a:rPr lang="en-US" sz="1600">
                <a:solidFill>
                  <a:srgbClr val="0070C0"/>
                </a:solidFill>
              </a:rPr>
              <a:t>Additional products </a:t>
            </a:r>
          </a:p>
          <a:p>
            <a:pPr marL="285750" indent="-285750">
              <a:buFontTx/>
              <a:buChar char="-"/>
            </a:pPr>
            <a:r>
              <a:rPr lang="en-US" sz="1600">
                <a:solidFill>
                  <a:srgbClr val="0070C0"/>
                </a:solidFill>
              </a:rPr>
              <a:t>Latest model developments</a:t>
            </a:r>
          </a:p>
          <a:p>
            <a:pPr marL="285750" indent="-285750">
              <a:buFontTx/>
              <a:buChar char="-"/>
            </a:pPr>
            <a:r>
              <a:rPr lang="en-US" sz="1600">
                <a:solidFill>
                  <a:srgbClr val="0070C0"/>
                </a:solidFill>
              </a:rPr>
              <a:t>Timely delivery</a:t>
            </a:r>
          </a:p>
          <a:p>
            <a:pPr marL="285750" indent="-285750">
              <a:buFontTx/>
              <a:buChar char="-"/>
            </a:pPr>
            <a:r>
              <a:rPr lang="en-US" sz="1600">
                <a:solidFill>
                  <a:srgbClr val="0070C0"/>
                </a:solidFill>
              </a:rPr>
              <a:t>Easy access</a:t>
            </a:r>
          </a:p>
          <a:p>
            <a:pPr marL="285750" indent="-285750">
              <a:buFontTx/>
              <a:buChar char="-"/>
            </a:pPr>
            <a:r>
              <a:rPr lang="en-US" sz="1600">
                <a:solidFill>
                  <a:srgbClr val="0070C0"/>
                </a:solidFill>
              </a:rPr>
              <a:t>Great user guidance and support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051" y="4746177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893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C3S beyond 2020, main elements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8531" y="649141"/>
            <a:ext cx="7698269" cy="396044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CDS: </a:t>
            </a:r>
            <a:endParaRPr lang="en-US" dirty="0"/>
          </a:p>
          <a:p>
            <a:pPr lvl="1"/>
            <a:r>
              <a:rPr lang="en-US" dirty="0"/>
              <a:t>Target ~ 35</a:t>
            </a:r>
            <a:r>
              <a:rPr lang="en-US" dirty="0">
                <a:solidFill>
                  <a:srgbClr val="C00000"/>
                </a:solidFill>
              </a:rPr>
              <a:t>+</a:t>
            </a:r>
            <a:r>
              <a:rPr lang="en-US" dirty="0"/>
              <a:t> ECVs/Climate Indicators</a:t>
            </a:r>
          </a:p>
          <a:p>
            <a:pPr lvl="1"/>
            <a:r>
              <a:rPr lang="en-US" dirty="0"/>
              <a:t>Step-up with sentinel reprocessing (will feed into the above)</a:t>
            </a:r>
          </a:p>
          <a:p>
            <a:pPr lvl="1"/>
            <a:r>
              <a:rPr lang="en-US" dirty="0"/>
              <a:t>Ambitious reanalysis </a:t>
            </a:r>
            <a:r>
              <a:rPr lang="en-US" dirty="0" err="1"/>
              <a:t>programme</a:t>
            </a:r>
            <a:r>
              <a:rPr lang="en-US" dirty="0"/>
              <a:t> (global + regional)</a:t>
            </a:r>
          </a:p>
          <a:p>
            <a:pPr lvl="1"/>
            <a:r>
              <a:rPr lang="en-US" dirty="0"/>
              <a:t>New service on decadal prediction</a:t>
            </a: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SIS: </a:t>
            </a:r>
            <a:endParaRPr lang="en-US" dirty="0"/>
          </a:p>
          <a:p>
            <a:pPr lvl="1"/>
            <a:r>
              <a:rPr lang="en-US" dirty="0"/>
              <a:t>Operational production, CIIs feeding into State of Climate, </a:t>
            </a:r>
            <a:r>
              <a:rPr lang="en-US" dirty="0">
                <a:solidFill>
                  <a:srgbClr val="92D050"/>
                </a:solidFill>
              </a:rPr>
              <a:t>EEA Climate-Adapt platform</a:t>
            </a:r>
            <a:r>
              <a:rPr lang="en-US" dirty="0"/>
              <a:t>, JRC, …</a:t>
            </a:r>
          </a:p>
          <a:p>
            <a:pPr lvl="1"/>
            <a:r>
              <a:rPr lang="en-US" dirty="0"/>
              <a:t>Focus on use cases to showcase applications </a:t>
            </a:r>
          </a:p>
          <a:p>
            <a:pPr lvl="1"/>
            <a:r>
              <a:rPr lang="en-US" dirty="0"/>
              <a:t>Closer link with EU DG needs</a:t>
            </a: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EQC: </a:t>
            </a:r>
          </a:p>
          <a:p>
            <a:pPr lvl="1"/>
            <a:r>
              <a:rPr lang="en-US" dirty="0"/>
              <a:t>Quality Assurance for all (CDS, SIS, OUTREACH)</a:t>
            </a:r>
          </a:p>
          <a:p>
            <a:pPr lvl="1"/>
            <a:r>
              <a:rPr lang="en-US" dirty="0"/>
              <a:t>Continual user requirement management, usability and quality of service assessment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051" y="4746177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103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, sitting, clock, black&#10;&#10;Description automatically generated">
            <a:extLst>
              <a:ext uri="{FF2B5EF4-FFF2-40B4-BE49-F238E27FC236}">
                <a16:creationId xmlns:a16="http://schemas.microsoft.com/office/drawing/2014/main" id="{B7AA56D0-D48C-C343-BAB8-AA75BA8C9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958" y="235008"/>
            <a:ext cx="8650593" cy="486595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BFBEA9-A244-474F-BB28-3CEC33436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All sectors addressed</a:t>
            </a:r>
          </a:p>
        </p:txBody>
      </p:sp>
    </p:spTree>
    <p:extLst>
      <p:ext uri="{BB962C8B-B14F-4D97-AF65-F5344CB8AC3E}">
        <p14:creationId xmlns:p14="http://schemas.microsoft.com/office/powerpoint/2010/main" val="322829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Shape 215">
            <a:extLst>
              <a:ext uri="{FF2B5EF4-FFF2-40B4-BE49-F238E27FC236}">
                <a16:creationId xmlns:a16="http://schemas.microsoft.com/office/drawing/2014/main" id="{741715D1-B107-BA43-9BAA-A27B90ED1D58}"/>
              </a:ext>
            </a:extLst>
          </p:cNvPr>
          <p:cNvGrpSpPr/>
          <p:nvPr/>
        </p:nvGrpSpPr>
        <p:grpSpPr>
          <a:xfrm>
            <a:off x="4043855" y="851767"/>
            <a:ext cx="4871546" cy="671495"/>
            <a:chOff x="-196299" y="-433661"/>
            <a:chExt cx="6495392" cy="895326"/>
          </a:xfrm>
        </p:grpSpPr>
        <p:sp>
          <p:nvSpPr>
            <p:cNvPr id="28" name="Rectangle">
              <a:extLst>
                <a:ext uri="{FF2B5EF4-FFF2-40B4-BE49-F238E27FC236}">
                  <a16:creationId xmlns:a16="http://schemas.microsoft.com/office/drawing/2014/main" id="{9DEB5077-95C6-D74C-B17D-A3200CDD0E4A}"/>
                </a:ext>
              </a:extLst>
            </p:cNvPr>
            <p:cNvSpPr/>
            <p:nvPr/>
          </p:nvSpPr>
          <p:spPr>
            <a:xfrm>
              <a:off x="-1" y="-1"/>
              <a:ext cx="5328593" cy="461666"/>
            </a:xfrm>
            <a:prstGeom prst="rect">
              <a:avLst/>
            </a:prstGeom>
            <a:solidFill>
              <a:srgbClr val="FFFFFF">
                <a:alpha val="709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algn="ctr" defTabSz="342900">
                <a:defRPr/>
              </a:pPr>
              <a:endParaRPr sz="1050">
                <a:solidFill>
                  <a:srgbClr val="000000"/>
                </a:solidFill>
                <a:latin typeface="Helvetica"/>
              </a:endParaRPr>
            </a:p>
          </p:txBody>
        </p:sp>
        <p:sp>
          <p:nvSpPr>
            <p:cNvPr id="29" name="climate.copernicus.eu">
              <a:extLst>
                <a:ext uri="{FF2B5EF4-FFF2-40B4-BE49-F238E27FC236}">
                  <a16:creationId xmlns:a16="http://schemas.microsoft.com/office/drawing/2014/main" id="{48348B7A-E0F2-0849-960D-02C68EE30ADE}"/>
                </a:ext>
              </a:extLst>
            </p:cNvPr>
            <p:cNvSpPr txBox="1"/>
            <p:nvPr/>
          </p:nvSpPr>
          <p:spPr>
            <a:xfrm>
              <a:off x="-196299" y="-433661"/>
              <a:ext cx="6495392" cy="4616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74" tIns="34274" rIns="34274" bIns="34274" numCol="1" anchor="t">
              <a:spAutoFit/>
            </a:bodyPr>
            <a:lstStyle>
              <a:lvl1pPr algn="ctr">
                <a:defRPr sz="2400" b="1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defTabSz="342900">
                <a:defRPr/>
              </a:pPr>
              <a:r>
                <a:rPr sz="1800" dirty="0" err="1">
                  <a:solidFill>
                    <a:srgbClr val="000000"/>
                  </a:solidFill>
                </a:rPr>
                <a:t>climate.copernicus.eu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A454FE7-27E4-3945-B8C0-A2EA7582DDA8}"/>
              </a:ext>
            </a:extLst>
          </p:cNvPr>
          <p:cNvSpPr txBox="1"/>
          <p:nvPr/>
        </p:nvSpPr>
        <p:spPr>
          <a:xfrm>
            <a:off x="1029969" y="1350137"/>
            <a:ext cx="3161110" cy="256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sz="1050" dirty="0">
                <a:solidFill>
                  <a:srgbClr val="000000"/>
                </a:solidFill>
                <a:latin typeface="Helvetica"/>
              </a:rPr>
              <a:t>For more info:</a:t>
            </a:r>
          </a:p>
          <a:p>
            <a:pPr defTabSz="342900">
              <a:defRPr/>
            </a:pPr>
            <a:endParaRPr lang="en-US" sz="1050" dirty="0">
              <a:solidFill>
                <a:srgbClr val="000000"/>
              </a:solidFill>
              <a:latin typeface="Helvetica"/>
              <a:hlinkClick r:id="rId2"/>
            </a:endParaRPr>
          </a:p>
          <a:p>
            <a:pPr defTabSz="342900">
              <a:defRPr/>
            </a:pPr>
            <a:r>
              <a:rPr lang="en-GB" sz="1350" dirty="0">
                <a:solidFill>
                  <a:srgbClr val="000000"/>
                </a:solidFill>
                <a:latin typeface="Helvetica"/>
                <a:hlinkClick r:id="rId3" tooltip="mailto:copernicus-support@ecmwf.int"/>
              </a:rPr>
              <a:t>copernicus-support@ecmwf.int</a:t>
            </a:r>
            <a:endParaRPr lang="en-GB" sz="1350" dirty="0">
              <a:solidFill>
                <a:srgbClr val="000000"/>
              </a:solidFill>
              <a:latin typeface="Helvetica"/>
            </a:endParaRPr>
          </a:p>
          <a:p>
            <a:pPr defTabSz="342900">
              <a:defRPr/>
            </a:pPr>
            <a:endParaRPr lang="en-US" sz="1050" dirty="0">
              <a:solidFill>
                <a:srgbClr val="000000"/>
              </a:solidFill>
              <a:latin typeface="Helvetica"/>
              <a:hlinkClick r:id="" action="ppaction://noaction"/>
            </a:endParaRPr>
          </a:p>
          <a:p>
            <a:pPr defTabSz="342900">
              <a:defRPr/>
            </a:pPr>
            <a:endParaRPr lang="en-US" sz="1050" dirty="0">
              <a:solidFill>
                <a:srgbClr val="000000"/>
              </a:solidFill>
              <a:latin typeface="Helvetica"/>
              <a:hlinkClick r:id="" action="ppaction://noaction"/>
            </a:endParaRPr>
          </a:p>
          <a:p>
            <a:pPr defTabSz="342900">
              <a:defRPr/>
            </a:pPr>
            <a:endParaRPr lang="en-US" sz="1050" dirty="0">
              <a:solidFill>
                <a:srgbClr val="000000"/>
              </a:solidFill>
              <a:latin typeface="Helvetica"/>
              <a:hlinkClick r:id="" action="ppaction://noaction"/>
            </a:endParaRPr>
          </a:p>
          <a:p>
            <a:pPr defTabSz="342900">
              <a:defRPr/>
            </a:pPr>
            <a:endParaRPr lang="en-US" sz="1050" dirty="0">
              <a:solidFill>
                <a:srgbClr val="000000"/>
              </a:solidFill>
              <a:latin typeface="Helvetica"/>
              <a:hlinkClick r:id="" action="ppaction://noaction"/>
            </a:endParaRPr>
          </a:p>
          <a:p>
            <a:pPr defTabSz="342900">
              <a:defRPr/>
            </a:pPr>
            <a:endParaRPr lang="en-US" sz="1050" dirty="0">
              <a:solidFill>
                <a:srgbClr val="000000"/>
              </a:solidFill>
              <a:latin typeface="Helvetica"/>
              <a:hlinkClick r:id="" action="ppaction://noaction"/>
            </a:endParaRPr>
          </a:p>
          <a:p>
            <a:pPr defTabSz="342900">
              <a:defRPr/>
            </a:pPr>
            <a:endParaRPr lang="en-US" sz="1050" dirty="0">
              <a:solidFill>
                <a:srgbClr val="000000"/>
              </a:solidFill>
              <a:latin typeface="Helvetica"/>
              <a:hlinkClick r:id="" action="ppaction://noaction"/>
            </a:endParaRPr>
          </a:p>
          <a:p>
            <a:pPr defTabSz="342900">
              <a:defRPr/>
            </a:pPr>
            <a:endParaRPr lang="en-US" sz="1050" dirty="0">
              <a:solidFill>
                <a:srgbClr val="000000"/>
              </a:solidFill>
              <a:latin typeface="Helvetica"/>
              <a:hlinkClick r:id="" action="ppaction://noaction"/>
            </a:endParaRPr>
          </a:p>
          <a:p>
            <a:pPr defTabSz="342900">
              <a:defRPr/>
            </a:pPr>
            <a:endParaRPr lang="en-US" sz="1050" dirty="0">
              <a:solidFill>
                <a:srgbClr val="000000"/>
              </a:solidFill>
              <a:latin typeface="Helvetica"/>
              <a:hlinkClick r:id="" action="ppaction://noaction"/>
            </a:endParaRPr>
          </a:p>
          <a:p>
            <a:pPr defTabSz="342900">
              <a:defRPr/>
            </a:pPr>
            <a:endParaRPr lang="en-US" sz="1050" dirty="0">
              <a:solidFill>
                <a:srgbClr val="000000"/>
              </a:solidFill>
              <a:latin typeface="Helvetica"/>
              <a:hlinkClick r:id="" action="ppaction://noaction"/>
            </a:endParaRPr>
          </a:p>
          <a:p>
            <a:pPr defTabSz="342900">
              <a:defRPr/>
            </a:pPr>
            <a:r>
              <a:rPr lang="en-US" sz="1050" dirty="0">
                <a:solidFill>
                  <a:srgbClr val="000000"/>
                </a:solidFill>
                <a:latin typeface="Helvetica"/>
                <a:hlinkClick r:id="" action="ppaction://noaction"/>
              </a:rPr>
              <a:t>Carlo.Buontempo@ecmwf.int</a:t>
            </a:r>
            <a:endParaRPr lang="en-US" sz="1050" dirty="0">
              <a:solidFill>
                <a:srgbClr val="000000"/>
              </a:solidFill>
              <a:latin typeface="Helvetica"/>
            </a:endParaRPr>
          </a:p>
          <a:p>
            <a:pPr defTabSz="342900">
              <a:defRPr/>
            </a:pPr>
            <a:endParaRPr lang="en-US" sz="1050" dirty="0">
              <a:solidFill>
                <a:srgbClr val="000000"/>
              </a:solidFill>
              <a:latin typeface="Helvetica"/>
            </a:endParaRPr>
          </a:p>
          <a:p>
            <a:pPr defTabSz="342900">
              <a:defRPr/>
            </a:pPr>
            <a:r>
              <a:rPr lang="en-US" sz="1050" dirty="0">
                <a:solidFill>
                  <a:srgbClr val="000000"/>
                </a:solidFill>
                <a:latin typeface="Helvetica"/>
              </a:rPr>
              <a:t>Twitter: @</a:t>
            </a:r>
            <a:r>
              <a:rPr lang="en-US" sz="1050" dirty="0" err="1">
                <a:solidFill>
                  <a:srgbClr val="000000"/>
                </a:solidFill>
                <a:latin typeface="Helvetica"/>
              </a:rPr>
              <a:t>carlo_tuitter</a:t>
            </a:r>
            <a:endParaRPr lang="en-US" sz="1050" dirty="0">
              <a:solidFill>
                <a:srgbClr val="000000"/>
              </a:solidFill>
              <a:latin typeface="Helvetica"/>
            </a:endParaRPr>
          </a:p>
        </p:txBody>
      </p:sp>
      <p:pic>
        <p:nvPicPr>
          <p:cNvPr id="9" name="Imagen 3">
            <a:extLst>
              <a:ext uri="{FF2B5EF4-FFF2-40B4-BE49-F238E27FC236}">
                <a16:creationId xmlns:a16="http://schemas.microsoft.com/office/drawing/2014/main" id="{95749859-8E31-4F4F-A002-6ACC9DD6CA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19" t="15225" r="4338" b="6719"/>
          <a:stretch/>
        </p:blipFill>
        <p:spPr>
          <a:xfrm>
            <a:off x="4043855" y="1388826"/>
            <a:ext cx="4871546" cy="25658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2704F5-2AA1-054F-9C6A-A8D3C5D7C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Thank you !</a:t>
            </a:r>
          </a:p>
        </p:txBody>
      </p:sp>
    </p:spTree>
    <p:extLst>
      <p:ext uri="{BB962C8B-B14F-4D97-AF65-F5344CB8AC3E}">
        <p14:creationId xmlns:p14="http://schemas.microsoft.com/office/powerpoint/2010/main" val="748698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973" y="313767"/>
            <a:ext cx="1656183" cy="451596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pc="400"/>
              <a:t>The Climate Data Store</a:t>
            </a:r>
          </a:p>
        </p:txBody>
      </p:sp>
      <p:sp>
        <p:nvSpPr>
          <p:cNvPr id="8" name="TextBox 7"/>
          <p:cNvSpPr txBox="1"/>
          <p:nvPr/>
        </p:nvSpPr>
        <p:spPr>
          <a:xfrm rot="19952515">
            <a:off x="7099162" y="2967444"/>
            <a:ext cx="11956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defRPr/>
            </a:pPr>
            <a:r>
              <a:rPr lang="en-US" sz="2800" b="1">
                <a:solidFill>
                  <a:prstClr val="white"/>
                </a:solidFill>
                <a:latin typeface="Calibri"/>
              </a:rPr>
              <a:t>23000</a:t>
            </a:r>
            <a:r>
              <a:rPr lang="en-US" sz="1600" b="1">
                <a:solidFill>
                  <a:prstClr val="white"/>
                </a:solidFill>
                <a:latin typeface="Calibri"/>
              </a:rPr>
              <a:t>+</a:t>
            </a:r>
            <a:endParaRPr lang="en-US" sz="2800" b="1">
              <a:solidFill>
                <a:prstClr val="white"/>
              </a:solidFill>
              <a:latin typeface="Calibri"/>
            </a:endParaRPr>
          </a:p>
          <a:p>
            <a:pPr algn="ctr" defTabSz="914378">
              <a:defRPr/>
            </a:pPr>
            <a:r>
              <a:rPr lang="en-US" sz="1400" b="1">
                <a:solidFill>
                  <a:prstClr val="white"/>
                </a:solidFill>
                <a:latin typeface="Calibri"/>
              </a:rPr>
              <a:t>registered  users</a:t>
            </a:r>
            <a:endParaRPr lang="en-US" sz="1050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96037" y="1635853"/>
            <a:ext cx="37444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3" indent="-285743" defTabSz="914378"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Registered users:  </a:t>
            </a:r>
            <a:r>
              <a:rPr lang="en-US" sz="2400" b="1" dirty="0">
                <a:solidFill>
                  <a:srgbClr val="92D050"/>
                </a:solidFill>
                <a:latin typeface="Calibri"/>
              </a:rPr>
              <a:t>41 751</a:t>
            </a:r>
            <a:r>
              <a:rPr lang="en-US" sz="2000" dirty="0">
                <a:solidFill>
                  <a:srgbClr val="92D050"/>
                </a:solidFill>
                <a:latin typeface="Calibri"/>
              </a:rPr>
              <a:t>+</a:t>
            </a:r>
          </a:p>
          <a:p>
            <a:pPr marL="285743" indent="-285743" defTabSz="914378">
              <a:buFont typeface="Arial" charset="0"/>
              <a:buChar char="•"/>
              <a:defRPr/>
            </a:pP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marL="285743" indent="-285743" defTabSz="914378"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TB/day: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	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~</a:t>
            </a:r>
            <a:r>
              <a:rPr lang="en-US" sz="2400" b="1" dirty="0">
                <a:solidFill>
                  <a:srgbClr val="FFC000"/>
                </a:solidFill>
                <a:latin typeface="Calibri"/>
              </a:rPr>
              <a:t>50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(30-60)</a:t>
            </a:r>
          </a:p>
          <a:p>
            <a:pPr marL="285743" indent="-285743" defTabSz="914378">
              <a:buFont typeface="Arial" charset="0"/>
              <a:buChar char="•"/>
              <a:defRPr/>
            </a:pPr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marL="285743" indent="-285743" defTabSz="914378"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Datasets: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	</a:t>
            </a:r>
            <a:r>
              <a:rPr lang="en-US" sz="2400" b="1" dirty="0">
                <a:solidFill>
                  <a:srgbClr val="92D050"/>
                </a:solidFill>
                <a:latin typeface="Calibri"/>
              </a:rPr>
              <a:t>64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	</a:t>
            </a:r>
          </a:p>
          <a:p>
            <a:pPr marL="285743" indent="-285743" defTabSz="914378">
              <a:buFont typeface="Arial" charset="0"/>
              <a:buChar char="•"/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24028" y="3548028"/>
            <a:ext cx="38884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8">
              <a:defRPr/>
            </a:pPr>
            <a:r>
              <a:rPr lang="en-US" sz="1100" i="1" dirty="0">
                <a:solidFill>
                  <a:prstClr val="black">
                    <a:alpha val="33000"/>
                  </a:prstClr>
                </a:solidFill>
                <a:latin typeface="Calibri"/>
              </a:rPr>
              <a:t>Status on 4th  May 2020  at 06h00 CET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48"/>
          <a:stretch/>
        </p:blipFill>
        <p:spPr>
          <a:xfrm>
            <a:off x="1043608" y="1563638"/>
            <a:ext cx="2664296" cy="1728192"/>
          </a:xfrm>
          <a:prstGeom prst="rect">
            <a:avLst/>
          </a:prstGeom>
        </p:spPr>
      </p:pic>
      <p:pic>
        <p:nvPicPr>
          <p:cNvPr id="253" name="Picture 8"/>
          <p:cNvPicPr/>
          <p:nvPr/>
        </p:nvPicPr>
        <p:blipFill>
          <a:blip r:embed="rId5"/>
          <a:stretch/>
        </p:blipFill>
        <p:spPr>
          <a:xfrm>
            <a:off x="933955" y="1467103"/>
            <a:ext cx="2880320" cy="2592288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C90E43-4876-4EA3-A0AD-2BFAB7E6A27E}"/>
              </a:ext>
            </a:extLst>
          </p:cNvPr>
          <p:cNvSpPr txBox="1"/>
          <p:nvPr/>
        </p:nvSpPr>
        <p:spPr>
          <a:xfrm>
            <a:off x="4679929" y="3965820"/>
            <a:ext cx="4392488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defTabSz="685800"/>
            <a:r>
              <a:rPr lang="en-US">
                <a:solidFill>
                  <a:srgbClr val="000000"/>
                </a:solidFill>
                <a:latin typeface="Helvetica"/>
              </a:rPr>
              <a:t>The number of users increased by 5000+ in the last couple of months.</a:t>
            </a:r>
          </a:p>
        </p:txBody>
      </p:sp>
    </p:spTree>
    <p:extLst>
      <p:ext uri="{BB962C8B-B14F-4D97-AF65-F5344CB8AC3E}">
        <p14:creationId xmlns:p14="http://schemas.microsoft.com/office/powerpoint/2010/main" val="159276298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1" b="5201"/>
          <a:stretch/>
        </p:blipFill>
        <p:spPr>
          <a:xfrm>
            <a:off x="2573494" y="567004"/>
            <a:ext cx="2142524" cy="43924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pc="400"/>
              <a:t>The Climate Data Store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907009" y="2125475"/>
            <a:ext cx="405748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defRPr/>
            </a:pPr>
            <a:r>
              <a:rPr lang="mr-IN" sz="2000">
                <a:solidFill>
                  <a:prstClr val="black"/>
                </a:solidFill>
                <a:latin typeface="Calibri"/>
                <a:cs typeface="Mangal" panose="02040503050203030202" pitchFamily="18" charset="0"/>
              </a:rPr>
              <a:t>…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 </a:t>
            </a:r>
            <a:r>
              <a:rPr lang="en-US">
                <a:solidFill>
                  <a:prstClr val="black"/>
                </a:solidFill>
                <a:latin typeface="Calibri"/>
              </a:rPr>
              <a:t>and more than </a:t>
            </a:r>
            <a:r>
              <a:rPr lang="en-US" sz="2400" b="1">
                <a:solidFill>
                  <a:prstClr val="black"/>
                </a:solidFill>
                <a:latin typeface="Calibri"/>
              </a:rPr>
              <a:t>20 applications</a:t>
            </a:r>
            <a:endParaRPr lang="en-US" sz="2000" b="1">
              <a:solidFill>
                <a:prstClr val="black"/>
              </a:solidFill>
              <a:latin typeface="Calibri"/>
            </a:endParaRPr>
          </a:p>
          <a:p>
            <a:pPr algn="r" defTabSz="914378">
              <a:defRPr/>
            </a:pPr>
            <a:r>
              <a:rPr lang="en-US" sz="200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>
                <a:solidFill>
                  <a:prstClr val="black"/>
                </a:solidFill>
                <a:latin typeface="Calibri"/>
              </a:rPr>
              <a:t>(Health, tourism, transport, </a:t>
            </a:r>
            <a:r>
              <a:rPr lang="mr-IN" sz="1400">
                <a:solidFill>
                  <a:prstClr val="black"/>
                </a:solidFill>
                <a:latin typeface="Calibri"/>
                <a:cs typeface="Mangal" panose="02040503050203030202" pitchFamily="18" charset="0"/>
              </a:rPr>
              <a:t>…</a:t>
            </a:r>
            <a:r>
              <a:rPr lang="en-US" sz="1400">
                <a:solidFill>
                  <a:prstClr val="black"/>
                </a:solidFill>
                <a:latin typeface="Calibri"/>
              </a:rPr>
              <a:t>)	</a:t>
            </a:r>
          </a:p>
          <a:p>
            <a:pPr marL="285743" indent="-285743" defTabSz="914378">
              <a:buFont typeface="Arial" charset="0"/>
              <a:buChar char="•"/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F4DEE98-E6F1-1845-BCCC-1837A47D634A}"/>
              </a:ext>
            </a:extLst>
          </p:cNvPr>
          <p:cNvGrpSpPr/>
          <p:nvPr/>
        </p:nvGrpSpPr>
        <p:grpSpPr>
          <a:xfrm>
            <a:off x="933955" y="1467103"/>
            <a:ext cx="2880320" cy="2592288"/>
            <a:chOff x="933954" y="1467103"/>
            <a:chExt cx="2880320" cy="2592288"/>
          </a:xfrm>
        </p:grpSpPr>
        <p:pic>
          <p:nvPicPr>
            <p:cNvPr id="1026" name="Picture 2" descr="review Ima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1563638"/>
              <a:ext cx="2664296" cy="1656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/>
            <p:cNvPicPr/>
            <p:nvPr/>
          </p:nvPicPr>
          <p:blipFill>
            <a:blip r:embed="rId4"/>
            <a:stretch/>
          </p:blipFill>
          <p:spPr>
            <a:xfrm>
              <a:off x="933954" y="1467103"/>
              <a:ext cx="2880320" cy="2592288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9" name="TextBox 8"/>
          <p:cNvSpPr txBox="1"/>
          <p:nvPr/>
        </p:nvSpPr>
        <p:spPr>
          <a:xfrm>
            <a:off x="4824028" y="3548028"/>
            <a:ext cx="38884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8">
              <a:defRPr/>
            </a:pPr>
            <a:r>
              <a:rPr lang="en-US" sz="1100" i="1">
                <a:solidFill>
                  <a:prstClr val="black">
                    <a:alpha val="33000"/>
                  </a:prstClr>
                </a:solidFill>
                <a:latin typeface="Calibri"/>
              </a:rPr>
              <a:t>Status on 28</a:t>
            </a:r>
            <a:r>
              <a:rPr lang="en-US" sz="1100" i="1" baseline="30000">
                <a:solidFill>
                  <a:prstClr val="black">
                    <a:alpha val="33000"/>
                  </a:prstClr>
                </a:solidFill>
                <a:latin typeface="Calibri"/>
              </a:rPr>
              <a:t>th</a:t>
            </a:r>
            <a:r>
              <a:rPr lang="en-US" sz="1100" i="1">
                <a:solidFill>
                  <a:prstClr val="black">
                    <a:alpha val="33000"/>
                  </a:prstClr>
                </a:solidFill>
                <a:latin typeface="Calibri"/>
              </a:rPr>
              <a:t> Oct. 2019  at 9h30 CET</a:t>
            </a:r>
          </a:p>
        </p:txBody>
      </p:sp>
    </p:spTree>
    <p:extLst>
      <p:ext uri="{BB962C8B-B14F-4D97-AF65-F5344CB8AC3E}">
        <p14:creationId xmlns:p14="http://schemas.microsoft.com/office/powerpoint/2010/main" val="1326154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 and Quality Control</a:t>
            </a:r>
          </a:p>
        </p:txBody>
      </p:sp>
      <p:sp>
        <p:nvSpPr>
          <p:cNvPr id="16" name="Platshållare för innehåll 3">
            <a:extLst>
              <a:ext uri="{FF2B5EF4-FFF2-40B4-BE49-F238E27FC236}">
                <a16:creationId xmlns:a16="http://schemas.microsoft.com/office/drawing/2014/main" id="{B18B42C5-FB63-49F0-9B8A-1C9D6E4F9359}"/>
              </a:ext>
            </a:extLst>
          </p:cNvPr>
          <p:cNvSpPr txBox="1">
            <a:spLocks/>
          </p:cNvSpPr>
          <p:nvPr/>
        </p:nvSpPr>
        <p:spPr>
          <a:xfrm>
            <a:off x="1115617" y="964805"/>
            <a:ext cx="3139861" cy="1224136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200" b="1" dirty="0">
                <a:solidFill>
                  <a:srgbClr val="C00000"/>
                </a:solidFill>
                <a:latin typeface="Calibri"/>
              </a:rPr>
              <a:t>EQC function is pre-operational</a:t>
            </a:r>
          </a:p>
          <a:p>
            <a:pPr lvl="0">
              <a:buFont typeface="Wingdings" panose="05000000000000000000" pitchFamily="2" charset="2"/>
              <a:buChar char="ü"/>
              <a:defRPr/>
            </a:pPr>
            <a:r>
              <a:rPr lang="en-US" sz="1200" dirty="0">
                <a:latin typeface="Calibri"/>
                <a:cs typeface="Calibri"/>
              </a:rPr>
              <a:t>Content Management System integrated into the CDS</a:t>
            </a:r>
          </a:p>
          <a:p>
            <a:pPr lvl="0">
              <a:buFont typeface="Wingdings" panose="05000000000000000000" pitchFamily="2" charset="2"/>
              <a:buChar char="ü"/>
              <a:defRPr/>
            </a:pPr>
            <a:r>
              <a:rPr lang="en-US" sz="1200" dirty="0">
                <a:latin typeface="Calibri"/>
              </a:rPr>
              <a:t>100+ Quality Assurance Reports produced</a:t>
            </a:r>
            <a:endParaRPr lang="en-US" sz="1200" dirty="0">
              <a:latin typeface="Calibri"/>
              <a:cs typeface="Calibri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en-US" sz="1200" dirty="0">
                <a:latin typeface="Calibri"/>
              </a:rPr>
              <a:t>EQC tab with synthesis table in CDS-test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Ready to go live in Q2 2020</a:t>
            </a:r>
          </a:p>
        </p:txBody>
      </p:sp>
      <p:sp>
        <p:nvSpPr>
          <p:cNvPr id="18" name="Platshållare för innehåll 3">
            <a:extLst>
              <a:ext uri="{FF2B5EF4-FFF2-40B4-BE49-F238E27FC236}">
                <a16:creationId xmlns:a16="http://schemas.microsoft.com/office/drawing/2014/main" id="{1BB10C74-DC20-43B5-AA8E-25D5938B263C}"/>
              </a:ext>
            </a:extLst>
          </p:cNvPr>
          <p:cNvSpPr txBox="1">
            <a:spLocks/>
          </p:cNvSpPr>
          <p:nvPr/>
        </p:nvSpPr>
        <p:spPr>
          <a:xfrm>
            <a:off x="4777253" y="3106413"/>
            <a:ext cx="4118368" cy="1224136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200" b="1" dirty="0">
                <a:solidFill>
                  <a:srgbClr val="C00000"/>
                </a:solidFill>
                <a:latin typeface="Calibri"/>
              </a:rPr>
              <a:t>Analysis of User Requirements underway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  <a:p>
            <a:pPr lvl="0">
              <a:buFont typeface="Wingdings" panose="05000000000000000000" pitchFamily="2" charset="2"/>
              <a:buChar char="ü"/>
              <a:defRPr/>
            </a:pPr>
            <a:r>
              <a:rPr lang="en-US" sz="1200" dirty="0">
                <a:latin typeface="Calibri"/>
              </a:rPr>
              <a:t>Operational URDB holding 3000+ requirements</a:t>
            </a:r>
          </a:p>
          <a:p>
            <a:pPr lvl="0">
              <a:buFont typeface="Wingdings" panose="05000000000000000000" pitchFamily="2" charset="2"/>
              <a:buChar char="ü"/>
              <a:defRPr/>
            </a:pPr>
            <a:r>
              <a:rPr lang="en-US" sz="1200" dirty="0">
                <a:latin typeface="Calibri"/>
                <a:cs typeface="Calibri"/>
              </a:rPr>
              <a:t>First URADs on data, toolbox and sectors produced</a:t>
            </a:r>
          </a:p>
          <a:p>
            <a:pPr lvl="0">
              <a:buFont typeface="Wingdings" panose="05000000000000000000" pitchFamily="2" charset="2"/>
              <a:buChar char="ü"/>
              <a:defRPr/>
            </a:pPr>
            <a:r>
              <a:rPr lang="en-US" sz="1200" dirty="0">
                <a:latin typeface="Calibri"/>
                <a:cs typeface="Calibri"/>
              </a:rPr>
              <a:t>Internal EQC Review Board established to address issues reported by EQC</a:t>
            </a:r>
          </a:p>
          <a:p>
            <a:pPr lvl="0">
              <a:buFont typeface="Wingdings" panose="05000000000000000000" pitchFamily="2" charset="2"/>
              <a:buChar char="ü"/>
              <a:defRPr/>
            </a:pPr>
            <a:r>
              <a:rPr lang="en-US" sz="1200" dirty="0">
                <a:latin typeface="Calibri"/>
                <a:cs typeface="Calibri"/>
              </a:rPr>
              <a:t>Mechanism put in place to inform service evolution</a:t>
            </a:r>
          </a:p>
          <a:p>
            <a:pPr lvl="0">
              <a:buFont typeface="Wingdings" panose="05000000000000000000" pitchFamily="2" charset="2"/>
              <a:buChar char="ü"/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DFDF3F-B082-4DA7-8496-9B9602BC7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010" y="784202"/>
            <a:ext cx="4297791" cy="179151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D05C156B-CA96-4529-BD2E-6EB9A70BE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191" y="2748050"/>
            <a:ext cx="3186852" cy="211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E40C0C4-9C65-FB45-B0F2-60EB77C4269B}"/>
              </a:ext>
            </a:extLst>
          </p:cNvPr>
          <p:cNvSpPr/>
          <p:nvPr/>
        </p:nvSpPr>
        <p:spPr>
          <a:xfrm>
            <a:off x="4450813" y="2387085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" pitchFamily="2" charset="0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64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C17F6-73FC-8141-A944-EC467EF1A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User profile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350D32-D72B-344E-AB99-B482FB320B53}"/>
              </a:ext>
            </a:extLst>
          </p:cNvPr>
          <p:cNvSpPr/>
          <p:nvPr/>
        </p:nvSpPr>
        <p:spPr>
          <a:xfrm>
            <a:off x="1652955" y="3045411"/>
            <a:ext cx="7156938" cy="1488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8738" defTabSz="68580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400" dirty="0">
                <a:solidFill>
                  <a:srgbClr val="000000"/>
                </a:solidFill>
                <a:latin typeface="Helvetica"/>
              </a:rPr>
              <a:t>A significant majority of survey participants (70</a:t>
            </a:r>
            <a:r>
              <a:rPr lang="en-GB" sz="1400">
                <a:solidFill>
                  <a:srgbClr val="000000"/>
                </a:solidFill>
                <a:latin typeface="Helvetica"/>
              </a:rPr>
              <a:t>%)  works </a:t>
            </a:r>
            <a:r>
              <a:rPr lang="en-GB" sz="1400" dirty="0">
                <a:solidFill>
                  <a:srgbClr val="000000"/>
                </a:solidFill>
                <a:latin typeface="Helvetica"/>
              </a:rPr>
              <a:t>in academia and research, followed by 14% in the public sector, and 11% in the commercial sector. </a:t>
            </a:r>
          </a:p>
          <a:p>
            <a:pPr marR="78738" defTabSz="68580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400" dirty="0">
                <a:solidFill>
                  <a:srgbClr val="000000"/>
                </a:solidFill>
                <a:latin typeface="Helvetica"/>
              </a:rPr>
              <a:t>Within the EU-based responses we see a more even distribution than elsewhere (see plots above), with public sector and commercial entities having 18% each. </a:t>
            </a:r>
          </a:p>
          <a:p>
            <a:pPr marR="78738" defTabSz="68580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400" dirty="0">
                <a:solidFill>
                  <a:srgbClr val="000000"/>
                </a:solidFill>
                <a:latin typeface="Helvetica"/>
              </a:rPr>
              <a:t>The sectoral distribution shows how C3S products continue to find significant uptake among commercial and public-sector users. The fraction of users from these sectors is increasing both in absolute and relative terms.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071BD3-23EA-C343-BFA6-6C2090CCD8FE}"/>
              </a:ext>
            </a:extLst>
          </p:cNvPr>
          <p:cNvSpPr txBox="1"/>
          <p:nvPr/>
        </p:nvSpPr>
        <p:spPr>
          <a:xfrm>
            <a:off x="2726709" y="51254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>
                <a:solidFill>
                  <a:srgbClr val="000000"/>
                </a:solidFill>
                <a:latin typeface="Helvetica"/>
              </a:rPr>
              <a:t>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415BBE-8E48-CD4D-B592-6653612A5C9C}"/>
              </a:ext>
            </a:extLst>
          </p:cNvPr>
          <p:cNvSpPr txBox="1"/>
          <p:nvPr/>
        </p:nvSpPr>
        <p:spPr>
          <a:xfrm>
            <a:off x="6694971" y="51254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>
                <a:solidFill>
                  <a:srgbClr val="000000"/>
                </a:solidFill>
                <a:latin typeface="Helvetica"/>
              </a:rPr>
              <a:t>2019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2E51A3-E34F-E147-BE61-4B630941566F}"/>
              </a:ext>
            </a:extLst>
          </p:cNvPr>
          <p:cNvPicPr/>
          <p:nvPr/>
        </p:nvPicPr>
        <p:blipFill rotWithShape="1">
          <a:blip r:embed="rId2"/>
          <a:srcRect l="5068" t="13221" r="15885" b="-5478"/>
          <a:stretch/>
        </p:blipFill>
        <p:spPr bwMode="auto">
          <a:xfrm>
            <a:off x="5381610" y="881879"/>
            <a:ext cx="3037840" cy="21958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DD1C98-CA60-064E-BBC7-A5A31B88F536}"/>
              </a:ext>
            </a:extLst>
          </p:cNvPr>
          <p:cNvPicPr/>
          <p:nvPr/>
        </p:nvPicPr>
        <p:blipFill rotWithShape="1">
          <a:blip r:embed="rId3"/>
          <a:srcRect t="1" b="1667"/>
          <a:stretch/>
        </p:blipFill>
        <p:spPr bwMode="auto">
          <a:xfrm>
            <a:off x="1518679" y="881879"/>
            <a:ext cx="3013075" cy="20516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14853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2E7D5F-CC7D-9341-B77A-6E00C7A78D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C3S has achieved most (if not all) its original objectives and successfully positioned itself as a key global player in the world of climate services.</a:t>
            </a:r>
          </a:p>
          <a:p>
            <a:r>
              <a:rPr lang="en-US" dirty="0"/>
              <a:t>The original vision is still largely valid.</a:t>
            </a:r>
          </a:p>
          <a:p>
            <a:endParaRPr lang="en-US" dirty="0"/>
          </a:p>
          <a:p>
            <a:r>
              <a:rPr lang="en-US" dirty="0"/>
              <a:t>The keyword for the next phase is </a:t>
            </a:r>
            <a:r>
              <a:rPr lang="en-US" dirty="0">
                <a:highlight>
                  <a:srgbClr val="FFFF00"/>
                </a:highlight>
              </a:rPr>
              <a:t>enhanced continuity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88001A8-1BA0-174B-9B30-C0ABF4D4E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message 	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0C867A-5BE6-BC45-8E69-AD39EB1BA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263" y="2928436"/>
            <a:ext cx="2381250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904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C3S : Current Vision Still Valid</a:t>
            </a:r>
          </a:p>
        </p:txBody>
      </p:sp>
      <p:sp>
        <p:nvSpPr>
          <p:cNvPr id="5" name="Content Placeholder 6"/>
          <p:cNvSpPr txBox="1">
            <a:spLocks/>
          </p:cNvSpPr>
          <p:nvPr/>
        </p:nvSpPr>
        <p:spPr>
          <a:xfrm>
            <a:off x="827584" y="771550"/>
            <a:ext cx="7488832" cy="2736304"/>
          </a:xfrm>
          <a:prstGeom prst="rect">
            <a:avLst/>
          </a:prstGeom>
        </p:spPr>
        <p:txBody>
          <a:bodyPr/>
          <a:lstStyle>
            <a:lvl1pPr marL="452438" indent="-452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charset="0"/>
              <a:buChar char="«"/>
              <a:defRPr sz="1900">
                <a:solidFill>
                  <a:srgbClr val="00468C"/>
                </a:solidFill>
                <a:latin typeface="+mn-lt"/>
                <a:ea typeface="ＭＳ Ｐゴシック" charset="0"/>
                <a:cs typeface="+mn-cs"/>
              </a:defRPr>
            </a:lvl1pPr>
            <a:lvl2pPr marL="804863" indent="-350838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«"/>
              <a:defRPr>
                <a:solidFill>
                  <a:srgbClr val="00468C"/>
                </a:solidFill>
                <a:latin typeface="+mn-lt"/>
                <a:ea typeface="ＭＳ Ｐゴシック" charset="0"/>
              </a:defRPr>
            </a:lvl2pPr>
            <a:lvl3pPr marL="108902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charset="0"/>
              <a:buChar char="«"/>
              <a:defRPr sz="1700">
                <a:solidFill>
                  <a:srgbClr val="00468C"/>
                </a:solidFill>
                <a:latin typeface="+mn-lt"/>
                <a:ea typeface="ＭＳ Ｐゴシック" charset="0"/>
              </a:defRPr>
            </a:lvl3pPr>
            <a:lvl4pPr marL="135572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«"/>
              <a:defRPr sz="1600">
                <a:solidFill>
                  <a:srgbClr val="00468C"/>
                </a:solidFill>
                <a:latin typeface="+mn-lt"/>
                <a:ea typeface="ＭＳ Ｐゴシック" charset="0"/>
              </a:defRPr>
            </a:lvl4pPr>
            <a:lvl5pPr marL="1582738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charset="0"/>
              <a:buChar char="«"/>
              <a:defRPr sz="1500">
                <a:solidFill>
                  <a:srgbClr val="00468C"/>
                </a:solidFill>
                <a:latin typeface="+mn-lt"/>
                <a:ea typeface="ＭＳ Ｐゴシック" charset="0"/>
              </a:defRPr>
            </a:lvl5pPr>
            <a:lvl6pPr marL="20399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6pPr>
            <a:lvl7pPr marL="24971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7pPr>
            <a:lvl8pPr marL="29543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8pPr>
            <a:lvl9pPr marL="34115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9pPr>
          </a:lstStyle>
          <a:p>
            <a:pPr marL="378722" indent="-378722" eaLnBrk="1" hangingPunct="1">
              <a:spcAft>
                <a:spcPts val="1933"/>
              </a:spcAft>
              <a:buClr>
                <a:srgbClr val="751126"/>
              </a:buClr>
              <a:buFont typeface="Verdana" charset="0"/>
              <a:buChar char="•"/>
            </a:pPr>
            <a:r>
              <a:rPr lang="en-US" sz="2400" kern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2400" b="0" kern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uthoritative voice for Europe</a:t>
            </a:r>
          </a:p>
          <a:p>
            <a:pPr marL="378722" indent="-378722" eaLnBrk="1" hangingPunct="1">
              <a:spcAft>
                <a:spcPts val="1933"/>
              </a:spcAft>
              <a:buClr>
                <a:srgbClr val="751126"/>
              </a:buClr>
              <a:buFont typeface="Verdana" charset="0"/>
              <a:buChar char="•"/>
            </a:pPr>
            <a:r>
              <a:rPr lang="en-US" sz="2400" ker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Subsidiarity</a:t>
            </a:r>
            <a:endParaRPr lang="en-US" sz="2200" kern="0">
              <a:solidFill>
                <a:schemeClr val="accent3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78722" indent="-378722" eaLnBrk="1" hangingPunct="1">
              <a:spcAft>
                <a:spcPts val="1933"/>
              </a:spcAft>
              <a:buClr>
                <a:srgbClr val="751126"/>
              </a:buClr>
              <a:buFont typeface="Verdana" charset="0"/>
              <a:buChar char="•"/>
            </a:pPr>
            <a:r>
              <a:rPr lang="en-US" sz="2400" ker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Stimulate</a:t>
            </a:r>
            <a:r>
              <a:rPr lang="en-US" sz="2400" b="0" ker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 the market for climate services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051" y="4746177"/>
            <a:ext cx="823500" cy="141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47487A-CE0C-4B48-96AB-4AB63F49E1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350" y="2571750"/>
            <a:ext cx="5445804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611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C3S : Current Vision Still Valid</a:t>
            </a:r>
          </a:p>
        </p:txBody>
      </p:sp>
      <p:sp>
        <p:nvSpPr>
          <p:cNvPr id="5" name="Content Placeholder 6"/>
          <p:cNvSpPr txBox="1">
            <a:spLocks/>
          </p:cNvSpPr>
          <p:nvPr/>
        </p:nvSpPr>
        <p:spPr>
          <a:xfrm>
            <a:off x="853749" y="699542"/>
            <a:ext cx="8136904" cy="3672408"/>
          </a:xfrm>
          <a:prstGeom prst="rect">
            <a:avLst/>
          </a:prstGeom>
        </p:spPr>
        <p:txBody>
          <a:bodyPr/>
          <a:lstStyle>
            <a:lvl1pPr marL="452438" indent="-452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charset="0"/>
              <a:buChar char="«"/>
              <a:defRPr sz="1900">
                <a:solidFill>
                  <a:srgbClr val="00468C"/>
                </a:solidFill>
                <a:latin typeface="+mn-lt"/>
                <a:ea typeface="ＭＳ Ｐゴシック" charset="0"/>
                <a:cs typeface="+mn-cs"/>
              </a:defRPr>
            </a:lvl1pPr>
            <a:lvl2pPr marL="804863" indent="-350838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«"/>
              <a:defRPr>
                <a:solidFill>
                  <a:srgbClr val="00468C"/>
                </a:solidFill>
                <a:latin typeface="+mn-lt"/>
                <a:ea typeface="ＭＳ Ｐゴシック" charset="0"/>
              </a:defRPr>
            </a:lvl2pPr>
            <a:lvl3pPr marL="108902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charset="0"/>
              <a:buChar char="«"/>
              <a:defRPr sz="1700">
                <a:solidFill>
                  <a:srgbClr val="00468C"/>
                </a:solidFill>
                <a:latin typeface="+mn-lt"/>
                <a:ea typeface="ＭＳ Ｐゴシック" charset="0"/>
              </a:defRPr>
            </a:lvl3pPr>
            <a:lvl4pPr marL="135572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«"/>
              <a:defRPr sz="1600">
                <a:solidFill>
                  <a:srgbClr val="00468C"/>
                </a:solidFill>
                <a:latin typeface="+mn-lt"/>
                <a:ea typeface="ＭＳ Ｐゴシック" charset="0"/>
              </a:defRPr>
            </a:lvl4pPr>
            <a:lvl5pPr marL="1582738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charset="0"/>
              <a:buChar char="«"/>
              <a:defRPr sz="1500">
                <a:solidFill>
                  <a:srgbClr val="00468C"/>
                </a:solidFill>
                <a:latin typeface="+mn-lt"/>
                <a:ea typeface="ＭＳ Ｐゴシック" charset="0"/>
              </a:defRPr>
            </a:lvl5pPr>
            <a:lvl6pPr marL="20399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6pPr>
            <a:lvl7pPr marL="24971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7pPr>
            <a:lvl8pPr marL="29543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8pPr>
            <a:lvl9pPr marL="34115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ts val="200"/>
              </a:spcBef>
              <a:spcAft>
                <a:spcPts val="733"/>
              </a:spcAft>
              <a:buClr>
                <a:srgbClr val="751126"/>
              </a:buClr>
              <a:buNone/>
            </a:pPr>
            <a:r>
              <a:rPr lang="en-US" sz="2000" kern="0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2000" b="0" kern="0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uthoritative Voice for Europe</a:t>
            </a:r>
          </a:p>
          <a:p>
            <a:pPr marL="378722" indent="-378722" eaLnBrk="1" hangingPunct="1">
              <a:spcBef>
                <a:spcPts val="200"/>
              </a:spcBef>
              <a:spcAft>
                <a:spcPts val="733"/>
              </a:spcAft>
              <a:buClr>
                <a:srgbClr val="751126"/>
              </a:buClr>
              <a:buFont typeface="Verdana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Operational provision of critical climate information:</a:t>
            </a:r>
          </a:p>
          <a:p>
            <a:pPr marL="731147" lvl="1" indent="-378722" eaLnBrk="1" hangingPunct="1">
              <a:spcBef>
                <a:spcPts val="200"/>
              </a:spcBef>
              <a:spcAft>
                <a:spcPts val="733"/>
              </a:spcAft>
              <a:buClr>
                <a:srgbClr val="751126"/>
              </a:buClr>
              <a:buFont typeface="Verdana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European State of Climate</a:t>
            </a:r>
          </a:p>
          <a:p>
            <a:pPr marL="731147" lvl="1" indent="-378722" eaLnBrk="1" hangingPunct="1">
              <a:spcBef>
                <a:spcPts val="200"/>
              </a:spcBef>
              <a:spcAft>
                <a:spcPts val="733"/>
              </a:spcAft>
              <a:buClr>
                <a:srgbClr val="751126"/>
              </a:buClr>
              <a:buFont typeface="Verdana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Develop an attribution function; identified targets: media &amp; planner</a:t>
            </a:r>
          </a:p>
          <a:p>
            <a:pPr marL="731147" lvl="1" indent="-378722" eaLnBrk="1" hangingPunct="1">
              <a:spcBef>
                <a:spcPts val="200"/>
              </a:spcBef>
              <a:spcAft>
                <a:spcPts val="733"/>
              </a:spcAft>
              <a:buClr>
                <a:srgbClr val="751126"/>
              </a:buClr>
              <a:buFont typeface="Verdana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Monitoring tool for COP21 Paris agreement (“we will help you improve your reporting”), UNFCCC, WMO</a:t>
            </a:r>
          </a:p>
          <a:p>
            <a:pPr marL="378722" indent="-378722" eaLnBrk="1" hangingPunct="1">
              <a:spcBef>
                <a:spcPts val="200"/>
              </a:spcBef>
              <a:spcAft>
                <a:spcPts val="733"/>
              </a:spcAft>
              <a:buClr>
                <a:srgbClr val="751126"/>
              </a:buClr>
              <a:buFont typeface="Verdana" charset="0"/>
              <a:buChar char="•"/>
            </a:pPr>
            <a:r>
              <a:rPr lang="en-US" sz="2100" dirty="0">
                <a:solidFill>
                  <a:schemeClr val="tx1"/>
                </a:solidFill>
              </a:rPr>
              <a:t>Increase support to policy/decision making process by addressing more sectoral oriented issues </a:t>
            </a:r>
          </a:p>
          <a:p>
            <a:pPr marL="1282009" lvl="3" indent="-378722" eaLnBrk="1" hangingPunct="1">
              <a:spcBef>
                <a:spcPts val="200"/>
              </a:spcBef>
              <a:spcAft>
                <a:spcPts val="733"/>
              </a:spcAft>
              <a:buClr>
                <a:srgbClr val="751126"/>
              </a:buClr>
              <a:buFont typeface="Verdana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Enhanced reference reanalysis datasets</a:t>
            </a:r>
          </a:p>
          <a:p>
            <a:pPr marL="1282009" lvl="3" indent="-378722" eaLnBrk="1" hangingPunct="1">
              <a:spcBef>
                <a:spcPts val="200"/>
              </a:spcBef>
              <a:spcAft>
                <a:spcPts val="733"/>
              </a:spcAft>
              <a:buClr>
                <a:srgbClr val="751126"/>
              </a:buClr>
              <a:buFont typeface="Verdana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Including more ECVs/indicators </a:t>
            </a:r>
            <a:r>
              <a:rPr lang="en-US" sz="2100" dirty="0">
                <a:solidFill>
                  <a:schemeClr val="tx1"/>
                </a:solidFill>
              </a:rPr>
              <a:t>as needed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051" y="4746177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151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C3S : Current Vision Still Valid</a:t>
            </a:r>
          </a:p>
        </p:txBody>
      </p:sp>
      <p:sp>
        <p:nvSpPr>
          <p:cNvPr id="5" name="Content Placeholder 6"/>
          <p:cNvSpPr txBox="1">
            <a:spLocks/>
          </p:cNvSpPr>
          <p:nvPr/>
        </p:nvSpPr>
        <p:spPr>
          <a:xfrm>
            <a:off x="867704" y="699542"/>
            <a:ext cx="8136904" cy="2736304"/>
          </a:xfrm>
          <a:prstGeom prst="rect">
            <a:avLst/>
          </a:prstGeom>
        </p:spPr>
        <p:txBody>
          <a:bodyPr/>
          <a:lstStyle>
            <a:lvl1pPr marL="452438" indent="-452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charset="0"/>
              <a:buChar char="«"/>
              <a:defRPr sz="1900">
                <a:solidFill>
                  <a:srgbClr val="00468C"/>
                </a:solidFill>
                <a:latin typeface="+mn-lt"/>
                <a:ea typeface="ＭＳ Ｐゴシック" charset="0"/>
                <a:cs typeface="+mn-cs"/>
              </a:defRPr>
            </a:lvl1pPr>
            <a:lvl2pPr marL="804863" indent="-350838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«"/>
              <a:defRPr>
                <a:solidFill>
                  <a:srgbClr val="00468C"/>
                </a:solidFill>
                <a:latin typeface="+mn-lt"/>
                <a:ea typeface="ＭＳ Ｐゴシック" charset="0"/>
              </a:defRPr>
            </a:lvl2pPr>
            <a:lvl3pPr marL="108902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charset="0"/>
              <a:buChar char="«"/>
              <a:defRPr sz="1700">
                <a:solidFill>
                  <a:srgbClr val="00468C"/>
                </a:solidFill>
                <a:latin typeface="+mn-lt"/>
                <a:ea typeface="ＭＳ Ｐゴシック" charset="0"/>
              </a:defRPr>
            </a:lvl3pPr>
            <a:lvl4pPr marL="135572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«"/>
              <a:defRPr sz="1600">
                <a:solidFill>
                  <a:srgbClr val="00468C"/>
                </a:solidFill>
                <a:latin typeface="+mn-lt"/>
                <a:ea typeface="ＭＳ Ｐゴシック" charset="0"/>
              </a:defRPr>
            </a:lvl4pPr>
            <a:lvl5pPr marL="1582738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charset="0"/>
              <a:buChar char="«"/>
              <a:defRPr sz="1500">
                <a:solidFill>
                  <a:srgbClr val="00468C"/>
                </a:solidFill>
                <a:latin typeface="+mn-lt"/>
                <a:ea typeface="ＭＳ Ｐゴシック" charset="0"/>
              </a:defRPr>
            </a:lvl5pPr>
            <a:lvl6pPr marL="20399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6pPr>
            <a:lvl7pPr marL="24971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7pPr>
            <a:lvl8pPr marL="29543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8pPr>
            <a:lvl9pPr marL="34115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9pPr>
          </a:lstStyle>
          <a:p>
            <a:pPr marL="0" indent="0" eaLnBrk="1" hangingPunct="1">
              <a:spcAft>
                <a:spcPts val="1933"/>
              </a:spcAft>
              <a:buClr>
                <a:srgbClr val="751126"/>
              </a:buClr>
              <a:buNone/>
            </a:pPr>
            <a:r>
              <a:rPr lang="en-US" sz="2100" kern="0" dirty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Subsidiarity </a:t>
            </a:r>
          </a:p>
          <a:p>
            <a:pPr marL="731147" lvl="1" indent="-378722" eaLnBrk="1" hangingPunct="1">
              <a:spcAft>
                <a:spcPts val="1933"/>
              </a:spcAft>
              <a:buClr>
                <a:srgbClr val="751126"/>
              </a:buClr>
              <a:buFont typeface="Verdana" charset="0"/>
              <a:buChar char="•"/>
            </a:pPr>
            <a:r>
              <a:rPr lang="en-US" sz="2000" kern="0" dirty="0">
                <a:solidFill>
                  <a:schemeClr val="tx1"/>
                </a:solidFill>
                <a:ea typeface="Arial" charset="0"/>
                <a:cs typeface="Arial" charset="0"/>
              </a:rPr>
              <a:t>Take stock of European infrastructure and complement national climate services at European level.</a:t>
            </a:r>
          </a:p>
          <a:p>
            <a:pPr marL="731147" lvl="1" indent="-378722" eaLnBrk="1" hangingPunct="1">
              <a:spcAft>
                <a:spcPts val="1933"/>
              </a:spcAft>
              <a:buClr>
                <a:srgbClr val="751126"/>
              </a:buClr>
              <a:buFont typeface="Verdana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Involve closely national expertise (Met services, universities, governments) and increase outreach and capacity building in Central/Eastern Europe (training, dedicated use cases, etc.).</a:t>
            </a:r>
          </a:p>
          <a:p>
            <a:pPr marL="731147" lvl="1" indent="-378722" eaLnBrk="1" hangingPunct="1">
              <a:spcAft>
                <a:spcPts val="1933"/>
              </a:spcAft>
              <a:buClr>
                <a:srgbClr val="751126"/>
              </a:buClr>
              <a:buFont typeface="Verdana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 Subsidiarity expands to outside Europe. More direct contribution to GFCS agenda, support developing countries (via DG Dev Co, World Bank), and SDGs at large</a:t>
            </a:r>
            <a:endParaRPr lang="en-US" sz="2000" kern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051" y="4746177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080528"/>
      </p:ext>
    </p:extLst>
  </p:cSld>
  <p:clrMapOvr>
    <a:masterClrMapping/>
  </p:clrMapOvr>
</p:sld>
</file>

<file path=ppt/theme/theme1.xml><?xml version="1.0" encoding="utf-8"?>
<a:theme xmlns:a="http://schemas.openxmlformats.org/drawingml/2006/main" name="Data Access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32A857"/>
      </a:accent5>
      <a:accent6>
        <a:srgbClr val="F25B3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In situ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32A857"/>
      </a:accent5>
      <a:accent6>
        <a:srgbClr val="F25B3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Atmosphere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rin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mergency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Atmosphere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limate Chan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ecurity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Space component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32A857"/>
      </a:accent5>
      <a:accent6>
        <a:srgbClr val="F25B3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User Uptake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32A857"/>
      </a:accent5>
      <a:accent6>
        <a:srgbClr val="F25B3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1965</TotalTime>
  <Words>1173</Words>
  <Application>Microsoft Macintosh PowerPoint</Application>
  <PresentationFormat>On-screen Show (16:9)</PresentationFormat>
  <Paragraphs>190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Arial</vt:lpstr>
      <vt:lpstr>Calibri</vt:lpstr>
      <vt:lpstr>Helvetica</vt:lpstr>
      <vt:lpstr>Times</vt:lpstr>
      <vt:lpstr>Times New Roman</vt:lpstr>
      <vt:lpstr>Verdana</vt:lpstr>
      <vt:lpstr>Wingdings</vt:lpstr>
      <vt:lpstr>Data Access</vt:lpstr>
      <vt:lpstr>Marine</vt:lpstr>
      <vt:lpstr>Land</vt:lpstr>
      <vt:lpstr>Emergency</vt:lpstr>
      <vt:lpstr>Atmosphere</vt:lpstr>
      <vt:lpstr>Climate Change</vt:lpstr>
      <vt:lpstr>Security</vt:lpstr>
      <vt:lpstr>Space component</vt:lpstr>
      <vt:lpstr>User Uptake</vt:lpstr>
      <vt:lpstr>In situ</vt:lpstr>
      <vt:lpstr>1_Atmosphere</vt:lpstr>
      <vt:lpstr>PowerPoint Presentation</vt:lpstr>
      <vt:lpstr>The Climate Data Store</vt:lpstr>
      <vt:lpstr>The Climate Data Store</vt:lpstr>
      <vt:lpstr>Evaluation and Quality Control</vt:lpstr>
      <vt:lpstr>User profile</vt:lpstr>
      <vt:lpstr>Key message  </vt:lpstr>
      <vt:lpstr>C3S : Current Vision Still Valid</vt:lpstr>
      <vt:lpstr>C3S : Current Vision Still Valid</vt:lpstr>
      <vt:lpstr>C3S : Current Vision Still Valid</vt:lpstr>
      <vt:lpstr>C3S Current Vision Still Valid</vt:lpstr>
      <vt:lpstr>C3S beyond 2020</vt:lpstr>
      <vt:lpstr>C3S 2.0 portfolio</vt:lpstr>
      <vt:lpstr>C3S reanalysis – proposal for next phase</vt:lpstr>
      <vt:lpstr>C3S Seasonal Forecast – 10-year outlook</vt:lpstr>
      <vt:lpstr>C3S beyond 2020, main elements</vt:lpstr>
      <vt:lpstr>All sectors addressed</vt:lpstr>
      <vt:lpstr>Thank you !</vt:lpstr>
    </vt:vector>
  </TitlesOfParts>
  <Company>GCG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Borras, Telm</dc:creator>
  <cp:lastModifiedBy>Carlo Buontempo</cp:lastModifiedBy>
  <cp:revision>8</cp:revision>
  <dcterms:created xsi:type="dcterms:W3CDTF">2016-08-05T07:21:09Z</dcterms:created>
  <dcterms:modified xsi:type="dcterms:W3CDTF">2020-05-04T09:33:23Z</dcterms:modified>
</cp:coreProperties>
</file>