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1" r:id="rId7"/>
    <p:sldId id="260" r:id="rId8"/>
    <p:sldId id="262" r:id="rId9"/>
    <p:sldId id="263" r:id="rId10"/>
    <p:sldId id="266" r:id="rId11"/>
    <p:sldId id="264" r:id="rId12"/>
    <p:sldId id="269" r:id="rId13"/>
    <p:sldId id="274" r:id="rId14"/>
    <p:sldId id="271" r:id="rId15"/>
    <p:sldId id="273" r:id="rId16"/>
    <p:sldId id="272" r:id="rId17"/>
    <p:sldId id="270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32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73882"/>
            <a:ext cx="4531460" cy="27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909" y="449454"/>
            <a:ext cx="8784976" cy="754144"/>
          </a:xfrm>
        </p:spPr>
        <p:txBody>
          <a:bodyPr>
            <a:noAutofit/>
          </a:bodyPr>
          <a:lstStyle/>
          <a:p>
            <a:r>
              <a:rPr lang="en-US" sz="3200" dirty="0" err="1"/>
              <a:t>Auroral</a:t>
            </a:r>
            <a:r>
              <a:rPr lang="en-US" sz="3200" dirty="0"/>
              <a:t> omega bands are a significant cause of </a:t>
            </a:r>
            <a:br>
              <a:rPr lang="en-US" sz="3200" dirty="0"/>
            </a:br>
            <a:r>
              <a:rPr lang="en-US" sz="3200" dirty="0"/>
              <a:t>large </a:t>
            </a:r>
            <a:r>
              <a:rPr lang="en-US" sz="3200" dirty="0" err="1"/>
              <a:t>geomagnetically</a:t>
            </a:r>
            <a:r>
              <a:rPr lang="en-US" sz="3200" dirty="0"/>
              <a:t> induced currents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9820" y="1329612"/>
            <a:ext cx="7992888" cy="324036"/>
          </a:xfrm>
        </p:spPr>
        <p:txBody>
          <a:bodyPr>
            <a:noAutofit/>
          </a:bodyPr>
          <a:lstStyle/>
          <a:p>
            <a:r>
              <a:rPr lang="en-US" sz="1600" dirty="0"/>
              <a:t>S. V. </a:t>
            </a:r>
            <a:r>
              <a:rPr lang="en-US" sz="1600" dirty="0" err="1"/>
              <a:t>Apatenkov</a:t>
            </a:r>
            <a:r>
              <a:rPr lang="en-US" sz="1600" dirty="0"/>
              <a:t>, V. A. </a:t>
            </a:r>
            <a:r>
              <a:rPr lang="en-US" sz="1600" dirty="0" err="1"/>
              <a:t>Pilipenko</a:t>
            </a:r>
            <a:r>
              <a:rPr lang="en-US" sz="1600" dirty="0"/>
              <a:t>, E. I. Gordeev, A. </a:t>
            </a:r>
            <a:r>
              <a:rPr lang="en-US" sz="1600" dirty="0" err="1"/>
              <a:t>Viljanen</a:t>
            </a:r>
            <a:r>
              <a:rPr lang="en-US" sz="1600" dirty="0"/>
              <a:t>, L. </a:t>
            </a:r>
            <a:r>
              <a:rPr lang="en-US" sz="1600" dirty="0" err="1"/>
              <a:t>Juusola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V. B. </a:t>
            </a:r>
            <a:r>
              <a:rPr lang="en-US" sz="1600" dirty="0" err="1"/>
              <a:t>Belakhovsky</a:t>
            </a:r>
            <a:r>
              <a:rPr lang="en-US" sz="1600" dirty="0"/>
              <a:t>, </a:t>
            </a:r>
            <a:r>
              <a:rPr lang="en-US" sz="1600" dirty="0" err="1"/>
              <a:t>Ya</a:t>
            </a:r>
            <a:r>
              <a:rPr lang="en-US" sz="1600" dirty="0"/>
              <a:t>. A. Sakharov, V. </a:t>
            </a:r>
            <a:r>
              <a:rPr lang="en-US" sz="1600" dirty="0" err="1"/>
              <a:t>Selivanov</a:t>
            </a:r>
            <a:endParaRPr lang="ru-RU" sz="1600" dirty="0"/>
          </a:p>
        </p:txBody>
      </p:sp>
      <p:pic>
        <p:nvPicPr>
          <p:cNvPr id="1028" name="Picture 4" descr="Image result for geomagnetically induced curr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7735"/>
            <a:ext cx="44455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77" y="1908830"/>
            <a:ext cx="5268307" cy="260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1" y="2427734"/>
            <a:ext cx="555685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1498" y="56987"/>
            <a:ext cx="420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RSF project #</a:t>
            </a:r>
            <a:r>
              <a:rPr lang="ru-RU" dirty="0"/>
              <a:t> 19-77-10016</a:t>
            </a:r>
          </a:p>
        </p:txBody>
      </p:sp>
    </p:spTree>
    <p:extLst>
      <p:ext uri="{BB962C8B-B14F-4D97-AF65-F5344CB8AC3E}">
        <p14:creationId xmlns:p14="http://schemas.microsoft.com/office/powerpoint/2010/main" val="36360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480"/>
            <a:ext cx="8229600" cy="8572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Large GIC and dB/</a:t>
            </a:r>
            <a:r>
              <a:rPr lang="en-US" dirty="0" err="1"/>
              <a:t>dt</a:t>
            </a:r>
            <a:r>
              <a:rPr lang="en-US" dirty="0"/>
              <a:t> occurrence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606"/>
            <a:ext cx="4328520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21" y="1054245"/>
            <a:ext cx="4917579" cy="27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291200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Apatenkov</a:t>
            </a:r>
            <a:r>
              <a:rPr lang="en-US" dirty="0"/>
              <a:t> et al 2004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385458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Viljanen</a:t>
            </a:r>
            <a:r>
              <a:rPr lang="en-US" dirty="0"/>
              <a:t> et al. 2014, </a:t>
            </a:r>
            <a:r>
              <a:rPr lang="en-US" dirty="0" err="1"/>
              <a:t>Vorobjev</a:t>
            </a:r>
            <a:r>
              <a:rPr lang="en-US" dirty="0"/>
              <a:t> et al. 2019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502672"/>
            <a:ext cx="4330596" cy="135015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/>
              <a:t>Morning maxima</a:t>
            </a:r>
          </a:p>
          <a:p>
            <a:r>
              <a:rPr lang="en-US" dirty="0"/>
              <a:t>Pulsations?</a:t>
            </a:r>
          </a:p>
          <a:p>
            <a:r>
              <a:rPr lang="en-US" dirty="0"/>
              <a:t>1 </a:t>
            </a:r>
            <a:r>
              <a:rPr lang="en-US" dirty="0" err="1"/>
              <a:t>substorm</a:t>
            </a:r>
            <a:r>
              <a:rPr lang="en-US" dirty="0"/>
              <a:t> –&gt; 5-10 </a:t>
            </a:r>
            <a:r>
              <a:rPr lang="el-GR" dirty="0"/>
              <a:t>Ω</a:t>
            </a:r>
            <a:r>
              <a:rPr lang="en-US" dirty="0"/>
              <a:t>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38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Conclusions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37624"/>
            <a:ext cx="8229600" cy="27217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largest GIC at VKH related to </a:t>
            </a:r>
            <a:r>
              <a:rPr lang="en-US" dirty="0" err="1"/>
              <a:t>auroral</a:t>
            </a:r>
            <a:r>
              <a:rPr lang="en-US" dirty="0"/>
              <a:t> omega bands</a:t>
            </a:r>
          </a:p>
          <a:p>
            <a:r>
              <a:rPr lang="en-US" dirty="0"/>
              <a:t>Ionospheric currents include eastward moving vortices with alternate signs </a:t>
            </a:r>
          </a:p>
          <a:p>
            <a:r>
              <a:rPr lang="en-US" dirty="0"/>
              <a:t>Spatial term ≥ temporal term in </a:t>
            </a:r>
            <a:br>
              <a:rPr lang="en-US" dirty="0"/>
            </a:br>
            <a:r>
              <a:rPr lang="en-US" dirty="0"/>
              <a:t>total time derivative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14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43858"/>
            <a:ext cx="8229600" cy="145816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" y="1131590"/>
            <a:ext cx="6228285" cy="24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8908" y="151305"/>
            <a:ext cx="8229600" cy="85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Largest GIC at VKH and KND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94201" y="3651870"/>
            <a:ext cx="8244307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&gt; 50% in morning MLT</a:t>
            </a:r>
          </a:p>
          <a:p>
            <a:r>
              <a:rPr lang="en-US" dirty="0"/>
              <a:t>Streamers or omegas can be found in DMSP SSUSI</a:t>
            </a:r>
          </a:p>
          <a:p>
            <a:r>
              <a:rPr lang="en-US" dirty="0"/>
              <a:t>Rest 50% is pre-midnight and dayside. During huge oval intervals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05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8908" y="151305"/>
            <a:ext cx="8229600" cy="85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GIC at other stations</a:t>
            </a:r>
            <a:endParaRPr lang="ru-RU" dirty="0"/>
          </a:p>
        </p:txBody>
      </p:sp>
      <p:pic>
        <p:nvPicPr>
          <p:cNvPr id="1026" name="Picture 2" descr="C:\work\sergey\projects\gic_pilipenko\paper_latex\supporting\SI_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31" y="1070253"/>
            <a:ext cx="4523954" cy="403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695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8908" y="151305"/>
            <a:ext cx="8229600" cy="85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DMSP and IMAGE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3" y="1236663"/>
            <a:ext cx="5094120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06252"/>
            <a:ext cx="4805881" cy="368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work\sergey\projects\rnf_omega\largest_gic\201206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2672"/>
            <a:ext cx="5943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work\sergey\projects\rnf_omega\largest_gic\knd\20120716_Y_gr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12" y="1232465"/>
            <a:ext cx="2113583" cy="297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55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gey\Desktop\mhd_Sigma_p_fast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3984600" cy="540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8908" y="151305"/>
            <a:ext cx="8229600" cy="85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25 minutes of convection</a:t>
            </a:r>
            <a:endParaRPr lang="ru-RU" dirty="0"/>
          </a:p>
        </p:txBody>
      </p:sp>
      <p:pic>
        <p:nvPicPr>
          <p:cNvPr id="2051" name="Picture 3" descr="C:\work\sergey\projects\rnf_omega\polar_events\polarUVI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2" y="1131590"/>
            <a:ext cx="4560534" cy="38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695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5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07" y="303498"/>
            <a:ext cx="342924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303498"/>
            <a:ext cx="3214921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46" y="249493"/>
            <a:ext cx="3172750" cy="239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work\sergey\projects\rnf_omega\largest_gic\201206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95786"/>
            <a:ext cx="59436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work\sergey\projects\rnf_omega\largest_gic\knd\20120612_Y_gr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640" y="2733768"/>
            <a:ext cx="2167408" cy="228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4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8357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Instrumentation and data. GIC</a:t>
            </a:r>
            <a:endParaRPr lang="ru-RU" dirty="0"/>
          </a:p>
        </p:txBody>
      </p:sp>
      <p:pic>
        <p:nvPicPr>
          <p:cNvPr id="1027" name="Picture 3" descr="C:\work\sergey\downloads\pl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7564"/>
            <a:ext cx="8705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678" y="2733768"/>
            <a:ext cx="4032449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120A at VKH transformer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65330"/>
            <a:ext cx="4052707" cy="426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31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DMSP UV data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4064754"/>
            <a:ext cx="5976664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Streamers -&gt; torch like / omega bands</a:t>
            </a:r>
            <a:endParaRPr lang="ru-RU" sz="2800" dirty="0"/>
          </a:p>
        </p:txBody>
      </p:sp>
      <p:pic>
        <p:nvPicPr>
          <p:cNvPr id="1026" name="Picture 2" descr="C:\work\sergey\projects\gic_pilipenko\paper_latex\figures\fig3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5566"/>
            <a:ext cx="8424936" cy="30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33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work\sergey\projects\gic_pilipenko\image\sw_par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38675"/>
            <a:ext cx="3816424" cy="49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98033" y="347886"/>
            <a:ext cx="4618855" cy="7815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Storm overview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26775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work\sergey\projects\gic_pilipenko\image\fig2_part2_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180"/>
            <a:ext cx="4191013" cy="491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45633" y="195486"/>
            <a:ext cx="4618855" cy="7815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IMAGE local observations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8252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</p:spPr>
        <p:txBody>
          <a:bodyPr>
            <a:normAutofit fontScale="90000"/>
          </a:bodyPr>
          <a:lstStyle/>
          <a:p>
            <a:r>
              <a:rPr lang="en-US" dirty="0"/>
              <a:t>2D equivalent currents </a:t>
            </a:r>
            <a:r>
              <a:rPr lang="en-US" sz="2000" dirty="0"/>
              <a:t>applying </a:t>
            </a:r>
            <a:r>
              <a:rPr lang="en-US" sz="2000" dirty="0" err="1"/>
              <a:t>Amm</a:t>
            </a:r>
            <a:r>
              <a:rPr lang="en-US" sz="2000" dirty="0"/>
              <a:t> &amp; </a:t>
            </a:r>
            <a:r>
              <a:rPr lang="en-US" sz="2000" dirty="0" err="1"/>
              <a:t>Vilanen</a:t>
            </a:r>
            <a:r>
              <a:rPr lang="en-US" sz="2000" dirty="0"/>
              <a:t> 1999</a:t>
            </a:r>
            <a:endParaRPr lang="ru-RU" dirty="0"/>
          </a:p>
        </p:txBody>
      </p:sp>
      <p:pic>
        <p:nvPicPr>
          <p:cNvPr id="4098" name="Picture 2" descr="C:\work\sergey\projects\gic_pilipenko\image_ae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47056"/>
            <a:ext cx="6040636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76" y="897566"/>
            <a:ext cx="4474716" cy="144072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n-US" dirty="0"/>
              <a:t>2D rather than 1D AEJ</a:t>
            </a:r>
          </a:p>
          <a:p>
            <a:r>
              <a:rPr lang="en-US" dirty="0"/>
              <a:t>Eastward moving vortices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801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Vortex center &amp; amplitude</a:t>
            </a:r>
            <a:endParaRPr lang="ru-RU" dirty="0"/>
          </a:p>
        </p:txBody>
      </p:sp>
      <p:pic>
        <p:nvPicPr>
          <p:cNvPr id="5122" name="Picture 2" descr="C:\work\sergey\projects\gic_pilipenko\int0203\mapimage2_2_8_0_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3588"/>
            <a:ext cx="316835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76" y="-1521379"/>
            <a:ext cx="6363523" cy="659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51570"/>
            <a:ext cx="4248472" cy="164163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/>
              <a:t>FAC changes its sing and conserves amplitude</a:t>
            </a:r>
          </a:p>
          <a:p>
            <a:r>
              <a:rPr lang="en-US" dirty="0"/>
              <a:t>Eastward motion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1-2.5 </a:t>
            </a:r>
            <a:r>
              <a:rPr lang="en-US" dirty="0"/>
              <a:t>km/s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9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87474"/>
            <a:ext cx="8229600" cy="70207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Omega bands and FACs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5576"/>
            <a:ext cx="6819900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93708"/>
            <a:ext cx="445140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303" y="2859782"/>
            <a:ext cx="4474840" cy="214223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/>
              <a:t>Pairs of FAC </a:t>
            </a:r>
            <a:br>
              <a:rPr lang="en-US" dirty="0"/>
            </a:br>
            <a:r>
              <a:rPr lang="en-US" dirty="0"/>
              <a:t>upward + downward</a:t>
            </a:r>
          </a:p>
          <a:p>
            <a:r>
              <a:rPr lang="en-US" dirty="0"/>
              <a:t>Attached to every drifting omega</a:t>
            </a:r>
            <a:br>
              <a:rPr lang="en-US" dirty="0"/>
            </a:br>
            <a:r>
              <a:rPr lang="en-US" dirty="0" err="1"/>
              <a:t>Amm</a:t>
            </a:r>
            <a:r>
              <a:rPr lang="en-US" dirty="0"/>
              <a:t> et al. 2005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6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Temporal vs spatial derivative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904" y="2421750"/>
            <a:ext cx="8229600" cy="226825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/>
              <a:t>Total dB/</a:t>
            </a:r>
            <a:r>
              <a:rPr lang="en-US" dirty="0" err="1"/>
              <a:t>dt</a:t>
            </a:r>
            <a:r>
              <a:rPr lang="en-US" dirty="0"/>
              <a:t> up to 15nT/s </a:t>
            </a:r>
            <a:br>
              <a:rPr lang="en-US" dirty="0"/>
            </a:br>
            <a:r>
              <a:rPr lang="en-US" dirty="0"/>
              <a:t>directly from KIR,IVA,LOZ recordings</a:t>
            </a:r>
          </a:p>
          <a:p>
            <a:r>
              <a:rPr lang="en-US" dirty="0"/>
              <a:t>(</a:t>
            </a:r>
            <a:r>
              <a:rPr lang="en-US" dirty="0" err="1"/>
              <a:t>Vgrad</a:t>
            </a:r>
            <a:r>
              <a:rPr lang="en-US" dirty="0"/>
              <a:t>)B ~ 1.5-10 </a:t>
            </a:r>
            <a:r>
              <a:rPr lang="en-US" dirty="0" err="1"/>
              <a:t>nT</a:t>
            </a:r>
            <a:r>
              <a:rPr lang="en-US" dirty="0"/>
              <a:t>/s </a:t>
            </a:r>
            <a:br>
              <a:rPr lang="en-US" dirty="0"/>
            </a:br>
            <a:r>
              <a:rPr lang="en-US" dirty="0"/>
              <a:t>obtain as V~0.5-2 km/s </a:t>
            </a:r>
            <a:r>
              <a:rPr lang="en-US" dirty="0" err="1"/>
              <a:t>gradB</a:t>
            </a:r>
            <a:r>
              <a:rPr lang="en-US" dirty="0"/>
              <a:t> 3-5nT/km</a:t>
            </a:r>
          </a:p>
          <a:p>
            <a:r>
              <a:rPr lang="en-US" dirty="0"/>
              <a:t>Both terms are comparable!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55759"/>
            <a:ext cx="633670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801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294</Words>
  <Application>Microsoft Office PowerPoint</Application>
  <PresentationFormat>Экран (16:9)</PresentationFormat>
  <Paragraphs>39</Paragraphs>
  <Slides>17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Auroral omega bands are a significant cause of  large geomagnetically induced currents</vt:lpstr>
      <vt:lpstr>Instrumentation and data. GIC</vt:lpstr>
      <vt:lpstr>DMSP UV data</vt:lpstr>
      <vt:lpstr>Презентация PowerPoint</vt:lpstr>
      <vt:lpstr>Презентация PowerPoint</vt:lpstr>
      <vt:lpstr>2D equivalent currents applying Amm &amp; Vilanen 1999</vt:lpstr>
      <vt:lpstr>Vortex center &amp; amplitude</vt:lpstr>
      <vt:lpstr>Omega bands and FACs</vt:lpstr>
      <vt:lpstr>Temporal vs spatial derivative</vt:lpstr>
      <vt:lpstr>Large GIC and dB/dt occurrence</vt:lpstr>
      <vt:lpstr>Conclusions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Auroral omega bands are a significant cause of large geomagnetically induced currents</dc:title>
  <dc:creator>sergey</dc:creator>
  <cp:lastModifiedBy>SA</cp:lastModifiedBy>
  <cp:revision>24</cp:revision>
  <dcterms:created xsi:type="dcterms:W3CDTF">2019-10-14T14:38:50Z</dcterms:created>
  <dcterms:modified xsi:type="dcterms:W3CDTF">2020-05-07T07:55:47Z</dcterms:modified>
</cp:coreProperties>
</file>