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1" r:id="rId3"/>
    <p:sldId id="263" r:id="rId4"/>
    <p:sldId id="260" r:id="rId5"/>
    <p:sldId id="262" r:id="rId6"/>
    <p:sldId id="256" r:id="rId7"/>
    <p:sldId id="257" r:id="rId8"/>
    <p:sldId id="25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31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97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759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0" y="2441628"/>
            <a:ext cx="9144000" cy="2800099"/>
          </a:xfrm>
          <a:prstGeom prst="rect">
            <a:avLst/>
          </a:prstGeom>
        </p:spPr>
        <p:txBody>
          <a:bodyPr/>
          <a:lstStyle>
            <a:lvl1pPr>
              <a:defRPr sz="8437">
                <a:solidFill>
                  <a:srgbClr val="1E507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-15627" y="5241727"/>
            <a:ext cx="9159627" cy="1616273"/>
          </a:xfrm>
          <a:prstGeom prst="rect">
            <a:avLst/>
          </a:prstGeom>
          <a:solidFill>
            <a:srgbClr val="1E507F"/>
          </a:solidFill>
        </p:spPr>
        <p:txBody>
          <a:bodyPr anchor="ctr"/>
          <a:lstStyle>
            <a:lvl1pPr marL="40182" marR="81276" indent="0" algn="ctr">
              <a:spcBef>
                <a:spcPts val="703"/>
              </a:spcBef>
              <a:buClr>
                <a:srgbClr val="FFFFFF"/>
              </a:buClr>
              <a:buSzTx/>
              <a:buNone/>
              <a:defRPr sz="46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462095" indent="-140638" algn="ctr">
              <a:spcBef>
                <a:spcPts val="562"/>
              </a:spcBef>
              <a:buClr>
                <a:srgbClr val="FFFFFF"/>
              </a:buClr>
              <a:buSzTx/>
              <a:buNone/>
              <a:defRPr sz="239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8609" indent="-275694" algn="ctr">
              <a:spcBef>
                <a:spcPts val="492"/>
              </a:spcBef>
              <a:buClr>
                <a:srgbClr val="FFFFFF"/>
              </a:buClr>
              <a:buSzTx/>
              <a:buNone/>
              <a:defRPr sz="196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6239" indent="-411867" algn="ctr">
              <a:spcBef>
                <a:spcPts val="422"/>
              </a:spcBef>
              <a:buClr>
                <a:srgbClr val="FFFFFF"/>
              </a:buClr>
              <a:buSzTx/>
              <a:buNone/>
              <a:defRPr sz="168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32753" indent="-546924" algn="ctr">
              <a:spcBef>
                <a:spcPts val="352"/>
              </a:spcBef>
              <a:buClr>
                <a:srgbClr val="FFFFFF"/>
              </a:buClr>
              <a:buSzTx/>
              <a:buNone/>
              <a:defRPr sz="1547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4368884" y="6527601"/>
            <a:ext cx="406232" cy="464344"/>
          </a:xfrm>
          <a:prstGeom prst="rect">
            <a:avLst/>
          </a:prstGeom>
        </p:spPr>
        <p:txBody>
          <a:bodyPr/>
          <a:lstStyle>
            <a:lvl1pPr>
              <a:defRPr sz="2531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810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8827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45FA2AD1-B3F9-4DD6-A69F-B9E684023710}" type="datetimeFigureOut">
              <a:rPr lang="it-IT" smtClean="0"/>
              <a:pPr/>
              <a:t>28/04/2020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912277-0CED-48DD-B17B-DBC06DAC36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623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5BBA-B224-406E-98BE-DC256C9B129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6743-475E-4FA6-B736-558A980E896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1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65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5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23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97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85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68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10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00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0AAD-6CA1-4A26-A818-52171F499F0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CDCCB-7761-44DD-BEDD-16842710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25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38410" y="-8930"/>
            <a:ext cx="8867180" cy="1123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48456" y="1264597"/>
            <a:ext cx="8858251" cy="559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2pPr marL="788987" marR="115597" indent="-285750">
              <a:buChar char="–"/>
              <a:defRPr sz="3600"/>
            </a:lvl2pPr>
            <a:lvl3pPr marL="1189037" marR="115597" indent="-228600">
              <a:defRPr sz="2400"/>
            </a:lvl3pPr>
            <a:lvl4pPr marL="1646237" marR="115597" indent="-228600">
              <a:buChar char="–"/>
              <a:defRPr sz="1800"/>
            </a:lvl4pPr>
            <a:lvl5pPr marL="2103437" marR="115597" indent="-228600">
              <a:buChar char="»"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71773" y="6474023"/>
            <a:ext cx="333817" cy="38397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 algn="ctr" defTabSz="410751">
              <a:defRPr sz="1969">
                <a:uFill>
                  <a:solidFill>
                    <a:srgbClr val="003366"/>
                  </a:solidFill>
                </a:u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26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med"/>
  <p:txStyles>
    <p:titleStyle>
      <a:lvl1pPr marL="40182" marR="81276" indent="0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1pPr>
      <a:lvl2pPr marL="40182" marR="81276" indent="241093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2pPr>
      <a:lvl3pPr marL="40182" marR="81276" indent="482186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3pPr>
      <a:lvl4pPr marL="40182" marR="81276" indent="723279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4pPr>
      <a:lvl5pPr marL="40182" marR="81276" indent="964372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5pPr>
      <a:lvl6pPr marL="40182" marR="81276" indent="1205465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6pPr>
      <a:lvl7pPr marL="40182" marR="81276" indent="1446558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7pPr>
      <a:lvl8pPr marL="40182" marR="81276" indent="1687651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8pPr>
      <a:lvl9pPr marL="40182" marR="81276" indent="1928744" algn="ctr" defTabSz="6429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268997" marR="40638" indent="-241093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1pPr>
      <a:lvl2pPr marL="581525" marR="40638" indent="-267881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2pPr>
      <a:lvl3pPr marL="956558" marR="40638" indent="-321457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3pPr>
      <a:lvl4pPr marL="1385168" marR="40638" indent="-428610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4pPr>
      <a:lvl5pPr marL="1829086" marR="40638" indent="-551069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5pPr>
      <a:lvl6pPr marL="1829086" marR="40638" indent="-551069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6pPr>
      <a:lvl7pPr marL="1829086" marR="40638" indent="-551069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7pPr>
      <a:lvl8pPr marL="1829086" marR="40638" indent="-551069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8pPr>
      <a:lvl9pPr marL="1829086" marR="40638" indent="-551069" algn="l" defTabSz="642915" rtl="0" latinLnBrk="0">
        <a:lnSpc>
          <a:spcPct val="100000"/>
        </a:lnSpc>
        <a:spcBef>
          <a:spcPts val="1055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3375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69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eumetsat.int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esentation title in two lin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11800"/>
            </a:lvl1pPr>
          </a:lstStyle>
          <a:p>
            <a:r>
              <a:rPr lang="en-US" sz="4640" dirty="0"/>
              <a:t>Assessing geo-hydrological hazards with Remote sensing data in Antananarivo (Madagascar) historical center </a:t>
            </a:r>
            <a:endParaRPr sz="4640" dirty="0"/>
          </a:p>
        </p:txBody>
      </p:sp>
      <p:sp>
        <p:nvSpPr>
          <p:cNvPr id="59" name="Author names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3797" dirty="0" err="1"/>
              <a:t>Ciampalini</a:t>
            </a:r>
            <a:r>
              <a:rPr lang="it-IT" sz="3797" dirty="0"/>
              <a:t> A., Frodella W., Spizzichino D., </a:t>
            </a:r>
            <a:r>
              <a:rPr lang="it-IT" sz="3797" dirty="0" err="1"/>
              <a:t>Margottini</a:t>
            </a:r>
            <a:r>
              <a:rPr lang="it-IT" sz="3797" dirty="0"/>
              <a:t> C., </a:t>
            </a:r>
            <a:r>
              <a:rPr lang="it-IT" sz="3797" dirty="0" err="1"/>
              <a:t>Casagli</a:t>
            </a:r>
            <a:r>
              <a:rPr lang="it-IT" sz="3797" dirty="0"/>
              <a:t> N.</a:t>
            </a:r>
            <a:endParaRPr sz="3797" dirty="0"/>
          </a:p>
        </p:txBody>
      </p:sp>
      <p:pic>
        <p:nvPicPr>
          <p:cNvPr id="60" name="Logo official.png" descr="Logo official.png"/>
          <p:cNvPicPr>
            <a:picLocks noChangeAspect="1"/>
          </p:cNvPicPr>
          <p:nvPr/>
        </p:nvPicPr>
        <p:blipFill>
          <a:blip r:embed="rId2"/>
          <a:srcRect b="6365"/>
          <a:stretch>
            <a:fillRect/>
          </a:stretch>
        </p:blipFill>
        <p:spPr>
          <a:xfrm>
            <a:off x="630520" y="-1654"/>
            <a:ext cx="7883086" cy="2342372"/>
          </a:xfrm>
          <a:prstGeom prst="rect">
            <a:avLst/>
          </a:prstGeom>
        </p:spPr>
      </p:pic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FFF06BB-E441-48FD-BB95-159795745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60" y="6297692"/>
            <a:ext cx="1455578" cy="5094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61">
            <a:extLst>
              <a:ext uri="{FF2B5EF4-FFF2-40B4-BE49-F238E27FC236}">
                <a16:creationId xmlns:a16="http://schemas.microsoft.com/office/drawing/2014/main" id="{3AF27AC4-9967-4BE8-B1B0-AC1C4B09FD05}"/>
              </a:ext>
            </a:extLst>
          </p:cNvPr>
          <p:cNvGrpSpPr/>
          <p:nvPr/>
        </p:nvGrpSpPr>
        <p:grpSpPr>
          <a:xfrm>
            <a:off x="996415" y="3405185"/>
            <a:ext cx="6885523" cy="2716607"/>
            <a:chOff x="0" y="15957"/>
            <a:chExt cx="10845218" cy="4630806"/>
          </a:xfrm>
        </p:grpSpPr>
        <p:grpSp>
          <p:nvGrpSpPr>
            <p:cNvPr id="5" name="Gruppo 60">
              <a:extLst>
                <a:ext uri="{FF2B5EF4-FFF2-40B4-BE49-F238E27FC236}">
                  <a16:creationId xmlns:a16="http://schemas.microsoft.com/office/drawing/2014/main" id="{8F995372-E670-4598-AA9E-A6EDD9EB9563}"/>
                </a:ext>
              </a:extLst>
            </p:cNvPr>
            <p:cNvGrpSpPr/>
            <p:nvPr/>
          </p:nvGrpSpPr>
          <p:grpSpPr>
            <a:xfrm>
              <a:off x="0" y="15957"/>
              <a:ext cx="10845218" cy="4620362"/>
              <a:chOff x="0" y="15957"/>
              <a:chExt cx="10845218" cy="4620362"/>
            </a:xfrm>
          </p:grpSpPr>
          <p:pic>
            <p:nvPicPr>
              <p:cNvPr id="7" name="Picture 8" descr="Met-7 infrared showing the width of the eye">
                <a:extLst>
                  <a:ext uri="{FF2B5EF4-FFF2-40B4-BE49-F238E27FC236}">
                    <a16:creationId xmlns:a16="http://schemas.microsoft.com/office/drawing/2014/main" id="{2938B75C-4382-41CB-AD61-16BABB9AF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59"/>
              <a:stretch/>
            </p:blipFill>
            <p:spPr bwMode="auto">
              <a:xfrm>
                <a:off x="0" y="15957"/>
                <a:ext cx="7416809" cy="4598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Immagine 48">
                <a:extLst>
                  <a:ext uri="{FF2B5EF4-FFF2-40B4-BE49-F238E27FC236}">
                    <a16:creationId xmlns:a16="http://schemas.microsoft.com/office/drawing/2014/main" id="{DD2EACE1-A8B8-4A67-B521-EB7FD9C06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0" r="452"/>
              <a:stretch/>
            </p:blipFill>
            <p:spPr>
              <a:xfrm>
                <a:off x="7465492" y="31899"/>
                <a:ext cx="3379726" cy="225925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9" name="Immagine 49">
                <a:extLst>
                  <a:ext uri="{FF2B5EF4-FFF2-40B4-BE49-F238E27FC236}">
                    <a16:creationId xmlns:a16="http://schemas.microsoft.com/office/drawing/2014/main" id="{A090F8E1-7BA9-42F7-BB80-08B37CE46B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228" r="12731"/>
              <a:stretch/>
            </p:blipFill>
            <p:spPr>
              <a:xfrm>
                <a:off x="7465492" y="2340304"/>
                <a:ext cx="3379717" cy="227364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0" name="Ovale 50">
                <a:extLst>
                  <a:ext uri="{FF2B5EF4-FFF2-40B4-BE49-F238E27FC236}">
                    <a16:creationId xmlns:a16="http://schemas.microsoft.com/office/drawing/2014/main" id="{0FC0C978-E267-47B4-B661-C50D7EA3A5B7}"/>
                  </a:ext>
                </a:extLst>
              </p:cNvPr>
              <p:cNvSpPr/>
              <p:nvPr/>
            </p:nvSpPr>
            <p:spPr>
              <a:xfrm>
                <a:off x="1988770" y="219630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/>
              </a:p>
            </p:txBody>
          </p:sp>
          <p:sp>
            <p:nvSpPr>
              <p:cNvPr id="11" name="CasellaDiTesto 51">
                <a:extLst>
                  <a:ext uri="{FF2B5EF4-FFF2-40B4-BE49-F238E27FC236}">
                    <a16:creationId xmlns:a16="http://schemas.microsoft.com/office/drawing/2014/main" id="{7589E3E6-CEFE-4E80-A2C3-169A872C9B75}"/>
                  </a:ext>
                </a:extLst>
              </p:cNvPr>
              <p:cNvSpPr txBox="1"/>
              <p:nvPr/>
            </p:nvSpPr>
            <p:spPr>
              <a:xfrm>
                <a:off x="1339851" y="1857750"/>
                <a:ext cx="156283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350" b="1" dirty="0">
                    <a:ln w="3175">
                      <a:solidFill>
                        <a:srgbClr val="FF0000"/>
                      </a:solidFill>
                    </a:ln>
                    <a:solidFill>
                      <a:schemeClr val="bg1"/>
                    </a:solidFill>
                  </a:rPr>
                  <a:t>Antananarivo</a:t>
                </a:r>
              </a:p>
            </p:txBody>
          </p:sp>
          <p:sp>
            <p:nvSpPr>
              <p:cNvPr id="12" name="CasellaDiTesto 53">
                <a:extLst>
                  <a:ext uri="{FF2B5EF4-FFF2-40B4-BE49-F238E27FC236}">
                    <a16:creationId xmlns:a16="http://schemas.microsoft.com/office/drawing/2014/main" id="{5939719D-66D9-4857-BD12-C404B5AD6A3D}"/>
                  </a:ext>
                </a:extLst>
              </p:cNvPr>
              <p:cNvSpPr txBox="1"/>
              <p:nvPr/>
            </p:nvSpPr>
            <p:spPr>
              <a:xfrm>
                <a:off x="7465492" y="1776984"/>
                <a:ext cx="47729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100" b="1" dirty="0">
                    <a:ln w="317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13" name="CasellaDiTesto 58">
                <a:extLst>
                  <a:ext uri="{FF2B5EF4-FFF2-40B4-BE49-F238E27FC236}">
                    <a16:creationId xmlns:a16="http://schemas.microsoft.com/office/drawing/2014/main" id="{578067B8-52CE-4BF1-891C-90CAFAFC6B79}"/>
                  </a:ext>
                </a:extLst>
              </p:cNvPr>
              <p:cNvSpPr txBox="1"/>
              <p:nvPr/>
            </p:nvSpPr>
            <p:spPr>
              <a:xfrm>
                <a:off x="2732" y="4082322"/>
                <a:ext cx="58476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100" b="1" dirty="0">
                    <a:ln w="317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sp>
          <p:nvSpPr>
            <p:cNvPr id="6" name="CasellaDiTesto 62">
              <a:extLst>
                <a:ext uri="{FF2B5EF4-FFF2-40B4-BE49-F238E27FC236}">
                  <a16:creationId xmlns:a16="http://schemas.microsoft.com/office/drawing/2014/main" id="{5F6DEE2E-93C6-4091-B74C-55AC3FC363D5}"/>
                </a:ext>
              </a:extLst>
            </p:cNvPr>
            <p:cNvSpPr txBox="1"/>
            <p:nvPr/>
          </p:nvSpPr>
          <p:spPr>
            <a:xfrm>
              <a:off x="7465492" y="4092766"/>
              <a:ext cx="4772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1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61" name="Presentation title in two lines">
            <a:extLst>
              <a:ext uri="{FF2B5EF4-FFF2-40B4-BE49-F238E27FC236}">
                <a16:creationId xmlns:a16="http://schemas.microsoft.com/office/drawing/2014/main" id="{1E2DBD2A-D142-4995-8B2A-DD81AE6E8742}"/>
              </a:ext>
            </a:extLst>
          </p:cNvPr>
          <p:cNvSpPr txBox="1">
            <a:spLocks/>
          </p:cNvSpPr>
          <p:nvPr/>
        </p:nvSpPr>
        <p:spPr>
          <a:xfrm>
            <a:off x="-56334" y="-96903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/>
              <a:t>Location &amp; Event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0CD2FBE-6DE1-4400-8600-7C44C2250402}"/>
              </a:ext>
            </a:extLst>
          </p:cNvPr>
          <p:cNvSpPr/>
          <p:nvPr/>
        </p:nvSpPr>
        <p:spPr>
          <a:xfrm>
            <a:off x="0" y="685756"/>
            <a:ext cx="264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Study area location: regional setting (a), the city urban setting (b).</a:t>
            </a:r>
            <a:endParaRPr lang="it-IT" sz="1600" dirty="0"/>
          </a:p>
        </p:txBody>
      </p:sp>
      <p:pic>
        <p:nvPicPr>
          <p:cNvPr id="5122" name="Picture 2" descr="Figure">
            <a:extLst>
              <a:ext uri="{FF2B5EF4-FFF2-40B4-BE49-F238E27FC236}">
                <a16:creationId xmlns:a16="http://schemas.microsoft.com/office/drawing/2014/main" id="{BB0EB8C2-8B7E-434E-9ED1-21A36F29C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83" y="625490"/>
            <a:ext cx="3609566" cy="27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5120">
            <a:extLst>
              <a:ext uri="{FF2B5EF4-FFF2-40B4-BE49-F238E27FC236}">
                <a16:creationId xmlns:a16="http://schemas.microsoft.com/office/drawing/2014/main" id="{AA60B516-2736-44DF-9C14-965777EFE6CC}"/>
              </a:ext>
            </a:extLst>
          </p:cNvPr>
          <p:cNvSpPr/>
          <p:nvPr/>
        </p:nvSpPr>
        <p:spPr>
          <a:xfrm>
            <a:off x="0" y="6095860"/>
            <a:ext cx="8843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Twin </a:t>
            </a:r>
            <a:r>
              <a:rPr lang="it-IT" sz="1600" dirty="0" err="1"/>
              <a:t>cyclones</a:t>
            </a:r>
            <a:r>
              <a:rPr lang="it-IT" sz="1600" dirty="0"/>
              <a:t> </a:t>
            </a:r>
            <a:r>
              <a:rPr lang="it-IT" sz="1600" dirty="0" err="1"/>
              <a:t>Bansi</a:t>
            </a:r>
            <a:r>
              <a:rPr lang="it-IT" sz="1600" dirty="0"/>
              <a:t> and </a:t>
            </a:r>
            <a:r>
              <a:rPr lang="it-IT" sz="1600" dirty="0" err="1"/>
              <a:t>Chedza</a:t>
            </a:r>
            <a:r>
              <a:rPr lang="it-IT" sz="1600" dirty="0"/>
              <a:t> </a:t>
            </a:r>
            <a:r>
              <a:rPr lang="it-IT" sz="1600" dirty="0" err="1"/>
              <a:t>hitting</a:t>
            </a:r>
            <a:r>
              <a:rPr lang="it-IT" sz="1600" dirty="0"/>
              <a:t> Madagascar East </a:t>
            </a:r>
            <a:r>
              <a:rPr lang="it-IT" sz="1600" dirty="0" err="1"/>
              <a:t>coast</a:t>
            </a:r>
            <a:r>
              <a:rPr lang="it-IT" sz="1600" dirty="0"/>
              <a:t> on 16 </a:t>
            </a:r>
            <a:r>
              <a:rPr lang="it-IT" sz="1600" dirty="0" err="1"/>
              <a:t>January</a:t>
            </a:r>
            <a:r>
              <a:rPr lang="it-IT" sz="1600" dirty="0"/>
              <a:t> 2015 (a) (</a:t>
            </a:r>
            <a:r>
              <a:rPr lang="it-IT" sz="1600" dirty="0">
                <a:hlinkClick r:id="rId6"/>
              </a:rPr>
              <a:t>www.eumetsat.int</a:t>
            </a:r>
            <a:r>
              <a:rPr lang="it-IT" sz="1600" dirty="0"/>
              <a:t>); </a:t>
            </a:r>
            <a:r>
              <a:rPr lang="it-IT" sz="1600" dirty="0" err="1"/>
              <a:t>aerial</a:t>
            </a:r>
            <a:r>
              <a:rPr lang="it-IT" sz="1600" dirty="0"/>
              <a:t> pictures of the </a:t>
            </a:r>
            <a:r>
              <a:rPr lang="it-IT" sz="1600" dirty="0" err="1"/>
              <a:t>triggered</a:t>
            </a:r>
            <a:r>
              <a:rPr lang="it-IT" sz="1600" dirty="0"/>
              <a:t> </a:t>
            </a:r>
            <a:r>
              <a:rPr lang="it-IT" sz="1600" dirty="0" err="1"/>
              <a:t>shallow</a:t>
            </a:r>
            <a:r>
              <a:rPr lang="it-IT" sz="1600" dirty="0"/>
              <a:t> </a:t>
            </a:r>
            <a:r>
              <a:rPr lang="it-IT" sz="1600" dirty="0" err="1"/>
              <a:t>landslides</a:t>
            </a:r>
            <a:r>
              <a:rPr lang="it-IT" sz="1600" dirty="0"/>
              <a:t> </a:t>
            </a:r>
            <a:r>
              <a:rPr lang="it-IT" sz="1600" dirty="0" err="1"/>
              <a:t>within</a:t>
            </a:r>
            <a:r>
              <a:rPr lang="it-IT" sz="1600" dirty="0"/>
              <a:t> the city on March 5th event (b, c) (BNGRC - Bureau National de </a:t>
            </a:r>
            <a:r>
              <a:rPr lang="it-IT" sz="1600" dirty="0" err="1"/>
              <a:t>Gestion</a:t>
            </a:r>
            <a:r>
              <a:rPr lang="it-IT" sz="1600" dirty="0"/>
              <a:t> </a:t>
            </a:r>
            <a:r>
              <a:rPr lang="it-IT" sz="1600" dirty="0" err="1"/>
              <a:t>des</a:t>
            </a:r>
            <a:r>
              <a:rPr lang="it-IT" sz="1600" dirty="0"/>
              <a:t> </a:t>
            </a:r>
            <a:r>
              <a:rPr lang="it-IT" sz="1600" dirty="0" err="1"/>
              <a:t>Risques</a:t>
            </a:r>
            <a:r>
              <a:rPr lang="it-IT" sz="1600" dirty="0"/>
              <a:t> et </a:t>
            </a:r>
            <a:r>
              <a:rPr lang="it-IT" sz="1600" dirty="0" err="1"/>
              <a:t>des</a:t>
            </a:r>
            <a:r>
              <a:rPr lang="it-IT" sz="1600" dirty="0"/>
              <a:t> </a:t>
            </a:r>
            <a:r>
              <a:rPr lang="it-IT" sz="1600" dirty="0" err="1"/>
              <a:t>Catastrophes</a:t>
            </a:r>
            <a:r>
              <a:rPr lang="it-IT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700901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84D61-13CE-4324-9ECD-F6C9D66D5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65" y="2785730"/>
            <a:ext cx="3134535" cy="4178593"/>
          </a:xfrm>
          <a:prstGeom prst="rect">
            <a:avLst/>
          </a:prstGeom>
        </p:spPr>
      </p:pic>
      <p:pic>
        <p:nvPicPr>
          <p:cNvPr id="11" name="Immagine 3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6B716DEB-A46D-4E06-BC69-72D67A6A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/>
          <a:stretch/>
        </p:blipFill>
        <p:spPr>
          <a:xfrm>
            <a:off x="3015426" y="1589392"/>
            <a:ext cx="2994039" cy="4178593"/>
          </a:xfrm>
          <a:prstGeom prst="rect">
            <a:avLst/>
          </a:prstGeom>
        </p:spPr>
      </p:pic>
      <p:pic>
        <p:nvPicPr>
          <p:cNvPr id="12" name="Immagine 5" descr="Immagine che contiene terra, esterni&#10;&#10;Descrizione generata con affidabilità molto elevata">
            <a:extLst>
              <a:ext uri="{FF2B5EF4-FFF2-40B4-BE49-F238E27FC236}">
                <a16:creationId xmlns:a16="http://schemas.microsoft.com/office/drawing/2014/main" id="{05F7373D-7DDB-49AA-8BF0-61975829D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850" y="1828283"/>
            <a:ext cx="3738513" cy="2803884"/>
          </a:xfrm>
          <a:prstGeom prst="rect">
            <a:avLst/>
          </a:prstGeom>
        </p:spPr>
      </p:pic>
      <p:sp>
        <p:nvSpPr>
          <p:cNvPr id="13" name="Presentation title in two lines">
            <a:extLst>
              <a:ext uri="{FF2B5EF4-FFF2-40B4-BE49-F238E27FC236}">
                <a16:creationId xmlns:a16="http://schemas.microsoft.com/office/drawing/2014/main" id="{8780E38A-CDEF-493E-8227-7C672CF8B3F8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/>
              <a:t>Heuristic approach: field </a:t>
            </a:r>
            <a:r>
              <a:rPr lang="en-US" sz="4640" kern="0" dirty="0" err="1"/>
              <a:t>surveys+RS</a:t>
            </a:r>
            <a:endParaRPr lang="en-US" sz="464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A9C868-E7B6-4C24-AEAE-B217D6E4604D}"/>
              </a:ext>
            </a:extLst>
          </p:cNvPr>
          <p:cNvSpPr txBox="1"/>
          <p:nvPr/>
        </p:nvSpPr>
        <p:spPr>
          <a:xfrm>
            <a:off x="3474062" y="1220060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Aerial lidar (1 m res.)</a:t>
            </a:r>
            <a:endParaRPr lang="it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3FA8D-9092-43EA-B8B0-EF6582025D15}"/>
              </a:ext>
            </a:extLst>
          </p:cNvPr>
          <p:cNvSpPr txBox="1"/>
          <p:nvPr/>
        </p:nvSpPr>
        <p:spPr>
          <a:xfrm>
            <a:off x="6236194" y="2139399"/>
            <a:ext cx="279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Pleiade-1 satellite </a:t>
            </a:r>
            <a:r>
              <a:rPr lang="en-US" dirty="0" err="1"/>
              <a:t>orthofoto</a:t>
            </a:r>
            <a:endParaRPr lang="en-US" dirty="0"/>
          </a:p>
          <a:p>
            <a:pPr algn="ctr"/>
            <a:r>
              <a:rPr lang="en-US" dirty="0"/>
              <a:t>(0.5 m res)</a:t>
            </a:r>
            <a:endParaRPr lang="it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470781-FA2B-4963-B56E-7C7D6BA954C5}"/>
              </a:ext>
            </a:extLst>
          </p:cNvPr>
          <p:cNvSpPr txBox="1"/>
          <p:nvPr/>
        </p:nvSpPr>
        <p:spPr>
          <a:xfrm>
            <a:off x="559265" y="998723"/>
            <a:ext cx="191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Geological surveys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187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0C0E9-913B-4060-9EA6-626F91B6E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/>
          <a:stretch/>
        </p:blipFill>
        <p:spPr>
          <a:xfrm>
            <a:off x="5371087" y="1499191"/>
            <a:ext cx="3772912" cy="5358809"/>
          </a:xfrm>
          <a:prstGeom prst="rect">
            <a:avLst/>
          </a:prstGeom>
        </p:spPr>
      </p:pic>
      <p:sp>
        <p:nvSpPr>
          <p:cNvPr id="3" name="Presentation title in two lines">
            <a:extLst>
              <a:ext uri="{FF2B5EF4-FFF2-40B4-BE49-F238E27FC236}">
                <a16:creationId xmlns:a16="http://schemas.microsoft.com/office/drawing/2014/main" id="{61A69C22-D73C-4333-9584-3F7FDA8B836E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/>
              <a:t>Cultural heritage of the High City</a:t>
            </a:r>
          </a:p>
          <a:p>
            <a:r>
              <a:rPr lang="en-US" sz="4640" kern="0" dirty="0"/>
              <a:t>(Tentative List UNESCO)</a:t>
            </a:r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21E98933-5027-4279-B1A2-8961DF48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3" y="1499191"/>
            <a:ext cx="4339729" cy="36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EDAFA7-186B-4777-BE1D-EDDBFB6D1C91}"/>
              </a:ext>
            </a:extLst>
          </p:cNvPr>
          <p:cNvSpPr/>
          <p:nvPr/>
        </p:nvSpPr>
        <p:spPr>
          <a:xfrm>
            <a:off x="564347" y="518201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600" dirty="0"/>
              <a:t>Antananarivo </a:t>
            </a:r>
            <a:r>
              <a:rPr lang="it-IT" sz="1600" dirty="0" err="1"/>
              <a:t>historical</a:t>
            </a:r>
            <a:r>
              <a:rPr lang="it-IT" sz="1600" dirty="0"/>
              <a:t> center </a:t>
            </a:r>
            <a:r>
              <a:rPr lang="it-IT" sz="1600" dirty="0" err="1"/>
              <a:t>quarter</a:t>
            </a:r>
            <a:r>
              <a:rPr lang="it-IT" sz="1600" dirty="0"/>
              <a:t> </a:t>
            </a:r>
            <a:r>
              <a:rPr lang="it-IT" sz="1600" dirty="0" err="1"/>
              <a:t>areas</a:t>
            </a:r>
            <a:r>
              <a:rPr lang="it-IT" sz="1600" dirty="0"/>
              <a:t>, </a:t>
            </a:r>
            <a:r>
              <a:rPr lang="it-IT" sz="1600" dirty="0" err="1"/>
              <a:t>including</a:t>
            </a:r>
            <a:r>
              <a:rPr lang="it-IT" sz="1600" dirty="0"/>
              <a:t> the </a:t>
            </a:r>
            <a:r>
              <a:rPr lang="it-IT" sz="1600" dirty="0" err="1"/>
              <a:t>possible</a:t>
            </a:r>
            <a:r>
              <a:rPr lang="it-IT" sz="1600" dirty="0"/>
              <a:t> new UNESCO Core and Buffer zones. The High City cultural </a:t>
            </a:r>
            <a:r>
              <a:rPr lang="it-IT" sz="1600" dirty="0" err="1"/>
              <a:t>heritage</a:t>
            </a:r>
            <a:r>
              <a:rPr lang="it-IT" sz="1600" dirty="0"/>
              <a:t>: (a) The </a:t>
            </a:r>
            <a:r>
              <a:rPr lang="it-IT" sz="1600" dirty="0" err="1"/>
              <a:t>Rova</a:t>
            </a:r>
            <a:r>
              <a:rPr lang="it-IT" sz="1600" dirty="0"/>
              <a:t> Palace; (b) </a:t>
            </a:r>
            <a:r>
              <a:rPr lang="it-IT" sz="1600" dirty="0" err="1"/>
              <a:t>Andafiavaratra</a:t>
            </a:r>
            <a:r>
              <a:rPr lang="it-IT" sz="1600" dirty="0"/>
              <a:t> Palace; (c) The Royal Chapel; (d) </a:t>
            </a:r>
            <a:r>
              <a:rPr lang="it-IT" sz="1600" dirty="0" err="1"/>
              <a:t>Ambohipotsy</a:t>
            </a:r>
            <a:r>
              <a:rPr lang="it-IT" sz="1600" dirty="0"/>
              <a:t> </a:t>
            </a:r>
            <a:r>
              <a:rPr lang="it-IT" sz="1600" dirty="0" err="1"/>
              <a:t>Cathedral</a:t>
            </a:r>
            <a:r>
              <a:rPr lang="it-IT" sz="1600" dirty="0"/>
              <a:t>; (e) </a:t>
            </a:r>
            <a:r>
              <a:rPr lang="it-IT" sz="1600" dirty="0" err="1"/>
              <a:t>Andohalo</a:t>
            </a:r>
            <a:r>
              <a:rPr lang="it-IT" sz="1600" dirty="0"/>
              <a:t> </a:t>
            </a:r>
            <a:r>
              <a:rPr lang="it-IT" sz="1600" dirty="0" err="1"/>
              <a:t>Cathedral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30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892F7CB-5F99-4B4D-8420-24E2A762D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94" y="882502"/>
            <a:ext cx="4184405" cy="5975498"/>
          </a:xfrm>
          <a:prstGeom prst="rect">
            <a:avLst/>
          </a:prstGeom>
        </p:spPr>
      </p:pic>
      <p:sp>
        <p:nvSpPr>
          <p:cNvPr id="6" name="Presentation title in two lines">
            <a:extLst>
              <a:ext uri="{FF2B5EF4-FFF2-40B4-BE49-F238E27FC236}">
                <a16:creationId xmlns:a16="http://schemas.microsoft.com/office/drawing/2014/main" id="{C9527462-46F5-4763-B6B6-617CEE01BC35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/>
              <a:t>Geological and geotechnical data</a:t>
            </a:r>
          </a:p>
        </p:txBody>
      </p:sp>
      <p:pic>
        <p:nvPicPr>
          <p:cNvPr id="4098" name="Picture 2" descr="Figure">
            <a:extLst>
              <a:ext uri="{FF2B5EF4-FFF2-40B4-BE49-F238E27FC236}">
                <a16:creationId xmlns:a16="http://schemas.microsoft.com/office/drawing/2014/main" id="{5031E86C-1042-4F4A-9923-6F570899B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79"/>
          <a:stretch/>
        </p:blipFill>
        <p:spPr bwMode="auto">
          <a:xfrm>
            <a:off x="233914" y="967706"/>
            <a:ext cx="2577310" cy="35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gure">
            <a:extLst>
              <a:ext uri="{FF2B5EF4-FFF2-40B4-BE49-F238E27FC236}">
                <a16:creationId xmlns:a16="http://schemas.microsoft.com/office/drawing/2014/main" id="{BC47D3BA-A069-48B5-8070-221491EB3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4" r="33023"/>
          <a:stretch/>
        </p:blipFill>
        <p:spPr bwMode="auto">
          <a:xfrm>
            <a:off x="3004010" y="967706"/>
            <a:ext cx="1987483" cy="29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igure">
            <a:extLst>
              <a:ext uri="{FF2B5EF4-FFF2-40B4-BE49-F238E27FC236}">
                <a16:creationId xmlns:a16="http://schemas.microsoft.com/office/drawing/2014/main" id="{A6A01281-9814-488F-91C9-7578D9DC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0"/>
          <a:stretch/>
        </p:blipFill>
        <p:spPr bwMode="auto">
          <a:xfrm>
            <a:off x="3014643" y="3899551"/>
            <a:ext cx="1987483" cy="288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FFF758-C18D-48C3-8DB4-AA03DB30FE00}"/>
              </a:ext>
            </a:extLst>
          </p:cNvPr>
          <p:cNvSpPr/>
          <p:nvPr/>
        </p:nvSpPr>
        <p:spPr>
          <a:xfrm>
            <a:off x="184985" y="4502344"/>
            <a:ext cx="27113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Geological features of the study area: road cut showing an example of different granite weathering products (a); fresh granite (on the bottom) and limited granite (on the top) (b); laterite terrace slope cut for housing (c); eluvial–colluvial cover mixed with rubbish on vegetated slope (d); detail of heterogeneous slope deposits (e).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4816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1529F62-8A5C-4D2F-B28C-32021D0D6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2" y="688935"/>
            <a:ext cx="4231758" cy="6054398"/>
          </a:xfrm>
          <a:prstGeom prst="rect">
            <a:avLst/>
          </a:prstGeom>
        </p:spPr>
      </p:pic>
      <p:sp>
        <p:nvSpPr>
          <p:cNvPr id="13" name="Presentation title in two lines">
            <a:extLst>
              <a:ext uri="{FF2B5EF4-FFF2-40B4-BE49-F238E27FC236}">
                <a16:creationId xmlns:a16="http://schemas.microsoft.com/office/drawing/2014/main" id="{650A3214-9F66-4F5F-A0C6-91FF107FD51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/>
              <a:t>Hydrography</a:t>
            </a:r>
          </a:p>
        </p:txBody>
      </p:sp>
      <p:pic>
        <p:nvPicPr>
          <p:cNvPr id="3074" name="Picture 2" descr="Figure">
            <a:extLst>
              <a:ext uri="{FF2B5EF4-FFF2-40B4-BE49-F238E27FC236}">
                <a16:creationId xmlns:a16="http://schemas.microsoft.com/office/drawing/2014/main" id="{0577164D-9734-4323-89C2-023758E6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6" y="753943"/>
            <a:ext cx="4586700" cy="44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9BC2CB-34DD-46FD-818A-E1B3E9BE063C}"/>
              </a:ext>
            </a:extLst>
          </p:cNvPr>
          <p:cNvSpPr/>
          <p:nvPr/>
        </p:nvSpPr>
        <p:spPr>
          <a:xfrm>
            <a:off x="10633" y="5187718"/>
            <a:ext cx="4912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Natural and Urbanized features of the study area hydrographic network: </a:t>
            </a:r>
            <a:r>
              <a:rPr lang="en-US" sz="1600" dirty="0" err="1"/>
              <a:t>Lavakas</a:t>
            </a:r>
            <a:r>
              <a:rPr lang="en-US" sz="1600" dirty="0"/>
              <a:t> in the western </a:t>
            </a:r>
            <a:r>
              <a:rPr lang="en-US" sz="1600" dirty="0" err="1"/>
              <a:t>footslope</a:t>
            </a:r>
            <a:r>
              <a:rPr lang="en-US" sz="1600" dirty="0"/>
              <a:t> (Basin 7; a); narrowing by concrete buildings (Basins 6; b); Culverting causing road pavement erosion, and garage dumping filling culvert (Basin 8; c, d); Rice fields in Basin 1 (e); Lac </a:t>
            </a:r>
            <a:r>
              <a:rPr lang="en-US" sz="1600" dirty="0" err="1"/>
              <a:t>Anosy</a:t>
            </a:r>
            <a:r>
              <a:rPr lang="en-US" sz="1600" dirty="0"/>
              <a:t>, Basin 9; f).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2149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9EEF5FC4-2247-4198-BC92-882D30A39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/>
          <a:stretch/>
        </p:blipFill>
        <p:spPr>
          <a:xfrm>
            <a:off x="4849210" y="1073888"/>
            <a:ext cx="4135302" cy="5784112"/>
          </a:xfrm>
          <a:prstGeom prst="rect">
            <a:avLst/>
          </a:prstGeom>
        </p:spPr>
      </p:pic>
      <p:sp>
        <p:nvSpPr>
          <p:cNvPr id="14" name="Presentation title in two lines">
            <a:extLst>
              <a:ext uri="{FF2B5EF4-FFF2-40B4-BE49-F238E27FC236}">
                <a16:creationId xmlns:a16="http://schemas.microsoft.com/office/drawing/2014/main" id="{51256A3A-6713-4808-9C50-2745596F87E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/>
              <a:t>Landslide slope-scale inventory</a:t>
            </a:r>
          </a:p>
        </p:txBody>
      </p:sp>
      <p:pic>
        <p:nvPicPr>
          <p:cNvPr id="2052" name="Picture 4" descr="Figure">
            <a:extLst>
              <a:ext uri="{FF2B5EF4-FFF2-40B4-BE49-F238E27FC236}">
                <a16:creationId xmlns:a16="http://schemas.microsoft.com/office/drawing/2014/main" id="{6AD43573-9168-4E91-9AA2-B9CE0A0EC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" y="1073888"/>
            <a:ext cx="4789549" cy="33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B3AAAB-897D-4B6D-A591-DE27959EBFE3}"/>
              </a:ext>
            </a:extLst>
          </p:cNvPr>
          <p:cNvSpPr/>
          <p:nvPr/>
        </p:nvSpPr>
        <p:spPr>
          <a:xfrm>
            <a:off x="-1" y="4542576"/>
            <a:ext cx="4789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Examples of the detected instability phenomena: (a) Debris rotational/translational slides; (b); Earth-debris rotational/translational slides; (c) Rock fall and rockslides; (d) Complex rotational/translational slide.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125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C Heritage - Home | Facebook">
            <a:extLst>
              <a:ext uri="{FF2B5EF4-FFF2-40B4-BE49-F238E27FC236}">
                <a16:creationId xmlns:a16="http://schemas.microsoft.com/office/drawing/2014/main" id="{02D13769-536E-4D79-8C53-3350C766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22" y="980935"/>
            <a:ext cx="1722221" cy="17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esentation title in two lines">
            <a:extLst>
              <a:ext uri="{FF2B5EF4-FFF2-40B4-BE49-F238E27FC236}">
                <a16:creationId xmlns:a16="http://schemas.microsoft.com/office/drawing/2014/main" id="{2BAF45F5-A2B8-49F1-BCE9-D97FA7BEA121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640" kern="0" dirty="0" err="1"/>
              <a:t>Acknoledgements</a:t>
            </a:r>
            <a:endParaRPr lang="en-US" sz="464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D90909-1A08-4AD6-AD4C-0D1D3B34A08F}"/>
              </a:ext>
            </a:extLst>
          </p:cNvPr>
          <p:cNvSpPr/>
          <p:nvPr/>
        </p:nvSpPr>
        <p:spPr>
          <a:xfrm>
            <a:off x="-1" y="5007957"/>
            <a:ext cx="91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Ciampalini</a:t>
            </a:r>
            <a:r>
              <a:rPr lang="en-US" dirty="0"/>
              <a:t>, A., Frodella, W., </a:t>
            </a:r>
            <a:r>
              <a:rPr lang="en-US" dirty="0" err="1"/>
              <a:t>Margottini</a:t>
            </a:r>
            <a:r>
              <a:rPr lang="en-US" dirty="0"/>
              <a:t>, C., &amp; </a:t>
            </a:r>
            <a:r>
              <a:rPr lang="en-US" dirty="0" err="1"/>
              <a:t>Casagli</a:t>
            </a:r>
            <a:r>
              <a:rPr lang="en-US" dirty="0"/>
              <a:t>, N. (2019). Rapid assessment of geo-hydrological hazards in Antananarivo (Madagascar) historical </a:t>
            </a:r>
            <a:r>
              <a:rPr lang="en-US" dirty="0" err="1"/>
              <a:t>centre</a:t>
            </a:r>
            <a:r>
              <a:rPr lang="en-US" dirty="0"/>
              <a:t> for damage prevention. Geomatics, Natural Hazards and Risk, 10(1), 1102-1124.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69636-E213-4811-908A-792C526DF10C}"/>
              </a:ext>
            </a:extLst>
          </p:cNvPr>
          <p:cNvSpPr/>
          <p:nvPr/>
        </p:nvSpPr>
        <p:spPr>
          <a:xfrm>
            <a:off x="58477" y="6060857"/>
            <a:ext cx="9027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Frodella, W., Spizzichino, D., </a:t>
            </a:r>
            <a:r>
              <a:rPr lang="it-IT" dirty="0" err="1"/>
              <a:t>Ciampalini</a:t>
            </a:r>
            <a:r>
              <a:rPr lang="it-IT" dirty="0"/>
              <a:t>, A., </a:t>
            </a:r>
            <a:r>
              <a:rPr lang="it-IT" dirty="0" err="1"/>
              <a:t>Margottini</a:t>
            </a:r>
            <a:r>
              <a:rPr lang="it-IT" dirty="0"/>
              <a:t>, C., &amp; </a:t>
            </a:r>
            <a:r>
              <a:rPr lang="it-IT" dirty="0" err="1"/>
              <a:t>Casagli</a:t>
            </a:r>
            <a:r>
              <a:rPr lang="it-IT" dirty="0"/>
              <a:t>, N. (2020). </a:t>
            </a:r>
            <a:r>
              <a:rPr lang="it-IT" dirty="0" err="1"/>
              <a:t>Hydrography</a:t>
            </a:r>
            <a:r>
              <a:rPr lang="it-IT" dirty="0"/>
              <a:t> and </a:t>
            </a:r>
            <a:r>
              <a:rPr lang="it-IT" dirty="0" err="1"/>
              <a:t>geomorphology</a:t>
            </a:r>
            <a:r>
              <a:rPr lang="it-IT" dirty="0"/>
              <a:t> of Antananarivo High City (Madagascar). Journal of Maps, 1-12.</a:t>
            </a:r>
          </a:p>
        </p:txBody>
      </p:sp>
      <p:pic>
        <p:nvPicPr>
          <p:cNvPr id="7" name="Logo official.png" descr="Logo official.png">
            <a:extLst>
              <a:ext uri="{FF2B5EF4-FFF2-40B4-BE49-F238E27FC236}">
                <a16:creationId xmlns:a16="http://schemas.microsoft.com/office/drawing/2014/main" id="{819A992E-2E7A-450D-B805-51824563DB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65"/>
          <a:stretch>
            <a:fillRect/>
          </a:stretch>
        </p:blipFill>
        <p:spPr>
          <a:xfrm>
            <a:off x="544946" y="959999"/>
            <a:ext cx="5796013" cy="1722221"/>
          </a:xfrm>
          <a:prstGeom prst="rect">
            <a:avLst/>
          </a:prstGeom>
        </p:spPr>
      </p:pic>
      <p:pic>
        <p:nvPicPr>
          <p:cNvPr id="6148" name="Picture 4" descr="Paris Région Expertise Madagascar">
            <a:extLst>
              <a:ext uri="{FF2B5EF4-FFF2-40B4-BE49-F238E27FC236}">
                <a16:creationId xmlns:a16="http://schemas.microsoft.com/office/drawing/2014/main" id="{22B86E43-A57F-4F90-A7B8-F4A35C58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4" y="3107010"/>
            <a:ext cx="4904284" cy="160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NGRC MADAGASCAR (@BngrcMada) | Twitter">
            <a:extLst>
              <a:ext uri="{FF2B5EF4-FFF2-40B4-BE49-F238E27FC236}">
                <a16:creationId xmlns:a16="http://schemas.microsoft.com/office/drawing/2014/main" id="{EFD9A004-9016-4EEB-A2AC-1191932A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33" y="2809005"/>
            <a:ext cx="1871329" cy="18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esentation title in two lines">
            <a:extLst>
              <a:ext uri="{FF2B5EF4-FFF2-40B4-BE49-F238E27FC236}">
                <a16:creationId xmlns:a16="http://schemas.microsoft.com/office/drawing/2014/main" id="{DA99EA37-F825-42C5-9890-3783756006A0}"/>
              </a:ext>
            </a:extLst>
          </p:cNvPr>
          <p:cNvSpPr txBox="1">
            <a:spLocks/>
          </p:cNvSpPr>
          <p:nvPr/>
        </p:nvSpPr>
        <p:spPr>
          <a:xfrm>
            <a:off x="13307" y="4449285"/>
            <a:ext cx="9130689" cy="777387"/>
          </a:xfrm>
          <a:prstGeom prst="rect">
            <a:avLst/>
          </a:prstGeom>
        </p:spPr>
        <p:txBody>
          <a:bodyPr>
            <a:noAutofit/>
          </a:bodyPr>
          <a:lstStyle>
            <a:lvl1pPr marL="40182" marR="81276" indent="0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0182" marR="81276" indent="241093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40182" marR="81276" indent="482186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40182" marR="81276" indent="723279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40182" marR="81276" indent="964372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0182" marR="81276" indent="1205465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0182" marR="81276" indent="1446558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0182" marR="81276" indent="1687651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0182" marR="81276" indent="1928744" algn="ctr" defTabSz="64291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3200" kern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74502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507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3366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470</Words>
  <Application>Microsoft Office PowerPoint</Application>
  <PresentationFormat>Presentazione su schermo (4:3)</PresentationFormat>
  <Paragraphs>27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White</vt:lpstr>
      <vt:lpstr>Assessing geo-hydrological hazards with Remote sensing data in Antananarivo (Madagascar) historical center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InfraRed Thermography (IRT) for the protection and conservation of rupestrian CH sites affected by slope instabilities</dc:title>
  <dc:creator>william frodella</dc:creator>
  <cp:lastModifiedBy>Andrea Ciampalini</cp:lastModifiedBy>
  <cp:revision>11</cp:revision>
  <dcterms:created xsi:type="dcterms:W3CDTF">2020-04-27T16:27:26Z</dcterms:created>
  <dcterms:modified xsi:type="dcterms:W3CDTF">2020-04-28T09:10:13Z</dcterms:modified>
</cp:coreProperties>
</file>