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5"/>
  </p:notesMasterIdLst>
  <p:sldIdLst>
    <p:sldId id="256" r:id="rId2"/>
    <p:sldId id="257" r:id="rId3"/>
    <p:sldId id="258" r:id="rId4"/>
    <p:sldId id="259" r:id="rId5"/>
    <p:sldId id="260" r:id="rId6"/>
    <p:sldId id="261" r:id="rId7"/>
    <p:sldId id="262" r:id="rId8"/>
    <p:sldId id="267" r:id="rId9"/>
    <p:sldId id="263" r:id="rId10"/>
    <p:sldId id="264" r:id="rId11"/>
    <p:sldId id="265" r:id="rId12"/>
    <p:sldId id="266" r:id="rId13"/>
    <p:sldId id="268"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F22CDB-F1D3-442D-856B-DC529E764A34}" type="datetimeFigureOut">
              <a:rPr lang="ru-RU" smtClean="0"/>
              <a:t>01.05.2020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8C8126-E7B9-44E2-9B51-3BB8142AAB44}" type="slidenum">
              <a:rPr lang="ru-RU" smtClean="0"/>
              <a:t>‹#›</a:t>
            </a:fld>
            <a:endParaRPr lang="ru-RU"/>
          </a:p>
        </p:txBody>
      </p:sp>
    </p:spTree>
    <p:extLst>
      <p:ext uri="{BB962C8B-B14F-4D97-AF65-F5344CB8AC3E}">
        <p14:creationId xmlns:p14="http://schemas.microsoft.com/office/powerpoint/2010/main" val="2659250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F90DB1-B5E7-46A4-BDF1-682928803E9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B86C745-ED7F-4657-BF0F-1F30DC6857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54E1CC89-3D22-4050-9486-63E1158F0125}"/>
              </a:ext>
            </a:extLst>
          </p:cNvPr>
          <p:cNvSpPr>
            <a:spLocks noGrp="1"/>
          </p:cNvSpPr>
          <p:nvPr>
            <p:ph type="dt" sz="half" idx="10"/>
          </p:nvPr>
        </p:nvSpPr>
        <p:spPr/>
        <p:txBody>
          <a:bodyPr/>
          <a:lstStyle/>
          <a:p>
            <a:fld id="{3B4A7F9F-C7DB-409E-BB98-2318677E50D1}" type="datetimeFigureOut">
              <a:rPr lang="ru-RU" smtClean="0"/>
              <a:t>01.05.2020</a:t>
            </a:fld>
            <a:endParaRPr lang="ru-RU"/>
          </a:p>
        </p:txBody>
      </p:sp>
      <p:sp>
        <p:nvSpPr>
          <p:cNvPr id="5" name="Нижний колонтитул 4">
            <a:extLst>
              <a:ext uri="{FF2B5EF4-FFF2-40B4-BE49-F238E27FC236}">
                <a16:creationId xmlns:a16="http://schemas.microsoft.com/office/drawing/2014/main" id="{540C7DAA-C269-4886-98EA-65EB7DDC3BB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8AEE378-CBAF-4AD4-B743-8356DC5FDAC2}"/>
              </a:ext>
            </a:extLst>
          </p:cNvPr>
          <p:cNvSpPr>
            <a:spLocks noGrp="1"/>
          </p:cNvSpPr>
          <p:nvPr>
            <p:ph type="sldNum" sz="quarter" idx="12"/>
          </p:nvPr>
        </p:nvSpPr>
        <p:spPr/>
        <p:txBody>
          <a:bodyPr/>
          <a:lstStyle/>
          <a:p>
            <a:fld id="{3504B212-8FEB-4B86-AE28-4B9132CB1E39}" type="slidenum">
              <a:rPr lang="ru-RU" smtClean="0"/>
              <a:t>‹#›</a:t>
            </a:fld>
            <a:endParaRPr lang="ru-RU"/>
          </a:p>
        </p:txBody>
      </p:sp>
    </p:spTree>
    <p:extLst>
      <p:ext uri="{BB962C8B-B14F-4D97-AF65-F5344CB8AC3E}">
        <p14:creationId xmlns:p14="http://schemas.microsoft.com/office/powerpoint/2010/main" val="1516366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E76212-BE0A-4480-BB60-F640DA59671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7AA08656-CAC7-41D6-845F-AAC9097BCED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986A6DB-4D5A-4F3E-9133-83EB9E75E590}"/>
              </a:ext>
            </a:extLst>
          </p:cNvPr>
          <p:cNvSpPr>
            <a:spLocks noGrp="1"/>
          </p:cNvSpPr>
          <p:nvPr>
            <p:ph type="dt" sz="half" idx="10"/>
          </p:nvPr>
        </p:nvSpPr>
        <p:spPr/>
        <p:txBody>
          <a:bodyPr/>
          <a:lstStyle/>
          <a:p>
            <a:fld id="{3B4A7F9F-C7DB-409E-BB98-2318677E50D1}" type="datetimeFigureOut">
              <a:rPr lang="ru-RU" smtClean="0"/>
              <a:t>01.05.2020</a:t>
            </a:fld>
            <a:endParaRPr lang="ru-RU"/>
          </a:p>
        </p:txBody>
      </p:sp>
      <p:sp>
        <p:nvSpPr>
          <p:cNvPr id="5" name="Нижний колонтитул 4">
            <a:extLst>
              <a:ext uri="{FF2B5EF4-FFF2-40B4-BE49-F238E27FC236}">
                <a16:creationId xmlns:a16="http://schemas.microsoft.com/office/drawing/2014/main" id="{6F3BFDEB-5141-4E0A-8E3F-77D3F960FAB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5BF009A-9BF9-4D96-8A34-022F98C99755}"/>
              </a:ext>
            </a:extLst>
          </p:cNvPr>
          <p:cNvSpPr>
            <a:spLocks noGrp="1"/>
          </p:cNvSpPr>
          <p:nvPr>
            <p:ph type="sldNum" sz="quarter" idx="12"/>
          </p:nvPr>
        </p:nvSpPr>
        <p:spPr/>
        <p:txBody>
          <a:bodyPr/>
          <a:lstStyle/>
          <a:p>
            <a:fld id="{3504B212-8FEB-4B86-AE28-4B9132CB1E39}" type="slidenum">
              <a:rPr lang="ru-RU" smtClean="0"/>
              <a:t>‹#›</a:t>
            </a:fld>
            <a:endParaRPr lang="ru-RU"/>
          </a:p>
        </p:txBody>
      </p:sp>
    </p:spTree>
    <p:extLst>
      <p:ext uri="{BB962C8B-B14F-4D97-AF65-F5344CB8AC3E}">
        <p14:creationId xmlns:p14="http://schemas.microsoft.com/office/powerpoint/2010/main" val="1509936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EB72ECF-FF40-48AF-AD6B-0B49EE50ADD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E2DC6E03-692A-41B8-B769-4E7E3B8C690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A55EB5A-6B5E-4410-8CA6-45CA2C28C015}"/>
              </a:ext>
            </a:extLst>
          </p:cNvPr>
          <p:cNvSpPr>
            <a:spLocks noGrp="1"/>
          </p:cNvSpPr>
          <p:nvPr>
            <p:ph type="dt" sz="half" idx="10"/>
          </p:nvPr>
        </p:nvSpPr>
        <p:spPr/>
        <p:txBody>
          <a:bodyPr/>
          <a:lstStyle/>
          <a:p>
            <a:fld id="{3B4A7F9F-C7DB-409E-BB98-2318677E50D1}" type="datetimeFigureOut">
              <a:rPr lang="ru-RU" smtClean="0"/>
              <a:t>01.05.2020</a:t>
            </a:fld>
            <a:endParaRPr lang="ru-RU"/>
          </a:p>
        </p:txBody>
      </p:sp>
      <p:sp>
        <p:nvSpPr>
          <p:cNvPr id="5" name="Нижний колонтитул 4">
            <a:extLst>
              <a:ext uri="{FF2B5EF4-FFF2-40B4-BE49-F238E27FC236}">
                <a16:creationId xmlns:a16="http://schemas.microsoft.com/office/drawing/2014/main" id="{AF83192A-FB34-49CE-82DC-057C05C05DC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BC055B5-25F9-4B08-8593-354FF856BE16}"/>
              </a:ext>
            </a:extLst>
          </p:cNvPr>
          <p:cNvSpPr>
            <a:spLocks noGrp="1"/>
          </p:cNvSpPr>
          <p:nvPr>
            <p:ph type="sldNum" sz="quarter" idx="12"/>
          </p:nvPr>
        </p:nvSpPr>
        <p:spPr/>
        <p:txBody>
          <a:bodyPr/>
          <a:lstStyle/>
          <a:p>
            <a:fld id="{3504B212-8FEB-4B86-AE28-4B9132CB1E39}" type="slidenum">
              <a:rPr lang="ru-RU" smtClean="0"/>
              <a:t>‹#›</a:t>
            </a:fld>
            <a:endParaRPr lang="ru-RU"/>
          </a:p>
        </p:txBody>
      </p:sp>
    </p:spTree>
    <p:extLst>
      <p:ext uri="{BB962C8B-B14F-4D97-AF65-F5344CB8AC3E}">
        <p14:creationId xmlns:p14="http://schemas.microsoft.com/office/powerpoint/2010/main" val="980583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CAE355-9221-4309-AB5F-25AE40F966E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96DF9B1-0F85-4948-B595-28B7605CCC8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A3D6380-F5D3-4D83-A1FA-076DF4244F8B}"/>
              </a:ext>
            </a:extLst>
          </p:cNvPr>
          <p:cNvSpPr>
            <a:spLocks noGrp="1"/>
          </p:cNvSpPr>
          <p:nvPr>
            <p:ph type="dt" sz="half" idx="10"/>
          </p:nvPr>
        </p:nvSpPr>
        <p:spPr/>
        <p:txBody>
          <a:bodyPr/>
          <a:lstStyle/>
          <a:p>
            <a:fld id="{3B4A7F9F-C7DB-409E-BB98-2318677E50D1}" type="datetimeFigureOut">
              <a:rPr lang="ru-RU" smtClean="0"/>
              <a:t>01.05.2020</a:t>
            </a:fld>
            <a:endParaRPr lang="ru-RU"/>
          </a:p>
        </p:txBody>
      </p:sp>
      <p:sp>
        <p:nvSpPr>
          <p:cNvPr id="5" name="Нижний колонтитул 4">
            <a:extLst>
              <a:ext uri="{FF2B5EF4-FFF2-40B4-BE49-F238E27FC236}">
                <a16:creationId xmlns:a16="http://schemas.microsoft.com/office/drawing/2014/main" id="{DAC70B6E-D82E-4C76-AA4D-D9BC45C231E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BFA1B77-0579-4648-82B7-EAAB589031F0}"/>
              </a:ext>
            </a:extLst>
          </p:cNvPr>
          <p:cNvSpPr>
            <a:spLocks noGrp="1"/>
          </p:cNvSpPr>
          <p:nvPr>
            <p:ph type="sldNum" sz="quarter" idx="12"/>
          </p:nvPr>
        </p:nvSpPr>
        <p:spPr/>
        <p:txBody>
          <a:bodyPr/>
          <a:lstStyle/>
          <a:p>
            <a:fld id="{3504B212-8FEB-4B86-AE28-4B9132CB1E39}" type="slidenum">
              <a:rPr lang="ru-RU" smtClean="0"/>
              <a:t>‹#›</a:t>
            </a:fld>
            <a:endParaRPr lang="ru-RU"/>
          </a:p>
        </p:txBody>
      </p:sp>
    </p:spTree>
    <p:extLst>
      <p:ext uri="{BB962C8B-B14F-4D97-AF65-F5344CB8AC3E}">
        <p14:creationId xmlns:p14="http://schemas.microsoft.com/office/powerpoint/2010/main" val="3095511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48D289-B426-4CCF-876C-0545650E03B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76E034A-188B-4670-8069-FEAD97FC8D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946B9F8-BC29-405B-957B-0487C8895B3A}"/>
              </a:ext>
            </a:extLst>
          </p:cNvPr>
          <p:cNvSpPr>
            <a:spLocks noGrp="1"/>
          </p:cNvSpPr>
          <p:nvPr>
            <p:ph type="dt" sz="half" idx="10"/>
          </p:nvPr>
        </p:nvSpPr>
        <p:spPr/>
        <p:txBody>
          <a:bodyPr/>
          <a:lstStyle/>
          <a:p>
            <a:fld id="{3B4A7F9F-C7DB-409E-BB98-2318677E50D1}" type="datetimeFigureOut">
              <a:rPr lang="ru-RU" smtClean="0"/>
              <a:t>01.05.2020</a:t>
            </a:fld>
            <a:endParaRPr lang="ru-RU"/>
          </a:p>
        </p:txBody>
      </p:sp>
      <p:sp>
        <p:nvSpPr>
          <p:cNvPr id="5" name="Нижний колонтитул 4">
            <a:extLst>
              <a:ext uri="{FF2B5EF4-FFF2-40B4-BE49-F238E27FC236}">
                <a16:creationId xmlns:a16="http://schemas.microsoft.com/office/drawing/2014/main" id="{B83BE2FE-1602-40BB-9119-D83901FC4D7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BAA1CC9-5488-44AF-AA00-2B5B5B2FBDD2}"/>
              </a:ext>
            </a:extLst>
          </p:cNvPr>
          <p:cNvSpPr>
            <a:spLocks noGrp="1"/>
          </p:cNvSpPr>
          <p:nvPr>
            <p:ph type="sldNum" sz="quarter" idx="12"/>
          </p:nvPr>
        </p:nvSpPr>
        <p:spPr/>
        <p:txBody>
          <a:bodyPr/>
          <a:lstStyle/>
          <a:p>
            <a:fld id="{3504B212-8FEB-4B86-AE28-4B9132CB1E39}" type="slidenum">
              <a:rPr lang="ru-RU" smtClean="0"/>
              <a:t>‹#›</a:t>
            </a:fld>
            <a:endParaRPr lang="ru-RU"/>
          </a:p>
        </p:txBody>
      </p:sp>
    </p:spTree>
    <p:extLst>
      <p:ext uri="{BB962C8B-B14F-4D97-AF65-F5344CB8AC3E}">
        <p14:creationId xmlns:p14="http://schemas.microsoft.com/office/powerpoint/2010/main" val="3280023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6EE6A9-69F9-45FB-A1F6-17EBB8D0D44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FD90263-157F-4241-B0DA-5224B52E074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516FBDD-D035-4C1E-93F4-51972A7CC21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30330975-E311-46A9-833C-DFAE36C43BAE}"/>
              </a:ext>
            </a:extLst>
          </p:cNvPr>
          <p:cNvSpPr>
            <a:spLocks noGrp="1"/>
          </p:cNvSpPr>
          <p:nvPr>
            <p:ph type="dt" sz="half" idx="10"/>
          </p:nvPr>
        </p:nvSpPr>
        <p:spPr/>
        <p:txBody>
          <a:bodyPr/>
          <a:lstStyle/>
          <a:p>
            <a:fld id="{3B4A7F9F-C7DB-409E-BB98-2318677E50D1}" type="datetimeFigureOut">
              <a:rPr lang="ru-RU" smtClean="0"/>
              <a:t>01.05.2020</a:t>
            </a:fld>
            <a:endParaRPr lang="ru-RU"/>
          </a:p>
        </p:txBody>
      </p:sp>
      <p:sp>
        <p:nvSpPr>
          <p:cNvPr id="6" name="Нижний колонтитул 5">
            <a:extLst>
              <a:ext uri="{FF2B5EF4-FFF2-40B4-BE49-F238E27FC236}">
                <a16:creationId xmlns:a16="http://schemas.microsoft.com/office/drawing/2014/main" id="{FF8FC37F-6A2B-423D-9768-02EDCA50C98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EE8CE01-7274-47EC-97F5-402619E6597E}"/>
              </a:ext>
            </a:extLst>
          </p:cNvPr>
          <p:cNvSpPr>
            <a:spLocks noGrp="1"/>
          </p:cNvSpPr>
          <p:nvPr>
            <p:ph type="sldNum" sz="quarter" idx="12"/>
          </p:nvPr>
        </p:nvSpPr>
        <p:spPr/>
        <p:txBody>
          <a:bodyPr/>
          <a:lstStyle/>
          <a:p>
            <a:fld id="{3504B212-8FEB-4B86-AE28-4B9132CB1E39}" type="slidenum">
              <a:rPr lang="ru-RU" smtClean="0"/>
              <a:t>‹#›</a:t>
            </a:fld>
            <a:endParaRPr lang="ru-RU"/>
          </a:p>
        </p:txBody>
      </p:sp>
    </p:spTree>
    <p:extLst>
      <p:ext uri="{BB962C8B-B14F-4D97-AF65-F5344CB8AC3E}">
        <p14:creationId xmlns:p14="http://schemas.microsoft.com/office/powerpoint/2010/main" val="2979836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C05942-5CB5-4023-9316-D7120A5E7AD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31CC043B-2BD8-4E84-A8A5-1F8B731126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643283E4-FD85-4374-ABCD-9BDAD2917D2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601AA56-A403-42B4-A62C-637940F748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BB56CC3-204A-4B02-A123-AD5EA37D071F}"/>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89440B6-A884-4465-9EFB-F56CD743F776}"/>
              </a:ext>
            </a:extLst>
          </p:cNvPr>
          <p:cNvSpPr>
            <a:spLocks noGrp="1"/>
          </p:cNvSpPr>
          <p:nvPr>
            <p:ph type="dt" sz="half" idx="10"/>
          </p:nvPr>
        </p:nvSpPr>
        <p:spPr/>
        <p:txBody>
          <a:bodyPr/>
          <a:lstStyle/>
          <a:p>
            <a:fld id="{3B4A7F9F-C7DB-409E-BB98-2318677E50D1}" type="datetimeFigureOut">
              <a:rPr lang="ru-RU" smtClean="0"/>
              <a:t>01.05.2020</a:t>
            </a:fld>
            <a:endParaRPr lang="ru-RU"/>
          </a:p>
        </p:txBody>
      </p:sp>
      <p:sp>
        <p:nvSpPr>
          <p:cNvPr id="8" name="Нижний колонтитул 7">
            <a:extLst>
              <a:ext uri="{FF2B5EF4-FFF2-40B4-BE49-F238E27FC236}">
                <a16:creationId xmlns:a16="http://schemas.microsoft.com/office/drawing/2014/main" id="{61BAEC00-9AC6-4C1D-AFB0-2BB3ACEF5647}"/>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9281CCCC-D63D-4A49-80B4-ECFB1C4005A1}"/>
              </a:ext>
            </a:extLst>
          </p:cNvPr>
          <p:cNvSpPr>
            <a:spLocks noGrp="1"/>
          </p:cNvSpPr>
          <p:nvPr>
            <p:ph type="sldNum" sz="quarter" idx="12"/>
          </p:nvPr>
        </p:nvSpPr>
        <p:spPr/>
        <p:txBody>
          <a:bodyPr/>
          <a:lstStyle/>
          <a:p>
            <a:fld id="{3504B212-8FEB-4B86-AE28-4B9132CB1E39}" type="slidenum">
              <a:rPr lang="ru-RU" smtClean="0"/>
              <a:t>‹#›</a:t>
            </a:fld>
            <a:endParaRPr lang="ru-RU"/>
          </a:p>
        </p:txBody>
      </p:sp>
    </p:spTree>
    <p:extLst>
      <p:ext uri="{BB962C8B-B14F-4D97-AF65-F5344CB8AC3E}">
        <p14:creationId xmlns:p14="http://schemas.microsoft.com/office/powerpoint/2010/main" val="2815875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66D0AE-790E-4411-864B-CC6F0ACAD6A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D2697C8A-1241-4CA2-A021-A3751AA6414F}"/>
              </a:ext>
            </a:extLst>
          </p:cNvPr>
          <p:cNvSpPr>
            <a:spLocks noGrp="1"/>
          </p:cNvSpPr>
          <p:nvPr>
            <p:ph type="dt" sz="half" idx="10"/>
          </p:nvPr>
        </p:nvSpPr>
        <p:spPr/>
        <p:txBody>
          <a:bodyPr/>
          <a:lstStyle/>
          <a:p>
            <a:fld id="{3B4A7F9F-C7DB-409E-BB98-2318677E50D1}" type="datetimeFigureOut">
              <a:rPr lang="ru-RU" smtClean="0"/>
              <a:t>01.05.2020</a:t>
            </a:fld>
            <a:endParaRPr lang="ru-RU"/>
          </a:p>
        </p:txBody>
      </p:sp>
      <p:sp>
        <p:nvSpPr>
          <p:cNvPr id="4" name="Нижний колонтитул 3">
            <a:extLst>
              <a:ext uri="{FF2B5EF4-FFF2-40B4-BE49-F238E27FC236}">
                <a16:creationId xmlns:a16="http://schemas.microsoft.com/office/drawing/2014/main" id="{711F7A28-7614-42DC-AA27-E889998A4E0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1D63AEBA-4CD9-4863-AEEA-B8116C749D4A}"/>
              </a:ext>
            </a:extLst>
          </p:cNvPr>
          <p:cNvSpPr>
            <a:spLocks noGrp="1"/>
          </p:cNvSpPr>
          <p:nvPr>
            <p:ph type="sldNum" sz="quarter" idx="12"/>
          </p:nvPr>
        </p:nvSpPr>
        <p:spPr/>
        <p:txBody>
          <a:bodyPr/>
          <a:lstStyle/>
          <a:p>
            <a:fld id="{3504B212-8FEB-4B86-AE28-4B9132CB1E39}" type="slidenum">
              <a:rPr lang="ru-RU" smtClean="0"/>
              <a:t>‹#›</a:t>
            </a:fld>
            <a:endParaRPr lang="ru-RU"/>
          </a:p>
        </p:txBody>
      </p:sp>
    </p:spTree>
    <p:extLst>
      <p:ext uri="{BB962C8B-B14F-4D97-AF65-F5344CB8AC3E}">
        <p14:creationId xmlns:p14="http://schemas.microsoft.com/office/powerpoint/2010/main" val="2857505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E99DB8F-B448-4A29-B178-6F6DFB144663}"/>
              </a:ext>
            </a:extLst>
          </p:cNvPr>
          <p:cNvSpPr>
            <a:spLocks noGrp="1"/>
          </p:cNvSpPr>
          <p:nvPr>
            <p:ph type="dt" sz="half" idx="10"/>
          </p:nvPr>
        </p:nvSpPr>
        <p:spPr/>
        <p:txBody>
          <a:bodyPr/>
          <a:lstStyle/>
          <a:p>
            <a:fld id="{3B4A7F9F-C7DB-409E-BB98-2318677E50D1}" type="datetimeFigureOut">
              <a:rPr lang="ru-RU" smtClean="0"/>
              <a:t>01.05.2020</a:t>
            </a:fld>
            <a:endParaRPr lang="ru-RU"/>
          </a:p>
        </p:txBody>
      </p:sp>
      <p:sp>
        <p:nvSpPr>
          <p:cNvPr id="3" name="Нижний колонтитул 2">
            <a:extLst>
              <a:ext uri="{FF2B5EF4-FFF2-40B4-BE49-F238E27FC236}">
                <a16:creationId xmlns:a16="http://schemas.microsoft.com/office/drawing/2014/main" id="{63A2C6EC-18C3-4F58-B107-53216A4A686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7BAA7677-2457-4054-8235-0E12F38E72AF}"/>
              </a:ext>
            </a:extLst>
          </p:cNvPr>
          <p:cNvSpPr>
            <a:spLocks noGrp="1"/>
          </p:cNvSpPr>
          <p:nvPr>
            <p:ph type="sldNum" sz="quarter" idx="12"/>
          </p:nvPr>
        </p:nvSpPr>
        <p:spPr/>
        <p:txBody>
          <a:bodyPr/>
          <a:lstStyle/>
          <a:p>
            <a:fld id="{3504B212-8FEB-4B86-AE28-4B9132CB1E39}" type="slidenum">
              <a:rPr lang="ru-RU" smtClean="0"/>
              <a:t>‹#›</a:t>
            </a:fld>
            <a:endParaRPr lang="ru-RU"/>
          </a:p>
        </p:txBody>
      </p:sp>
    </p:spTree>
    <p:extLst>
      <p:ext uri="{BB962C8B-B14F-4D97-AF65-F5344CB8AC3E}">
        <p14:creationId xmlns:p14="http://schemas.microsoft.com/office/powerpoint/2010/main" val="89921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506625-3085-41E9-8685-A75CC0427DF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A873D4DC-30C5-4134-9163-31DDC1A416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03DC44B-BA5A-487A-B8FA-64FDDAE53B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EF9F1E1-B055-4598-B4B8-4D6B47DCA842}"/>
              </a:ext>
            </a:extLst>
          </p:cNvPr>
          <p:cNvSpPr>
            <a:spLocks noGrp="1"/>
          </p:cNvSpPr>
          <p:nvPr>
            <p:ph type="dt" sz="half" idx="10"/>
          </p:nvPr>
        </p:nvSpPr>
        <p:spPr/>
        <p:txBody>
          <a:bodyPr/>
          <a:lstStyle/>
          <a:p>
            <a:fld id="{3B4A7F9F-C7DB-409E-BB98-2318677E50D1}" type="datetimeFigureOut">
              <a:rPr lang="ru-RU" smtClean="0"/>
              <a:t>01.05.2020</a:t>
            </a:fld>
            <a:endParaRPr lang="ru-RU"/>
          </a:p>
        </p:txBody>
      </p:sp>
      <p:sp>
        <p:nvSpPr>
          <p:cNvPr id="6" name="Нижний колонтитул 5">
            <a:extLst>
              <a:ext uri="{FF2B5EF4-FFF2-40B4-BE49-F238E27FC236}">
                <a16:creationId xmlns:a16="http://schemas.microsoft.com/office/drawing/2014/main" id="{DA8615AF-59E3-4E8E-AFA0-4F37F7F01E2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1373F16-2F64-4417-B47B-AA63BD2A7A9B}"/>
              </a:ext>
            </a:extLst>
          </p:cNvPr>
          <p:cNvSpPr>
            <a:spLocks noGrp="1"/>
          </p:cNvSpPr>
          <p:nvPr>
            <p:ph type="sldNum" sz="quarter" idx="12"/>
          </p:nvPr>
        </p:nvSpPr>
        <p:spPr/>
        <p:txBody>
          <a:bodyPr/>
          <a:lstStyle/>
          <a:p>
            <a:fld id="{3504B212-8FEB-4B86-AE28-4B9132CB1E39}" type="slidenum">
              <a:rPr lang="ru-RU" smtClean="0"/>
              <a:t>‹#›</a:t>
            </a:fld>
            <a:endParaRPr lang="ru-RU"/>
          </a:p>
        </p:txBody>
      </p:sp>
    </p:spTree>
    <p:extLst>
      <p:ext uri="{BB962C8B-B14F-4D97-AF65-F5344CB8AC3E}">
        <p14:creationId xmlns:p14="http://schemas.microsoft.com/office/powerpoint/2010/main" val="1951276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BD5F66-404D-4351-92BA-EB2554DFDEE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4181B03B-DECB-4BBF-AB58-06804E17B7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6085695-B6E9-4A0C-8B1E-2F1384A1C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A4986F8-E547-4B11-8513-F584C1809FFA}"/>
              </a:ext>
            </a:extLst>
          </p:cNvPr>
          <p:cNvSpPr>
            <a:spLocks noGrp="1"/>
          </p:cNvSpPr>
          <p:nvPr>
            <p:ph type="dt" sz="half" idx="10"/>
          </p:nvPr>
        </p:nvSpPr>
        <p:spPr/>
        <p:txBody>
          <a:bodyPr/>
          <a:lstStyle/>
          <a:p>
            <a:fld id="{3B4A7F9F-C7DB-409E-BB98-2318677E50D1}" type="datetimeFigureOut">
              <a:rPr lang="ru-RU" smtClean="0"/>
              <a:t>01.05.2020</a:t>
            </a:fld>
            <a:endParaRPr lang="ru-RU"/>
          </a:p>
        </p:txBody>
      </p:sp>
      <p:sp>
        <p:nvSpPr>
          <p:cNvPr id="6" name="Нижний колонтитул 5">
            <a:extLst>
              <a:ext uri="{FF2B5EF4-FFF2-40B4-BE49-F238E27FC236}">
                <a16:creationId xmlns:a16="http://schemas.microsoft.com/office/drawing/2014/main" id="{1B91F7D8-E8BA-4763-AFE4-D242AC7D1A4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9BC5CBF-F204-4ABF-BB8E-B0B3E215E27A}"/>
              </a:ext>
            </a:extLst>
          </p:cNvPr>
          <p:cNvSpPr>
            <a:spLocks noGrp="1"/>
          </p:cNvSpPr>
          <p:nvPr>
            <p:ph type="sldNum" sz="quarter" idx="12"/>
          </p:nvPr>
        </p:nvSpPr>
        <p:spPr/>
        <p:txBody>
          <a:bodyPr/>
          <a:lstStyle/>
          <a:p>
            <a:fld id="{3504B212-8FEB-4B86-AE28-4B9132CB1E39}" type="slidenum">
              <a:rPr lang="ru-RU" smtClean="0"/>
              <a:t>‹#›</a:t>
            </a:fld>
            <a:endParaRPr lang="ru-RU"/>
          </a:p>
        </p:txBody>
      </p:sp>
    </p:spTree>
    <p:extLst>
      <p:ext uri="{BB962C8B-B14F-4D97-AF65-F5344CB8AC3E}">
        <p14:creationId xmlns:p14="http://schemas.microsoft.com/office/powerpoint/2010/main" val="328961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459A96-F620-482C-8319-DA06EAF5A0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DB24673-74CC-4771-A7B1-2D7B147B36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E4CEC4B-83C0-421D-9D58-8C16B89085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A7F9F-C7DB-409E-BB98-2318677E50D1}" type="datetimeFigureOut">
              <a:rPr lang="ru-RU" smtClean="0"/>
              <a:t>01.05.2020</a:t>
            </a:fld>
            <a:endParaRPr lang="ru-RU"/>
          </a:p>
        </p:txBody>
      </p:sp>
      <p:sp>
        <p:nvSpPr>
          <p:cNvPr id="5" name="Нижний колонтитул 4">
            <a:extLst>
              <a:ext uri="{FF2B5EF4-FFF2-40B4-BE49-F238E27FC236}">
                <a16:creationId xmlns:a16="http://schemas.microsoft.com/office/drawing/2014/main" id="{18AA2054-36C3-4CC8-BF5F-C29AB07E11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D20B1BE1-ABCF-4317-A60D-BC91BF49A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4B212-8FEB-4B86-AE28-4B9132CB1E39}" type="slidenum">
              <a:rPr lang="ru-RU" smtClean="0"/>
              <a:t>‹#›</a:t>
            </a:fld>
            <a:endParaRPr lang="ru-RU"/>
          </a:p>
        </p:txBody>
      </p:sp>
      <p:sp>
        <p:nvSpPr>
          <p:cNvPr id="7" name="Прямоугольник 6">
            <a:extLst>
              <a:ext uri="{FF2B5EF4-FFF2-40B4-BE49-F238E27FC236}">
                <a16:creationId xmlns:a16="http://schemas.microsoft.com/office/drawing/2014/main" id="{D190220B-4F3A-4CBA-9E3A-69DB0AB65EE0}"/>
              </a:ext>
            </a:extLst>
          </p:cNvPr>
          <p:cNvSpPr/>
          <p:nvPr userDrawn="1"/>
        </p:nvSpPr>
        <p:spPr>
          <a:xfrm>
            <a:off x="93906" y="6411362"/>
            <a:ext cx="1031388" cy="365125"/>
          </a:xfrm>
          <a:prstGeom prst="rect">
            <a:avLst/>
          </a:prstGeom>
          <a:blipFill>
            <a:blip r:embed="rId1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646565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F46865-9094-4FF2-9F2A-817B37B1D44B}"/>
              </a:ext>
            </a:extLst>
          </p:cNvPr>
          <p:cNvSpPr>
            <a:spLocks noGrp="1"/>
          </p:cNvSpPr>
          <p:nvPr>
            <p:ph type="ctrTitle"/>
          </p:nvPr>
        </p:nvSpPr>
        <p:spPr/>
        <p:txBody>
          <a:bodyPr>
            <a:normAutofit fontScale="90000"/>
          </a:bodyPr>
          <a:lstStyle/>
          <a:p>
            <a:r>
              <a:rPr lang="en-US" b="1" dirty="0">
                <a:solidFill>
                  <a:srgbClr val="008080"/>
                </a:solidFill>
              </a:rPr>
              <a:t>Modeled based analysis of fish farm emissions impact on the fjord biogeochemistry</a:t>
            </a:r>
            <a:endParaRPr lang="ru-RU" b="1" dirty="0">
              <a:solidFill>
                <a:srgbClr val="008080"/>
              </a:solidFill>
            </a:endParaRPr>
          </a:p>
        </p:txBody>
      </p:sp>
      <p:sp>
        <p:nvSpPr>
          <p:cNvPr id="3" name="Подзаголовок 2">
            <a:extLst>
              <a:ext uri="{FF2B5EF4-FFF2-40B4-BE49-F238E27FC236}">
                <a16:creationId xmlns:a16="http://schemas.microsoft.com/office/drawing/2014/main" id="{6EFCA0AB-B94A-499E-9E18-6AF60279E406}"/>
              </a:ext>
            </a:extLst>
          </p:cNvPr>
          <p:cNvSpPr>
            <a:spLocks noGrp="1"/>
          </p:cNvSpPr>
          <p:nvPr>
            <p:ph type="subTitle" idx="1"/>
          </p:nvPr>
        </p:nvSpPr>
        <p:spPr>
          <a:xfrm>
            <a:off x="449179" y="4003091"/>
            <a:ext cx="11293642" cy="2387600"/>
          </a:xfrm>
        </p:spPr>
        <p:txBody>
          <a:bodyPr>
            <a:normAutofit lnSpcReduction="10000"/>
          </a:bodyPr>
          <a:lstStyle/>
          <a:p>
            <a:r>
              <a:rPr lang="en-US" dirty="0" err="1"/>
              <a:t>Anfisa</a:t>
            </a:r>
            <a:r>
              <a:rPr lang="en-US" dirty="0"/>
              <a:t> Berezina</a:t>
            </a:r>
            <a:r>
              <a:rPr lang="en-US" baseline="30000" dirty="0"/>
              <a:t>1,2</a:t>
            </a:r>
            <a:r>
              <a:rPr lang="nb-NO" dirty="0"/>
              <a:t>, </a:t>
            </a:r>
            <a:r>
              <a:rPr lang="en-US" dirty="0"/>
              <a:t>Evgeniy Yakushev</a:t>
            </a:r>
            <a:r>
              <a:rPr lang="en-US" baseline="30000" dirty="0"/>
              <a:t>2,3</a:t>
            </a:r>
            <a:r>
              <a:rPr lang="en-US" dirty="0"/>
              <a:t>, Phil Wallhead</a:t>
            </a:r>
            <a:r>
              <a:rPr lang="en-US" baseline="30000" dirty="0"/>
              <a:t>3</a:t>
            </a:r>
            <a:r>
              <a:rPr lang="en-US" dirty="0"/>
              <a:t> </a:t>
            </a:r>
            <a:endParaRPr lang="en-US" baseline="30000" dirty="0"/>
          </a:p>
          <a:p>
            <a:r>
              <a:rPr lang="en-US" baseline="30000" dirty="0"/>
              <a:t>1</a:t>
            </a:r>
            <a:r>
              <a:rPr lang="en-US" dirty="0"/>
              <a:t>Institute of Earth Sciences, St. Petersburg State University, St. Petersburg, Russia</a:t>
            </a:r>
          </a:p>
          <a:p>
            <a:r>
              <a:rPr lang="en-US" baseline="30000" dirty="0"/>
              <a:t>2</a:t>
            </a:r>
            <a:r>
              <a:rPr lang="en-US" dirty="0"/>
              <a:t>Laboratory of land-ocean interactions and the anthropogenic impact, </a:t>
            </a:r>
            <a:r>
              <a:rPr lang="en-US" dirty="0" err="1"/>
              <a:t>Shirshov</a:t>
            </a:r>
            <a:r>
              <a:rPr lang="en-US" dirty="0"/>
              <a:t> Institute of Oceanology, Russian Academy of Sciences, Moscow, Russia</a:t>
            </a:r>
          </a:p>
          <a:p>
            <a:r>
              <a:rPr lang="en-US" baseline="30000" dirty="0"/>
              <a:t>3</a:t>
            </a:r>
            <a:r>
              <a:rPr lang="en-US" dirty="0"/>
              <a:t>Section of oceanography and biogeochemistry, Norwegian Institute for Water Research, Oslo, Norway </a:t>
            </a:r>
          </a:p>
          <a:p>
            <a:endParaRPr lang="en-US" dirty="0"/>
          </a:p>
          <a:p>
            <a:endParaRPr lang="en-US" dirty="0"/>
          </a:p>
          <a:p>
            <a:endParaRPr lang="ru-RU" dirty="0"/>
          </a:p>
        </p:txBody>
      </p:sp>
      <p:pic>
        <p:nvPicPr>
          <p:cNvPr id="5" name="Picture 6" descr="Главная страница - Институт океанологии им.П.П.Ширшова РАН">
            <a:extLst>
              <a:ext uri="{FF2B5EF4-FFF2-40B4-BE49-F238E27FC236}">
                <a16:creationId xmlns:a16="http://schemas.microsoft.com/office/drawing/2014/main" id="{92D0C268-2037-4EDC-9D80-CEBC4CD42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8750" y="305300"/>
            <a:ext cx="1292875" cy="7880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rontiers and the Norwegian Institute for Water Research form open ...">
            <a:extLst>
              <a:ext uri="{FF2B5EF4-FFF2-40B4-BE49-F238E27FC236}">
                <a16:creationId xmlns:a16="http://schemas.microsoft.com/office/drawing/2014/main" id="{B9CC45D9-8C47-48CC-8425-5E12D1650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2366" y="180114"/>
            <a:ext cx="2075438" cy="9422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Санкт-Петербургский государственный университет!">
            <a:extLst>
              <a:ext uri="{FF2B5EF4-FFF2-40B4-BE49-F238E27FC236}">
                <a16:creationId xmlns:a16="http://schemas.microsoft.com/office/drawing/2014/main" id="{8CCC5B20-1C91-459E-A10E-B0D4F55BB9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545" y="305300"/>
            <a:ext cx="2134393" cy="76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307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EB1DDC-F7AD-4E27-A899-2960A3737B70}"/>
              </a:ext>
            </a:extLst>
          </p:cNvPr>
          <p:cNvSpPr>
            <a:spLocks noGrp="1"/>
          </p:cNvSpPr>
          <p:nvPr>
            <p:ph type="title"/>
          </p:nvPr>
        </p:nvSpPr>
        <p:spPr>
          <a:xfrm>
            <a:off x="960509" y="113521"/>
            <a:ext cx="5232901" cy="1325563"/>
          </a:xfrm>
        </p:spPr>
        <p:txBody>
          <a:bodyPr>
            <a:normAutofit/>
          </a:bodyPr>
          <a:lstStyle/>
          <a:p>
            <a:r>
              <a:rPr lang="en-US" sz="2800" dirty="0">
                <a:solidFill>
                  <a:srgbClr val="008080"/>
                </a:solidFill>
              </a:rPr>
              <a:t>Temporal variability of model parameters at the transect through the fish farm.</a:t>
            </a:r>
          </a:p>
        </p:txBody>
      </p:sp>
      <p:pic>
        <p:nvPicPr>
          <p:cNvPr id="5" name="Picture 13" descr="A screenshot of a cell phone&#10;&#10;Description automatically generated">
            <a:extLst>
              <a:ext uri="{FF2B5EF4-FFF2-40B4-BE49-F238E27FC236}">
                <a16:creationId xmlns:a16="http://schemas.microsoft.com/office/drawing/2014/main" id="{E6CA76C9-F3C4-4BA5-B0B4-90FC6C9816D0}"/>
              </a:ext>
            </a:extLst>
          </p:cNvPr>
          <p:cNvPicPr/>
          <p:nvPr/>
        </p:nvPicPr>
        <p:blipFill rotWithShape="1">
          <a:blip r:embed="rId2">
            <a:extLst>
              <a:ext uri="{28A0092B-C50C-407E-A947-70E740481C1C}">
                <a14:useLocalDpi xmlns:a14="http://schemas.microsoft.com/office/drawing/2010/main" val="0"/>
              </a:ext>
            </a:extLst>
          </a:blip>
          <a:srcRect t="1" b="-16017"/>
          <a:stretch/>
        </p:blipFill>
        <p:spPr>
          <a:xfrm>
            <a:off x="508022" y="1385251"/>
            <a:ext cx="5450205" cy="4742172"/>
          </a:xfrm>
          <a:prstGeom prst="rect">
            <a:avLst/>
          </a:prstGeom>
          <a:solidFill>
            <a:srgbClr val="FFFFFF">
              <a:shade val="85000"/>
            </a:srgbClr>
          </a:solidFill>
          <a:ln w="12700" cap="sq">
            <a:solidFill>
              <a:srgbClr val="00808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Прямоугольник 6">
            <a:extLst>
              <a:ext uri="{FF2B5EF4-FFF2-40B4-BE49-F238E27FC236}">
                <a16:creationId xmlns:a16="http://schemas.microsoft.com/office/drawing/2014/main" id="{71AE6D99-4035-4043-B4DC-748807845B7A}"/>
              </a:ext>
            </a:extLst>
          </p:cNvPr>
          <p:cNvSpPr/>
          <p:nvPr/>
        </p:nvSpPr>
        <p:spPr>
          <a:xfrm>
            <a:off x="686768" y="5518026"/>
            <a:ext cx="5092712" cy="523220"/>
          </a:xfrm>
          <a:prstGeom prst="rect">
            <a:avLst/>
          </a:prstGeom>
        </p:spPr>
        <p:txBody>
          <a:bodyPr wrap="square">
            <a:spAutoFit/>
          </a:bodyPr>
          <a:lstStyle/>
          <a:p>
            <a:pPr algn="ctr"/>
            <a:r>
              <a:rPr lang="en-US" sz="2800" b="1" dirty="0"/>
              <a:t>10 m depth</a:t>
            </a:r>
            <a:endParaRPr lang="ru-RU" sz="2800" b="1" dirty="0"/>
          </a:p>
        </p:txBody>
      </p:sp>
      <p:pic>
        <p:nvPicPr>
          <p:cNvPr id="8" name="Picture 14" descr="A screenshot of a cell phone&#10;&#10;Description automatically generated">
            <a:extLst>
              <a:ext uri="{FF2B5EF4-FFF2-40B4-BE49-F238E27FC236}">
                <a16:creationId xmlns:a16="http://schemas.microsoft.com/office/drawing/2014/main" id="{F0510F9D-8487-4CFE-9FDA-EDC00F5086E3}"/>
              </a:ext>
            </a:extLst>
          </p:cNvPr>
          <p:cNvPicPr/>
          <p:nvPr/>
        </p:nvPicPr>
        <p:blipFill>
          <a:blip r:embed="rId3">
            <a:extLst>
              <a:ext uri="{28A0092B-C50C-407E-A947-70E740481C1C}">
                <a14:useLocalDpi xmlns:a14="http://schemas.microsoft.com/office/drawing/2010/main" val="0"/>
              </a:ext>
            </a:extLst>
          </a:blip>
          <a:stretch>
            <a:fillRect/>
          </a:stretch>
        </p:blipFill>
        <p:spPr>
          <a:xfrm>
            <a:off x="6261090" y="39819"/>
            <a:ext cx="5422888" cy="6778361"/>
          </a:xfrm>
          <a:prstGeom prst="rect">
            <a:avLst/>
          </a:prstGeom>
          <a:solidFill>
            <a:srgbClr val="FFFFFF">
              <a:shade val="85000"/>
            </a:srgbClr>
          </a:solidFill>
          <a:ln w="12700" cap="rnd">
            <a:solidFill>
              <a:srgbClr val="00808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Прямоугольник 9">
            <a:extLst>
              <a:ext uri="{FF2B5EF4-FFF2-40B4-BE49-F238E27FC236}">
                <a16:creationId xmlns:a16="http://schemas.microsoft.com/office/drawing/2014/main" id="{6C9EF689-614D-4036-8181-FCCC6245AA9D}"/>
              </a:ext>
            </a:extLst>
          </p:cNvPr>
          <p:cNvSpPr/>
          <p:nvPr/>
        </p:nvSpPr>
        <p:spPr>
          <a:xfrm>
            <a:off x="8839511" y="5779636"/>
            <a:ext cx="2844467" cy="523220"/>
          </a:xfrm>
          <a:prstGeom prst="rect">
            <a:avLst/>
          </a:prstGeom>
          <a:solidFill>
            <a:schemeClr val="bg1">
              <a:lumMod val="95000"/>
            </a:schemeClr>
          </a:solidFill>
        </p:spPr>
        <p:txBody>
          <a:bodyPr wrap="square">
            <a:spAutoFit/>
          </a:bodyPr>
          <a:lstStyle/>
          <a:p>
            <a:pPr algn="ctr"/>
            <a:r>
              <a:rPr lang="en-US" sz="2800" b="1" dirty="0"/>
              <a:t>Bottom layer</a:t>
            </a:r>
            <a:endParaRPr lang="ru-RU" sz="2800" dirty="0"/>
          </a:p>
        </p:txBody>
      </p:sp>
    </p:spTree>
    <p:extLst>
      <p:ext uri="{BB962C8B-B14F-4D97-AF65-F5344CB8AC3E}">
        <p14:creationId xmlns:p14="http://schemas.microsoft.com/office/powerpoint/2010/main" val="3657855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7EE563-5A8B-428F-B59F-18B00D8A19B7}"/>
              </a:ext>
            </a:extLst>
          </p:cNvPr>
          <p:cNvSpPr>
            <a:spLocks noGrp="1"/>
          </p:cNvSpPr>
          <p:nvPr>
            <p:ph type="title"/>
          </p:nvPr>
        </p:nvSpPr>
        <p:spPr/>
        <p:txBody>
          <a:bodyPr/>
          <a:lstStyle/>
          <a:p>
            <a:r>
              <a:rPr lang="en-US" dirty="0">
                <a:solidFill>
                  <a:srgbClr val="008080"/>
                </a:solidFill>
              </a:rPr>
              <a:t>Temporal variability of parameters</a:t>
            </a:r>
            <a:br>
              <a:rPr lang="en-US" dirty="0">
                <a:solidFill>
                  <a:srgbClr val="008080"/>
                </a:solidFill>
              </a:rPr>
            </a:br>
            <a:r>
              <a:rPr lang="en-US" dirty="0">
                <a:solidFill>
                  <a:srgbClr val="008080"/>
                </a:solidFill>
              </a:rPr>
              <a:t>below the fish farm </a:t>
            </a:r>
            <a:endParaRPr lang="ru-RU" dirty="0">
              <a:solidFill>
                <a:srgbClr val="008080"/>
              </a:solidFill>
            </a:endParaRPr>
          </a:p>
        </p:txBody>
      </p:sp>
      <p:pic>
        <p:nvPicPr>
          <p:cNvPr id="5" name="Picture 15">
            <a:extLst>
              <a:ext uri="{FF2B5EF4-FFF2-40B4-BE49-F238E27FC236}">
                <a16:creationId xmlns:a16="http://schemas.microsoft.com/office/drawing/2014/main" id="{F7B6EFB9-D4A4-4332-AC34-4CF54B7B640A}"/>
              </a:ext>
            </a:extLst>
          </p:cNvPr>
          <p:cNvPicPr/>
          <p:nvPr/>
        </p:nvPicPr>
        <p:blipFill rotWithShape="1">
          <a:blip r:embed="rId2">
            <a:extLst>
              <a:ext uri="{28A0092B-C50C-407E-A947-70E740481C1C}">
                <a14:useLocalDpi xmlns:a14="http://schemas.microsoft.com/office/drawing/2010/main" val="0"/>
              </a:ext>
            </a:extLst>
          </a:blip>
          <a:srcRect t="3139" b="50969"/>
          <a:stretch/>
        </p:blipFill>
        <p:spPr>
          <a:xfrm>
            <a:off x="606241" y="1754318"/>
            <a:ext cx="5335270" cy="3908780"/>
          </a:xfrm>
          <a:prstGeom prst="rect">
            <a:avLst/>
          </a:prstGeom>
        </p:spPr>
      </p:pic>
      <p:pic>
        <p:nvPicPr>
          <p:cNvPr id="6" name="Picture 15">
            <a:extLst>
              <a:ext uri="{FF2B5EF4-FFF2-40B4-BE49-F238E27FC236}">
                <a16:creationId xmlns:a16="http://schemas.microsoft.com/office/drawing/2014/main" id="{DCE79161-E1CD-44E9-8F08-C69A8CDF1275}"/>
              </a:ext>
            </a:extLst>
          </p:cNvPr>
          <p:cNvPicPr/>
          <p:nvPr/>
        </p:nvPicPr>
        <p:blipFill rotWithShape="1">
          <a:blip r:embed="rId2">
            <a:extLst>
              <a:ext uri="{28A0092B-C50C-407E-A947-70E740481C1C}">
                <a14:useLocalDpi xmlns:a14="http://schemas.microsoft.com/office/drawing/2010/main" val="0"/>
              </a:ext>
            </a:extLst>
          </a:blip>
          <a:srcRect t="49142" b="4008"/>
          <a:stretch/>
        </p:blipFill>
        <p:spPr>
          <a:xfrm>
            <a:off x="6410378" y="1754318"/>
            <a:ext cx="5335270" cy="3990332"/>
          </a:xfrm>
          <a:prstGeom prst="rect">
            <a:avLst/>
          </a:prstGeom>
        </p:spPr>
      </p:pic>
      <p:sp>
        <p:nvSpPr>
          <p:cNvPr id="7" name="Прямоугольник 6">
            <a:extLst>
              <a:ext uri="{FF2B5EF4-FFF2-40B4-BE49-F238E27FC236}">
                <a16:creationId xmlns:a16="http://schemas.microsoft.com/office/drawing/2014/main" id="{1A25C912-6252-4FA3-B10F-E3B018B8BCB3}"/>
              </a:ext>
            </a:extLst>
          </p:cNvPr>
          <p:cNvSpPr/>
          <p:nvPr/>
        </p:nvSpPr>
        <p:spPr>
          <a:xfrm>
            <a:off x="838200" y="5840287"/>
            <a:ext cx="10747559" cy="369332"/>
          </a:xfrm>
          <a:prstGeom prst="rect">
            <a:avLst/>
          </a:prstGeom>
        </p:spPr>
        <p:txBody>
          <a:bodyPr wrap="square">
            <a:spAutoFit/>
          </a:bodyPr>
          <a:lstStyle/>
          <a:p>
            <a:r>
              <a:rPr lang="en-US" dirty="0"/>
              <a:t>Temporal variability of the model parameters during the 10 years below the fish farm operated in first 2 years.</a:t>
            </a:r>
            <a:endParaRPr lang="ru-RU" dirty="0"/>
          </a:p>
        </p:txBody>
      </p:sp>
    </p:spTree>
    <p:extLst>
      <p:ext uri="{BB962C8B-B14F-4D97-AF65-F5344CB8AC3E}">
        <p14:creationId xmlns:p14="http://schemas.microsoft.com/office/powerpoint/2010/main" val="69629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1B8579-5A70-417A-9DFB-89E80179D35D}"/>
              </a:ext>
            </a:extLst>
          </p:cNvPr>
          <p:cNvSpPr>
            <a:spLocks noGrp="1"/>
          </p:cNvSpPr>
          <p:nvPr>
            <p:ph type="title"/>
          </p:nvPr>
        </p:nvSpPr>
        <p:spPr>
          <a:xfrm>
            <a:off x="838200" y="365125"/>
            <a:ext cx="10515600" cy="973481"/>
          </a:xfrm>
        </p:spPr>
        <p:txBody>
          <a:bodyPr/>
          <a:lstStyle/>
          <a:p>
            <a:r>
              <a:rPr lang="en-US" dirty="0">
                <a:solidFill>
                  <a:srgbClr val="008080"/>
                </a:solidFill>
              </a:rPr>
              <a:t>Conclusions</a:t>
            </a:r>
            <a:endParaRPr lang="ru-RU" dirty="0">
              <a:solidFill>
                <a:srgbClr val="008080"/>
              </a:solidFill>
            </a:endParaRPr>
          </a:p>
        </p:txBody>
      </p:sp>
      <p:sp>
        <p:nvSpPr>
          <p:cNvPr id="3" name="Объект 2">
            <a:extLst>
              <a:ext uri="{FF2B5EF4-FFF2-40B4-BE49-F238E27FC236}">
                <a16:creationId xmlns:a16="http://schemas.microsoft.com/office/drawing/2014/main" id="{BBEC68A0-C85A-4E63-88CD-8E4C85BFC38C}"/>
              </a:ext>
            </a:extLst>
          </p:cNvPr>
          <p:cNvSpPr>
            <a:spLocks noGrp="1"/>
          </p:cNvSpPr>
          <p:nvPr>
            <p:ph idx="1"/>
          </p:nvPr>
        </p:nvSpPr>
        <p:spPr>
          <a:xfrm>
            <a:off x="603315" y="1480008"/>
            <a:ext cx="11019934" cy="5012867"/>
          </a:xfrm>
        </p:spPr>
        <p:txBody>
          <a:bodyPr>
            <a:normAutofit fontScale="92500" lnSpcReduction="20000"/>
          </a:bodyPr>
          <a:lstStyle/>
          <a:p>
            <a:pPr>
              <a:buFont typeface="Wingdings" panose="05000000000000000000" pitchFamily="2" charset="2"/>
              <a:buChar char="§"/>
            </a:pPr>
            <a:r>
              <a:rPr lang="en-US" dirty="0"/>
              <a:t>The model describes in detail the processes of organic matter mineralization in oxygen depleted conditions that are vitally important for the prediction of the oxygen levels (i.e. denitrification, metal reduction, sulphate reduction).</a:t>
            </a:r>
            <a:endParaRPr lang="ru-RU" dirty="0"/>
          </a:p>
          <a:p>
            <a:pPr>
              <a:buFont typeface="Wingdings" panose="05000000000000000000" pitchFamily="2" charset="2"/>
              <a:buChar char="§"/>
            </a:pPr>
            <a:r>
              <a:rPr lang="en-US" dirty="0"/>
              <a:t>The model produced profiles of oxygen, nutrients, and carbonate chemistry that were in reasonable agreement with observations. Although, further observations and modelling work is needed to rigorously define boundary conditions and to provide a strong test of the model.</a:t>
            </a:r>
            <a:endParaRPr lang="ru-RU" dirty="0"/>
          </a:p>
          <a:p>
            <a:pPr>
              <a:buFont typeface="Wingdings" panose="05000000000000000000" pitchFamily="2" charset="2"/>
              <a:buChar char="§"/>
            </a:pPr>
            <a:r>
              <a:rPr lang="en-US" dirty="0"/>
              <a:t>We also showed how the model can be used to investigate critical levels of aquaculture-derived organic loading that can cause the formation of hypoxic and anoxic conditions in the bottom water. The 2DBP-BROM model is thus a promising tool for managing the impacts of aquaculture on local water quality and for assessing the carrying capacity of water bodies.</a:t>
            </a:r>
          </a:p>
          <a:p>
            <a:pPr>
              <a:buFont typeface="Wingdings" panose="05000000000000000000" pitchFamily="2" charset="2"/>
              <a:buChar char="§"/>
            </a:pPr>
            <a:r>
              <a:rPr lang="en-US" dirty="0"/>
              <a:t>At present this model can not be used for licensing, but this work is a step forward to develop a component of a system for licensing first regarding the biogeochemical processes in the bottom layer.</a:t>
            </a:r>
            <a:endParaRPr lang="ru-RU" dirty="0"/>
          </a:p>
        </p:txBody>
      </p:sp>
    </p:spTree>
    <p:extLst>
      <p:ext uri="{BB962C8B-B14F-4D97-AF65-F5344CB8AC3E}">
        <p14:creationId xmlns:p14="http://schemas.microsoft.com/office/powerpoint/2010/main" val="3847196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50CFF0-C4F1-46D1-8359-3499C8135FCB}"/>
              </a:ext>
            </a:extLst>
          </p:cNvPr>
          <p:cNvSpPr>
            <a:spLocks noGrp="1"/>
          </p:cNvSpPr>
          <p:nvPr>
            <p:ph type="title"/>
          </p:nvPr>
        </p:nvSpPr>
        <p:spPr>
          <a:xfrm>
            <a:off x="4485640" y="2103437"/>
            <a:ext cx="2768600" cy="1325563"/>
          </a:xfrm>
        </p:spPr>
        <p:txBody>
          <a:bodyPr/>
          <a:lstStyle/>
          <a:p>
            <a:r>
              <a:rPr lang="en-US" b="1" dirty="0">
                <a:solidFill>
                  <a:srgbClr val="008080"/>
                </a:solidFill>
              </a:rPr>
              <a:t>Thank you!</a:t>
            </a:r>
            <a:endParaRPr lang="ru-RU" b="1" dirty="0">
              <a:solidFill>
                <a:srgbClr val="008080"/>
              </a:solidFill>
            </a:endParaRPr>
          </a:p>
        </p:txBody>
      </p:sp>
    </p:spTree>
    <p:extLst>
      <p:ext uri="{BB962C8B-B14F-4D97-AF65-F5344CB8AC3E}">
        <p14:creationId xmlns:p14="http://schemas.microsoft.com/office/powerpoint/2010/main" val="456712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DFE4D7-869B-43B8-A1CC-98E9545057C4}"/>
              </a:ext>
            </a:extLst>
          </p:cNvPr>
          <p:cNvSpPr>
            <a:spLocks noGrp="1"/>
          </p:cNvSpPr>
          <p:nvPr>
            <p:ph type="title"/>
          </p:nvPr>
        </p:nvSpPr>
        <p:spPr>
          <a:xfrm>
            <a:off x="838200" y="236717"/>
            <a:ext cx="10515600" cy="1011189"/>
          </a:xfrm>
        </p:spPr>
        <p:txBody>
          <a:bodyPr>
            <a:normAutofit/>
          </a:bodyPr>
          <a:lstStyle/>
          <a:p>
            <a:r>
              <a:rPr lang="en-US" dirty="0">
                <a:solidFill>
                  <a:srgbClr val="008080"/>
                </a:solidFill>
              </a:rPr>
              <a:t>Introduction</a:t>
            </a:r>
            <a:endParaRPr lang="ru-RU" dirty="0">
              <a:solidFill>
                <a:srgbClr val="008080"/>
              </a:solidFill>
            </a:endParaRPr>
          </a:p>
        </p:txBody>
      </p:sp>
      <p:sp>
        <p:nvSpPr>
          <p:cNvPr id="3" name="Объект 2">
            <a:extLst>
              <a:ext uri="{FF2B5EF4-FFF2-40B4-BE49-F238E27FC236}">
                <a16:creationId xmlns:a16="http://schemas.microsoft.com/office/drawing/2014/main" id="{FA80A4F2-1ED3-446A-ABA5-2DCB61529F0B}"/>
              </a:ext>
            </a:extLst>
          </p:cNvPr>
          <p:cNvSpPr>
            <a:spLocks noGrp="1"/>
          </p:cNvSpPr>
          <p:nvPr>
            <p:ph idx="1"/>
          </p:nvPr>
        </p:nvSpPr>
        <p:spPr>
          <a:xfrm>
            <a:off x="838200" y="1247907"/>
            <a:ext cx="10332563" cy="5051605"/>
          </a:xfrm>
        </p:spPr>
        <p:txBody>
          <a:bodyPr>
            <a:normAutofit fontScale="92500" lnSpcReduction="20000"/>
          </a:bodyPr>
          <a:lstStyle/>
          <a:p>
            <a:pPr>
              <a:buFont typeface="Wingdings" panose="05000000000000000000" pitchFamily="2" charset="2"/>
              <a:buChar char="§"/>
            </a:pPr>
            <a:r>
              <a:rPr lang="en-US" dirty="0"/>
              <a:t>Fish farming industry faces challenges connected with environmental management of aquaculture sites. It is important to investigate the potential impacts of increased concentrations of nutrients, pharmaceuticals and waste products on the coastal marine environment.</a:t>
            </a:r>
            <a:endParaRPr lang="ru-RU" dirty="0"/>
          </a:p>
          <a:p>
            <a:pPr>
              <a:buFont typeface="Wingdings" panose="05000000000000000000" pitchFamily="2" charset="2"/>
              <a:buChar char="§"/>
            </a:pPr>
            <a:r>
              <a:rPr lang="en-US" dirty="0"/>
              <a:t>Models are a cost-effective method to evaluate impacts of site selection and production levels on the environment and can be used in Environmental Impact Assessments (EIAs).</a:t>
            </a:r>
          </a:p>
          <a:p>
            <a:pPr>
              <a:buFont typeface="Wingdings" panose="05000000000000000000" pitchFamily="2" charset="2"/>
              <a:buChar char="§"/>
            </a:pPr>
            <a:r>
              <a:rPr lang="en-US" dirty="0"/>
              <a:t>We used the Bottom </a:t>
            </a:r>
            <a:r>
              <a:rPr lang="en-US" dirty="0" err="1"/>
              <a:t>RedOx</a:t>
            </a:r>
            <a:r>
              <a:rPr lang="en-US" dirty="0"/>
              <a:t> Model </a:t>
            </a:r>
            <a:r>
              <a:rPr lang="en-US" dirty="0" err="1"/>
              <a:t>model</a:t>
            </a:r>
            <a:r>
              <a:rPr lang="en-US" dirty="0"/>
              <a:t> (BROM, Yakushev et al., 2017) with detailed treatment of redox biogeochemistry coupled with the 2-Dimensional Benthic-Pelagic transport model (2DBP). We argue that the simplified 2D spatial setting is potentially useful for exploring mechanisms of biogeochemical impacts and for helping to guide general policy on fish farm emissions.</a:t>
            </a:r>
          </a:p>
          <a:p>
            <a:pPr>
              <a:buFont typeface="Wingdings" panose="05000000000000000000" pitchFamily="2" charset="2"/>
              <a:buChar char="§"/>
            </a:pPr>
            <a:r>
              <a:rPr lang="en-US" dirty="0"/>
              <a:t>In this work, the model is calibrated using field data collected in </a:t>
            </a:r>
            <a:r>
              <a:rPr lang="en-US" dirty="0" err="1"/>
              <a:t>Hardangerfjord</a:t>
            </a:r>
            <a:r>
              <a:rPr lang="en-US" dirty="0"/>
              <a:t>, one of the largest salmon farming areas in Norway, in August 2016. </a:t>
            </a:r>
            <a:endParaRPr lang="ru-RU" dirty="0"/>
          </a:p>
        </p:txBody>
      </p:sp>
    </p:spTree>
    <p:extLst>
      <p:ext uri="{BB962C8B-B14F-4D97-AF65-F5344CB8AC3E}">
        <p14:creationId xmlns:p14="http://schemas.microsoft.com/office/powerpoint/2010/main" val="51983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F2A084-2D9D-4379-85C8-A54C93200071}"/>
              </a:ext>
            </a:extLst>
          </p:cNvPr>
          <p:cNvSpPr>
            <a:spLocks noGrp="1"/>
          </p:cNvSpPr>
          <p:nvPr>
            <p:ph type="title"/>
          </p:nvPr>
        </p:nvSpPr>
        <p:spPr>
          <a:xfrm>
            <a:off x="782425" y="358219"/>
            <a:ext cx="4351048" cy="850821"/>
          </a:xfrm>
        </p:spPr>
        <p:txBody>
          <a:bodyPr/>
          <a:lstStyle/>
          <a:p>
            <a:r>
              <a:rPr lang="en-US" dirty="0">
                <a:solidFill>
                  <a:srgbClr val="008080"/>
                </a:solidFill>
              </a:rPr>
              <a:t>BROM</a:t>
            </a:r>
            <a:endParaRPr lang="ru-RU" dirty="0">
              <a:solidFill>
                <a:srgbClr val="008080"/>
              </a:solidFill>
            </a:endParaRPr>
          </a:p>
        </p:txBody>
      </p:sp>
      <p:sp>
        <p:nvSpPr>
          <p:cNvPr id="3" name="Объект 2">
            <a:extLst>
              <a:ext uri="{FF2B5EF4-FFF2-40B4-BE49-F238E27FC236}">
                <a16:creationId xmlns:a16="http://schemas.microsoft.com/office/drawing/2014/main" id="{6E95D837-8D00-47B1-802D-796B0AA7CE64}"/>
              </a:ext>
            </a:extLst>
          </p:cNvPr>
          <p:cNvSpPr>
            <a:spLocks noGrp="1"/>
          </p:cNvSpPr>
          <p:nvPr>
            <p:ph idx="1"/>
          </p:nvPr>
        </p:nvSpPr>
        <p:spPr>
          <a:xfrm>
            <a:off x="560908" y="1209040"/>
            <a:ext cx="4957575" cy="5401561"/>
          </a:xfrm>
        </p:spPr>
        <p:txBody>
          <a:bodyPr>
            <a:normAutofit fontScale="92500" lnSpcReduction="20000"/>
          </a:bodyPr>
          <a:lstStyle/>
          <a:p>
            <a:pPr>
              <a:lnSpc>
                <a:spcPct val="100000"/>
              </a:lnSpc>
              <a:buFont typeface="Wingdings" panose="05000000000000000000" pitchFamily="2" charset="2"/>
              <a:buChar char="§"/>
            </a:pPr>
            <a:r>
              <a:rPr lang="en-US" dirty="0"/>
              <a:t>The benthic–pelagic biogeochemical model BROM combines a relatively simple ecosystem model with a detailed biogeochemical model for the water column, benthic boundary layer, and sediments, with a focus on oxygen and redox state.</a:t>
            </a:r>
          </a:p>
          <a:p>
            <a:pPr>
              <a:lnSpc>
                <a:spcPct val="100000"/>
              </a:lnSpc>
              <a:buFont typeface="Wingdings" panose="05000000000000000000" pitchFamily="2" charset="2"/>
              <a:buChar char="§"/>
            </a:pPr>
            <a:r>
              <a:rPr lang="en-US" dirty="0"/>
              <a:t>BROM considers interconnected transformations of chemical species (N, P, Si, C, O, S, Mn, Fe) and resolves organic matter (OM) in nitrogen currency following Redfield ratios between the main nutrients.</a:t>
            </a:r>
            <a:endParaRPr lang="ru-RU" dirty="0"/>
          </a:p>
        </p:txBody>
      </p:sp>
      <p:pic>
        <p:nvPicPr>
          <p:cNvPr id="5" name="image5.jpg">
            <a:extLst>
              <a:ext uri="{FF2B5EF4-FFF2-40B4-BE49-F238E27FC236}">
                <a16:creationId xmlns:a16="http://schemas.microsoft.com/office/drawing/2014/main" id="{6F2FE51C-2706-4325-ABC3-B57EB1F500FF}"/>
              </a:ext>
            </a:extLst>
          </p:cNvPr>
          <p:cNvPicPr>
            <a:picLocks/>
          </p:cNvPicPr>
          <p:nvPr/>
        </p:nvPicPr>
        <p:blipFill>
          <a:blip r:embed="rId2"/>
          <a:srcRect/>
          <a:stretch>
            <a:fillRect/>
          </a:stretch>
        </p:blipFill>
        <p:spPr>
          <a:xfrm>
            <a:off x="5630244" y="641684"/>
            <a:ext cx="6112609" cy="5211540"/>
          </a:xfrm>
          <a:prstGeom prst="rect">
            <a:avLst/>
          </a:prstGeom>
          <a:ln/>
        </p:spPr>
      </p:pic>
      <p:sp>
        <p:nvSpPr>
          <p:cNvPr id="6" name="TextBox 5">
            <a:extLst>
              <a:ext uri="{FF2B5EF4-FFF2-40B4-BE49-F238E27FC236}">
                <a16:creationId xmlns:a16="http://schemas.microsoft.com/office/drawing/2014/main" id="{D0E82D4C-8FEE-4972-984D-009B0832F1AA}"/>
              </a:ext>
            </a:extLst>
          </p:cNvPr>
          <p:cNvSpPr txBox="1"/>
          <p:nvPr/>
        </p:nvSpPr>
        <p:spPr>
          <a:xfrm>
            <a:off x="5518483" y="5964270"/>
            <a:ext cx="6112609" cy="646331"/>
          </a:xfrm>
          <a:prstGeom prst="rect">
            <a:avLst/>
          </a:prstGeom>
          <a:noFill/>
        </p:spPr>
        <p:txBody>
          <a:bodyPr wrap="square" rtlCol="0">
            <a:spAutoFit/>
          </a:bodyPr>
          <a:lstStyle/>
          <a:p>
            <a:r>
              <a:rPr lang="en-US" dirty="0"/>
              <a:t>Schematic representation of the Benthic </a:t>
            </a:r>
            <a:r>
              <a:rPr lang="en-US" dirty="0" err="1"/>
              <a:t>RedOx</a:t>
            </a:r>
            <a:r>
              <a:rPr lang="en-US" dirty="0"/>
              <a:t> Model (BROM) biogeochemical processes considered and the model’ domain.</a:t>
            </a:r>
            <a:endParaRPr lang="ru-RU" dirty="0"/>
          </a:p>
        </p:txBody>
      </p:sp>
    </p:spTree>
    <p:extLst>
      <p:ext uri="{BB962C8B-B14F-4D97-AF65-F5344CB8AC3E}">
        <p14:creationId xmlns:p14="http://schemas.microsoft.com/office/powerpoint/2010/main" val="1843551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EE0153-8C61-4952-B024-FA7590C0DF52}"/>
              </a:ext>
            </a:extLst>
          </p:cNvPr>
          <p:cNvSpPr>
            <a:spLocks noGrp="1"/>
          </p:cNvSpPr>
          <p:nvPr>
            <p:ph type="title"/>
          </p:nvPr>
        </p:nvSpPr>
        <p:spPr>
          <a:xfrm>
            <a:off x="396240" y="214762"/>
            <a:ext cx="5608320" cy="1010022"/>
          </a:xfrm>
        </p:spPr>
        <p:txBody>
          <a:bodyPr/>
          <a:lstStyle/>
          <a:p>
            <a:r>
              <a:rPr lang="en-US" dirty="0">
                <a:solidFill>
                  <a:srgbClr val="008080"/>
                </a:solidFill>
              </a:rPr>
              <a:t>2DBP transport model</a:t>
            </a:r>
            <a:endParaRPr lang="ru-RU" dirty="0">
              <a:solidFill>
                <a:srgbClr val="008080"/>
              </a:solidFill>
            </a:endParaRPr>
          </a:p>
        </p:txBody>
      </p:sp>
      <p:pic>
        <p:nvPicPr>
          <p:cNvPr id="5" name="image2.png">
            <a:extLst>
              <a:ext uri="{FF2B5EF4-FFF2-40B4-BE49-F238E27FC236}">
                <a16:creationId xmlns:a16="http://schemas.microsoft.com/office/drawing/2014/main" id="{19616A91-F22E-42CB-8D5C-CFD29326EE4F}"/>
              </a:ext>
            </a:extLst>
          </p:cNvPr>
          <p:cNvPicPr/>
          <p:nvPr/>
        </p:nvPicPr>
        <p:blipFill>
          <a:blip r:embed="rId2"/>
          <a:srcRect/>
          <a:stretch>
            <a:fillRect/>
          </a:stretch>
        </p:blipFill>
        <p:spPr>
          <a:xfrm>
            <a:off x="5547360" y="1439545"/>
            <a:ext cx="6208395" cy="3632835"/>
          </a:xfrm>
          <a:prstGeom prst="rect">
            <a:avLst/>
          </a:prstGeom>
          <a:ln/>
        </p:spPr>
      </p:pic>
      <p:sp>
        <p:nvSpPr>
          <p:cNvPr id="6" name="TextBox 5">
            <a:extLst>
              <a:ext uri="{FF2B5EF4-FFF2-40B4-BE49-F238E27FC236}">
                <a16:creationId xmlns:a16="http://schemas.microsoft.com/office/drawing/2014/main" id="{8AEFEC3A-4C4B-4762-9F23-4B74B283885F}"/>
              </a:ext>
            </a:extLst>
          </p:cNvPr>
          <p:cNvSpPr txBox="1"/>
          <p:nvPr/>
        </p:nvSpPr>
        <p:spPr>
          <a:xfrm>
            <a:off x="5547359" y="5072380"/>
            <a:ext cx="6208395" cy="369332"/>
          </a:xfrm>
          <a:prstGeom prst="rect">
            <a:avLst/>
          </a:prstGeom>
          <a:noFill/>
        </p:spPr>
        <p:txBody>
          <a:bodyPr wrap="square" rtlCol="0">
            <a:spAutoFit/>
          </a:bodyPr>
          <a:lstStyle/>
          <a:p>
            <a:pPr algn="ctr"/>
            <a:r>
              <a:rPr lang="en-US" dirty="0"/>
              <a:t>Scheme of the 2-Dimensional Benthic-Pelagic model (2DBP).</a:t>
            </a:r>
            <a:endParaRPr lang="ru-RU" dirty="0"/>
          </a:p>
        </p:txBody>
      </p:sp>
      <p:sp>
        <p:nvSpPr>
          <p:cNvPr id="7" name="Объект 2">
            <a:extLst>
              <a:ext uri="{FF2B5EF4-FFF2-40B4-BE49-F238E27FC236}">
                <a16:creationId xmlns:a16="http://schemas.microsoft.com/office/drawing/2014/main" id="{8478F580-3A08-481B-9D9D-E916F7DA7237}"/>
              </a:ext>
            </a:extLst>
          </p:cNvPr>
          <p:cNvSpPr>
            <a:spLocks noGrp="1"/>
          </p:cNvSpPr>
          <p:nvPr>
            <p:ph idx="1"/>
          </p:nvPr>
        </p:nvSpPr>
        <p:spPr>
          <a:xfrm>
            <a:off x="396240" y="1224784"/>
            <a:ext cx="5323840" cy="5287776"/>
          </a:xfrm>
        </p:spPr>
        <p:txBody>
          <a:bodyPr>
            <a:normAutofit fontScale="92500" lnSpcReduction="20000"/>
          </a:bodyPr>
          <a:lstStyle/>
          <a:p>
            <a:pPr>
              <a:lnSpc>
                <a:spcPct val="100000"/>
              </a:lnSpc>
              <a:buFont typeface="Wingdings" panose="05000000000000000000" pitchFamily="2" charset="2"/>
              <a:buChar char="§"/>
            </a:pPr>
            <a:r>
              <a:rPr lang="en-US" dirty="0"/>
              <a:t>The 2-Dimensional Benthic-Pelagic model (2DBP) simulates vertical and horizontal transport of particulate and dissolved matter in the water column and upper sediments at small horizontal scales (10-1000 m).</a:t>
            </a:r>
          </a:p>
          <a:p>
            <a:pPr>
              <a:lnSpc>
                <a:spcPct val="100000"/>
              </a:lnSpc>
              <a:buFont typeface="Wingdings" panose="05000000000000000000" pitchFamily="2" charset="2"/>
              <a:buChar char="§"/>
            </a:pPr>
            <a:r>
              <a:rPr lang="en-US" dirty="0"/>
              <a:t>Vertical grid resolution varies from meters in the water column to several cm in the BBL and increases from less than 1 mm below the sediment-water interface (SWI) to several cm deeper in the sediments.</a:t>
            </a:r>
          </a:p>
          <a:p>
            <a:pPr>
              <a:lnSpc>
                <a:spcPct val="100000"/>
              </a:lnSpc>
              <a:buFont typeface="Wingdings" panose="05000000000000000000" pitchFamily="2" charset="2"/>
              <a:buChar char="§"/>
            </a:pPr>
            <a:r>
              <a:rPr lang="en-US" dirty="0"/>
              <a:t>Horizontal resolution: from 25 at the center of the transect to 250 m in its periphery.</a:t>
            </a:r>
            <a:endParaRPr lang="ru-RU" dirty="0"/>
          </a:p>
        </p:txBody>
      </p:sp>
    </p:spTree>
    <p:extLst>
      <p:ext uri="{BB962C8B-B14F-4D97-AF65-F5344CB8AC3E}">
        <p14:creationId xmlns:p14="http://schemas.microsoft.com/office/powerpoint/2010/main" val="4041531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607841-7AF6-4870-9E2E-6BC4760B534B}"/>
              </a:ext>
            </a:extLst>
          </p:cNvPr>
          <p:cNvSpPr>
            <a:spLocks noGrp="1"/>
          </p:cNvSpPr>
          <p:nvPr>
            <p:ph type="title"/>
          </p:nvPr>
        </p:nvSpPr>
        <p:spPr/>
        <p:txBody>
          <a:bodyPr/>
          <a:lstStyle/>
          <a:p>
            <a:r>
              <a:rPr lang="en-US" dirty="0" err="1">
                <a:solidFill>
                  <a:srgbClr val="008080"/>
                </a:solidFill>
              </a:rPr>
              <a:t>Hardangerfjord</a:t>
            </a:r>
            <a:r>
              <a:rPr lang="en-US" dirty="0">
                <a:solidFill>
                  <a:srgbClr val="008080"/>
                </a:solidFill>
              </a:rPr>
              <a:t>. Fish farm location</a:t>
            </a:r>
            <a:endParaRPr lang="ru-RU" dirty="0">
              <a:solidFill>
                <a:srgbClr val="008080"/>
              </a:solidFill>
            </a:endParaRPr>
          </a:p>
        </p:txBody>
      </p:sp>
      <p:pic>
        <p:nvPicPr>
          <p:cNvPr id="5" name="image4.png">
            <a:extLst>
              <a:ext uri="{FF2B5EF4-FFF2-40B4-BE49-F238E27FC236}">
                <a16:creationId xmlns:a16="http://schemas.microsoft.com/office/drawing/2014/main" id="{CBC6EE6F-91C6-4E7B-A930-BE53C342D7C5}"/>
              </a:ext>
            </a:extLst>
          </p:cNvPr>
          <p:cNvPicPr>
            <a:picLocks noGrp="1"/>
          </p:cNvPicPr>
          <p:nvPr>
            <p:ph idx="1"/>
          </p:nvPr>
        </p:nvPicPr>
        <p:blipFill rotWithShape="1">
          <a:blip r:embed="rId2"/>
          <a:srcRect l="3527"/>
          <a:stretch/>
        </p:blipFill>
        <p:spPr>
          <a:xfrm>
            <a:off x="407891" y="1461571"/>
            <a:ext cx="7185370" cy="4351338"/>
          </a:xfrm>
          <a:prstGeom prst="rect">
            <a:avLst/>
          </a:prstGeom>
          <a:ln/>
        </p:spPr>
      </p:pic>
      <p:sp>
        <p:nvSpPr>
          <p:cNvPr id="6" name="TextBox 5">
            <a:extLst>
              <a:ext uri="{FF2B5EF4-FFF2-40B4-BE49-F238E27FC236}">
                <a16:creationId xmlns:a16="http://schemas.microsoft.com/office/drawing/2014/main" id="{15A72274-65BD-4EE9-8C40-86FB24C5819A}"/>
              </a:ext>
            </a:extLst>
          </p:cNvPr>
          <p:cNvSpPr txBox="1"/>
          <p:nvPr/>
        </p:nvSpPr>
        <p:spPr>
          <a:xfrm>
            <a:off x="407891" y="5997575"/>
            <a:ext cx="7185370" cy="369332"/>
          </a:xfrm>
          <a:prstGeom prst="rect">
            <a:avLst/>
          </a:prstGeom>
          <a:noFill/>
        </p:spPr>
        <p:txBody>
          <a:bodyPr wrap="square" rtlCol="0">
            <a:spAutoFit/>
          </a:bodyPr>
          <a:lstStyle/>
          <a:p>
            <a:pPr algn="ctr"/>
            <a:r>
              <a:rPr lang="en-US" dirty="0"/>
              <a:t>Position of stations during the cruise to the </a:t>
            </a:r>
            <a:r>
              <a:rPr lang="en-US" dirty="0" err="1"/>
              <a:t>Hardangerfjord</a:t>
            </a:r>
            <a:r>
              <a:rPr lang="en-US" dirty="0"/>
              <a:t> 25-26.08.2016</a:t>
            </a:r>
            <a:endParaRPr lang="ru-RU" dirty="0"/>
          </a:p>
        </p:txBody>
      </p:sp>
      <p:sp>
        <p:nvSpPr>
          <p:cNvPr id="7" name="Прямоугольник 6">
            <a:extLst>
              <a:ext uri="{FF2B5EF4-FFF2-40B4-BE49-F238E27FC236}">
                <a16:creationId xmlns:a16="http://schemas.microsoft.com/office/drawing/2014/main" id="{B93C0E41-64CB-4BAA-A0D1-B0B01D3C4312}"/>
              </a:ext>
            </a:extLst>
          </p:cNvPr>
          <p:cNvSpPr/>
          <p:nvPr/>
        </p:nvSpPr>
        <p:spPr>
          <a:xfrm>
            <a:off x="7593262" y="1473260"/>
            <a:ext cx="4598738" cy="4708981"/>
          </a:xfrm>
          <a:prstGeom prst="rect">
            <a:avLst/>
          </a:prstGeom>
        </p:spPr>
        <p:txBody>
          <a:bodyPr wrap="square">
            <a:spAutoFit/>
          </a:bodyPr>
          <a:lstStyle/>
          <a:p>
            <a:r>
              <a:rPr lang="en-US" sz="2000" dirty="0" err="1">
                <a:ea typeface="Calibri" panose="020F0502020204030204" pitchFamily="34" charset="0"/>
              </a:rPr>
              <a:t>Hardangerfjord</a:t>
            </a:r>
            <a:r>
              <a:rPr lang="en-US" sz="2000" dirty="0">
                <a:ea typeface="Calibri" panose="020F0502020204030204" pitchFamily="34" charset="0"/>
              </a:rPr>
              <a:t> is a sill fjord (depth of sill 150 m) located on the southern-western coast of Norway. 179 km long, maximum depth = 860 m.</a:t>
            </a:r>
            <a:br>
              <a:rPr lang="en-US" sz="2000" dirty="0">
                <a:ea typeface="Calibri" panose="020F0502020204030204" pitchFamily="34" charset="0"/>
              </a:rPr>
            </a:br>
            <a:r>
              <a:rPr lang="en-US" sz="2000" dirty="0">
                <a:ea typeface="Calibri" panose="020F0502020204030204" pitchFamily="34" charset="0"/>
              </a:rPr>
              <a:t>The fjord system is well aerated and bottom water is in </a:t>
            </a:r>
            <a:r>
              <a:rPr lang="en-US" sz="2000" dirty="0" err="1">
                <a:ea typeface="Calibri" panose="020F0502020204030204" pitchFamily="34" charset="0"/>
              </a:rPr>
              <a:t>oxic</a:t>
            </a:r>
            <a:r>
              <a:rPr lang="en-US" sz="2000" dirty="0">
                <a:ea typeface="Calibri" panose="020F0502020204030204" pitchFamily="34" charset="0"/>
              </a:rPr>
              <a:t> conditions.</a:t>
            </a:r>
          </a:p>
          <a:p>
            <a:r>
              <a:rPr lang="en-US" sz="2000" dirty="0">
                <a:ea typeface="Calibri" panose="020F0502020204030204" pitchFamily="34" charset="0"/>
              </a:rPr>
              <a:t>Field surveys to assess the biogeochemical structure of the water column and the sediments potentially affected by cage aquaculture were performed.</a:t>
            </a:r>
          </a:p>
          <a:p>
            <a:r>
              <a:rPr lang="en-US" sz="2000" dirty="0">
                <a:ea typeface="Calibri" panose="020F0502020204030204" pitchFamily="34" charset="0"/>
              </a:rPr>
              <a:t>Water samples were taken near five fish farm installations (at 20 m, 200 m and 500 m distance) and in the middle of the fjord, whereas sediment samples were collected from the southernmost station only.</a:t>
            </a:r>
            <a:endParaRPr lang="ru-RU" sz="2000" dirty="0"/>
          </a:p>
        </p:txBody>
      </p:sp>
    </p:spTree>
    <p:extLst>
      <p:ext uri="{BB962C8B-B14F-4D97-AF65-F5344CB8AC3E}">
        <p14:creationId xmlns:p14="http://schemas.microsoft.com/office/powerpoint/2010/main" val="3624979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FA1AE1-B4C6-4E57-926F-99BD4EAE13F8}"/>
              </a:ext>
            </a:extLst>
          </p:cNvPr>
          <p:cNvSpPr>
            <a:spLocks noGrp="1"/>
          </p:cNvSpPr>
          <p:nvPr>
            <p:ph type="title"/>
          </p:nvPr>
        </p:nvSpPr>
        <p:spPr>
          <a:xfrm>
            <a:off x="1074821" y="0"/>
            <a:ext cx="10515600" cy="1325563"/>
          </a:xfrm>
        </p:spPr>
        <p:txBody>
          <a:bodyPr/>
          <a:lstStyle/>
          <a:p>
            <a:r>
              <a:rPr lang="en-US" dirty="0">
                <a:solidFill>
                  <a:srgbClr val="008080"/>
                </a:solidFill>
              </a:rPr>
              <a:t>Modelled and observed vertical distribution</a:t>
            </a:r>
            <a:endParaRPr lang="ru-RU" dirty="0">
              <a:solidFill>
                <a:srgbClr val="008080"/>
              </a:solidFill>
            </a:endParaRPr>
          </a:p>
        </p:txBody>
      </p:sp>
      <p:pic>
        <p:nvPicPr>
          <p:cNvPr id="5" name="Picture 16" descr="A close up of a map&#10;&#10;Description automatically generated">
            <a:extLst>
              <a:ext uri="{FF2B5EF4-FFF2-40B4-BE49-F238E27FC236}">
                <a16:creationId xmlns:a16="http://schemas.microsoft.com/office/drawing/2014/main" id="{99356172-249E-4811-A10C-99A32B4CF541}"/>
              </a:ext>
            </a:extLst>
          </p:cNvPr>
          <p:cNvPicPr/>
          <p:nvPr/>
        </p:nvPicPr>
        <p:blipFill>
          <a:blip r:embed="rId2">
            <a:extLst>
              <a:ext uri="{28A0092B-C50C-407E-A947-70E740481C1C}">
                <a14:useLocalDpi xmlns:a14="http://schemas.microsoft.com/office/drawing/2010/main" val="0"/>
              </a:ext>
            </a:extLst>
          </a:blip>
          <a:stretch>
            <a:fillRect/>
          </a:stretch>
        </p:blipFill>
        <p:spPr>
          <a:xfrm>
            <a:off x="1297076" y="985586"/>
            <a:ext cx="9597847" cy="3892217"/>
          </a:xfrm>
          <a:prstGeom prst="rect">
            <a:avLst/>
          </a:prstGeom>
        </p:spPr>
      </p:pic>
      <p:sp>
        <p:nvSpPr>
          <p:cNvPr id="6" name="TextBox 5">
            <a:extLst>
              <a:ext uri="{FF2B5EF4-FFF2-40B4-BE49-F238E27FC236}">
                <a16:creationId xmlns:a16="http://schemas.microsoft.com/office/drawing/2014/main" id="{B645D099-DD73-48D2-844D-28329BFD7B70}"/>
              </a:ext>
            </a:extLst>
          </p:cNvPr>
          <p:cNvSpPr txBox="1"/>
          <p:nvPr/>
        </p:nvSpPr>
        <p:spPr>
          <a:xfrm>
            <a:off x="1074821" y="4877803"/>
            <a:ext cx="11117179" cy="2031325"/>
          </a:xfrm>
          <a:prstGeom prst="rect">
            <a:avLst/>
          </a:prstGeom>
          <a:noFill/>
        </p:spPr>
        <p:txBody>
          <a:bodyPr wrap="square" rtlCol="0">
            <a:spAutoFit/>
          </a:bodyPr>
          <a:lstStyle/>
          <a:p>
            <a:pPr algn="ctr"/>
            <a:r>
              <a:rPr lang="en-US" dirty="0"/>
              <a:t>Modelled and observed vertical distribution of dissolved oxygen (A), phosphate (B), nitrate (C), ammonium (D), total alkalinity (E), and dissolved inorganic carbon (F), in the water column and porewater. Light blue circles show concentrations observed at 300-1000 m distance from a farm in the water column. Red and yellow circles show sediment porewater concentrations observed at 100 and 500 m from a farm (stations 200 and 199 respectively). All samples were taken in August. </a:t>
            </a:r>
            <a:r>
              <a:rPr lang="en-US" dirty="0" err="1"/>
              <a:t>Coloured</a:t>
            </a:r>
            <a:r>
              <a:rPr lang="en-US" dirty="0"/>
              <a:t> lines show the distributions of modelled concentrations in the time interval +/-1 month relative to observations (bottom) for different distances from a farm: 100 m (red), 500 m (yellow), 900 m (green) and 1400 m (blue).</a:t>
            </a:r>
            <a:endParaRPr lang="ru-RU" dirty="0"/>
          </a:p>
        </p:txBody>
      </p:sp>
      <p:sp>
        <p:nvSpPr>
          <p:cNvPr id="3" name="TextBox 2">
            <a:extLst>
              <a:ext uri="{FF2B5EF4-FFF2-40B4-BE49-F238E27FC236}">
                <a16:creationId xmlns:a16="http://schemas.microsoft.com/office/drawing/2014/main" id="{4014C958-8E15-4ABB-A45C-F3BE73A6041F}"/>
              </a:ext>
            </a:extLst>
          </p:cNvPr>
          <p:cNvSpPr txBox="1"/>
          <p:nvPr/>
        </p:nvSpPr>
        <p:spPr>
          <a:xfrm>
            <a:off x="1574275" y="2747028"/>
            <a:ext cx="317716" cy="369332"/>
          </a:xfrm>
          <a:prstGeom prst="rect">
            <a:avLst/>
          </a:prstGeom>
          <a:noFill/>
        </p:spPr>
        <p:txBody>
          <a:bodyPr wrap="none" rtlCol="0">
            <a:spAutoFit/>
          </a:bodyPr>
          <a:lstStyle/>
          <a:p>
            <a:r>
              <a:rPr lang="ru-RU" dirty="0"/>
              <a:t>А</a:t>
            </a:r>
          </a:p>
        </p:txBody>
      </p:sp>
      <p:sp>
        <p:nvSpPr>
          <p:cNvPr id="7" name="TextBox 6">
            <a:extLst>
              <a:ext uri="{FF2B5EF4-FFF2-40B4-BE49-F238E27FC236}">
                <a16:creationId xmlns:a16="http://schemas.microsoft.com/office/drawing/2014/main" id="{41C6318C-081B-4984-9A01-851266500647}"/>
              </a:ext>
            </a:extLst>
          </p:cNvPr>
          <p:cNvSpPr txBox="1"/>
          <p:nvPr/>
        </p:nvSpPr>
        <p:spPr>
          <a:xfrm>
            <a:off x="3206683" y="2747028"/>
            <a:ext cx="309700" cy="369332"/>
          </a:xfrm>
          <a:prstGeom prst="rect">
            <a:avLst/>
          </a:prstGeom>
          <a:noFill/>
        </p:spPr>
        <p:txBody>
          <a:bodyPr wrap="none" rtlCol="0">
            <a:spAutoFit/>
          </a:bodyPr>
          <a:lstStyle/>
          <a:p>
            <a:r>
              <a:rPr lang="en-US" dirty="0"/>
              <a:t>B</a:t>
            </a:r>
            <a:endParaRPr lang="ru-RU" dirty="0"/>
          </a:p>
        </p:txBody>
      </p:sp>
      <p:sp>
        <p:nvSpPr>
          <p:cNvPr id="8" name="TextBox 7">
            <a:extLst>
              <a:ext uri="{FF2B5EF4-FFF2-40B4-BE49-F238E27FC236}">
                <a16:creationId xmlns:a16="http://schemas.microsoft.com/office/drawing/2014/main" id="{DC1CF500-3DBF-491E-82FA-571956A4C947}"/>
              </a:ext>
            </a:extLst>
          </p:cNvPr>
          <p:cNvSpPr txBox="1"/>
          <p:nvPr/>
        </p:nvSpPr>
        <p:spPr>
          <a:xfrm>
            <a:off x="4878394" y="2747028"/>
            <a:ext cx="308098" cy="369332"/>
          </a:xfrm>
          <a:prstGeom prst="rect">
            <a:avLst/>
          </a:prstGeom>
          <a:noFill/>
        </p:spPr>
        <p:txBody>
          <a:bodyPr wrap="none" rtlCol="0">
            <a:spAutoFit/>
          </a:bodyPr>
          <a:lstStyle/>
          <a:p>
            <a:r>
              <a:rPr lang="en-US" dirty="0"/>
              <a:t>C</a:t>
            </a:r>
            <a:endParaRPr lang="ru-RU" dirty="0"/>
          </a:p>
        </p:txBody>
      </p:sp>
      <p:sp>
        <p:nvSpPr>
          <p:cNvPr id="9" name="TextBox 8">
            <a:extLst>
              <a:ext uri="{FF2B5EF4-FFF2-40B4-BE49-F238E27FC236}">
                <a16:creationId xmlns:a16="http://schemas.microsoft.com/office/drawing/2014/main" id="{F0686A8F-3BEB-43C5-8172-8E5146CCA9D0}"/>
              </a:ext>
            </a:extLst>
          </p:cNvPr>
          <p:cNvSpPr txBox="1"/>
          <p:nvPr/>
        </p:nvSpPr>
        <p:spPr>
          <a:xfrm>
            <a:off x="6417844" y="2747028"/>
            <a:ext cx="327334" cy="369332"/>
          </a:xfrm>
          <a:prstGeom prst="rect">
            <a:avLst/>
          </a:prstGeom>
          <a:noFill/>
        </p:spPr>
        <p:txBody>
          <a:bodyPr wrap="none" rtlCol="0">
            <a:spAutoFit/>
          </a:bodyPr>
          <a:lstStyle/>
          <a:p>
            <a:r>
              <a:rPr lang="en-US" dirty="0"/>
              <a:t>D</a:t>
            </a:r>
            <a:endParaRPr lang="ru-RU" dirty="0"/>
          </a:p>
        </p:txBody>
      </p:sp>
      <p:sp>
        <p:nvSpPr>
          <p:cNvPr id="10" name="TextBox 9">
            <a:extLst>
              <a:ext uri="{FF2B5EF4-FFF2-40B4-BE49-F238E27FC236}">
                <a16:creationId xmlns:a16="http://schemas.microsoft.com/office/drawing/2014/main" id="{F3B69483-09DA-4DBE-93F4-A39425FB6463}"/>
              </a:ext>
            </a:extLst>
          </p:cNvPr>
          <p:cNvSpPr txBox="1"/>
          <p:nvPr/>
        </p:nvSpPr>
        <p:spPr>
          <a:xfrm>
            <a:off x="7976530" y="2747028"/>
            <a:ext cx="296876" cy="369332"/>
          </a:xfrm>
          <a:prstGeom prst="rect">
            <a:avLst/>
          </a:prstGeom>
          <a:noFill/>
        </p:spPr>
        <p:txBody>
          <a:bodyPr wrap="none" rtlCol="0">
            <a:spAutoFit/>
          </a:bodyPr>
          <a:lstStyle/>
          <a:p>
            <a:r>
              <a:rPr lang="en-US" dirty="0"/>
              <a:t>E</a:t>
            </a:r>
            <a:endParaRPr lang="ru-RU" dirty="0"/>
          </a:p>
        </p:txBody>
      </p:sp>
      <p:sp>
        <p:nvSpPr>
          <p:cNvPr id="11" name="TextBox 10">
            <a:extLst>
              <a:ext uri="{FF2B5EF4-FFF2-40B4-BE49-F238E27FC236}">
                <a16:creationId xmlns:a16="http://schemas.microsoft.com/office/drawing/2014/main" id="{7013CBB4-D41B-4D1B-AC52-601FBB3FF0E4}"/>
              </a:ext>
            </a:extLst>
          </p:cNvPr>
          <p:cNvSpPr txBox="1"/>
          <p:nvPr/>
        </p:nvSpPr>
        <p:spPr>
          <a:xfrm>
            <a:off x="9587159" y="2747028"/>
            <a:ext cx="290464" cy="369332"/>
          </a:xfrm>
          <a:prstGeom prst="rect">
            <a:avLst/>
          </a:prstGeom>
          <a:noFill/>
        </p:spPr>
        <p:txBody>
          <a:bodyPr wrap="none" rtlCol="0">
            <a:spAutoFit/>
          </a:bodyPr>
          <a:lstStyle/>
          <a:p>
            <a:r>
              <a:rPr lang="en-US" dirty="0"/>
              <a:t>F</a:t>
            </a:r>
            <a:endParaRPr lang="ru-RU" dirty="0"/>
          </a:p>
        </p:txBody>
      </p:sp>
    </p:spTree>
    <p:extLst>
      <p:ext uri="{BB962C8B-B14F-4D97-AF65-F5344CB8AC3E}">
        <p14:creationId xmlns:p14="http://schemas.microsoft.com/office/powerpoint/2010/main" val="2267532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00E145-D5B0-46BD-AE0B-E9E9C35DC630}"/>
              </a:ext>
            </a:extLst>
          </p:cNvPr>
          <p:cNvSpPr>
            <a:spLocks noGrp="1"/>
          </p:cNvSpPr>
          <p:nvPr>
            <p:ph type="title"/>
          </p:nvPr>
        </p:nvSpPr>
        <p:spPr>
          <a:xfrm>
            <a:off x="756920" y="378932"/>
            <a:ext cx="10515600" cy="973963"/>
          </a:xfrm>
        </p:spPr>
        <p:txBody>
          <a:bodyPr/>
          <a:lstStyle/>
          <a:p>
            <a:r>
              <a:rPr lang="en-US" dirty="0">
                <a:solidFill>
                  <a:srgbClr val="008080"/>
                </a:solidFill>
              </a:rPr>
              <a:t>Fish farm</a:t>
            </a:r>
            <a:endParaRPr lang="ru-RU" dirty="0">
              <a:solidFill>
                <a:srgbClr val="008080"/>
              </a:solidFill>
            </a:endParaRPr>
          </a:p>
        </p:txBody>
      </p:sp>
      <p:sp>
        <p:nvSpPr>
          <p:cNvPr id="3" name="Объект 2">
            <a:extLst>
              <a:ext uri="{FF2B5EF4-FFF2-40B4-BE49-F238E27FC236}">
                <a16:creationId xmlns:a16="http://schemas.microsoft.com/office/drawing/2014/main" id="{AA34BCA5-C9A1-4D57-A0F5-D4AD3FB31C22}"/>
              </a:ext>
            </a:extLst>
          </p:cNvPr>
          <p:cNvSpPr>
            <a:spLocks noGrp="1"/>
          </p:cNvSpPr>
          <p:nvPr>
            <p:ph idx="1"/>
          </p:nvPr>
        </p:nvSpPr>
        <p:spPr>
          <a:xfrm>
            <a:off x="445530" y="1438720"/>
            <a:ext cx="4559606" cy="4854381"/>
          </a:xfrm>
        </p:spPr>
        <p:txBody>
          <a:bodyPr>
            <a:normAutofit fontScale="85000" lnSpcReduction="20000"/>
          </a:bodyPr>
          <a:lstStyle/>
          <a:p>
            <a:r>
              <a:rPr lang="en-US" dirty="0"/>
              <a:t>We modeled a single fish farm comprising 3 cages positioned in adjacent grid cells of width 25 m.</a:t>
            </a:r>
          </a:p>
          <a:p>
            <a:r>
              <a:rPr lang="en-US" dirty="0"/>
              <a:t>The biogeochemical fate of the fish farm waste was simulated in a specifically written FABM compatible module.</a:t>
            </a:r>
          </a:p>
          <a:p>
            <a:r>
              <a:rPr lang="en-US" dirty="0"/>
              <a:t>The vertical sinking speed of Waste was taken as 1000 m d</a:t>
            </a:r>
            <a:r>
              <a:rPr lang="en-US" baseline="30000" dirty="0"/>
              <a:t>-1</a:t>
            </a:r>
            <a:r>
              <a:rPr lang="en-US" dirty="0"/>
              <a:t> for the dominant size class of Atlantic salmon waste particles (1-5 cm s</a:t>
            </a:r>
            <a:r>
              <a:rPr lang="en-US" baseline="30000" dirty="0"/>
              <a:t>-1</a:t>
            </a:r>
            <a:r>
              <a:rPr lang="en-US" dirty="0"/>
              <a:t>).</a:t>
            </a:r>
          </a:p>
          <a:p>
            <a:r>
              <a:rPr lang="en-US" dirty="0"/>
              <a:t>To parameterize the effect of respiration of living fish we introduced a dependence between amount of injected Waste and consumed oxygen.</a:t>
            </a:r>
          </a:p>
        </p:txBody>
      </p:sp>
      <p:pic>
        <p:nvPicPr>
          <p:cNvPr id="5" name="image3.png">
            <a:extLst>
              <a:ext uri="{FF2B5EF4-FFF2-40B4-BE49-F238E27FC236}">
                <a16:creationId xmlns:a16="http://schemas.microsoft.com/office/drawing/2014/main" id="{281DBF75-A608-4376-A339-39FFFC970CB9}"/>
              </a:ext>
            </a:extLst>
          </p:cNvPr>
          <p:cNvPicPr/>
          <p:nvPr/>
        </p:nvPicPr>
        <p:blipFill>
          <a:blip r:embed="rId2"/>
          <a:srcRect/>
          <a:stretch>
            <a:fillRect/>
          </a:stretch>
        </p:blipFill>
        <p:spPr>
          <a:xfrm>
            <a:off x="5005137" y="1352895"/>
            <a:ext cx="6812453" cy="3966243"/>
          </a:xfrm>
          <a:prstGeom prst="rect">
            <a:avLst/>
          </a:prstGeom>
          <a:ln w="38100">
            <a:noFill/>
            <a:prstDash val="solid"/>
          </a:ln>
        </p:spPr>
      </p:pic>
      <p:sp>
        <p:nvSpPr>
          <p:cNvPr id="6" name="Прямоугольник 5">
            <a:extLst>
              <a:ext uri="{FF2B5EF4-FFF2-40B4-BE49-F238E27FC236}">
                <a16:creationId xmlns:a16="http://schemas.microsoft.com/office/drawing/2014/main" id="{F3E78258-FB5F-4DC0-872A-D7A3AB4AAA79}"/>
              </a:ext>
            </a:extLst>
          </p:cNvPr>
          <p:cNvSpPr/>
          <p:nvPr/>
        </p:nvSpPr>
        <p:spPr>
          <a:xfrm>
            <a:off x="5759116" y="5319138"/>
            <a:ext cx="6058473" cy="923330"/>
          </a:xfrm>
          <a:prstGeom prst="rect">
            <a:avLst/>
          </a:prstGeom>
        </p:spPr>
        <p:txBody>
          <a:bodyPr wrap="square">
            <a:spAutoFit/>
          </a:bodyPr>
          <a:lstStyle/>
          <a:p>
            <a:pPr algn="ctr"/>
            <a:r>
              <a:rPr lang="en-US" dirty="0"/>
              <a:t>A scheme  of the fish farm feed fate and the Waste emission during typical 2-year long fish farm installation scenario assumed in the model. </a:t>
            </a:r>
            <a:endParaRPr lang="ru-RU" dirty="0"/>
          </a:p>
        </p:txBody>
      </p:sp>
    </p:spTree>
    <p:extLst>
      <p:ext uri="{BB962C8B-B14F-4D97-AF65-F5344CB8AC3E}">
        <p14:creationId xmlns:p14="http://schemas.microsoft.com/office/powerpoint/2010/main" val="1614284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36C343B-CEDE-4DAB-A011-9EF86174F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 y="0"/>
            <a:ext cx="12189957" cy="6094979"/>
          </a:xfrm>
          <a:prstGeom prst="rect">
            <a:avLst/>
          </a:prstGeom>
        </p:spPr>
      </p:pic>
      <p:sp>
        <p:nvSpPr>
          <p:cNvPr id="2" name="Заголовок 1">
            <a:extLst>
              <a:ext uri="{FF2B5EF4-FFF2-40B4-BE49-F238E27FC236}">
                <a16:creationId xmlns:a16="http://schemas.microsoft.com/office/drawing/2014/main" id="{0D8EEC74-4A58-4DBD-A2A2-1F1195D28498}"/>
              </a:ext>
            </a:extLst>
          </p:cNvPr>
          <p:cNvSpPr>
            <a:spLocks noGrp="1"/>
          </p:cNvSpPr>
          <p:nvPr>
            <p:ph type="title"/>
          </p:nvPr>
        </p:nvSpPr>
        <p:spPr>
          <a:xfrm>
            <a:off x="5015061" y="98108"/>
            <a:ext cx="7026896" cy="2221110"/>
          </a:xfrm>
        </p:spPr>
        <p:txBody>
          <a:bodyPr>
            <a:normAutofit/>
          </a:bodyPr>
          <a:lstStyle/>
          <a:p>
            <a:pPr algn="ctr"/>
            <a:r>
              <a:rPr lang="en-US" dirty="0">
                <a:solidFill>
                  <a:srgbClr val="008080"/>
                </a:solidFill>
              </a:rPr>
              <a:t>Waste emission results in reduction of oxygen penetration depth</a:t>
            </a:r>
            <a:endParaRPr lang="ru-RU" dirty="0">
              <a:solidFill>
                <a:srgbClr val="008080"/>
              </a:solidFill>
            </a:endParaRPr>
          </a:p>
        </p:txBody>
      </p:sp>
      <p:sp>
        <p:nvSpPr>
          <p:cNvPr id="7" name="Прямоугольник 6">
            <a:extLst>
              <a:ext uri="{FF2B5EF4-FFF2-40B4-BE49-F238E27FC236}">
                <a16:creationId xmlns:a16="http://schemas.microsoft.com/office/drawing/2014/main" id="{2C85A690-4BBE-4DE4-83EF-A34E718F0A5A}"/>
              </a:ext>
            </a:extLst>
          </p:cNvPr>
          <p:cNvSpPr/>
          <p:nvPr/>
        </p:nvSpPr>
        <p:spPr>
          <a:xfrm>
            <a:off x="2278380" y="6113562"/>
            <a:ext cx="7635240" cy="646331"/>
          </a:xfrm>
          <a:prstGeom prst="rect">
            <a:avLst/>
          </a:prstGeom>
        </p:spPr>
        <p:txBody>
          <a:bodyPr wrap="square">
            <a:spAutoFit/>
          </a:bodyPr>
          <a:lstStyle/>
          <a:p>
            <a:pPr algn="ctr"/>
            <a:r>
              <a:rPr lang="en-US" dirty="0"/>
              <a:t>Animation of temporal variability of waste emission and oxygen concentration along the transect from the start to the end + 3 months of fish farm operation </a:t>
            </a:r>
            <a:endParaRPr lang="ru-RU" dirty="0"/>
          </a:p>
        </p:txBody>
      </p:sp>
    </p:spTree>
    <p:extLst>
      <p:ext uri="{BB962C8B-B14F-4D97-AF65-F5344CB8AC3E}">
        <p14:creationId xmlns:p14="http://schemas.microsoft.com/office/powerpoint/2010/main" val="2699447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289C9B-8869-4666-93F4-14B7C884DB62}"/>
              </a:ext>
            </a:extLst>
          </p:cNvPr>
          <p:cNvSpPr>
            <a:spLocks noGrp="1"/>
          </p:cNvSpPr>
          <p:nvPr>
            <p:ph type="title"/>
          </p:nvPr>
        </p:nvSpPr>
        <p:spPr>
          <a:xfrm>
            <a:off x="838199" y="365125"/>
            <a:ext cx="5630723" cy="1325563"/>
          </a:xfrm>
        </p:spPr>
        <p:txBody>
          <a:bodyPr>
            <a:normAutofit/>
          </a:bodyPr>
          <a:lstStyle/>
          <a:p>
            <a:r>
              <a:rPr lang="en-US" dirty="0">
                <a:solidFill>
                  <a:srgbClr val="008080"/>
                </a:solidFill>
              </a:rPr>
              <a:t>Baseline region and the fish farm variability</a:t>
            </a:r>
            <a:endParaRPr lang="ru-RU" dirty="0">
              <a:solidFill>
                <a:srgbClr val="008080"/>
              </a:solidFill>
            </a:endParaRPr>
          </a:p>
        </p:txBody>
      </p:sp>
      <p:pic>
        <p:nvPicPr>
          <p:cNvPr id="5" name="Picture 11">
            <a:extLst>
              <a:ext uri="{FF2B5EF4-FFF2-40B4-BE49-F238E27FC236}">
                <a16:creationId xmlns:a16="http://schemas.microsoft.com/office/drawing/2014/main" id="{5E6F07AF-FBB6-433A-A8F9-33A5B1C83CCB}"/>
              </a:ext>
            </a:extLst>
          </p:cNvPr>
          <p:cNvPicPr/>
          <p:nvPr/>
        </p:nvPicPr>
        <p:blipFill rotWithShape="1">
          <a:blip r:embed="rId2">
            <a:extLst>
              <a:ext uri="{28A0092B-C50C-407E-A947-70E740481C1C}">
                <a14:useLocalDpi xmlns:a14="http://schemas.microsoft.com/office/drawing/2010/main" val="0"/>
              </a:ext>
            </a:extLst>
          </a:blip>
          <a:srcRect b="58217"/>
          <a:stretch/>
        </p:blipFill>
        <p:spPr>
          <a:xfrm>
            <a:off x="861694" y="1953502"/>
            <a:ext cx="5309709" cy="3630342"/>
          </a:xfrm>
          <a:prstGeom prst="rect">
            <a:avLst/>
          </a:prstGeom>
        </p:spPr>
      </p:pic>
      <p:pic>
        <p:nvPicPr>
          <p:cNvPr id="6" name="Picture 11">
            <a:extLst>
              <a:ext uri="{FF2B5EF4-FFF2-40B4-BE49-F238E27FC236}">
                <a16:creationId xmlns:a16="http://schemas.microsoft.com/office/drawing/2014/main" id="{A9541F90-D6AE-4B7B-BB8E-4E2D02AAA2F6}"/>
              </a:ext>
            </a:extLst>
          </p:cNvPr>
          <p:cNvPicPr/>
          <p:nvPr/>
        </p:nvPicPr>
        <p:blipFill rotWithShape="1">
          <a:blip r:embed="rId2">
            <a:extLst>
              <a:ext uri="{28A0092B-C50C-407E-A947-70E740481C1C}">
                <a14:useLocalDpi xmlns:a14="http://schemas.microsoft.com/office/drawing/2010/main" val="0"/>
              </a:ext>
            </a:extLst>
          </a:blip>
          <a:srcRect t="41608"/>
          <a:stretch/>
        </p:blipFill>
        <p:spPr>
          <a:xfrm>
            <a:off x="6539434" y="642698"/>
            <a:ext cx="5257800" cy="5023831"/>
          </a:xfrm>
          <a:prstGeom prst="rect">
            <a:avLst/>
          </a:prstGeom>
        </p:spPr>
      </p:pic>
      <p:sp>
        <p:nvSpPr>
          <p:cNvPr id="7" name="Прямоугольник 6">
            <a:extLst>
              <a:ext uri="{FF2B5EF4-FFF2-40B4-BE49-F238E27FC236}">
                <a16:creationId xmlns:a16="http://schemas.microsoft.com/office/drawing/2014/main" id="{096DDE1B-C647-467E-A418-4706D85AEB79}"/>
              </a:ext>
            </a:extLst>
          </p:cNvPr>
          <p:cNvSpPr/>
          <p:nvPr/>
        </p:nvSpPr>
        <p:spPr>
          <a:xfrm>
            <a:off x="934197" y="5666529"/>
            <a:ext cx="10933548" cy="646331"/>
          </a:xfrm>
          <a:prstGeom prst="rect">
            <a:avLst/>
          </a:prstGeom>
        </p:spPr>
        <p:txBody>
          <a:bodyPr wrap="square">
            <a:spAutoFit/>
          </a:bodyPr>
          <a:lstStyle/>
          <a:p>
            <a:pPr algn="ctr"/>
            <a:r>
              <a:rPr lang="en-US" dirty="0"/>
              <a:t>Variability of parameters during a 2-year period with a typical fish farm installation scenario (from April 1st first year to November 1st second year) in the baseline region and at the fish farm installation.</a:t>
            </a:r>
            <a:endParaRPr lang="ru-RU" dirty="0"/>
          </a:p>
        </p:txBody>
      </p:sp>
      <p:graphicFrame>
        <p:nvGraphicFramePr>
          <p:cNvPr id="8" name="Таблица 8">
            <a:extLst>
              <a:ext uri="{FF2B5EF4-FFF2-40B4-BE49-F238E27FC236}">
                <a16:creationId xmlns:a16="http://schemas.microsoft.com/office/drawing/2014/main" id="{FEB58B88-190C-487A-A227-654B80207AF1}"/>
              </a:ext>
            </a:extLst>
          </p:cNvPr>
          <p:cNvGraphicFramePr>
            <a:graphicFrameLocks noGrp="1"/>
          </p:cNvGraphicFramePr>
          <p:nvPr>
            <p:extLst>
              <p:ext uri="{D42A27DB-BD31-4B8C-83A1-F6EECF244321}">
                <p14:modId xmlns:p14="http://schemas.microsoft.com/office/powerpoint/2010/main" val="1871659642"/>
              </p:ext>
            </p:extLst>
          </p:nvPr>
        </p:nvGraphicFramePr>
        <p:xfrm>
          <a:off x="1196501" y="1870817"/>
          <a:ext cx="4456066" cy="370840"/>
        </p:xfrm>
        <a:graphic>
          <a:graphicData uri="http://schemas.openxmlformats.org/drawingml/2006/table">
            <a:tbl>
              <a:tblPr firstRow="1" bandRow="1">
                <a:tableStyleId>{F5AB1C69-6EDB-4FF4-983F-18BD219EF322}</a:tableStyleId>
              </a:tblPr>
              <a:tblGrid>
                <a:gridCol w="2228033">
                  <a:extLst>
                    <a:ext uri="{9D8B030D-6E8A-4147-A177-3AD203B41FA5}">
                      <a16:colId xmlns:a16="http://schemas.microsoft.com/office/drawing/2014/main" val="3710979138"/>
                    </a:ext>
                  </a:extLst>
                </a:gridCol>
                <a:gridCol w="2228033">
                  <a:extLst>
                    <a:ext uri="{9D8B030D-6E8A-4147-A177-3AD203B41FA5}">
                      <a16:colId xmlns:a16="http://schemas.microsoft.com/office/drawing/2014/main" val="1041293868"/>
                    </a:ext>
                  </a:extLst>
                </a:gridCol>
              </a:tblGrid>
              <a:tr h="370840">
                <a:tc>
                  <a:txBody>
                    <a:bodyPr/>
                    <a:lstStyle/>
                    <a:p>
                      <a:pPr algn="ctr"/>
                      <a:r>
                        <a:rPr lang="en-US" dirty="0">
                          <a:solidFill>
                            <a:schemeClr val="tx1"/>
                          </a:solidFill>
                        </a:rPr>
                        <a:t>Baseline</a:t>
                      </a:r>
                      <a:endParaRPr lang="ru-RU" dirty="0">
                        <a:solidFill>
                          <a:schemeClr val="tx1"/>
                        </a:solidFill>
                      </a:endParaRPr>
                    </a:p>
                  </a:txBody>
                  <a:tcPr>
                    <a:noFill/>
                  </a:tcPr>
                </a:tc>
                <a:tc>
                  <a:txBody>
                    <a:bodyPr/>
                    <a:lstStyle/>
                    <a:p>
                      <a:pPr algn="ctr"/>
                      <a:r>
                        <a:rPr lang="en-US" dirty="0">
                          <a:solidFill>
                            <a:schemeClr val="tx1"/>
                          </a:solidFill>
                        </a:rPr>
                        <a:t>Fish Farm</a:t>
                      </a:r>
                      <a:endParaRPr lang="ru-RU" dirty="0">
                        <a:solidFill>
                          <a:schemeClr val="tx1"/>
                        </a:solidFill>
                      </a:endParaRPr>
                    </a:p>
                  </a:txBody>
                  <a:tcPr>
                    <a:noFill/>
                  </a:tcPr>
                </a:tc>
                <a:extLst>
                  <a:ext uri="{0D108BD9-81ED-4DB2-BD59-A6C34878D82A}">
                    <a16:rowId xmlns:a16="http://schemas.microsoft.com/office/drawing/2014/main" val="2552240153"/>
                  </a:ext>
                </a:extLst>
              </a:tr>
            </a:tbl>
          </a:graphicData>
        </a:graphic>
      </p:graphicFrame>
      <p:graphicFrame>
        <p:nvGraphicFramePr>
          <p:cNvPr id="10" name="Таблица 8">
            <a:extLst>
              <a:ext uri="{FF2B5EF4-FFF2-40B4-BE49-F238E27FC236}">
                <a16:creationId xmlns:a16="http://schemas.microsoft.com/office/drawing/2014/main" id="{6824AB84-FD60-48E6-87F6-F32DA139AACC}"/>
              </a:ext>
            </a:extLst>
          </p:cNvPr>
          <p:cNvGraphicFramePr>
            <a:graphicFrameLocks noGrp="1"/>
          </p:cNvGraphicFramePr>
          <p:nvPr>
            <p:extLst>
              <p:ext uri="{D42A27DB-BD31-4B8C-83A1-F6EECF244321}">
                <p14:modId xmlns:p14="http://schemas.microsoft.com/office/powerpoint/2010/main" val="4031153712"/>
              </p:ext>
            </p:extLst>
          </p:nvPr>
        </p:nvGraphicFramePr>
        <p:xfrm>
          <a:off x="6796390" y="230516"/>
          <a:ext cx="4456066" cy="370840"/>
        </p:xfrm>
        <a:graphic>
          <a:graphicData uri="http://schemas.openxmlformats.org/drawingml/2006/table">
            <a:tbl>
              <a:tblPr firstRow="1" bandRow="1">
                <a:tableStyleId>{F5AB1C69-6EDB-4FF4-983F-18BD219EF322}</a:tableStyleId>
              </a:tblPr>
              <a:tblGrid>
                <a:gridCol w="2228033">
                  <a:extLst>
                    <a:ext uri="{9D8B030D-6E8A-4147-A177-3AD203B41FA5}">
                      <a16:colId xmlns:a16="http://schemas.microsoft.com/office/drawing/2014/main" val="3710979138"/>
                    </a:ext>
                  </a:extLst>
                </a:gridCol>
                <a:gridCol w="2228033">
                  <a:extLst>
                    <a:ext uri="{9D8B030D-6E8A-4147-A177-3AD203B41FA5}">
                      <a16:colId xmlns:a16="http://schemas.microsoft.com/office/drawing/2014/main" val="1041293868"/>
                    </a:ext>
                  </a:extLst>
                </a:gridCol>
              </a:tblGrid>
              <a:tr h="370840">
                <a:tc>
                  <a:txBody>
                    <a:bodyPr/>
                    <a:lstStyle/>
                    <a:p>
                      <a:pPr algn="ctr"/>
                      <a:r>
                        <a:rPr lang="en-US" dirty="0">
                          <a:solidFill>
                            <a:schemeClr val="tx1"/>
                          </a:solidFill>
                        </a:rPr>
                        <a:t>Baseline</a:t>
                      </a:r>
                      <a:endParaRPr lang="ru-RU" dirty="0">
                        <a:solidFill>
                          <a:schemeClr val="tx1"/>
                        </a:solidFill>
                      </a:endParaRPr>
                    </a:p>
                  </a:txBody>
                  <a:tcPr>
                    <a:noFill/>
                  </a:tcPr>
                </a:tc>
                <a:tc>
                  <a:txBody>
                    <a:bodyPr/>
                    <a:lstStyle/>
                    <a:p>
                      <a:pPr algn="ctr"/>
                      <a:r>
                        <a:rPr lang="en-US" dirty="0">
                          <a:solidFill>
                            <a:schemeClr val="tx1"/>
                          </a:solidFill>
                        </a:rPr>
                        <a:t>Fish Farm</a:t>
                      </a:r>
                      <a:endParaRPr lang="ru-RU" dirty="0">
                        <a:solidFill>
                          <a:schemeClr val="tx1"/>
                        </a:solidFill>
                      </a:endParaRPr>
                    </a:p>
                  </a:txBody>
                  <a:tcPr>
                    <a:noFill/>
                  </a:tcPr>
                </a:tc>
                <a:extLst>
                  <a:ext uri="{0D108BD9-81ED-4DB2-BD59-A6C34878D82A}">
                    <a16:rowId xmlns:a16="http://schemas.microsoft.com/office/drawing/2014/main" val="2552240153"/>
                  </a:ext>
                </a:extLst>
              </a:tr>
            </a:tbl>
          </a:graphicData>
        </a:graphic>
      </p:graphicFrame>
    </p:spTree>
    <p:extLst>
      <p:ext uri="{BB962C8B-B14F-4D97-AF65-F5344CB8AC3E}">
        <p14:creationId xmlns:p14="http://schemas.microsoft.com/office/powerpoint/2010/main" val="126073562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262</TotalTime>
  <Words>1132</Words>
  <Application>Microsoft Office PowerPoint</Application>
  <PresentationFormat>Широкоэкранный</PresentationFormat>
  <Paragraphs>58</Paragraphs>
  <Slides>13</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13</vt:i4>
      </vt:variant>
    </vt:vector>
  </HeadingPairs>
  <TitlesOfParts>
    <vt:vector size="18" baseType="lpstr">
      <vt:lpstr>Arial</vt:lpstr>
      <vt:lpstr>Calibri</vt:lpstr>
      <vt:lpstr>Calibri Light</vt:lpstr>
      <vt:lpstr>Wingdings</vt:lpstr>
      <vt:lpstr>Тема Office</vt:lpstr>
      <vt:lpstr>Modeled based analysis of fish farm emissions impact on the fjord biogeochemistry</vt:lpstr>
      <vt:lpstr>Introduction</vt:lpstr>
      <vt:lpstr>BROM</vt:lpstr>
      <vt:lpstr>2DBP transport model</vt:lpstr>
      <vt:lpstr>Hardangerfjord. Fish farm location</vt:lpstr>
      <vt:lpstr>Modelled and observed vertical distribution</vt:lpstr>
      <vt:lpstr>Fish farm</vt:lpstr>
      <vt:lpstr>Waste emission results in reduction of oxygen penetration depth</vt:lpstr>
      <vt:lpstr>Baseline region and the fish farm variability</vt:lpstr>
      <vt:lpstr>Temporal variability of model parameters at the transect through the fish farm.</vt:lpstr>
      <vt:lpstr>Temporal variability of parameters below the fish farm </vt:lpstr>
      <vt:lpstr>Conclusions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Анфиса</dc:creator>
  <cp:lastModifiedBy>Анфиса</cp:lastModifiedBy>
  <cp:revision>31</cp:revision>
  <dcterms:created xsi:type="dcterms:W3CDTF">2020-04-30T11:46:03Z</dcterms:created>
  <dcterms:modified xsi:type="dcterms:W3CDTF">2020-05-01T08:37:56Z</dcterms:modified>
</cp:coreProperties>
</file>