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1" r:id="rId1"/>
    <p:sldMasterId id="2147484501" r:id="rId2"/>
  </p:sldMasterIdLst>
  <p:notesMasterIdLst>
    <p:notesMasterId r:id="rId17"/>
  </p:notesMasterIdLst>
  <p:sldIdLst>
    <p:sldId id="576" r:id="rId3"/>
    <p:sldId id="541" r:id="rId4"/>
    <p:sldId id="559" r:id="rId5"/>
    <p:sldId id="560" r:id="rId6"/>
    <p:sldId id="580" r:id="rId7"/>
    <p:sldId id="579" r:id="rId8"/>
    <p:sldId id="573" r:id="rId9"/>
    <p:sldId id="565" r:id="rId10"/>
    <p:sldId id="556" r:id="rId11"/>
    <p:sldId id="566" r:id="rId12"/>
    <p:sldId id="561" r:id="rId13"/>
    <p:sldId id="562" r:id="rId14"/>
    <p:sldId id="575" r:id="rId15"/>
    <p:sldId id="574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00"/>
    <a:srgbClr val="5F5F5F"/>
    <a:srgbClr val="C0504D"/>
    <a:srgbClr val="432003"/>
    <a:srgbClr val="793905"/>
    <a:srgbClr val="BFBFBF"/>
    <a:srgbClr val="404040"/>
    <a:srgbClr val="CBDFF5"/>
    <a:srgbClr val="00008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 autoAdjust="0"/>
    <p:restoredTop sz="95128" autoAdjust="0"/>
  </p:normalViewPr>
  <p:slideViewPr>
    <p:cSldViewPr>
      <p:cViewPr varScale="1">
        <p:scale>
          <a:sx n="105" d="100"/>
          <a:sy n="105" d="100"/>
        </p:scale>
        <p:origin x="21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M\Documents\Conferences\Fig.%201%20from%20Miller%20et%20a.%20(2020),%20upd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M\Documents\Conferences\Fig.%201%20from%20Miller%20et%20a.%20(2020),%20upd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M\Documents\Conferences\Fig.%201%20from%20Miller%20et%20a.%20(2020),%20updat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M\Documents\Conferences\Fig.%201%20from%20Miller%20et%20a.%20(2020),%20upda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M\Documents\Manuscripts\In%20progress\Miller%20et%20al.,%20Standardising%20&#916;17O%20reporting%20of%20silicate%20rocks%20&amp;%20minerals\Final%20data%20compariso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M\Documents\Manuscripts\In%20progress\Miller%20et%20al.,%20Standardising%20&#916;17O%20reporting%20of%20silicate%20rocks%20&amp;%20minerals\Final%20data%20comparison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4D0-4C49-B4F1-2F19497CB533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4D0-4C49-B4F1-2F19497CB533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4D0-4C49-B4F1-2F19497CB533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4D0-4C49-B4F1-2F19497CB533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4D0-4C49-B4F1-2F19497CB533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4D0-4C49-B4F1-2F19497CB533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4D0-4C49-B4F1-2F19497CB533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4D0-4C49-B4F1-2F19497CB533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4D0-4C49-B4F1-2F19497CB533}"/>
              </c:ext>
            </c:extLst>
          </c:dPt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'Data for Fig. 1'!$F$88:$F$101</c:f>
                <c:numCache>
                  <c:formatCode>General</c:formatCode>
                  <c:ptCount val="14"/>
                  <c:pt idx="0">
                    <c:v>0.08</c:v>
                  </c:pt>
                  <c:pt idx="1">
                    <c:v>0.21</c:v>
                  </c:pt>
                  <c:pt idx="2">
                    <c:v>0.1</c:v>
                  </c:pt>
                  <c:pt idx="3">
                    <c:v>0.161</c:v>
                  </c:pt>
                  <c:pt idx="4">
                    <c:v>4.7E-2</c:v>
                  </c:pt>
                  <c:pt idx="5">
                    <c:v>9.5000000000000001E-2</c:v>
                  </c:pt>
                  <c:pt idx="6">
                    <c:v>0.13300000000000001</c:v>
                  </c:pt>
                  <c:pt idx="7">
                    <c:v>9.6000000000000002E-2</c:v>
                  </c:pt>
                  <c:pt idx="8">
                    <c:v>0.13400000000000001</c:v>
                  </c:pt>
                  <c:pt idx="9">
                    <c:v>0.37268838268374221</c:v>
                  </c:pt>
                  <c:pt idx="10">
                    <c:v>0.16</c:v>
                  </c:pt>
                  <c:pt idx="11">
                    <c:v>0.08</c:v>
                  </c:pt>
                  <c:pt idx="12">
                    <c:v>9.1651513899116799E-2</c:v>
                  </c:pt>
                  <c:pt idx="13">
                    <c:v>0.09</c:v>
                  </c:pt>
                </c:numCache>
              </c:numRef>
            </c:plus>
            <c:minus>
              <c:numRef>
                <c:f>'Data for Fig. 1'!$F$88:$F$101</c:f>
                <c:numCache>
                  <c:formatCode>General</c:formatCode>
                  <c:ptCount val="14"/>
                  <c:pt idx="0">
                    <c:v>0.08</c:v>
                  </c:pt>
                  <c:pt idx="1">
                    <c:v>0.21</c:v>
                  </c:pt>
                  <c:pt idx="2">
                    <c:v>0.1</c:v>
                  </c:pt>
                  <c:pt idx="3">
                    <c:v>0.161</c:v>
                  </c:pt>
                  <c:pt idx="4">
                    <c:v>4.7E-2</c:v>
                  </c:pt>
                  <c:pt idx="5">
                    <c:v>9.5000000000000001E-2</c:v>
                  </c:pt>
                  <c:pt idx="6">
                    <c:v>0.13300000000000001</c:v>
                  </c:pt>
                  <c:pt idx="7">
                    <c:v>9.6000000000000002E-2</c:v>
                  </c:pt>
                  <c:pt idx="8">
                    <c:v>0.13400000000000001</c:v>
                  </c:pt>
                  <c:pt idx="9">
                    <c:v>0.37268838268374221</c:v>
                  </c:pt>
                  <c:pt idx="10">
                    <c:v>0.16</c:v>
                  </c:pt>
                  <c:pt idx="11">
                    <c:v>0.08</c:v>
                  </c:pt>
                  <c:pt idx="12">
                    <c:v>9.1651513899116799E-2</c:v>
                  </c:pt>
                  <c:pt idx="13">
                    <c:v>0.09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Fig. 1'!$E$88:$E$101</c:f>
              <c:numCache>
                <c:formatCode>General</c:formatCode>
                <c:ptCount val="14"/>
                <c:pt idx="0" formatCode="0.000">
                  <c:v>5.4550000000000001</c:v>
                </c:pt>
                <c:pt idx="1">
                  <c:v>5.0570000000000004</c:v>
                </c:pt>
                <c:pt idx="2" formatCode="0.000">
                  <c:v>5.2560000000000002</c:v>
                </c:pt>
                <c:pt idx="3">
                  <c:v>5.1529999999999996</c:v>
                </c:pt>
                <c:pt idx="4">
                  <c:v>5.2869999999999999</c:v>
                </c:pt>
                <c:pt idx="5">
                  <c:v>5.577</c:v>
                </c:pt>
                <c:pt idx="6">
                  <c:v>4.7679999999999998</c:v>
                </c:pt>
                <c:pt idx="7" formatCode="0.000">
                  <c:v>5.13</c:v>
                </c:pt>
                <c:pt idx="8" formatCode="0.000">
                  <c:v>5.1472015606017774</c:v>
                </c:pt>
                <c:pt idx="9" formatCode="0.000">
                  <c:v>5.26</c:v>
                </c:pt>
                <c:pt idx="10">
                  <c:v>5.28</c:v>
                </c:pt>
                <c:pt idx="11" formatCode="0.00">
                  <c:v>5.28</c:v>
                </c:pt>
                <c:pt idx="12" formatCode="0.00">
                  <c:v>5.28</c:v>
                </c:pt>
                <c:pt idx="13">
                  <c:v>5.28</c:v>
                </c:pt>
              </c:numCache>
            </c:numRef>
          </c:xVal>
          <c:yVal>
            <c:numRef>
              <c:f>'Data for Fig. 1'!$I$88:$I$101</c:f>
              <c:numCache>
                <c:formatCode>0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4D0-4C49-B4F1-2F19497CB533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'Data for Fig. 1'!$F$87</c:f>
                <c:numCache>
                  <c:formatCode>General</c:formatCode>
                  <c:ptCount val="1"/>
                  <c:pt idx="0">
                    <c:v>9.6000000000000002E-2</c:v>
                  </c:pt>
                </c:numCache>
              </c:numRef>
            </c:plus>
            <c:minus>
              <c:numRef>
                <c:f>'Data for Fig. 1'!$F$87</c:f>
                <c:numCache>
                  <c:formatCode>General</c:formatCode>
                  <c:ptCount val="1"/>
                  <c:pt idx="0">
                    <c:v>9.6000000000000002E-2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Fig. 1'!$E$87</c:f>
              <c:numCache>
                <c:formatCode>0.000</c:formatCode>
                <c:ptCount val="1"/>
                <c:pt idx="0">
                  <c:v>5.2679999999999998</c:v>
                </c:pt>
              </c:numCache>
            </c:numRef>
          </c:xVal>
          <c:yVal>
            <c:numRef>
              <c:f>'Data for Fig. 1'!$I$87</c:f>
              <c:numCache>
                <c:formatCode>0</c:formatCode>
                <c:ptCount val="1"/>
                <c:pt idx="0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4D0-4C49-B4F1-2F19497CB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983808"/>
        <c:axId val="574986104"/>
      </c:scatterChart>
      <c:valAx>
        <c:axId val="574983808"/>
        <c:scaling>
          <c:orientation val="minMax"/>
          <c:max val="5.7"/>
          <c:min val="4.5999999999999996"/>
        </c:scaling>
        <c:delete val="0"/>
        <c:axPos val="b"/>
        <c:numFmt formatCode="0.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86104"/>
        <c:crosses val="autoZero"/>
        <c:crossBetween val="midCat"/>
        <c:majorUnit val="0.2"/>
        <c:minorUnit val="5.000000000000001E-2"/>
      </c:valAx>
      <c:valAx>
        <c:axId val="574986104"/>
        <c:scaling>
          <c:orientation val="minMax"/>
          <c:max val="16"/>
          <c:min val="0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83808"/>
        <c:crosses val="autoZero"/>
        <c:crossBetween val="midCat"/>
      </c:valAx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DEA-4D3E-8070-4D1186338322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DEA-4D3E-8070-4D1186338322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DEA-4D3E-8070-4D1186338322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DEA-4D3E-8070-4D1186338322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DEA-4D3E-8070-4D1186338322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DEA-4D3E-8070-4D1186338322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DEA-4D3E-8070-4D1186338322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DEA-4D3E-8070-4D1186338322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DEA-4D3E-8070-4D1186338322}"/>
              </c:ext>
            </c:extLst>
          </c:dPt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'Data for Fig. 1'!$H$88:$H$101</c:f>
                <c:numCache>
                  <c:formatCode>General</c:formatCode>
                  <c:ptCount val="14"/>
                  <c:pt idx="0">
                    <c:v>4.5999999999999999E-2</c:v>
                  </c:pt>
                  <c:pt idx="1">
                    <c:v>0.108</c:v>
                  </c:pt>
                  <c:pt idx="2">
                    <c:v>6.4000000000000001E-2</c:v>
                  </c:pt>
                  <c:pt idx="3">
                    <c:v>8.5999999999999993E-2</c:v>
                  </c:pt>
                  <c:pt idx="4">
                    <c:v>2.1000000000000001E-2</c:v>
                  </c:pt>
                  <c:pt idx="5">
                    <c:v>0.05</c:v>
                  </c:pt>
                  <c:pt idx="6">
                    <c:v>6.7000000000000004E-2</c:v>
                  </c:pt>
                  <c:pt idx="7">
                    <c:v>5.3999999999999999E-2</c:v>
                  </c:pt>
                  <c:pt idx="8">
                    <c:v>7.1999999999999995E-2</c:v>
                  </c:pt>
                  <c:pt idx="9">
                    <c:v>0.22925040894183807</c:v>
                  </c:pt>
                  <c:pt idx="10">
                    <c:v>0.08</c:v>
                  </c:pt>
                  <c:pt idx="11">
                    <c:v>0.05</c:v>
                  </c:pt>
                  <c:pt idx="12">
                    <c:v>0.05</c:v>
                  </c:pt>
                  <c:pt idx="13">
                    <c:v>0.08</c:v>
                  </c:pt>
                </c:numCache>
              </c:numRef>
            </c:plus>
            <c:minus>
              <c:numRef>
                <c:f>'Data for Fig. 1'!$H$88:$H$101</c:f>
                <c:numCache>
                  <c:formatCode>General</c:formatCode>
                  <c:ptCount val="14"/>
                  <c:pt idx="0">
                    <c:v>4.5999999999999999E-2</c:v>
                  </c:pt>
                  <c:pt idx="1">
                    <c:v>0.108</c:v>
                  </c:pt>
                  <c:pt idx="2">
                    <c:v>6.4000000000000001E-2</c:v>
                  </c:pt>
                  <c:pt idx="3">
                    <c:v>8.5999999999999993E-2</c:v>
                  </c:pt>
                  <c:pt idx="4">
                    <c:v>2.1000000000000001E-2</c:v>
                  </c:pt>
                  <c:pt idx="5">
                    <c:v>0.05</c:v>
                  </c:pt>
                  <c:pt idx="6">
                    <c:v>6.7000000000000004E-2</c:v>
                  </c:pt>
                  <c:pt idx="7">
                    <c:v>5.3999999999999999E-2</c:v>
                  </c:pt>
                  <c:pt idx="8">
                    <c:v>7.1999999999999995E-2</c:v>
                  </c:pt>
                  <c:pt idx="9">
                    <c:v>0.22925040894183807</c:v>
                  </c:pt>
                  <c:pt idx="10">
                    <c:v>0.08</c:v>
                  </c:pt>
                  <c:pt idx="11">
                    <c:v>0.05</c:v>
                  </c:pt>
                  <c:pt idx="12">
                    <c:v>0.05</c:v>
                  </c:pt>
                  <c:pt idx="13">
                    <c:v>0.08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Fig. 1'!$G$88:$G$101</c:f>
              <c:numCache>
                <c:formatCode>0.000</c:formatCode>
                <c:ptCount val="14"/>
                <c:pt idx="0" formatCode="General">
                  <c:v>2.8250000000000002</c:v>
                </c:pt>
                <c:pt idx="1">
                  <c:v>2.6</c:v>
                </c:pt>
                <c:pt idx="2">
                  <c:v>2.7850000000000001</c:v>
                </c:pt>
                <c:pt idx="3" formatCode="General">
                  <c:v>2.681</c:v>
                </c:pt>
                <c:pt idx="4" formatCode="General">
                  <c:v>2.7490000000000001</c:v>
                </c:pt>
                <c:pt idx="5" formatCode="General">
                  <c:v>2.8860000000000001</c:v>
                </c:pt>
                <c:pt idx="6" formatCode="General">
                  <c:v>2.4870000000000001</c:v>
                </c:pt>
                <c:pt idx="7" formatCode="General">
                  <c:v>2.6739999999999999</c:v>
                </c:pt>
                <c:pt idx="8">
                  <c:v>2.7146780835103357</c:v>
                </c:pt>
                <c:pt idx="9" formatCode="General">
                  <c:v>2.774</c:v>
                </c:pt>
                <c:pt idx="10" formatCode="General">
                  <c:v>2.69</c:v>
                </c:pt>
                <c:pt idx="11" formatCode="0.00">
                  <c:v>2.7</c:v>
                </c:pt>
                <c:pt idx="12" formatCode="0.00">
                  <c:v>2.75</c:v>
                </c:pt>
                <c:pt idx="13" formatCode="General">
                  <c:v>2.89</c:v>
                </c:pt>
              </c:numCache>
            </c:numRef>
          </c:xVal>
          <c:yVal>
            <c:numRef>
              <c:f>'Data for Fig. 1'!$I$88:$I$101</c:f>
              <c:numCache>
                <c:formatCode>0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DEA-4D3E-8070-4D1186338322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'Data for Fig. 1'!$H$87</c:f>
                <c:numCache>
                  <c:formatCode>General</c:formatCode>
                  <c:ptCount val="1"/>
                  <c:pt idx="0">
                    <c:v>4.8000000000000001E-2</c:v>
                  </c:pt>
                </c:numCache>
              </c:numRef>
            </c:plus>
            <c:minus>
              <c:numRef>
                <c:f>'Data for Fig. 1'!$H$87</c:f>
                <c:numCache>
                  <c:formatCode>General</c:formatCode>
                  <c:ptCount val="1"/>
                  <c:pt idx="0">
                    <c:v>4.8000000000000001E-2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Fig. 1'!$G$87</c:f>
              <c:numCache>
                <c:formatCode>0.000</c:formatCode>
                <c:ptCount val="1"/>
                <c:pt idx="0">
                  <c:v>2.72</c:v>
                </c:pt>
              </c:numCache>
            </c:numRef>
          </c:xVal>
          <c:yVal>
            <c:numRef>
              <c:f>'Data for Fig. 1'!$I$87</c:f>
              <c:numCache>
                <c:formatCode>0</c:formatCode>
                <c:ptCount val="1"/>
                <c:pt idx="0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DEA-4D3E-8070-4D1186338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983808"/>
        <c:axId val="574986104"/>
      </c:scatterChart>
      <c:valAx>
        <c:axId val="574983808"/>
        <c:scaling>
          <c:orientation val="minMax"/>
          <c:max val="3.05"/>
          <c:min val="2.4"/>
        </c:scaling>
        <c:delete val="0"/>
        <c:axPos val="b"/>
        <c:numFmt formatCode="0.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86104"/>
        <c:crosses val="autoZero"/>
        <c:crossBetween val="midCat"/>
        <c:majorUnit val="0.2"/>
        <c:minorUnit val="5.000000000000001E-2"/>
      </c:valAx>
      <c:valAx>
        <c:axId val="574986104"/>
        <c:scaling>
          <c:orientation val="minMax"/>
          <c:max val="16"/>
          <c:min val="0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83808"/>
        <c:crosses val="autoZero"/>
        <c:crossBetween val="midCat"/>
      </c:valAx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C48-4686-9B12-879B3A430A21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C48-4686-9B12-879B3A430A21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C48-4686-9B12-879B3A430A21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C48-4686-9B12-879B3A430A21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C48-4686-9B12-879B3A430A21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C48-4686-9B12-879B3A430A21}"/>
              </c:ext>
            </c:extLst>
          </c:dPt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'Data for Fig. 1'!$F$73:$F$81</c:f>
                <c:numCache>
                  <c:formatCode>General</c:formatCode>
                  <c:ptCount val="9"/>
                  <c:pt idx="0">
                    <c:v>0.115</c:v>
                  </c:pt>
                  <c:pt idx="1">
                    <c:v>4.1000000000000002E-2</c:v>
                  </c:pt>
                  <c:pt idx="2">
                    <c:v>0.14000000000000001</c:v>
                  </c:pt>
                  <c:pt idx="3">
                    <c:v>2.5999999999999999E-2</c:v>
                  </c:pt>
                  <c:pt idx="4">
                    <c:v>0.19900000000000001</c:v>
                  </c:pt>
                  <c:pt idx="5">
                    <c:v>0.13</c:v>
                  </c:pt>
                  <c:pt idx="6">
                    <c:v>0.05</c:v>
                  </c:pt>
                  <c:pt idx="7">
                    <c:v>0.1118033988749895</c:v>
                  </c:pt>
                  <c:pt idx="8">
                    <c:v>0.1</c:v>
                  </c:pt>
                </c:numCache>
              </c:numRef>
            </c:plus>
            <c:minus>
              <c:numRef>
                <c:f>'Data for Fig. 1'!$F$73:$F$81</c:f>
                <c:numCache>
                  <c:formatCode>General</c:formatCode>
                  <c:ptCount val="9"/>
                  <c:pt idx="0">
                    <c:v>0.115</c:v>
                  </c:pt>
                  <c:pt idx="1">
                    <c:v>4.1000000000000002E-2</c:v>
                  </c:pt>
                  <c:pt idx="2">
                    <c:v>0.14000000000000001</c:v>
                  </c:pt>
                  <c:pt idx="3">
                    <c:v>2.5999999999999999E-2</c:v>
                  </c:pt>
                  <c:pt idx="4">
                    <c:v>0.19900000000000001</c:v>
                  </c:pt>
                  <c:pt idx="5">
                    <c:v>0.13</c:v>
                  </c:pt>
                  <c:pt idx="6">
                    <c:v>0.05</c:v>
                  </c:pt>
                  <c:pt idx="7">
                    <c:v>0.1118033988749895</c:v>
                  </c:pt>
                  <c:pt idx="8">
                    <c:v>0.1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Fig. 1'!$E$73:$E$81</c:f>
              <c:numCache>
                <c:formatCode>0.000</c:formatCode>
                <c:ptCount val="9"/>
                <c:pt idx="0">
                  <c:v>5.6959999999999997</c:v>
                </c:pt>
                <c:pt idx="1">
                  <c:v>5.8289999999999997</c:v>
                </c:pt>
                <c:pt idx="2">
                  <c:v>5.7450000000000001</c:v>
                </c:pt>
                <c:pt idx="3">
                  <c:v>6.0381566159908306</c:v>
                </c:pt>
                <c:pt idx="4" formatCode="General">
                  <c:v>5.7560000000000002</c:v>
                </c:pt>
                <c:pt idx="5" formatCode="General">
                  <c:v>5.99</c:v>
                </c:pt>
                <c:pt idx="6" formatCode="0.00">
                  <c:v>5.71</c:v>
                </c:pt>
                <c:pt idx="7" formatCode="0.00">
                  <c:v>5.75</c:v>
                </c:pt>
                <c:pt idx="8" formatCode="General">
                  <c:v>5.59</c:v>
                </c:pt>
              </c:numCache>
            </c:numRef>
          </c:xVal>
          <c:yVal>
            <c:numRef>
              <c:f>'Data for Fig. 1'!$I$73:$I$81</c:f>
              <c:numCache>
                <c:formatCode>0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C48-4686-9B12-879B3A430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983808"/>
        <c:axId val="574986104"/>
      </c:scatterChart>
      <c:valAx>
        <c:axId val="574983808"/>
        <c:scaling>
          <c:orientation val="minMax"/>
        </c:scaling>
        <c:delete val="0"/>
        <c:axPos val="b"/>
        <c:numFmt formatCode="0.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86104"/>
        <c:crosses val="autoZero"/>
        <c:crossBetween val="midCat"/>
        <c:majorUnit val="0.2"/>
        <c:minorUnit val="5.000000000000001E-2"/>
      </c:valAx>
      <c:valAx>
        <c:axId val="574986104"/>
        <c:scaling>
          <c:orientation val="minMax"/>
          <c:max val="10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83808"/>
        <c:crosses val="autoZero"/>
        <c:crossBetween val="midCat"/>
      </c:valAx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Pt>
            <c:idx val="2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401-40E2-986F-BCB37A50E1C3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401-40E2-986F-BCB37A50E1C3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401-40E2-986F-BCB37A50E1C3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401-40E2-986F-BCB37A50E1C3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401-40E2-986F-BCB37A50E1C3}"/>
              </c:ext>
            </c:extLst>
          </c:dPt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'Data for Fig. 1'!$H$74:$H$81</c:f>
                <c:numCache>
                  <c:formatCode>General</c:formatCode>
                  <c:ptCount val="8"/>
                  <c:pt idx="0">
                    <c:v>2.7E-2</c:v>
                  </c:pt>
                  <c:pt idx="1">
                    <c:v>7.2999999999999995E-2</c:v>
                  </c:pt>
                  <c:pt idx="2">
                    <c:v>1.7000000000000001E-2</c:v>
                  </c:pt>
                  <c:pt idx="3">
                    <c:v>0.123</c:v>
                  </c:pt>
                  <c:pt idx="4">
                    <c:v>7.0000000000000007E-2</c:v>
                  </c:pt>
                  <c:pt idx="5">
                    <c:v>0.03</c:v>
                  </c:pt>
                  <c:pt idx="6">
                    <c:v>7.0000000000000007E-2</c:v>
                  </c:pt>
                  <c:pt idx="7">
                    <c:v>0.08</c:v>
                  </c:pt>
                </c:numCache>
              </c:numRef>
            </c:plus>
            <c:minus>
              <c:numRef>
                <c:f>'Data for Fig. 1'!$H$74:$H$81</c:f>
                <c:numCache>
                  <c:formatCode>General</c:formatCode>
                  <c:ptCount val="8"/>
                  <c:pt idx="0">
                    <c:v>2.7E-2</c:v>
                  </c:pt>
                  <c:pt idx="1">
                    <c:v>7.2999999999999995E-2</c:v>
                  </c:pt>
                  <c:pt idx="2">
                    <c:v>1.7000000000000001E-2</c:v>
                  </c:pt>
                  <c:pt idx="3">
                    <c:v>0.123</c:v>
                  </c:pt>
                  <c:pt idx="4">
                    <c:v>7.0000000000000007E-2</c:v>
                  </c:pt>
                  <c:pt idx="5">
                    <c:v>0.03</c:v>
                  </c:pt>
                  <c:pt idx="6">
                    <c:v>7.0000000000000007E-2</c:v>
                  </c:pt>
                  <c:pt idx="7">
                    <c:v>0.08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Fig. 1'!$G$74:$G$81</c:f>
              <c:numCache>
                <c:formatCode>0.000</c:formatCode>
                <c:ptCount val="8"/>
                <c:pt idx="0">
                  <c:v>3.008</c:v>
                </c:pt>
                <c:pt idx="1">
                  <c:v>2.996</c:v>
                </c:pt>
                <c:pt idx="2">
                  <c:v>3.1790424715234522</c:v>
                </c:pt>
                <c:pt idx="3">
                  <c:v>3.0407000000000002</c:v>
                </c:pt>
                <c:pt idx="4" formatCode="General">
                  <c:v>3.06</c:v>
                </c:pt>
                <c:pt idx="5" formatCode="0.00">
                  <c:v>2.93</c:v>
                </c:pt>
                <c:pt idx="6" formatCode="0.00">
                  <c:v>3.04</c:v>
                </c:pt>
                <c:pt idx="7" formatCode="General">
                  <c:v>2.96</c:v>
                </c:pt>
              </c:numCache>
            </c:numRef>
          </c:xVal>
          <c:yVal>
            <c:numRef>
              <c:f>'Data for Fig. 1'!$I$74:$I$81</c:f>
              <c:numCache>
                <c:formatCode>0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401-40E2-986F-BCB37A50E1C3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'Data for Fig. 1'!$H$73</c:f>
                <c:numCache>
                  <c:formatCode>General</c:formatCode>
                  <c:ptCount val="1"/>
                  <c:pt idx="0">
                    <c:v>5.7000000000000002E-2</c:v>
                  </c:pt>
                </c:numCache>
              </c:numRef>
            </c:plus>
            <c:minus>
              <c:numRef>
                <c:f>'Data for Fig. 1'!$H$73</c:f>
                <c:numCache>
                  <c:formatCode>General</c:formatCode>
                  <c:ptCount val="1"/>
                  <c:pt idx="0">
                    <c:v>5.7000000000000002E-2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Fig. 1'!$G$73</c:f>
              <c:numCache>
                <c:formatCode>General</c:formatCode>
                <c:ptCount val="1"/>
                <c:pt idx="0">
                  <c:v>2.9319999999999999</c:v>
                </c:pt>
              </c:numCache>
            </c:numRef>
          </c:xVal>
          <c:yVal>
            <c:numRef>
              <c:f>'Data for Fig. 1'!$I$73</c:f>
              <c:numCache>
                <c:formatCode>0</c:formatCode>
                <c:ptCount val="1"/>
                <c:pt idx="0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401-40E2-986F-BCB37A50E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983808"/>
        <c:axId val="574986104"/>
      </c:scatterChart>
      <c:valAx>
        <c:axId val="574983808"/>
        <c:scaling>
          <c:orientation val="minMax"/>
          <c:max val="3.25"/>
          <c:min val="2.8"/>
        </c:scaling>
        <c:delete val="0"/>
        <c:axPos val="b"/>
        <c:numFmt formatCode="0.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86104"/>
        <c:crosses val="autoZero"/>
        <c:crossBetween val="midCat"/>
        <c:majorUnit val="0.2"/>
        <c:minorUnit val="5.000000000000001E-2"/>
      </c:valAx>
      <c:valAx>
        <c:axId val="574986104"/>
        <c:scaling>
          <c:orientation val="minMax"/>
          <c:max val="10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83808"/>
        <c:crosses val="autoZero"/>
        <c:crossBetween val="midCat"/>
      </c:valAx>
      <c:spPr>
        <a:noFill/>
        <a:ln>
          <a:solidFill>
            <a:schemeClr val="tx1">
              <a:lumMod val="85000"/>
              <a:lumOff val="1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6350">
                <a:noFill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'KRS-SKFS reference line'!$C$18:$C$19</c:f>
              <c:numCache>
                <c:formatCode>0.000</c:formatCode>
                <c:ptCount val="2"/>
                <c:pt idx="0">
                  <c:v>-25.523340264708388</c:v>
                </c:pt>
                <c:pt idx="1">
                  <c:v>33.36878785571249</c:v>
                </c:pt>
              </c:numCache>
            </c:numRef>
          </c:xVal>
          <c:yVal>
            <c:numRef>
              <c:f>'KRS-SKFS reference line'!$B$18:$B$19</c:f>
              <c:numCache>
                <c:formatCode>0.000</c:formatCode>
                <c:ptCount val="2"/>
                <c:pt idx="0">
                  <c:v>-13.54847491916831</c:v>
                </c:pt>
                <c:pt idx="1">
                  <c:v>17.49960232516823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54-401B-B2C0-C654634EE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363784"/>
        <c:axId val="384365752"/>
      </c:scatterChart>
      <c:valAx>
        <c:axId val="384363784"/>
        <c:scaling>
          <c:orientation val="minMax"/>
        </c:scaling>
        <c:delete val="0"/>
        <c:axPos val="b"/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65752"/>
        <c:crosses val="autoZero"/>
        <c:crossBetween val="midCat"/>
        <c:minorUnit val="5"/>
      </c:valAx>
      <c:valAx>
        <c:axId val="384365752"/>
        <c:scaling>
          <c:orientation val="minMax"/>
        </c:scaling>
        <c:delete val="0"/>
        <c:axPos val="l"/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63784"/>
        <c:crosses val="autoZero"/>
        <c:crossBetween val="midCat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6350">
                <a:noFill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'KRS-SKFS reference line'!$C$18:$C$19</c:f>
              <c:numCache>
                <c:formatCode>0.000</c:formatCode>
                <c:ptCount val="2"/>
                <c:pt idx="0">
                  <c:v>-25.523340264708388</c:v>
                </c:pt>
                <c:pt idx="1">
                  <c:v>33.36878785571249</c:v>
                </c:pt>
              </c:numCache>
            </c:numRef>
          </c:xVal>
          <c:yVal>
            <c:numRef>
              <c:f>'KRS-SKFS reference line'!$B$18:$B$19</c:f>
              <c:numCache>
                <c:formatCode>0.000</c:formatCode>
                <c:ptCount val="2"/>
                <c:pt idx="0">
                  <c:v>-13.54847491916831</c:v>
                </c:pt>
                <c:pt idx="1">
                  <c:v>17.49960232516823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35-4033-8A75-4E274D993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363784"/>
        <c:axId val="384365752"/>
      </c:scatterChart>
      <c:valAx>
        <c:axId val="384363784"/>
        <c:scaling>
          <c:orientation val="minMax"/>
        </c:scaling>
        <c:delete val="0"/>
        <c:axPos val="b"/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65752"/>
        <c:crosses val="autoZero"/>
        <c:crossBetween val="midCat"/>
        <c:minorUnit val="5"/>
      </c:valAx>
      <c:valAx>
        <c:axId val="384365752"/>
        <c:scaling>
          <c:orientation val="minMax"/>
        </c:scaling>
        <c:delete val="0"/>
        <c:axPos val="l"/>
        <c:numFmt formatCode="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63784"/>
        <c:crosses val="autoZero"/>
        <c:crossBetween val="midCat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0.64569</cdr:x>
      <cdr:y>0.5873</cdr:y>
    </cdr:from>
    <cdr:to>
      <cdr:x>0.99228</cdr:x>
      <cdr:y>0.69124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C0E3FD29-73BC-4134-A8CC-40BBEDBF6A8C}"/>
            </a:ext>
          </a:extLst>
        </cdr:cNvPr>
        <cdr:cNvSpPr txBox="1"/>
      </cdr:nvSpPr>
      <cdr:spPr>
        <a:xfrm xmlns:a="http://schemas.openxmlformats.org/drawingml/2006/main">
          <a:off x="2520301" y="1434629"/>
          <a:ext cx="1352834" cy="253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GB" sz="1050" spc="100" baseline="30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GB" sz="1050" spc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(1+ </a:t>
          </a:r>
          <a:r>
            <a:rPr lang="el-GR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δ</a:t>
          </a:r>
          <a:r>
            <a:rPr lang="el-GR" sz="1050" baseline="30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GB" sz="1050" baseline="30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GB" sz="1050" baseline="-25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VSMOW</a:t>
          </a:r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050" baseline="-2500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0.64569</cdr:x>
      <cdr:y>0.5873</cdr:y>
    </cdr:from>
    <cdr:to>
      <cdr:x>0.99228</cdr:x>
      <cdr:y>0.69124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C0E3FD29-73BC-4134-A8CC-40BBEDBF6A8C}"/>
            </a:ext>
          </a:extLst>
        </cdr:cNvPr>
        <cdr:cNvSpPr txBox="1"/>
      </cdr:nvSpPr>
      <cdr:spPr>
        <a:xfrm xmlns:a="http://schemas.openxmlformats.org/drawingml/2006/main">
          <a:off x="2520301" y="1434629"/>
          <a:ext cx="1352834" cy="253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GB" sz="1050" spc="100" baseline="30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GB" sz="1050" spc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(1+ </a:t>
          </a:r>
          <a:r>
            <a:rPr lang="el-GR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δ</a:t>
          </a:r>
          <a:r>
            <a:rPr lang="el-GR" sz="1050" baseline="30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GB" sz="1050" baseline="30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GB" sz="1050" baseline="-25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VSMOW</a:t>
          </a:r>
          <a:r>
            <a:rPr lang="en-GB" sz="105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050" baseline="-2500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D56C59-9DD1-42A3-9FDD-9718E86D9A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82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D56C59-9DD1-42A3-9FDD-9718E86D9A8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64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D56C59-9DD1-42A3-9FDD-9718E86D9A8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0482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D56C59-9DD1-42A3-9FDD-9718E86D9A8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18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85F64-4770-4BAB-B2E4-8B46E4525D1C}" type="slidenum">
              <a:rPr lang="en-GB" altLang="en-US" smtClean="0">
                <a:latin typeface="Arial" charset="0"/>
              </a:rPr>
              <a:pPr/>
              <a:t>9</a:t>
            </a:fld>
            <a:endParaRPr lang="en-GB" altLang="en-U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4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71AF-102A-47F6-8D46-08C37BB2D4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D248-C1FB-4A7C-A73F-DFA9E1D019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ECB3-B368-4B4B-9AB9-FD65CD42A8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3143B-147D-4F5B-801B-CE685148FF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80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A4078-3EA6-4FF9-BF25-91CC8F637C4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62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2621E-51B7-45A7-BC08-C27A46E3E7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766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6EAC9-550D-44CF-B8D8-F8CF773046F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09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0EF74-7D7F-44D7-ABD1-B5F8EA26B10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611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12259-C34E-42B8-801E-7E589E08516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701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9503E-436B-4035-981E-2CED63E470C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074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7605B-926F-4856-9C29-2C637FEA1F1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679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B96A-4FE5-4450-A10C-58A9A97EF1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103B4-6DFC-43D4-8318-AAB1BD0E83F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245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4727-207D-4B89-B0BE-EA7F41CE5C2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3678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4727-207D-4B89-B0BE-EA7F41CE5C2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88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4727-207D-4B89-B0BE-EA7F41CE5C2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7945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4727-207D-4B89-B0BE-EA7F41CE5C2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650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4727-207D-4B89-B0BE-EA7F41CE5C2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968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312F0-819B-4BDC-99B7-6F874287A76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4766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82943-CAB4-4294-AFC1-19DBBC96BCB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40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8DAF-EA8A-4EE5-9356-082A6B1CC9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BE89-FF91-434E-A0F1-7B03205DC3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719D-63AA-46C8-8A9D-64ABB9F92A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81BF-F068-429B-9733-0B8BAE41C4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E881-05C5-4067-BBE9-C13EDDA518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58A0-3906-4CDB-BF33-651D5095EE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618E-F4F8-4F3B-B86D-2B5A7E35EC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CAAF0E-77C2-4C77-9D8B-D7D05EF53C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BCAAF0E-77C2-4C77-9D8B-D7D05EF53C5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  <p:sldLayoutId id="2147484515" r:id="rId14"/>
    <p:sldLayoutId id="2147484516" r:id="rId15"/>
    <p:sldLayoutId id="21474845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emf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B6E75-D06F-4A87-902A-31A7C811CB9F}"/>
              </a:ext>
            </a:extLst>
          </p:cNvPr>
          <p:cNvSpPr txBox="1"/>
          <p:nvPr/>
        </p:nvSpPr>
        <p:spPr bwMode="auto">
          <a:xfrm>
            <a:off x="723458" y="1319227"/>
            <a:ext cx="7160102" cy="62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27432" tIns="22860" rIns="27432" bIns="22860" rtlCol="0" anchor="ctr" upright="1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+mn-lt"/>
                <a:cs typeface="Times New Roman" pitchFamily="18" charset="0"/>
              </a:rPr>
              <a:t>This presentation (pptx file) has been prepared for the ‘virtual’ EGU 2020 conference,</a:t>
            </a:r>
          </a:p>
          <a:p>
            <a:pPr algn="ctr"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+mn-lt"/>
                <a:cs typeface="Times New Roman" pitchFamily="18" charset="0"/>
              </a:rPr>
              <a:t>session GMPV1.1, ‘Advances in measuring and applying triple oxygen isotopes’</a:t>
            </a:r>
            <a:endParaRPr lang="en-GB" sz="1600" b="0" i="0" u="none" strike="noStrike" baseline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B9045-C635-42FD-8C97-6FF6AE720E06}"/>
              </a:ext>
            </a:extLst>
          </p:cNvPr>
          <p:cNvSpPr txBox="1"/>
          <p:nvPr/>
        </p:nvSpPr>
        <p:spPr bwMode="auto">
          <a:xfrm>
            <a:off x="1567981" y="2564904"/>
            <a:ext cx="5471058" cy="111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0" i="0" u="none" strike="noStrike" baseline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 presentation is based on a recent publication by the authors: </a:t>
            </a:r>
            <a:r>
              <a:rPr lang="en-GB" sz="1600" b="0" i="1" u="none" strike="noStrike" baseline="0">
                <a:solidFill>
                  <a:schemeClr val="bg1"/>
                </a:solidFill>
                <a:latin typeface="+mn-lt"/>
                <a:cs typeface="Times New Roman" pitchFamily="18" charset="0"/>
              </a:rPr>
              <a:t>Chemical Geology </a:t>
            </a:r>
            <a:r>
              <a:rPr lang="en-GB" sz="1600">
                <a:solidFill>
                  <a:schemeClr val="bg1"/>
                </a:solidFill>
                <a:latin typeface="+mn-lt"/>
                <a:cs typeface="Times New Roman" pitchFamily="18" charset="0"/>
              </a:rPr>
              <a:t>532 (2020), 119332  https://doi.org/10.1016/j.chemgeo.2019.119332</a:t>
            </a:r>
            <a:endParaRPr lang="en-GB" sz="1600" b="0" i="0" u="none" strike="noStrike" baseline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05D0B-897D-4C4D-A97B-5F9238030DC9}"/>
              </a:ext>
            </a:extLst>
          </p:cNvPr>
          <p:cNvSpPr txBox="1"/>
          <p:nvPr/>
        </p:nvSpPr>
        <p:spPr bwMode="auto">
          <a:xfrm>
            <a:off x="1361340" y="4247978"/>
            <a:ext cx="5884340" cy="14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+mn-lt"/>
                <a:cs typeface="Times New Roman" pitchFamily="18" charset="0"/>
              </a:rPr>
              <a:t>Details of </a:t>
            </a:r>
            <a:r>
              <a:rPr lang="en-GB" sz="1600" b="0" i="0" u="none" strike="noStrike" baseline="0">
                <a:solidFill>
                  <a:schemeClr val="bg1"/>
                </a:solidFill>
                <a:latin typeface="+mn-lt"/>
                <a:cs typeface="Times New Roman" pitchFamily="18" charset="0"/>
              </a:rPr>
              <a:t>references cited in the presentation are given in the paper. The exception is to Wostbrock et al. (2020), which was published later:</a:t>
            </a:r>
          </a:p>
          <a:p>
            <a:pPr algn="ctr">
              <a:lnSpc>
                <a:spcPct val="150000"/>
              </a:lnSpc>
            </a:pPr>
            <a:r>
              <a:rPr lang="en-GB" sz="1600" i="1">
                <a:solidFill>
                  <a:schemeClr val="bg1"/>
                </a:solidFill>
                <a:latin typeface="+mn-lt"/>
                <a:cs typeface="Times New Roman" pitchFamily="18" charset="0"/>
              </a:rPr>
              <a:t>Chemical Geology </a:t>
            </a:r>
            <a:r>
              <a:rPr lang="en-GB" sz="1600">
                <a:solidFill>
                  <a:schemeClr val="bg1"/>
                </a:solidFill>
                <a:latin typeface="+mn-lt"/>
                <a:cs typeface="Times New Roman" pitchFamily="18" charset="0"/>
              </a:rPr>
              <a:t>533 (2020), 119432</a:t>
            </a:r>
          </a:p>
          <a:p>
            <a:pPr algn="ctr">
              <a:lnSpc>
                <a:spcPct val="150000"/>
              </a:lnSpc>
            </a:pPr>
            <a:r>
              <a:rPr lang="en-GB" sz="1600">
                <a:solidFill>
                  <a:schemeClr val="bg1"/>
                </a:solidFill>
                <a:latin typeface="+mn-lt"/>
                <a:cs typeface="Times New Roman" pitchFamily="18" charset="0"/>
              </a:rPr>
              <a:t> https://doi.org/10.1016/j.chemgeo.2019.119332</a:t>
            </a:r>
            <a:endParaRPr lang="en-GB" sz="1600" b="0" i="0" u="none" strike="noStrike" baseline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25A30-F2DF-4E42-BCF7-0518961B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food, table&#10;&#10;Description automatically generated">
            <a:extLst>
              <a:ext uri="{FF2B5EF4-FFF2-40B4-BE49-F238E27FC236}">
                <a16:creationId xmlns:a16="http://schemas.microsoft.com/office/drawing/2014/main" id="{E640AFF3-30AE-4366-8DBB-501157361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37" r="40042" b="52421"/>
          <a:stretch/>
        </p:blipFill>
        <p:spPr>
          <a:xfrm rot="10800000">
            <a:off x="7221265" y="2361379"/>
            <a:ext cx="1080120" cy="1925141"/>
          </a:xfrm>
          <a:prstGeom prst="rect">
            <a:avLst/>
          </a:prstGeom>
        </p:spPr>
      </p:pic>
      <p:pic>
        <p:nvPicPr>
          <p:cNvPr id="4" name="Picture 3" descr="A picture containing wall, indoor, food, table&#10;&#10;Description automatically generated">
            <a:extLst>
              <a:ext uri="{FF2B5EF4-FFF2-40B4-BE49-F238E27FC236}">
                <a16:creationId xmlns:a16="http://schemas.microsoft.com/office/drawing/2014/main" id="{134F4AD2-FA5A-4A1A-A627-A10BE94197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7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4" t="44753" r="2571" b="16095"/>
          <a:stretch/>
        </p:blipFill>
        <p:spPr>
          <a:xfrm rot="16200000">
            <a:off x="2591782" y="2751120"/>
            <a:ext cx="4968552" cy="1584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0D444A-9D29-42D6-8716-9D1317DBEE9B}"/>
              </a:ext>
            </a:extLst>
          </p:cNvPr>
          <p:cNvSpPr txBox="1"/>
          <p:nvPr/>
        </p:nvSpPr>
        <p:spPr bwMode="auto">
          <a:xfrm>
            <a:off x="471947" y="497659"/>
            <a:ext cx="3740013" cy="129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r>
              <a:rPr lang="en-US" sz="1600" b="1">
                <a:solidFill>
                  <a:srgbClr val="B30000"/>
                </a:solidFill>
                <a:latin typeface="+mj-lt"/>
                <a:ea typeface="Times New Roman" panose="02020603050405020304" pitchFamily="18" charset="0"/>
              </a:rPr>
              <a:t>Stevns Klint Flint Standard (SKFS)</a:t>
            </a:r>
            <a:endParaRPr lang="en-US" sz="1600" b="1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endParaRPr lang="en-US" sz="1400" b="1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Prepared from a flint nodule collected </a:t>
            </a:r>
            <a:b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(by Richard Greenwood) just below the exposed Cretaceous–Palaeogene boundary at Stevns Klint.</a:t>
            </a:r>
          </a:p>
        </p:txBody>
      </p:sp>
      <p:pic>
        <p:nvPicPr>
          <p:cNvPr id="9" name="Picture 8" descr="A picture containing wall&#10;&#10;Description automatically generated">
            <a:extLst>
              <a:ext uri="{FF2B5EF4-FFF2-40B4-BE49-F238E27FC236}">
                <a16:creationId xmlns:a16="http://schemas.microsoft.com/office/drawing/2014/main" id="{9668EB47-1AAE-46A1-BA0A-2DBE6C2EC2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1" y="1965232"/>
            <a:ext cx="2765922" cy="315595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B45427A-EB5B-422E-97BC-4516227996DE}"/>
              </a:ext>
            </a:extLst>
          </p:cNvPr>
          <p:cNvSpPr>
            <a:spLocks noChangeAspect="1"/>
          </p:cNvSpPr>
          <p:nvPr/>
        </p:nvSpPr>
        <p:spPr>
          <a:xfrm>
            <a:off x="3297608" y="3186686"/>
            <a:ext cx="669982" cy="3318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D322B1F-DEA8-4A24-AFC1-4E937E9360B2}"/>
              </a:ext>
            </a:extLst>
          </p:cNvPr>
          <p:cNvSpPr>
            <a:spLocks noChangeAspect="1"/>
          </p:cNvSpPr>
          <p:nvPr/>
        </p:nvSpPr>
        <p:spPr>
          <a:xfrm>
            <a:off x="6288865" y="3158019"/>
            <a:ext cx="669982" cy="3318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49334-28AD-42A3-8C69-41FAB73475AD}"/>
              </a:ext>
            </a:extLst>
          </p:cNvPr>
          <p:cNvSpPr txBox="1"/>
          <p:nvPr/>
        </p:nvSpPr>
        <p:spPr bwMode="auto">
          <a:xfrm>
            <a:off x="6012160" y="4277933"/>
            <a:ext cx="2664296" cy="24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Heated at 1000°C (in air) to remove aqueous micro-inclusions.</a:t>
            </a:r>
          </a:p>
          <a:p>
            <a:pPr>
              <a:lnSpc>
                <a:spcPct val="125000"/>
              </a:lnSpc>
            </a:pP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Nodule originally contained 0∙83 weight % water, as determined by University of Oregon TC/EA measurements.</a:t>
            </a:r>
          </a:p>
          <a:p>
            <a:pPr>
              <a:lnSpc>
                <a:spcPct val="125000"/>
              </a:lnSpc>
            </a:pP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Acid treated (</a:t>
            </a:r>
            <a:r>
              <a:rPr lang="en-GB" sz="1400">
                <a:solidFill>
                  <a:srgbClr val="000000"/>
                </a:solidFill>
                <a:ea typeface="Times New Roman" panose="02020603050405020304" pitchFamily="18" charset="0"/>
              </a:rPr>
              <a:t>0∙1M HCl, 60°C), washed, dried, crushed and sieved to 0∙25–0∙5 mm grain size.</a:t>
            </a:r>
            <a:endParaRPr lang="en-US" sz="14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F88A3-917E-48EF-B325-215EBD220F20}"/>
              </a:ext>
            </a:extLst>
          </p:cNvPr>
          <p:cNvSpPr txBox="1"/>
          <p:nvPr/>
        </p:nvSpPr>
        <p:spPr bwMode="auto">
          <a:xfrm>
            <a:off x="3851920" y="499078"/>
            <a:ext cx="252028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 algn="ctr"/>
            <a:r>
              <a:rPr lang="el-GR" sz="1600" b="1">
                <a:solidFill>
                  <a:srgbClr val="B30000"/>
                </a:solidFill>
                <a:latin typeface="+mj-lt"/>
                <a:ea typeface="Times New Roman" panose="02020603050405020304" pitchFamily="18" charset="0"/>
              </a:rPr>
              <a:t>δ</a:t>
            </a:r>
            <a:r>
              <a:rPr lang="en-GB" sz="1600" b="1" baseline="30000">
                <a:solidFill>
                  <a:srgbClr val="B30000"/>
                </a:solidFill>
                <a:latin typeface="+mj-lt"/>
                <a:ea typeface="Times New Roman" panose="02020603050405020304" pitchFamily="18" charset="0"/>
              </a:rPr>
              <a:t>18</a:t>
            </a:r>
            <a:r>
              <a:rPr lang="en-GB" sz="1600" b="1">
                <a:solidFill>
                  <a:srgbClr val="B30000"/>
                </a:solidFill>
                <a:latin typeface="+mj-lt"/>
                <a:ea typeface="Times New Roman" panose="02020603050405020304" pitchFamily="18" charset="0"/>
              </a:rPr>
              <a:t>O = 33.93 </a:t>
            </a:r>
            <a:r>
              <a:rPr lang="en-GB" sz="1600" b="1">
                <a:solidFill>
                  <a:srgbClr val="B3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± 0.24 ‰ (1</a:t>
            </a:r>
            <a:r>
              <a:rPr lang="el-GR" sz="1600" b="1">
                <a:solidFill>
                  <a:srgbClr val="B3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en-GB" sz="1600" b="1">
                <a:solidFill>
                  <a:srgbClr val="B3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GB" sz="1600" b="1">
                <a:solidFill>
                  <a:srgbClr val="B30000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en-US" sz="1600" b="1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E547ED-AD76-4436-927B-BFA12712F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C62EE-D037-42AA-ACF9-F9542823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38381"/>
          <a:stretch/>
        </p:blipFill>
        <p:spPr>
          <a:xfrm>
            <a:off x="0" y="2433"/>
            <a:ext cx="9144000" cy="1352093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3BBCCC0-D94B-4DAB-BB3E-CDC7177E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28" y="332656"/>
            <a:ext cx="8683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+mn-lt"/>
              </a:rPr>
              <a:t>Data comparison: </a:t>
            </a:r>
            <a:r>
              <a:rPr lang="el-GR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sz="18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+mn-lt"/>
              </a:rPr>
              <a:t>, </a:t>
            </a:r>
            <a:r>
              <a:rPr lang="el-GR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sz="18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GB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+mn-lt"/>
              </a:rPr>
              <a:t> and </a:t>
            </a:r>
            <a:r>
              <a:rPr lang="el-GR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en-GB" altLang="en-US" sz="18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US" sz="1800">
                <a:solidFill>
                  <a:schemeClr val="bg1"/>
                </a:solidFill>
                <a:latin typeface="+mn-lt"/>
              </a:rPr>
              <a:t> of proposed and established silicate standards </a:t>
            </a:r>
            <a:endParaRPr lang="en-GB" alt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F68EE38-92BB-4977-9B02-4C735B14F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87" y="660577"/>
            <a:ext cx="868315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+mj-lt"/>
              </a:rPr>
              <a:t>measurements normalised to UWG-2 garnet:  </a:t>
            </a:r>
            <a:r>
              <a:rPr lang="el-GR" altLang="en-US" sz="1400">
                <a:solidFill>
                  <a:schemeClr val="bg1"/>
                </a:solidFill>
              </a:rPr>
              <a:t>δ</a:t>
            </a:r>
            <a:r>
              <a:rPr lang="en-GB" altLang="en-US" sz="1400" baseline="30000">
                <a:solidFill>
                  <a:schemeClr val="bg1"/>
                </a:solidFill>
                <a:latin typeface="+mj-lt"/>
              </a:rPr>
              <a:t>18</a:t>
            </a:r>
            <a:r>
              <a:rPr lang="en-GB" altLang="en-US" sz="1400">
                <a:solidFill>
                  <a:schemeClr val="bg1"/>
                </a:solidFill>
                <a:latin typeface="+mj-lt"/>
              </a:rPr>
              <a:t>O </a:t>
            </a:r>
            <a:r>
              <a:rPr lang="en-GB" alt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1400">
                <a:solidFill>
                  <a:schemeClr val="bg1"/>
                </a:solidFill>
                <a:latin typeface="+mj-lt"/>
              </a:rPr>
              <a:t> 5.75 ‰ and </a:t>
            </a:r>
            <a:r>
              <a:rPr lang="el-GR" altLang="en-US" sz="1400">
                <a:solidFill>
                  <a:schemeClr val="bg1"/>
                </a:solidFill>
                <a:latin typeface="+mj-lt"/>
              </a:rPr>
              <a:t>Δ</a:t>
            </a:r>
            <a:r>
              <a:rPr lang="en-GB" altLang="en-US" sz="1400">
                <a:solidFill>
                  <a:schemeClr val="bg1"/>
                </a:solidFill>
              </a:rPr>
              <a:t>ʹ</a:t>
            </a:r>
            <a:r>
              <a:rPr lang="en-GB" altLang="en-US" sz="1400" baseline="30000">
                <a:solidFill>
                  <a:schemeClr val="bg1"/>
                </a:solidFill>
              </a:rPr>
              <a:t>17</a:t>
            </a:r>
            <a:r>
              <a:rPr lang="en-GB" altLang="en-US" sz="1400">
                <a:solidFill>
                  <a:schemeClr val="bg1"/>
                </a:solidFill>
              </a:rPr>
              <a:t>O</a:t>
            </a:r>
            <a:r>
              <a:rPr lang="en-GB" altLang="en-US" sz="1400" baseline="-25000">
                <a:solidFill>
                  <a:schemeClr val="bg1"/>
                </a:solidFill>
              </a:rPr>
              <a:t>0.528, </a:t>
            </a:r>
            <a:r>
              <a:rPr lang="el-GR" altLang="en-US" sz="14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en-US" sz="14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GB" altLang="en-US" sz="1400" baseline="-25000">
                <a:solidFill>
                  <a:schemeClr val="bg1"/>
                </a:solidFill>
                <a:cs typeface="Calibri" panose="020F0502020204030204" pitchFamily="34" charset="0"/>
              </a:rPr>
              <a:t> 0</a:t>
            </a:r>
            <a:r>
              <a:rPr lang="en-GB" altLang="en-US" sz="1400">
                <a:solidFill>
                  <a:schemeClr val="bg1"/>
                </a:solidFill>
              </a:rPr>
              <a:t> </a:t>
            </a:r>
            <a:r>
              <a:rPr lang="en-GB" alt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sz="1400">
                <a:solidFill>
                  <a:schemeClr val="bg1"/>
                </a:solidFill>
              </a:rPr>
              <a:t> </a:t>
            </a:r>
            <a:r>
              <a:rPr lang="en-GB" altLang="en-US" sz="1400" spc="100">
                <a:solidFill>
                  <a:schemeClr val="bg1"/>
                </a:solidFill>
              </a:rPr>
              <a:t>–</a:t>
            </a:r>
            <a:r>
              <a:rPr lang="en-GB" altLang="en-US" sz="1400">
                <a:solidFill>
                  <a:schemeClr val="bg1"/>
                </a:solidFill>
              </a:rPr>
              <a:t>46 ppm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+mj-lt"/>
              </a:rPr>
              <a:t>based on Pack et al. (2016) calibration of San Carlos olivine </a:t>
            </a:r>
            <a:r>
              <a:rPr lang="el-GR" alt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en-GB" altLang="en-US" sz="14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alt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en-US" sz="1400">
                <a:solidFill>
                  <a:schemeClr val="bg1"/>
                </a:solidFill>
                <a:latin typeface="+mj-lt"/>
              </a:rPr>
              <a:t> = –38 ppm on the VSMOW-SLAP scale  </a:t>
            </a:r>
            <a:endParaRPr lang="en-GB" alt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53B0E-198A-4B04-8D2B-406D75630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02"/>
          <a:stretch/>
        </p:blipFill>
        <p:spPr>
          <a:xfrm>
            <a:off x="981745" y="1717839"/>
            <a:ext cx="7180509" cy="4716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16EE6-F41D-4B1E-9EFD-C36DEAF00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2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816FCB4D-E9D3-4A37-B0FB-251272F16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28" y="404664"/>
            <a:ext cx="868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+mn-lt"/>
              </a:rPr>
              <a:t>Data comparison: </a:t>
            </a:r>
            <a:r>
              <a:rPr lang="el-GR" altLang="en-US" sz="1600">
                <a:solidFill>
                  <a:schemeClr val="bg1"/>
                </a:solidFill>
                <a:latin typeface="+mn-lt"/>
              </a:rPr>
              <a:t>Δ</a:t>
            </a:r>
            <a:r>
              <a:rPr lang="en-GB" altLang="en-US" sz="1600">
                <a:solidFill>
                  <a:schemeClr val="bg1"/>
                </a:solidFill>
                <a:latin typeface="+mn-lt"/>
              </a:rPr>
              <a:t>ʹ</a:t>
            </a:r>
            <a:r>
              <a:rPr lang="en-GB" altLang="en-US" sz="1600" baseline="30000">
                <a:solidFill>
                  <a:schemeClr val="bg1"/>
                </a:solidFill>
                <a:latin typeface="+mn-lt"/>
              </a:rPr>
              <a:t>17</a:t>
            </a:r>
            <a:r>
              <a:rPr lang="en-GB" altLang="en-US" sz="1600">
                <a:solidFill>
                  <a:schemeClr val="bg1"/>
                </a:solidFill>
                <a:latin typeface="+mn-lt"/>
              </a:rPr>
              <a:t>O</a:t>
            </a:r>
            <a:r>
              <a:rPr lang="en-GB" altLang="en-US" sz="1600" baseline="-25000">
                <a:solidFill>
                  <a:schemeClr val="bg1"/>
                </a:solidFill>
                <a:latin typeface="+mn-lt"/>
              </a:rPr>
              <a:t>KRS-SKFS</a:t>
            </a:r>
            <a:r>
              <a:rPr lang="en-GB" altLang="en-US" sz="1600">
                <a:solidFill>
                  <a:schemeClr val="bg1"/>
                </a:solidFill>
                <a:latin typeface="+mn-lt"/>
              </a:rPr>
              <a:t> of established silicate standards UWG-2, San Carlos olivine, NBS 28 </a:t>
            </a:r>
            <a:endParaRPr lang="en-GB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85DEBF-3930-4D5B-B08C-8DE57BB0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38381"/>
          <a:stretch/>
        </p:blipFill>
        <p:spPr>
          <a:xfrm>
            <a:off x="0" y="2433"/>
            <a:ext cx="9144000" cy="135209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A02D1653-AA32-41E1-98FA-AD8F39FD3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28" y="332656"/>
            <a:ext cx="637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+mn-lt"/>
              </a:rPr>
              <a:t>Using KRS and SKFS measurements to form a reference line</a:t>
            </a:r>
            <a:endParaRPr lang="en-GB" alt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AF9FC-BD8E-497D-BD08-3623F66D6B61}"/>
              </a:ext>
            </a:extLst>
          </p:cNvPr>
          <p:cNvSpPr txBox="1"/>
          <p:nvPr/>
        </p:nvSpPr>
        <p:spPr bwMode="auto">
          <a:xfrm>
            <a:off x="6285658" y="5220932"/>
            <a:ext cx="1382686" cy="22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27432" tIns="22860" rIns="27432" bIns="22860" rtlCol="0" anchor="ctr" upright="1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sz="1000">
                <a:solidFill>
                  <a:srgbClr val="000000"/>
                </a:solidFill>
                <a:latin typeface="+mn-lt"/>
              </a:rPr>
              <a:t>(95% confidence interval)</a:t>
            </a:r>
            <a:endParaRPr lang="en-GB" sz="1000" b="0" i="0" u="none" strike="noStrike" baseline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59275D-79D9-4DA5-A4EC-9EEE27FB8165}"/>
              </a:ext>
            </a:extLst>
          </p:cNvPr>
          <p:cNvGrpSpPr/>
          <p:nvPr/>
        </p:nvGrpSpPr>
        <p:grpSpPr>
          <a:xfrm>
            <a:off x="539552" y="4605095"/>
            <a:ext cx="7888312" cy="1776233"/>
            <a:chOff x="755576" y="4689173"/>
            <a:chExt cx="7888312" cy="17762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F43BEE2-D5D3-4A1B-A9F3-983E2D304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870" r="17149" b="6342"/>
            <a:stretch/>
          </p:blipFill>
          <p:spPr>
            <a:xfrm>
              <a:off x="821856" y="4689173"/>
              <a:ext cx="5760640" cy="132029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A0F36F-8A5B-48B1-BE82-F4FC8ACA714F}"/>
                </a:ext>
              </a:extLst>
            </p:cNvPr>
            <p:cNvSpPr txBox="1"/>
            <p:nvPr/>
          </p:nvSpPr>
          <p:spPr bwMode="auto">
            <a:xfrm>
              <a:off x="755576" y="6067310"/>
              <a:ext cx="6382453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0000" mc:Ignorable="a14" a14:legacySpreadsheetColorIndex="64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xmlns:mc="http://schemas.openxmlformats.org/markup-compatibility/2006" val="FFFFFF" mc:Ignorable="a14" a14:legacySpreadsheetColorIndex="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27432" tIns="22860" rIns="27432" bIns="22860" rtlCol="0" anchor="ctr" upright="1">
              <a:spAutoFit/>
            </a:bodyPr>
            <a:lstStyle/>
            <a:p>
              <a:pPr algn="ctr"/>
              <a:r>
                <a:rPr lang="en-GB" sz="1000">
                  <a:latin typeface="+mn-lt"/>
                </a:rPr>
                <a:t>For Open University and Georg-August Universität Göttingen data, calibration to VSMOW was based on Pack et al. (2016) </a:t>
              </a:r>
              <a:endParaRPr lang="en-GB" sz="1000" b="0" i="0" u="none" strike="noStrike" baseline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227CF8-8791-4451-A0AF-8F0E701C1223}"/>
                </a:ext>
              </a:extLst>
            </p:cNvPr>
            <p:cNvSpPr txBox="1"/>
            <p:nvPr/>
          </p:nvSpPr>
          <p:spPr bwMode="auto">
            <a:xfrm>
              <a:off x="781864" y="6265351"/>
              <a:ext cx="7862024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0000" mc:Ignorable="a14" a14:legacySpreadsheetColorIndex="64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xmlns:mc="http://schemas.openxmlformats.org/markup-compatibility/2006" val="FFFFFF" mc:Ignorable="a14" a14:legacySpreadsheetColorIndex="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27432" tIns="22860" rIns="27432" bIns="22860" rtlCol="0" anchor="ctr" upright="1">
              <a:spAutoFit/>
            </a:bodyPr>
            <a:lstStyle/>
            <a:p>
              <a:r>
                <a:rPr lang="en-GB" sz="1000">
                  <a:latin typeface="+mn-lt"/>
                </a:rPr>
                <a:t>For University of Oregon data, calibration of the ‘working standard’ O</a:t>
              </a:r>
              <a:r>
                <a:rPr lang="en-GB" sz="1000" baseline="-25000">
                  <a:latin typeface="+mn-lt"/>
                </a:rPr>
                <a:t>2</a:t>
              </a:r>
              <a:r>
                <a:rPr lang="en-GB" sz="1000">
                  <a:latin typeface="+mn-lt"/>
                </a:rPr>
                <a:t> to VSMOW was performed at </a:t>
              </a:r>
              <a:r>
                <a:rPr lang="el-GR" sz="1000">
                  <a:solidFill>
                    <a:srgbClr val="000000"/>
                  </a:solidFill>
                  <a:latin typeface="+mn-lt"/>
                </a:rPr>
                <a:t>Δ*</a:t>
              </a:r>
              <a:r>
                <a:rPr lang="en-GB" sz="1000">
                  <a:solidFill>
                    <a:srgbClr val="000000"/>
                  </a:solidFill>
                  <a:latin typeface="+mn-lt"/>
                </a:rPr>
                <a:t>IsoLab, </a:t>
              </a:r>
              <a:r>
                <a:rPr lang="en-GB" sz="1000">
                  <a:latin typeface="+mn-lt"/>
                </a:rPr>
                <a:t>University of Washington, Seattle, USA</a:t>
              </a:r>
              <a:endParaRPr lang="en-GB" sz="1000" b="0" i="0" u="none" strike="noStrike" baseline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AC7696-3843-4FA6-B056-BFB5506C3A7D}"/>
              </a:ext>
            </a:extLst>
          </p:cNvPr>
          <p:cNvGrpSpPr>
            <a:grpSpLocks noChangeAspect="1"/>
          </p:cNvGrpSpPr>
          <p:nvPr/>
        </p:nvGrpSpPr>
        <p:grpSpPr>
          <a:xfrm>
            <a:off x="467538" y="1528166"/>
            <a:ext cx="4528483" cy="2957176"/>
            <a:chOff x="467542" y="1528171"/>
            <a:chExt cx="3903268" cy="2548901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05DCC56E-B092-4CA4-8C49-C8F84C26D2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352580"/>
                </p:ext>
              </p:extLst>
            </p:nvPr>
          </p:nvGraphicFramePr>
          <p:xfrm>
            <a:off x="467542" y="1634319"/>
            <a:ext cx="3903268" cy="2442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E60286E3-24E6-492D-B3BF-83656FC6A360}"/>
                </a:ext>
              </a:extLst>
            </p:cNvPr>
            <p:cNvSpPr txBox="1"/>
            <p:nvPr/>
          </p:nvSpPr>
          <p:spPr>
            <a:xfrm rot="16200000">
              <a:off x="1122404" y="2077259"/>
              <a:ext cx="1352092" cy="2539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GB" sz="1050" spc="100" baseline="30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GB" sz="105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(1+ </a:t>
              </a:r>
              <a:r>
                <a:rPr lang="el-GR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l-GR" sz="1050" baseline="30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GB" sz="1050" baseline="30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GB" sz="1050" baseline="-25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VSMOW</a:t>
              </a:r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050" baseline="-25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B4EF7E2F-B1B9-4E13-A1D7-970E2C5A6CFE}"/>
                </a:ext>
              </a:extLst>
            </p:cNvPr>
            <p:cNvSpPr txBox="1"/>
            <p:nvPr/>
          </p:nvSpPr>
          <p:spPr>
            <a:xfrm>
              <a:off x="3572247" y="1656415"/>
              <a:ext cx="576064" cy="2539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SKFS</a:t>
              </a:r>
              <a:endParaRPr lang="en-GB" sz="105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37F89D9E-1C21-43CB-8189-D4F4A2D7CEF7}"/>
                </a:ext>
              </a:extLst>
            </p:cNvPr>
            <p:cNvSpPr txBox="1"/>
            <p:nvPr/>
          </p:nvSpPr>
          <p:spPr>
            <a:xfrm>
              <a:off x="667122" y="3561415"/>
              <a:ext cx="495672" cy="2539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KRS</a:t>
              </a:r>
              <a:endParaRPr lang="en-GB" sz="105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E041C4D-99D2-489F-8F55-3CCAAF86310C}"/>
              </a:ext>
            </a:extLst>
          </p:cNvPr>
          <p:cNvSpPr txBox="1"/>
          <p:nvPr/>
        </p:nvSpPr>
        <p:spPr bwMode="auto">
          <a:xfrm>
            <a:off x="5157808" y="2062095"/>
            <a:ext cx="3734671" cy="7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latin typeface="+mn-lt"/>
              </a:rPr>
              <a:t>In contrast to </a:t>
            </a:r>
            <a:r>
              <a:rPr lang="el-GR" sz="1000">
                <a:cs typeface="Times New Roman" panose="02020603050405020304" pitchFamily="18" charset="0"/>
              </a:rPr>
              <a:t>γ</a:t>
            </a:r>
            <a:r>
              <a:rPr lang="en-GB" sz="100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l-GR" sz="1000">
                <a:cs typeface="Times New Roman" panose="02020603050405020304" pitchFamily="18" charset="0"/>
              </a:rPr>
              <a:t>λ</a:t>
            </a:r>
            <a:r>
              <a:rPr lang="en-GB" sz="1000">
                <a:latin typeface="+mn-lt"/>
              </a:rPr>
              <a:t> value of the two-point line is independent of whether the </a:t>
            </a:r>
            <a:r>
              <a:rPr lang="el-GR" sz="1000">
                <a:cs typeface="Times New Roman" panose="02020603050405020304" pitchFamily="18" charset="0"/>
              </a:rPr>
              <a:t>δ</a:t>
            </a:r>
            <a:r>
              <a:rPr lang="en-GB" sz="1000" baseline="30000">
                <a:cs typeface="Times New Roman" panose="02020603050405020304" pitchFamily="18" charset="0"/>
              </a:rPr>
              <a:t>17</a:t>
            </a:r>
            <a:r>
              <a:rPr lang="en-GB" sz="1000">
                <a:cs typeface="Times New Roman" panose="02020603050405020304" pitchFamily="18" charset="0"/>
              </a:rPr>
              <a:t>O </a:t>
            </a:r>
            <a:r>
              <a:rPr lang="en-GB" sz="1000">
                <a:latin typeface="+mn-lt"/>
              </a:rPr>
              <a:t>and </a:t>
            </a:r>
            <a:r>
              <a:rPr lang="el-GR" sz="1000"/>
              <a:t>δ</a:t>
            </a:r>
            <a:r>
              <a:rPr lang="en-GB" sz="1000" baseline="30000"/>
              <a:t>17</a:t>
            </a:r>
            <a:r>
              <a:rPr lang="en-GB" sz="1000"/>
              <a:t>O </a:t>
            </a:r>
            <a:r>
              <a:rPr lang="en-GB" sz="1000">
                <a:latin typeface="+mn-lt"/>
              </a:rPr>
              <a:t>data are calibrated to VSMOW or are reported relative to the ‘working standard’ O</a:t>
            </a:r>
            <a:r>
              <a:rPr lang="en-GB" sz="1000" baseline="-25000">
                <a:latin typeface="+mn-lt"/>
              </a:rPr>
              <a:t>2</a:t>
            </a:r>
            <a:r>
              <a:rPr lang="en-GB" sz="1000">
                <a:latin typeface="+mn-lt"/>
              </a:rPr>
              <a:t>. </a:t>
            </a:r>
            <a:endParaRPr lang="en-GB" sz="1000" b="0" i="0" u="none" strike="noStrike" baseline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0F5E9C-38ED-407F-876D-7DBEB717541E}"/>
              </a:ext>
            </a:extLst>
          </p:cNvPr>
          <p:cNvSpPr txBox="1"/>
          <p:nvPr/>
        </p:nvSpPr>
        <p:spPr bwMode="auto">
          <a:xfrm>
            <a:off x="4860032" y="4058784"/>
            <a:ext cx="1584176" cy="4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>
                <a:latin typeface="+mn-lt"/>
              </a:rPr>
              <a:t>With </a:t>
            </a:r>
            <a:r>
              <a:rPr lang="el-GR" sz="1000">
                <a:solidFill>
                  <a:srgbClr val="000000"/>
                </a:solidFill>
              </a:rPr>
              <a:t>δ</a:t>
            </a:r>
            <a:r>
              <a:rPr lang="en-GB" sz="1000" baseline="30000">
                <a:solidFill>
                  <a:srgbClr val="000000"/>
                </a:solidFill>
              </a:rPr>
              <a:t>17</a:t>
            </a:r>
            <a:r>
              <a:rPr lang="en-GB" sz="1000">
                <a:solidFill>
                  <a:srgbClr val="000000"/>
                </a:solidFill>
              </a:rPr>
              <a:t>O </a:t>
            </a: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l-GR" sz="1000">
                <a:solidFill>
                  <a:srgbClr val="000000"/>
                </a:solidFill>
              </a:rPr>
              <a:t>δ</a:t>
            </a:r>
            <a:r>
              <a:rPr lang="en-GB" sz="1000" baseline="30000">
                <a:solidFill>
                  <a:srgbClr val="000000"/>
                </a:solidFill>
              </a:rPr>
              <a:t>17</a:t>
            </a:r>
            <a:r>
              <a:rPr lang="en-GB" sz="1000">
                <a:solidFill>
                  <a:srgbClr val="000000"/>
                </a:solidFill>
              </a:rPr>
              <a:t>O </a:t>
            </a: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data reported relative to VSMOW: </a:t>
            </a:r>
            <a:endParaRPr lang="en-GB" sz="1000" b="0" i="0" u="none" strike="noStrike" baseline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27506E-C4A8-43BC-B691-D1E5EBAF7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0C51FB9-42CE-46B0-B3C5-3E6CE84E7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3" t="-1" r="22683" b="3454"/>
          <a:stretch/>
        </p:blipFill>
        <p:spPr>
          <a:xfrm>
            <a:off x="276967" y="4437112"/>
            <a:ext cx="4869899" cy="17215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673BE36-F522-48CB-9DB3-DF53993AD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842210"/>
              </p:ext>
            </p:extLst>
          </p:nvPr>
        </p:nvGraphicFramePr>
        <p:xfrm>
          <a:off x="6228184" y="1850729"/>
          <a:ext cx="2867408" cy="381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4" imgW="3584260" imgH="4763149" progId="Word.Document.12">
                  <p:embed/>
                </p:oleObj>
              </mc:Choice>
              <mc:Fallback>
                <p:oleObj name="Document" r:id="rId4" imgW="3584260" imgH="4763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184" y="1850729"/>
                        <a:ext cx="2867408" cy="381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1FE462D-95FB-4F67-90C9-2A87A36E82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38381"/>
          <a:stretch/>
        </p:blipFill>
        <p:spPr>
          <a:xfrm>
            <a:off x="0" y="2433"/>
            <a:ext cx="9144000" cy="1352093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816FCB4D-E9D3-4A37-B0FB-251272F16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28" y="404664"/>
            <a:ext cx="868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+mn-lt"/>
              </a:rPr>
              <a:t>Data comparison: </a:t>
            </a:r>
            <a:r>
              <a:rPr lang="el-GR" altLang="en-US" sz="1600">
                <a:solidFill>
                  <a:schemeClr val="bg1"/>
                </a:solidFill>
                <a:latin typeface="+mn-lt"/>
              </a:rPr>
              <a:t>Δ</a:t>
            </a:r>
            <a:r>
              <a:rPr lang="en-GB" altLang="en-US" sz="1600">
                <a:solidFill>
                  <a:schemeClr val="bg1"/>
                </a:solidFill>
                <a:latin typeface="+mn-lt"/>
              </a:rPr>
              <a:t>ʹ</a:t>
            </a:r>
            <a:r>
              <a:rPr lang="en-GB" altLang="en-US" sz="1600" baseline="30000">
                <a:solidFill>
                  <a:schemeClr val="bg1"/>
                </a:solidFill>
                <a:latin typeface="+mn-lt"/>
              </a:rPr>
              <a:t>17</a:t>
            </a:r>
            <a:r>
              <a:rPr lang="en-GB" altLang="en-US" sz="1600">
                <a:solidFill>
                  <a:schemeClr val="bg1"/>
                </a:solidFill>
                <a:latin typeface="+mn-lt"/>
              </a:rPr>
              <a:t>O</a:t>
            </a:r>
            <a:r>
              <a:rPr lang="en-GB" altLang="en-US" sz="1600" baseline="-25000">
                <a:solidFill>
                  <a:schemeClr val="bg1"/>
                </a:solidFill>
                <a:latin typeface="+mn-lt"/>
              </a:rPr>
              <a:t>KRS-SKFS</a:t>
            </a:r>
            <a:r>
              <a:rPr lang="en-GB" altLang="en-US" sz="1600">
                <a:solidFill>
                  <a:schemeClr val="bg1"/>
                </a:solidFill>
                <a:latin typeface="+mn-lt"/>
              </a:rPr>
              <a:t> of established silicate standards San Carlos olivine and </a:t>
            </a:r>
            <a:r>
              <a:rPr lang="en-GB" altLang="en-US" sz="1600">
                <a:solidFill>
                  <a:schemeClr val="bg1"/>
                </a:solidFill>
              </a:rPr>
              <a:t>UWG-2</a:t>
            </a:r>
            <a:endParaRPr lang="en-GB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17414-A06B-4316-8041-1CE7588FDBD2}"/>
              </a:ext>
            </a:extLst>
          </p:cNvPr>
          <p:cNvSpPr txBox="1"/>
          <p:nvPr/>
        </p:nvSpPr>
        <p:spPr bwMode="auto">
          <a:xfrm>
            <a:off x="4860032" y="5446628"/>
            <a:ext cx="158417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r>
              <a:rPr lang="en-GB" sz="1000">
                <a:solidFill>
                  <a:srgbClr val="000000"/>
                </a:solidFill>
                <a:latin typeface="+mn-lt"/>
              </a:rPr>
              <a:t>(standard error of the mean) </a:t>
            </a:r>
            <a:endParaRPr lang="en-GB" sz="1000" b="0" i="0" u="none" strike="noStrike" baseline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3C1FD9-3994-4F40-820D-2427E4E92A0B}"/>
              </a:ext>
            </a:extLst>
          </p:cNvPr>
          <p:cNvGrpSpPr>
            <a:grpSpLocks noChangeAspect="1"/>
          </p:cNvGrpSpPr>
          <p:nvPr/>
        </p:nvGrpSpPr>
        <p:grpSpPr>
          <a:xfrm>
            <a:off x="467538" y="1528167"/>
            <a:ext cx="4488758" cy="2931236"/>
            <a:chOff x="467542" y="1528171"/>
            <a:chExt cx="3903268" cy="2548901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032A747C-577F-4366-8595-BBB292663B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330987"/>
                </p:ext>
              </p:extLst>
            </p:nvPr>
          </p:nvGraphicFramePr>
          <p:xfrm>
            <a:off x="467542" y="1634319"/>
            <a:ext cx="3903268" cy="24427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55AE426D-713D-4F05-9575-23E3E9B05F17}"/>
                </a:ext>
              </a:extLst>
            </p:cNvPr>
            <p:cNvSpPr txBox="1"/>
            <p:nvPr/>
          </p:nvSpPr>
          <p:spPr>
            <a:xfrm rot="16200000">
              <a:off x="1122404" y="2077259"/>
              <a:ext cx="1352092" cy="2539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GB" sz="1050" spc="100" baseline="30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GB" sz="105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(1+ </a:t>
              </a:r>
              <a:r>
                <a:rPr lang="el-GR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l-GR" sz="1050" baseline="30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GB" sz="1050" baseline="30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GB" sz="1050" baseline="-25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VSMOW</a:t>
              </a:r>
              <a:r>
                <a:rPr lang="en-GB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050" baseline="-25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3563B917-0480-489C-9775-AC37EC5F4AA5}"/>
                </a:ext>
              </a:extLst>
            </p:cNvPr>
            <p:cNvSpPr txBox="1"/>
            <p:nvPr/>
          </p:nvSpPr>
          <p:spPr>
            <a:xfrm>
              <a:off x="3572247" y="1656415"/>
              <a:ext cx="576064" cy="2539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SKFS</a:t>
              </a:r>
              <a:endParaRPr lang="en-GB" sz="105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">
              <a:extLst>
                <a:ext uri="{FF2B5EF4-FFF2-40B4-BE49-F238E27FC236}">
                  <a16:creationId xmlns:a16="http://schemas.microsoft.com/office/drawing/2014/main" id="{500FE70B-F69E-4220-8E43-72C722E37B3F}"/>
                </a:ext>
              </a:extLst>
            </p:cNvPr>
            <p:cNvSpPr txBox="1"/>
            <p:nvPr/>
          </p:nvSpPr>
          <p:spPr>
            <a:xfrm>
              <a:off x="667122" y="3561415"/>
              <a:ext cx="495672" cy="2539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KRS</a:t>
              </a:r>
              <a:endParaRPr lang="en-GB" sz="1050" baseline="-25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4FBDB-EA87-480B-BFF8-49FA33D7A356}"/>
              </a:ext>
            </a:extLst>
          </p:cNvPr>
          <p:cNvSpPr txBox="1"/>
          <p:nvPr/>
        </p:nvSpPr>
        <p:spPr bwMode="auto">
          <a:xfrm>
            <a:off x="361973" y="6093296"/>
            <a:ext cx="8170467" cy="25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000">
                <a:solidFill>
                  <a:srgbClr val="000000"/>
                </a:solidFill>
              </a:rPr>
              <a:t>Δʹ</a:t>
            </a:r>
            <a:r>
              <a:rPr lang="el-GR" sz="1000" baseline="30000">
                <a:solidFill>
                  <a:srgbClr val="000000"/>
                </a:solidFill>
              </a:rPr>
              <a:t>17</a:t>
            </a:r>
            <a:r>
              <a:rPr lang="en-US" sz="1000">
                <a:solidFill>
                  <a:srgbClr val="000000"/>
                </a:solidFill>
              </a:rPr>
              <a:t>O</a:t>
            </a:r>
            <a:r>
              <a:rPr lang="en-US" sz="1000" baseline="-25000">
                <a:solidFill>
                  <a:srgbClr val="000000"/>
                </a:solidFill>
              </a:rPr>
              <a:t>KRS–SKFS</a:t>
            </a:r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GB" sz="1000">
                <a:solidFill>
                  <a:srgbClr val="000000"/>
                </a:solidFill>
                <a:latin typeface="+mn-lt"/>
              </a:rPr>
              <a:t>is </a:t>
            </a:r>
            <a:r>
              <a:rPr lang="en-GB" sz="1000">
                <a:latin typeface="+mn-lt"/>
              </a:rPr>
              <a:t>unchanged by reporting all </a:t>
            </a:r>
            <a:r>
              <a:rPr lang="el-GR" sz="1000">
                <a:cs typeface="Times New Roman" panose="02020603050405020304" pitchFamily="18" charset="0"/>
              </a:rPr>
              <a:t>δ</a:t>
            </a:r>
            <a:r>
              <a:rPr lang="en-GB" sz="1000" baseline="30000">
                <a:cs typeface="Times New Roman" panose="02020603050405020304" pitchFamily="18" charset="0"/>
              </a:rPr>
              <a:t>17</a:t>
            </a:r>
            <a:r>
              <a:rPr lang="en-GB" sz="1000">
                <a:cs typeface="Times New Roman" panose="02020603050405020304" pitchFamily="18" charset="0"/>
              </a:rPr>
              <a:t>O </a:t>
            </a:r>
            <a:r>
              <a:rPr lang="en-GB" sz="1000">
                <a:latin typeface="+mn-lt"/>
              </a:rPr>
              <a:t>and </a:t>
            </a:r>
            <a:r>
              <a:rPr lang="el-GR" sz="1000"/>
              <a:t>δ</a:t>
            </a:r>
            <a:r>
              <a:rPr lang="en-GB" sz="1000" baseline="30000"/>
              <a:t>18</a:t>
            </a:r>
            <a:r>
              <a:rPr lang="en-GB" sz="1000"/>
              <a:t>O</a:t>
            </a:r>
            <a:r>
              <a:rPr lang="en-GB" sz="1000">
                <a:latin typeface="+mn-lt"/>
              </a:rPr>
              <a:t> data (including for KRS and SKFS) relative to </a:t>
            </a: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the ‘working standard’ O</a:t>
            </a:r>
            <a:r>
              <a:rPr lang="en-GB" sz="1000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 instead of to </a:t>
            </a:r>
            <a:r>
              <a:rPr lang="en-GB" sz="1000">
                <a:latin typeface="+mn-lt"/>
              </a:rPr>
              <a:t>VSMOW</a:t>
            </a:r>
            <a:endParaRPr lang="en-GB" sz="1000" b="0" i="0" u="none" strike="noStrike" baseline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75532-5A4F-4C75-9F1C-35E0ED581572}"/>
              </a:ext>
            </a:extLst>
          </p:cNvPr>
          <p:cNvSpPr txBox="1"/>
          <p:nvPr/>
        </p:nvSpPr>
        <p:spPr bwMode="auto">
          <a:xfrm>
            <a:off x="6524216" y="1421920"/>
            <a:ext cx="2304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>
              <a:lnSpc>
                <a:spcPct val="125000"/>
              </a:lnSpc>
            </a:pPr>
            <a:r>
              <a:rPr lang="en-GB" sz="1000">
                <a:latin typeface="+mn-lt"/>
              </a:rPr>
              <a:t>Open University data (circles)  </a:t>
            </a:r>
            <a:br>
              <a:rPr lang="en-GB" sz="1000">
                <a:latin typeface="+mn-lt"/>
              </a:rPr>
            </a:b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Georg-August-Universität data (diamonds)</a:t>
            </a:r>
          </a:p>
          <a:p>
            <a:pPr algn="ctr"/>
            <a:r>
              <a:rPr lang="en-GB" sz="1000">
                <a:latin typeface="+mn-lt"/>
              </a:rPr>
              <a:t>  </a:t>
            </a:r>
            <a:endParaRPr lang="en-GB" sz="1000" b="0" i="0" u="none" strike="noStrike" baseline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C96E1-5E98-46DA-9840-1E766AF51814}"/>
              </a:ext>
            </a:extLst>
          </p:cNvPr>
          <p:cNvSpPr txBox="1"/>
          <p:nvPr/>
        </p:nvSpPr>
        <p:spPr bwMode="auto">
          <a:xfrm>
            <a:off x="6516216" y="1832154"/>
            <a:ext cx="246311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27432" tIns="22860" rIns="27432" bIns="22860" rtlCol="0" anchor="ctr" upright="1">
            <a:spAutoFit/>
          </a:bodyPr>
          <a:lstStyle/>
          <a:p>
            <a:pPr algn="ctr"/>
            <a:r>
              <a:rPr lang="en-GB" sz="1000">
                <a:latin typeface="+mn-lt"/>
              </a:rPr>
              <a:t>Error bars indicate </a:t>
            </a:r>
            <a:r>
              <a:rPr lang="en-GB" sz="1000">
                <a:solidFill>
                  <a:srgbClr val="000000"/>
                </a:solidFill>
                <a:latin typeface="+mn-lt"/>
              </a:rPr>
              <a:t>standard error of the mean</a:t>
            </a:r>
            <a:endParaRPr lang="en-GB" sz="1000" b="0" i="0" u="none" strike="noStrike" baseline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66FC1-D310-44F6-8011-78F963C4B493}"/>
              </a:ext>
            </a:extLst>
          </p:cNvPr>
          <p:cNvCxnSpPr/>
          <p:nvPr/>
        </p:nvCxnSpPr>
        <p:spPr>
          <a:xfrm>
            <a:off x="334207" y="5080421"/>
            <a:ext cx="4770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C0234F2-E0C5-4190-AA01-425A7E394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ADCB93-71AC-4BF7-8843-8635B304CAC4}"/>
              </a:ext>
            </a:extLst>
          </p:cNvPr>
          <p:cNvCxnSpPr/>
          <p:nvPr/>
        </p:nvCxnSpPr>
        <p:spPr>
          <a:xfrm>
            <a:off x="323528" y="6035577"/>
            <a:ext cx="4770000" cy="0"/>
          </a:xfrm>
          <a:prstGeom prst="line">
            <a:avLst/>
          </a:prstGeom>
          <a:ln w="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6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mountain&#10;&#10;Description automatically generated">
            <a:extLst>
              <a:ext uri="{FF2B5EF4-FFF2-40B4-BE49-F238E27FC236}">
                <a16:creationId xmlns:a16="http://schemas.microsoft.com/office/drawing/2014/main" id="{820F5C3B-063A-4C6B-9168-89EBD50BB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6955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637935-C138-45F8-896B-73CA83109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255579"/>
            <a:ext cx="2232248" cy="472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8000"/>
              </a:lnSpc>
            </a:pPr>
            <a:r>
              <a:rPr lang="en-GB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CONCLUSIONS</a:t>
            </a:r>
            <a:endParaRPr lang="en-GB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65D5A-6189-4DC2-9CAC-9EC9C8466BBF}"/>
              </a:ext>
            </a:extLst>
          </p:cNvPr>
          <p:cNvSpPr/>
          <p:nvPr/>
        </p:nvSpPr>
        <p:spPr>
          <a:xfrm>
            <a:off x="253954" y="1124744"/>
            <a:ext cx="8746029" cy="3416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Times New Roman" panose="02020603050405020304" pitchFamily="18" charset="0"/>
              <a:buChar char="−"/>
            </a:pP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Calibration of silicate </a:t>
            </a:r>
            <a:r>
              <a:rPr lang="el-GR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δ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 and </a:t>
            </a:r>
            <a:r>
              <a:rPr lang="el-GR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δ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 data to a water reference scale (VSMOW-SLAP) is challenging</a:t>
            </a:r>
            <a:endParaRPr lang="en-GB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2DC7E-BA45-475A-ABF8-9B6235B242E8}"/>
              </a:ext>
            </a:extLst>
          </p:cNvPr>
          <p:cNvSpPr/>
          <p:nvPr/>
        </p:nvSpPr>
        <p:spPr>
          <a:xfrm>
            <a:off x="251520" y="1629381"/>
            <a:ext cx="8746029" cy="611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Times New Roman" panose="02020603050405020304" pitchFamily="18" charset="0"/>
              <a:buChar char="−"/>
            </a:pPr>
            <a: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Two silicate standards (KRS and SKFS), differing in </a:t>
            </a:r>
            <a:r>
              <a:rPr lang="el-GR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δ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 by more than 59 ‰, have been prepared and are available on request   </a:t>
            </a:r>
            <a: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endParaRPr lang="en-GB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26AD9-CDDB-432C-992A-F0ED5590DFC7}"/>
              </a:ext>
            </a:extLst>
          </p:cNvPr>
          <p:cNvSpPr/>
          <p:nvPr/>
        </p:nvSpPr>
        <p:spPr>
          <a:xfrm>
            <a:off x="251520" y="3177263"/>
            <a:ext cx="8746029" cy="611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Times New Roman" panose="02020603050405020304" pitchFamily="18" charset="0"/>
              <a:buChar char="−"/>
            </a:pP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Δʹ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400" baseline="-25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KRS-SKFS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measurements of established standards San Carlos olivine and UWG-2 at the Open University, </a:t>
            </a:r>
            <a:b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Georg-August-Universität Göttingen and the University of Oregon are also in good agreement</a:t>
            </a:r>
            <a:endParaRPr lang="en-GB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17E64-B1AE-49F0-9160-EFBC98BE7857}"/>
              </a:ext>
            </a:extLst>
          </p:cNvPr>
          <p:cNvSpPr/>
          <p:nvPr/>
        </p:nvSpPr>
        <p:spPr>
          <a:xfrm>
            <a:off x="251520" y="3951204"/>
            <a:ext cx="8746028" cy="611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Times New Roman" panose="02020603050405020304" pitchFamily="18" charset="0"/>
              <a:buChar char="−"/>
            </a:pP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Δʹ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400" baseline="-25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KRS-SKFS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values are independent of the calibration of the ‘working standard’ O</a:t>
            </a:r>
            <a:r>
              <a:rPr lang="en-US" sz="1400" baseline="-25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b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(facilitating silicate Δʹ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400" baseline="-25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KRS-SKFS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measurement reproducibility between laboratories)</a:t>
            </a:r>
            <a:endParaRPr lang="en-GB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E15C5-5AC4-4164-9B5F-70B85E2E8537}"/>
              </a:ext>
            </a:extLst>
          </p:cNvPr>
          <p:cNvSpPr/>
          <p:nvPr/>
        </p:nvSpPr>
        <p:spPr>
          <a:xfrm>
            <a:off x="261459" y="4725144"/>
            <a:ext cx="8746028" cy="611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Times New Roman" panose="02020603050405020304" pitchFamily="18" charset="0"/>
              <a:buChar char="−"/>
            </a:pP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For accurate conversion between Δʹ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400" baseline="-25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KRS-SKFS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and Δʹ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400" baseline="-25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0.528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or another </a:t>
            </a:r>
            <a:r>
              <a:rPr lang="en-US" sz="1400">
                <a:solidFill>
                  <a:schemeClr val="bg1"/>
                </a:solidFill>
                <a:ea typeface="Times New Roman" panose="02020603050405020304" pitchFamily="18" charset="0"/>
              </a:rPr>
              <a:t>Δʹ</a:t>
            </a:r>
            <a:r>
              <a:rPr lang="en-US" sz="1400" baseline="30000">
                <a:solidFill>
                  <a:schemeClr val="bg1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definition, </a:t>
            </a:r>
            <a:br>
              <a:rPr lang="en-US" sz="140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direct calibration of </a:t>
            </a:r>
            <a:r>
              <a:rPr lang="el-GR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δ</a:t>
            </a:r>
            <a:r>
              <a:rPr lang="en-US" sz="1400" baseline="300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 and </a:t>
            </a:r>
            <a:r>
              <a:rPr lang="en-US" sz="1400">
                <a:solidFill>
                  <a:prstClr val="white"/>
                </a:solidFill>
                <a:latin typeface="+mn-lt"/>
                <a:ea typeface="Times New Roman" panose="02020603050405020304" pitchFamily="18" charset="0"/>
              </a:rPr>
              <a:t>Δʹ</a:t>
            </a:r>
            <a:r>
              <a:rPr lang="en-US" sz="1400" baseline="30000">
                <a:solidFill>
                  <a:prstClr val="white"/>
                </a:solidFill>
                <a:latin typeface="+mn-lt"/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prstClr val="white"/>
                </a:solidFill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400" baseline="-25000">
                <a:solidFill>
                  <a:prstClr val="white"/>
                </a:solidFill>
                <a:latin typeface="+mn-lt"/>
                <a:ea typeface="Times New Roman" panose="02020603050405020304" pitchFamily="18" charset="0"/>
              </a:rPr>
              <a:t>0.528 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values of KRS and SKFS to the VSMO</a:t>
            </a:r>
            <a:r>
              <a:rPr lang="en-US" sz="1400" spc="1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W–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SLAP scale are needed</a:t>
            </a:r>
            <a:endParaRPr lang="en-GB" sz="1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F983E3-C770-4CAF-90CF-9A11F5C15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779329"/>
            <a:ext cx="886130" cy="611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2F621D-A5EC-4E6A-8453-3073F0DB8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733256"/>
            <a:ext cx="3352800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AFA72-FD6B-433E-B2FE-377F2EFF6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217"/>
          <a:stretch/>
        </p:blipFill>
        <p:spPr>
          <a:xfrm>
            <a:off x="4788023" y="5748944"/>
            <a:ext cx="2538984" cy="6971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55A89D-F47F-4014-A44E-5284EEA77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490" y="5688006"/>
            <a:ext cx="1725930" cy="11468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284103-DF63-4920-BD36-89A2AAB7766B}"/>
              </a:ext>
            </a:extLst>
          </p:cNvPr>
          <p:cNvSpPr/>
          <p:nvPr/>
        </p:nvSpPr>
        <p:spPr>
          <a:xfrm>
            <a:off x="260664" y="2403322"/>
            <a:ext cx="8746029" cy="6110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Times New Roman" panose="02020603050405020304" pitchFamily="18" charset="0"/>
              <a:buChar char="−"/>
            </a:pPr>
            <a: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With </a:t>
            </a:r>
            <a:r>
              <a:rPr lang="el-GR" sz="1400">
                <a:solidFill>
                  <a:schemeClr val="bg1"/>
                </a:solidFill>
                <a:ea typeface="Times New Roman" panose="02020603050405020304" pitchFamily="18" charset="0"/>
              </a:rPr>
              <a:t>δ</a:t>
            </a:r>
            <a:r>
              <a:rPr lang="en-US" sz="1400" baseline="30000">
                <a:solidFill>
                  <a:schemeClr val="bg1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and </a:t>
            </a:r>
            <a:r>
              <a:rPr lang="el-GR" sz="1400">
                <a:solidFill>
                  <a:schemeClr val="bg1"/>
                </a:solidFill>
                <a:ea typeface="Times New Roman" panose="02020603050405020304" pitchFamily="18" charset="0"/>
              </a:rPr>
              <a:t>δ</a:t>
            </a:r>
            <a:r>
              <a:rPr lang="en-US" sz="1400" baseline="30000">
                <a:solidFill>
                  <a:schemeClr val="bg1"/>
                </a:solidFill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chemeClr val="bg1"/>
                </a:solidFill>
                <a:ea typeface="Times New Roman" panose="02020603050405020304" pitchFamily="18" charset="0"/>
              </a:rPr>
              <a:t>O</a:t>
            </a:r>
            <a: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calibrated to VSMOW, measurements of </a:t>
            </a:r>
            <a:r>
              <a:rPr lang="el-GR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λ</a:t>
            </a:r>
            <a: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and </a:t>
            </a:r>
            <a:r>
              <a:rPr lang="el-GR" sz="14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lang="en-GB" sz="14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the two-point </a:t>
            </a:r>
            <a:r>
              <a:rPr lang="en-GB" sz="1400">
                <a:solidFill>
                  <a:prstClr val="white"/>
                </a:solidFill>
                <a:latin typeface="Calibri"/>
                <a:ea typeface="Times New Roman" panose="02020603050405020304" pitchFamily="18" charset="0"/>
              </a:rPr>
              <a:t>KR</a:t>
            </a:r>
            <a:r>
              <a:rPr lang="en-GB" sz="1400" spc="100">
                <a:solidFill>
                  <a:prstClr val="white"/>
                </a:solidFill>
                <a:latin typeface="Calibri"/>
                <a:ea typeface="Times New Roman" panose="02020603050405020304" pitchFamily="18" charset="0"/>
              </a:rPr>
              <a:t>S–</a:t>
            </a:r>
            <a:r>
              <a:rPr lang="en-GB" sz="1400">
                <a:solidFill>
                  <a:prstClr val="white"/>
                </a:solidFill>
                <a:latin typeface="Calibri"/>
                <a:ea typeface="Times New Roman" panose="02020603050405020304" pitchFamily="18" charset="0"/>
              </a:rPr>
              <a:t>SKFS line</a:t>
            </a:r>
            <a:r>
              <a:rPr lang="en-GB" sz="140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at the Open University, Georg-August-Universität Göttingen and the University of Oregon, are in good agreement</a:t>
            </a:r>
            <a:endParaRPr lang="en-GB" sz="1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1ECA72-1547-4F9E-91F0-F6B14AF57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23602B99-E09F-4908-992E-2F8636F3B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85020"/>
            <a:ext cx="7704856" cy="40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8000"/>
              </a:lnSpc>
            </a:pPr>
            <a:r>
              <a:rPr lang="en-GB" altLang="en-US" sz="2000">
                <a:latin typeface="Calibri" panose="020F0502020204030204" pitchFamily="34" charset="0"/>
              </a:rPr>
              <a:t>Standardizing</a:t>
            </a:r>
            <a:r>
              <a:rPr lang="en-GB" altLang="en-US" sz="2000" b="1">
                <a:latin typeface="Calibri" panose="020F0502020204030204" pitchFamily="34" charset="0"/>
              </a:rPr>
              <a:t> </a:t>
            </a:r>
            <a:r>
              <a:rPr lang="en-GB" altLang="en-US" sz="2000">
                <a:latin typeface="Calibri" panose="020F0502020204030204" pitchFamily="34" charset="0"/>
              </a:rPr>
              <a:t>high precision </a:t>
            </a:r>
            <a:r>
              <a:rPr lang="el-GR" altLang="en-US" sz="2000">
                <a:cs typeface="Times New Roman" panose="02020603050405020304" pitchFamily="18" charset="0"/>
              </a:rPr>
              <a:t>Δ</a:t>
            </a:r>
            <a:r>
              <a:rPr lang="el-GR" altLang="en-US" sz="2000">
                <a:latin typeface="Calibri" panose="020F0502020204030204" pitchFamily="34" charset="0"/>
                <a:cs typeface="Calibri" panose="020F0502020204030204" pitchFamily="34" charset="0"/>
              </a:rPr>
              <a:t>ʹ</a:t>
            </a:r>
            <a:r>
              <a:rPr lang="en-GB" altLang="en-US" sz="2000" baseline="3000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GB" altLang="en-US" sz="2000">
                <a:latin typeface="Calibri" panose="020F0502020204030204" pitchFamily="34" charset="0"/>
              </a:rPr>
              <a:t>O data from silicate rocks and minerals</a:t>
            </a:r>
            <a:endParaRPr lang="en-GB" altLang="en-US" sz="2000" b="1" dirty="0"/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7E9EB948-44C5-455A-BF16-4C25E8C10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2420888"/>
            <a:ext cx="29523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GB" altLang="en-US" sz="1600" dirty="0">
                <a:latin typeface="Calibri" panose="020F0502020204030204" pitchFamily="34" charset="0"/>
              </a:rPr>
              <a:t>Martin Miller</a:t>
            </a:r>
          </a:p>
          <a:p>
            <a:pPr eaLnBrk="1" hangingPunct="1">
              <a:lnSpc>
                <a:spcPts val="2000"/>
              </a:lnSpc>
              <a:spcBef>
                <a:spcPts val="600"/>
              </a:spcBef>
            </a:pPr>
            <a:r>
              <a:rPr lang="en-GB" altLang="en-US" sz="1400" dirty="0">
                <a:latin typeface="Calibri" panose="020F0502020204030204" pitchFamily="34" charset="0"/>
              </a:rPr>
              <a:t>Planetary and </a:t>
            </a:r>
            <a:r>
              <a:rPr lang="en-GB" altLang="en-US" sz="1400">
                <a:latin typeface="Calibri" panose="020F0502020204030204" pitchFamily="34" charset="0"/>
              </a:rPr>
              <a:t>Space Sciences</a:t>
            </a:r>
            <a:br>
              <a:rPr lang="en-GB" altLang="en-US" sz="1400" dirty="0">
                <a:latin typeface="Calibri" panose="020F0502020204030204" pitchFamily="34" charset="0"/>
              </a:rPr>
            </a:br>
            <a:r>
              <a:rPr lang="en-GB" altLang="en-US" sz="1400" dirty="0">
                <a:latin typeface="Calibri" panose="020F0502020204030204" pitchFamily="34" charset="0"/>
              </a:rPr>
              <a:t>School of </a:t>
            </a:r>
            <a:r>
              <a:rPr lang="en-GB" altLang="en-US" sz="1400">
                <a:latin typeface="Calibri" panose="020F0502020204030204" pitchFamily="34" charset="0"/>
              </a:rPr>
              <a:t>Physical Sciences</a:t>
            </a:r>
            <a:br>
              <a:rPr lang="en-GB" altLang="en-US" sz="1400" dirty="0">
                <a:latin typeface="Calibri" panose="020F0502020204030204" pitchFamily="34" charset="0"/>
              </a:rPr>
            </a:br>
            <a:r>
              <a:rPr lang="en-GB" altLang="en-US" sz="1400" dirty="0">
                <a:latin typeface="Calibri" panose="020F0502020204030204" pitchFamily="34" charset="0"/>
              </a:rPr>
              <a:t>The </a:t>
            </a:r>
            <a:r>
              <a:rPr lang="en-GB" altLang="en-US" sz="1400">
                <a:latin typeface="Calibri" panose="020F0502020204030204" pitchFamily="34" charset="0"/>
              </a:rPr>
              <a:t>Open University</a:t>
            </a:r>
            <a:br>
              <a:rPr lang="en-GB" altLang="en-US" sz="1400" dirty="0">
                <a:latin typeface="Calibri" panose="020F0502020204030204" pitchFamily="34" charset="0"/>
              </a:rPr>
            </a:br>
            <a:r>
              <a:rPr lang="en-GB" altLang="en-US" sz="1400">
                <a:latin typeface="Calibri" panose="020F0502020204030204" pitchFamily="34" charset="0"/>
              </a:rPr>
              <a:t>Walton Hall</a:t>
            </a:r>
            <a:br>
              <a:rPr lang="en-GB" altLang="en-US" sz="1400">
                <a:latin typeface="Calibri" panose="020F0502020204030204" pitchFamily="34" charset="0"/>
              </a:rPr>
            </a:br>
            <a:r>
              <a:rPr lang="en-GB" altLang="en-US" sz="1400">
                <a:latin typeface="Calibri" panose="020F0502020204030204" pitchFamily="34" charset="0"/>
              </a:rPr>
              <a:t>Milton Keynes MK7 6AA </a:t>
            </a:r>
            <a:br>
              <a:rPr lang="en-GB" altLang="en-US" sz="1400">
                <a:latin typeface="Calibri" panose="020F0502020204030204" pitchFamily="34" charset="0"/>
              </a:rPr>
            </a:br>
            <a:r>
              <a:rPr lang="en-GB" altLang="en-US" sz="1400">
                <a:latin typeface="Calibri" panose="020F0502020204030204" pitchFamily="34" charset="0"/>
              </a:rPr>
              <a:t>United Kingdom</a:t>
            </a:r>
            <a:endParaRPr lang="en-GB" altLang="en-US" sz="1400" dirty="0"/>
          </a:p>
          <a:p>
            <a:pPr eaLnBrk="1" hangingPunct="1"/>
            <a:endParaRPr lang="en-GB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77F9D8-3FCB-4400-B94B-319697C2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733256"/>
            <a:ext cx="886130" cy="611482"/>
          </a:xfrm>
          <a:prstGeom prst="rect">
            <a:avLst/>
          </a:prstGeom>
        </p:spPr>
      </p:pic>
      <p:pic>
        <p:nvPicPr>
          <p:cNvPr id="5" name="Picture 4" descr="A close up of a mountain&#10;&#10;Description automatically generated">
            <a:extLst>
              <a:ext uri="{FF2B5EF4-FFF2-40B4-BE49-F238E27FC236}">
                <a16:creationId xmlns:a16="http://schemas.microsoft.com/office/drawing/2014/main" id="{141D9753-D0B1-4FF0-9E4C-CEA545149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 t="1050" r="-28" b="-1050"/>
          <a:stretch/>
        </p:blipFill>
        <p:spPr>
          <a:xfrm>
            <a:off x="0" y="2348880"/>
            <a:ext cx="9144000" cy="33038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86890B-6098-41E1-A4B8-A96FDAB00F39}"/>
              </a:ext>
            </a:extLst>
          </p:cNvPr>
          <p:cNvSpPr/>
          <p:nvPr/>
        </p:nvSpPr>
        <p:spPr>
          <a:xfrm>
            <a:off x="1619672" y="781307"/>
            <a:ext cx="6083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</a:rPr>
              <a:t>Martin F. Miller</a:t>
            </a:r>
            <a:r>
              <a:rPr lang="en-GB" sz="1400" baseline="30000">
                <a:latin typeface="Calibri" panose="020F0502020204030204" pitchFamily="34" charset="0"/>
              </a:rPr>
              <a:t>1</a:t>
            </a:r>
            <a:r>
              <a:rPr lang="en-GB" sz="1400">
                <a:latin typeface="Calibri" panose="020F0502020204030204" pitchFamily="34" charset="0"/>
              </a:rPr>
              <a:t>, Andreas Pack</a:t>
            </a:r>
            <a:r>
              <a:rPr lang="en-GB" sz="1400" baseline="30000">
                <a:latin typeface="Calibri" panose="020F0502020204030204" pitchFamily="34" charset="0"/>
              </a:rPr>
              <a:t>2</a:t>
            </a:r>
            <a:r>
              <a:rPr lang="en-GB" sz="1400">
                <a:latin typeface="Calibri" panose="020F0502020204030204" pitchFamily="34" charset="0"/>
              </a:rPr>
              <a:t>, Ilya N. Bindeman</a:t>
            </a:r>
            <a:r>
              <a:rPr lang="en-GB" sz="1400" baseline="30000">
                <a:latin typeface="Calibri" panose="020F0502020204030204" pitchFamily="34" charset="0"/>
              </a:rPr>
              <a:t>3,4</a:t>
            </a:r>
            <a:r>
              <a:rPr lang="en-GB" sz="1400">
                <a:latin typeface="Calibri" panose="020F0502020204030204" pitchFamily="34" charset="0"/>
              </a:rPr>
              <a:t> and Richard C. Greenwood</a:t>
            </a:r>
            <a:r>
              <a:rPr lang="en-GB" sz="1400" baseline="30000">
                <a:latin typeface="Calibri" panose="020F0502020204030204" pitchFamily="34" charset="0"/>
              </a:rPr>
              <a:t>1</a:t>
            </a:r>
            <a:endParaRPr lang="en-GB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C28F8-E28A-49F4-8FA6-FD04BE4AAD9A}"/>
              </a:ext>
            </a:extLst>
          </p:cNvPr>
          <p:cNvSpPr/>
          <p:nvPr/>
        </p:nvSpPr>
        <p:spPr>
          <a:xfrm>
            <a:off x="261459" y="1213355"/>
            <a:ext cx="78401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aseline="3000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Planetary and Space Sciences, School of Physical Sciences, The Open University, Walton Hall, Milton Keynes, MK7 6AA, UK </a:t>
            </a:r>
            <a:endParaRPr lang="en-GB" sz="11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16642-943F-4DEC-9EE5-4F76EF494D59}"/>
              </a:ext>
            </a:extLst>
          </p:cNvPr>
          <p:cNvSpPr/>
          <p:nvPr/>
        </p:nvSpPr>
        <p:spPr>
          <a:xfrm>
            <a:off x="254081" y="1394622"/>
            <a:ext cx="87670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aseline="3000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de-DE" sz="1100">
                <a:solidFill>
                  <a:srgbClr val="000000"/>
                </a:solidFill>
                <a:latin typeface="Calibri" panose="020F0502020204030204" pitchFamily="34" charset="0"/>
              </a:rPr>
              <a:t>Georg-August-Universität, Geowissenschaftliches Zentrum, Abteilung Isotopengeologie, Goldschmidtstra</a:t>
            </a:r>
            <a:r>
              <a:rPr lang="el-GR" sz="1100">
                <a:solidFill>
                  <a:srgbClr val="000000"/>
                </a:solidFill>
                <a:latin typeface="Calibri" panose="020F0502020204030204" pitchFamily="34" charset="0"/>
              </a:rPr>
              <a:t>β</a:t>
            </a:r>
            <a:r>
              <a:rPr lang="de-DE" sz="1100">
                <a:solidFill>
                  <a:srgbClr val="000000"/>
                </a:solidFill>
                <a:latin typeface="Calibri" panose="020F0502020204030204" pitchFamily="34" charset="0"/>
              </a:rPr>
              <a:t>e 1, 37077 Göttingen, Germany </a:t>
            </a:r>
            <a:endParaRPr lang="en-GB" sz="11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C11481-6195-413E-9B50-D6E5D72B9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5733256"/>
            <a:ext cx="3352800" cy="7143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CA30E9-11F6-405C-AC49-31BF3A790C8F}"/>
              </a:ext>
            </a:extLst>
          </p:cNvPr>
          <p:cNvSpPr/>
          <p:nvPr/>
        </p:nvSpPr>
        <p:spPr>
          <a:xfrm>
            <a:off x="254081" y="1575080"/>
            <a:ext cx="87670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aseline="30000">
                <a:solidFill>
                  <a:srgbClr val="000000"/>
                </a:solidFill>
                <a:latin typeface="Calibri" panose="020F0502020204030204" pitchFamily="34" charset="0"/>
              </a:rPr>
              <a:t>3 </a:t>
            </a: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Department of Earth Sciences, University of Oregon, Eugene, Oregon, 97403, USA</a:t>
            </a:r>
            <a:endParaRPr lang="en-GB" sz="11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859F92-D8F2-43F9-8C42-964FCA994726}"/>
              </a:ext>
            </a:extLst>
          </p:cNvPr>
          <p:cNvSpPr/>
          <p:nvPr/>
        </p:nvSpPr>
        <p:spPr>
          <a:xfrm>
            <a:off x="264020" y="1745384"/>
            <a:ext cx="41739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aseline="30000">
                <a:solidFill>
                  <a:srgbClr val="000000"/>
                </a:solidFill>
                <a:latin typeface="Calibri" panose="020F0502020204030204" pitchFamily="34" charset="0"/>
              </a:rPr>
              <a:t>4 </a:t>
            </a: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Fersman State Mineralogical Museum, Moscow 115162, Russia</a:t>
            </a:r>
            <a:endParaRPr lang="en-GB" sz="11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723A0-33F7-4770-BCD1-18E59A2BBA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217"/>
          <a:stretch/>
        </p:blipFill>
        <p:spPr>
          <a:xfrm>
            <a:off x="4788023" y="5733256"/>
            <a:ext cx="2538984" cy="697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1AF06-C736-48E8-8D0D-0588D740F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490" y="5668128"/>
            <a:ext cx="1725930" cy="1146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F0781D-E687-46D9-BF18-FEA3517A2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E2EA609-8307-430C-9A36-61899CF443D2}"/>
              </a:ext>
            </a:extLst>
          </p:cNvPr>
          <p:cNvSpPr txBox="1"/>
          <p:nvPr/>
        </p:nvSpPr>
        <p:spPr bwMode="auto">
          <a:xfrm>
            <a:off x="2483768" y="404664"/>
            <a:ext cx="462928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27432" tIns="22860" rIns="27432" bIns="22860" rtlCol="0" anchor="ctr" upright="1">
            <a:spAutoFit/>
          </a:bodyPr>
          <a:lstStyle/>
          <a:p>
            <a:r>
              <a:rPr lang="en-GB" sz="1600" b="1">
                <a:solidFill>
                  <a:srgbClr val="B30000"/>
                </a:solidFill>
                <a:cs typeface="Times New Roman" panose="02020603050405020304" pitchFamily="18" charset="0"/>
              </a:rPr>
              <a:t>RELATIONSHIP BETWEEN </a:t>
            </a:r>
            <a:r>
              <a:rPr lang="en-GB" sz="1600" b="1" baseline="30000">
                <a:solidFill>
                  <a:srgbClr val="B30000"/>
                </a:solidFill>
                <a:cs typeface="Times New Roman" panose="02020603050405020304" pitchFamily="18" charset="0"/>
              </a:rPr>
              <a:t>17</a:t>
            </a:r>
            <a:r>
              <a:rPr lang="en-GB" sz="1600" b="1">
                <a:solidFill>
                  <a:srgbClr val="B30000"/>
                </a:solidFill>
                <a:cs typeface="Times New Roman" panose="02020603050405020304" pitchFamily="18" charset="0"/>
              </a:rPr>
              <a:t>O/</a:t>
            </a:r>
            <a:r>
              <a:rPr lang="en-GB" sz="1600" b="1" baseline="30000">
                <a:solidFill>
                  <a:srgbClr val="B30000"/>
                </a:solidFill>
                <a:cs typeface="Times New Roman" panose="02020603050405020304" pitchFamily="18" charset="0"/>
              </a:rPr>
              <a:t>16</a:t>
            </a:r>
            <a:r>
              <a:rPr lang="en-GB" sz="1600" b="1">
                <a:solidFill>
                  <a:srgbClr val="B30000"/>
                </a:solidFill>
                <a:cs typeface="Times New Roman" panose="02020603050405020304" pitchFamily="18" charset="0"/>
              </a:rPr>
              <a:t>O AND </a:t>
            </a:r>
            <a:r>
              <a:rPr lang="en-GB" sz="1600" b="1" baseline="30000">
                <a:solidFill>
                  <a:srgbClr val="B30000"/>
                </a:solidFill>
                <a:cs typeface="Times New Roman" panose="02020603050405020304" pitchFamily="18" charset="0"/>
              </a:rPr>
              <a:t>18</a:t>
            </a:r>
            <a:r>
              <a:rPr lang="en-GB" sz="1600" b="1">
                <a:solidFill>
                  <a:srgbClr val="B30000"/>
                </a:solidFill>
                <a:cs typeface="Times New Roman" panose="02020603050405020304" pitchFamily="18" charset="0"/>
              </a:rPr>
              <a:t>O/</a:t>
            </a:r>
            <a:r>
              <a:rPr lang="en-GB" sz="1600" b="1" baseline="30000">
                <a:solidFill>
                  <a:srgbClr val="B30000"/>
                </a:solidFill>
                <a:cs typeface="Times New Roman" panose="02020603050405020304" pitchFamily="18" charset="0"/>
              </a:rPr>
              <a:t>16</a:t>
            </a:r>
            <a:r>
              <a:rPr lang="en-GB" sz="1600" b="1">
                <a:solidFill>
                  <a:srgbClr val="B30000"/>
                </a:solidFill>
                <a:cs typeface="Times New Roman" panose="02020603050405020304" pitchFamily="18" charset="0"/>
              </a:rPr>
              <a:t>O </a:t>
            </a:r>
            <a:endParaRPr lang="en-GB" sz="1600" b="1" i="0" u="none" strike="noStrike" baseline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EE65AB-808E-4F06-933B-35AEF0B79B61}"/>
              </a:ext>
            </a:extLst>
          </p:cNvPr>
          <p:cNvGrpSpPr/>
          <p:nvPr/>
        </p:nvGrpSpPr>
        <p:grpSpPr>
          <a:xfrm>
            <a:off x="722851" y="692696"/>
            <a:ext cx="7484377" cy="1080120"/>
            <a:chOff x="722851" y="2947908"/>
            <a:chExt cx="7484377" cy="108012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CCCFEE-A28D-46CB-BE53-9D4DCE6467B8}"/>
                </a:ext>
              </a:extLst>
            </p:cNvPr>
            <p:cNvSpPr/>
            <p:nvPr/>
          </p:nvSpPr>
          <p:spPr>
            <a:xfrm>
              <a:off x="722851" y="2947908"/>
              <a:ext cx="7484377" cy="848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>
                  <a:solidFill>
                    <a:srgbClr val="B30000"/>
                  </a:solidFill>
                  <a:ea typeface="Times New Roman" panose="02020603050405020304" pitchFamily="18" charset="0"/>
                </a:rPr>
                <a:t>Δ</a:t>
              </a:r>
              <a:r>
                <a:rPr lang="en-US" sz="16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r>
                <a:rPr lang="en-US" sz="1600" baseline="30000">
                  <a:solidFill>
                    <a:srgbClr val="B30000"/>
                  </a:solidFill>
                  <a:ea typeface="Times New Roman" panose="02020603050405020304" pitchFamily="18" charset="0"/>
                </a:rPr>
                <a:t>17</a:t>
              </a:r>
              <a:r>
                <a:rPr lang="en-US" sz="1600">
                  <a:solidFill>
                    <a:srgbClr val="B30000"/>
                  </a:solidFill>
                  <a:ea typeface="Times New Roman" panose="02020603050405020304" pitchFamily="18" charset="0"/>
                </a:rPr>
                <a:t>O </a:t>
              </a:r>
            </a:p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rgbClr val="000000"/>
                  </a:solidFill>
                  <a:ea typeface="Times New Roman" panose="02020603050405020304" pitchFamily="18" charset="0"/>
                </a:rPr>
                <a:t>Quantifies deviations from an assigned reference line of slope </a:t>
              </a:r>
              <a:r>
                <a:rPr lang="el-GR" sz="1400"/>
                <a:t>λ</a:t>
              </a:r>
              <a:r>
                <a:rPr lang="en-US" sz="1200" baseline="-25000"/>
                <a:t>RL</a:t>
              </a:r>
              <a:r>
                <a:rPr lang="en-US" sz="1200">
                  <a:solidFill>
                    <a:srgbClr val="000000"/>
                  </a:solidFill>
                  <a:ea typeface="Times New Roman" panose="02020603050405020304" pitchFamily="18" charset="0"/>
                </a:rPr>
                <a:t> and ordinate axis intercept </a:t>
              </a:r>
              <a:r>
                <a:rPr lang="el-GR" sz="1400"/>
                <a:t>γ</a:t>
              </a:r>
              <a:r>
                <a:rPr lang="en-US" sz="1200" baseline="-25000"/>
                <a:t>RL</a:t>
              </a:r>
              <a:r>
                <a:rPr lang="en-US" sz="1200">
                  <a:ea typeface="Times New Roman" panose="02020603050405020304" pitchFamily="18" charset="0"/>
                </a:rPr>
                <a:t> </a:t>
              </a:r>
              <a:r>
                <a:rPr lang="en-US" sz="1200">
                  <a:solidFill>
                    <a:srgbClr val="000000"/>
                  </a:solidFill>
                  <a:ea typeface="Times New Roman" panose="02020603050405020304" pitchFamily="18" charset="0"/>
                </a:rPr>
                <a:t>on a </a:t>
              </a:r>
              <a:r>
                <a:rPr lang="en-US" sz="1200">
                  <a:solidFill>
                    <a:srgbClr val="000000"/>
                  </a:solidFill>
                </a:rPr>
                <a:t>ln(1 + </a:t>
              </a:r>
              <a:r>
                <a:rPr lang="el-GR" sz="1200">
                  <a:solidFill>
                    <a:srgbClr val="000000"/>
                  </a:solidFill>
                </a:rPr>
                <a:t>δ</a:t>
              </a:r>
              <a:r>
                <a:rPr lang="el-GR" sz="1200" baseline="30000">
                  <a:solidFill>
                    <a:srgbClr val="000000"/>
                  </a:solidFill>
                </a:rPr>
                <a:t>17</a:t>
              </a:r>
              <a:r>
                <a:rPr lang="en-US" sz="1200">
                  <a:solidFill>
                    <a:srgbClr val="000000"/>
                  </a:solidFill>
                </a:rPr>
                <a:t>O) versus ln(1 + </a:t>
              </a:r>
              <a:r>
                <a:rPr lang="el-GR" sz="1200">
                  <a:solidFill>
                    <a:srgbClr val="000000"/>
                  </a:solidFill>
                </a:rPr>
                <a:t>δ</a:t>
              </a:r>
              <a:r>
                <a:rPr lang="el-GR" sz="1200" baseline="30000">
                  <a:solidFill>
                    <a:srgbClr val="000000"/>
                  </a:solidFill>
                </a:rPr>
                <a:t>1</a:t>
              </a:r>
              <a:r>
                <a:rPr lang="en-GB" sz="1200" baseline="30000">
                  <a:solidFill>
                    <a:srgbClr val="000000"/>
                  </a:solidFill>
                </a:rPr>
                <a:t>8</a:t>
              </a:r>
              <a:r>
                <a:rPr lang="en-US" sz="1200">
                  <a:solidFill>
                    <a:srgbClr val="000000"/>
                  </a:solidFill>
                </a:rPr>
                <a:t>O) plot:</a:t>
              </a:r>
              <a:endParaRPr lang="en-GB" sz="12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402480-3D64-4890-9E54-AFC24627D6C6}"/>
                </a:ext>
              </a:extLst>
            </p:cNvPr>
            <p:cNvSpPr/>
            <p:nvPr/>
          </p:nvSpPr>
          <p:spPr>
            <a:xfrm>
              <a:off x="2900254" y="3720251"/>
              <a:ext cx="48400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solidFill>
                    <a:srgbClr val="B30000"/>
                  </a:solidFill>
                  <a:ea typeface="Times New Roman" panose="02020603050405020304" pitchFamily="18" charset="0"/>
                </a:rPr>
                <a:t>Δ</a:t>
              </a:r>
              <a:r>
                <a:rPr lang="en-US" sz="1400">
                  <a:solidFill>
                    <a:srgbClr val="B3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r>
                <a:rPr lang="en-US" sz="1400" baseline="30000">
                  <a:solidFill>
                    <a:srgbClr val="B30000"/>
                  </a:solidFill>
                  <a:ea typeface="Times New Roman" panose="02020603050405020304" pitchFamily="18" charset="0"/>
                </a:rPr>
                <a:t>17</a:t>
              </a:r>
              <a:r>
                <a:rPr lang="en-US" sz="1400">
                  <a:solidFill>
                    <a:srgbClr val="B30000"/>
                  </a:solidFill>
                  <a:ea typeface="Times New Roman" panose="02020603050405020304" pitchFamily="18" charset="0"/>
                </a:rPr>
                <a:t>O  =  l</a:t>
              </a:r>
              <a:r>
                <a:rPr lang="en-US" sz="1400" spc="100">
                  <a:solidFill>
                    <a:srgbClr val="B30000"/>
                  </a:solidFill>
                  <a:ea typeface="Times New Roman" panose="02020603050405020304" pitchFamily="18" charset="0"/>
                </a:rPr>
                <a:t>n</a:t>
              </a:r>
              <a:r>
                <a:rPr lang="en-US" sz="1400">
                  <a:solidFill>
                    <a:srgbClr val="B30000"/>
                  </a:solidFill>
                  <a:ea typeface="Times New Roman" panose="02020603050405020304" pitchFamily="18" charset="0"/>
                </a:rPr>
                <a:t>(1 + δ</a:t>
              </a:r>
              <a:r>
                <a:rPr lang="en-US" sz="1400" baseline="30000">
                  <a:solidFill>
                    <a:srgbClr val="B30000"/>
                  </a:solidFill>
                  <a:ea typeface="Times New Roman" panose="02020603050405020304" pitchFamily="18" charset="0"/>
                </a:rPr>
                <a:t>17</a:t>
              </a:r>
              <a:r>
                <a:rPr lang="en-US" sz="1400">
                  <a:solidFill>
                    <a:srgbClr val="B30000"/>
                  </a:solidFill>
                  <a:ea typeface="Times New Roman" panose="02020603050405020304" pitchFamily="18" charset="0"/>
                </a:rPr>
                <a:t>O) – </a:t>
              </a:r>
              <a:r>
                <a:rPr lang="en-US" sz="14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US" sz="1300" baseline="-400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RL</a:t>
              </a:r>
              <a:r>
                <a:rPr lang="en-US" sz="14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spc="1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(1 + δ</a:t>
              </a:r>
              <a:r>
                <a:rPr lang="en-US" sz="1400" baseline="300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sz="14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O) – </a:t>
              </a:r>
              <a:r>
                <a:rPr lang="en-US" sz="1400">
                  <a:solidFill>
                    <a:srgbClr val="B30000"/>
                  </a:solidFill>
                  <a:cs typeface="Times New Roman" panose="02020603050405020304" pitchFamily="18" charset="0"/>
                </a:rPr>
                <a:t>ln(1 + </a:t>
              </a:r>
              <a:r>
                <a:rPr lang="el-GR" sz="1400">
                  <a:solidFill>
                    <a:srgbClr val="B30000"/>
                  </a:solidFill>
                  <a:cs typeface="Times New Roman" panose="02020603050405020304" pitchFamily="18" charset="0"/>
                </a:rPr>
                <a:t>γ</a:t>
              </a:r>
              <a:r>
                <a:rPr lang="en-US" sz="1300" baseline="-40000">
                  <a:solidFill>
                    <a:srgbClr val="B3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RL</a:t>
              </a:r>
              <a:r>
                <a:rPr lang="el-GR" sz="1400">
                  <a:solidFill>
                    <a:srgbClr val="B30000"/>
                  </a:solidFill>
                  <a:cs typeface="Times New Roman" panose="02020603050405020304" pitchFamily="18" charset="0"/>
                </a:rPr>
                <a:t>)</a:t>
              </a:r>
              <a:r>
                <a:rPr lang="en-GB" sz="1400">
                  <a:solidFill>
                    <a:srgbClr val="B30000"/>
                  </a:solidFill>
                  <a:cs typeface="Times New Roman" panose="02020603050405020304" pitchFamily="18" charset="0"/>
                </a:rPr>
                <a:t> </a:t>
              </a:r>
              <a:endParaRPr lang="en-GB" sz="1400">
                <a:solidFill>
                  <a:srgbClr val="B3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9641004-EC2F-4324-8AE0-EB7260CCE456}"/>
              </a:ext>
            </a:extLst>
          </p:cNvPr>
          <p:cNvGrpSpPr/>
          <p:nvPr/>
        </p:nvGrpSpPr>
        <p:grpSpPr>
          <a:xfrm>
            <a:off x="827584" y="2553683"/>
            <a:ext cx="5268328" cy="2267457"/>
            <a:chOff x="772081" y="4283853"/>
            <a:chExt cx="5268328" cy="2267457"/>
          </a:xfrm>
        </p:grpSpPr>
        <p:sp>
          <p:nvSpPr>
            <p:cNvPr id="45" name="Rectangle 16">
              <a:extLst>
                <a:ext uri="{FF2B5EF4-FFF2-40B4-BE49-F238E27FC236}">
                  <a16:creationId xmlns:a16="http://schemas.microsoft.com/office/drawing/2014/main" id="{0ECC4BE5-A1EB-4832-92FF-2018E9B476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2081" y="5626803"/>
              <a:ext cx="2125110" cy="455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el-GR" sz="1200">
                  <a:latin typeface="Times New Roman" panose="02020603050405020304" pitchFamily="18" charset="0"/>
                </a:rPr>
                <a:t>γ</a:t>
              </a:r>
              <a:r>
                <a:rPr lang="el-GR" sz="1200" spc="-200"/>
                <a:t>ʹ</a:t>
              </a:r>
              <a:r>
                <a:rPr lang="en-US" sz="1100" baseline="-40000">
                  <a:latin typeface="Times New Roman" panose="02020603050405020304" pitchFamily="18" charset="0"/>
                </a:rPr>
                <a:t>RL</a:t>
              </a:r>
              <a:r>
                <a:rPr lang="en-GB" altLang="en-US" sz="1200">
                  <a:latin typeface="Times New Roman" panose="02020603050405020304" pitchFamily="18" charset="0"/>
                </a:rPr>
                <a:t> is the ordinate axis intercept of the reference line </a:t>
              </a:r>
              <a:endParaRPr lang="en-GB" altLang="en-US" sz="1200">
                <a:latin typeface="Arial" panose="020B060402020202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7602048-014E-4F29-B9B4-B5F7EFE97A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58873" y="4283853"/>
              <a:ext cx="3381536" cy="2267457"/>
              <a:chOff x="1097973" y="2723323"/>
              <a:chExt cx="5896194" cy="3953629"/>
            </a:xfrm>
          </p:grpSpPr>
          <p:sp>
            <p:nvSpPr>
              <p:cNvPr id="47" name="Oval 34">
                <a:extLst>
                  <a:ext uri="{FF2B5EF4-FFF2-40B4-BE49-F238E27FC236}">
                    <a16:creationId xmlns:a16="http://schemas.microsoft.com/office/drawing/2014/main" id="{8E3000C5-C279-403F-A914-024F937A2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275" y="2958497"/>
                <a:ext cx="71438" cy="714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D1A6CA6-C14C-4FD9-B55C-8FD67C39E690}"/>
                  </a:ext>
                </a:extLst>
              </p:cNvPr>
              <p:cNvGrpSpPr/>
              <p:nvPr/>
            </p:nvGrpSpPr>
            <p:grpSpPr>
              <a:xfrm>
                <a:off x="1097973" y="2723323"/>
                <a:ext cx="5896194" cy="3953629"/>
                <a:chOff x="1097973" y="2723323"/>
                <a:chExt cx="5896194" cy="3953629"/>
              </a:xfrm>
            </p:grpSpPr>
            <p:sp>
              <p:nvSpPr>
                <p:cNvPr id="49" name="TextBox 2">
                  <a:extLst>
                    <a:ext uri="{FF2B5EF4-FFF2-40B4-BE49-F238E27FC236}">
                      <a16:creationId xmlns:a16="http://schemas.microsoft.com/office/drawing/2014/main" id="{5D70D846-356E-4116-86AC-7B7BE995E4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9947799">
                  <a:off x="2825392" y="4586730"/>
                  <a:ext cx="4168775" cy="4829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GB" altLang="en-US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cs typeface="Utsaah" panose="020B0604020202020204" pitchFamily="34" charset="0"/>
                    </a:rPr>
                    <a:t>Reference line </a:t>
                  </a:r>
                  <a:r>
                    <a:rPr lang="en-GB" altLang="en-US" sz="10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cs typeface="Utsaah" panose="020B0604020202020204" pitchFamily="34" charset="0"/>
                    </a:rPr>
                    <a:t>(</a:t>
                  </a:r>
                  <a:r>
                    <a:rPr lang="en-GB" altLang="en-US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cs typeface="Utsaah" panose="020B0604020202020204" pitchFamily="34" charset="0"/>
                    </a:rPr>
                    <a:t>slope </a:t>
                  </a:r>
                  <a:r>
                    <a:rPr lang="el-GR" altLang="en-US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λ</a:t>
                  </a:r>
                  <a:r>
                    <a:rPr lang="en-GB" altLang="en-US" sz="1200" baseline="-25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RL </a:t>
                  </a:r>
                  <a:r>
                    <a:rPr lang="en-GB" altLang="en-US"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)</a:t>
                  </a:r>
                  <a:endParaRPr lang="en-GB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endParaRP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4C8AD25-587E-42D0-92C6-EAFAA86377CA}"/>
                    </a:ext>
                  </a:extLst>
                </p:cNvPr>
                <p:cNvGrpSpPr/>
                <p:nvPr/>
              </p:nvGrpSpPr>
              <p:grpSpPr>
                <a:xfrm>
                  <a:off x="1097973" y="2723323"/>
                  <a:ext cx="5803555" cy="3953629"/>
                  <a:chOff x="1097973" y="2723323"/>
                  <a:chExt cx="5803555" cy="3953629"/>
                </a:xfrm>
              </p:grpSpPr>
              <p:sp>
                <p:nvSpPr>
                  <p:cNvPr id="51" name="Rectangle 8">
                    <a:extLst>
                      <a:ext uri="{FF2B5EF4-FFF2-40B4-BE49-F238E27FC236}">
                        <a16:creationId xmlns:a16="http://schemas.microsoft.com/office/drawing/2014/main" id="{6390E730-5B4F-49CF-B474-2B85EE959B7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7715" y="6137273"/>
                    <a:ext cx="2343813" cy="5396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en-GB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10</a:t>
                    </a:r>
                    <a:r>
                      <a:rPr lang="en-GB" altLang="en-US" sz="1300" spc="100" baseline="30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3</a:t>
                    </a:r>
                    <a:r>
                      <a:rPr lang="en-GB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ln(</a:t>
                    </a:r>
                    <a:r>
                      <a:rPr lang="en-GB" alt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1 </a:t>
                    </a:r>
                    <a:r>
                      <a:rPr lang="en-GB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+ </a:t>
                    </a:r>
                    <a:r>
                      <a:rPr lang="el-GR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δ</a:t>
                    </a:r>
                    <a:r>
                      <a:rPr lang="en-GB" altLang="en-US" sz="1300" baseline="30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18</a:t>
                    </a:r>
                    <a:r>
                      <a:rPr lang="en-GB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O</a:t>
                    </a:r>
                    <a:r>
                      <a:rPr lang="en-GB" alt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)</a:t>
                    </a:r>
                  </a:p>
                </p:txBody>
              </p:sp>
              <p:sp>
                <p:nvSpPr>
                  <p:cNvPr id="52" name="Line 14">
                    <a:extLst>
                      <a:ext uri="{FF2B5EF4-FFF2-40B4-BE49-F238E27FC236}">
                        <a16:creationId xmlns:a16="http://schemas.microsoft.com/office/drawing/2014/main" id="{45CCBD1E-85B5-4862-8AE3-F36F26A558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26285" y="3029936"/>
                    <a:ext cx="6904" cy="1767217"/>
                  </a:xfrm>
                  <a:prstGeom prst="line">
                    <a:avLst/>
                  </a:prstGeom>
                  <a:noFill/>
                  <a:ln w="15875" cap="rnd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ysDot"/>
                    <a:round/>
                    <a:headEnd type="arrow" w="med" len="med"/>
                    <a:tailEnd type="arrow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53" name="Rectangle 16">
                    <a:extLst>
                      <a:ext uri="{FF2B5EF4-FFF2-40B4-BE49-F238E27FC236}">
                        <a16:creationId xmlns:a16="http://schemas.microsoft.com/office/drawing/2014/main" id="{F8245D43-AE8F-4741-8071-B6D9EAB5790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6672" y="3546432"/>
                    <a:ext cx="1039532" cy="3984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en-US" sz="1400">
                        <a:latin typeface="Times New Roman" panose="02020603050405020304" pitchFamily="18" charset="0"/>
                      </a:rPr>
                      <a:t>∆</a:t>
                    </a:r>
                    <a:r>
                      <a:rPr lang="en-GB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ʹ</a:t>
                    </a:r>
                    <a:r>
                      <a:rPr lang="en-GB" altLang="en-US" sz="1400" baseline="30000">
                        <a:latin typeface="Times New Roman" panose="02020603050405020304" pitchFamily="18" charset="0"/>
                      </a:rPr>
                      <a:t>17</a:t>
                    </a:r>
                    <a:r>
                      <a:rPr lang="en-GB" altLang="en-US" sz="1400">
                        <a:latin typeface="Times New Roman" panose="02020603050405020304" pitchFamily="18" charset="0"/>
                      </a:rPr>
                      <a:t>O</a:t>
                    </a:r>
                    <a:endParaRPr lang="en-GB" altLang="en-US" sz="1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" name="Rectangle 17">
                    <a:extLst>
                      <a:ext uri="{FF2B5EF4-FFF2-40B4-BE49-F238E27FC236}">
                        <a16:creationId xmlns:a16="http://schemas.microsoft.com/office/drawing/2014/main" id="{AF0CB354-6D0C-4C9E-8945-CF3D6007C90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674178" y="3664740"/>
                    <a:ext cx="2341622" cy="4587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r>
                      <a:rPr lang="en-GB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10</a:t>
                    </a:r>
                    <a:r>
                      <a:rPr lang="en-GB" altLang="en-US" sz="1300" spc="100" baseline="30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3</a:t>
                    </a:r>
                    <a:r>
                      <a:rPr lang="en-GB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ln(</a:t>
                    </a:r>
                    <a:r>
                      <a:rPr lang="en-GB" alt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1</a:t>
                    </a:r>
                    <a:r>
                      <a:rPr lang="en-GB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 </a:t>
                    </a:r>
                    <a:r>
                      <a:rPr lang="el-GR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δ</a:t>
                    </a:r>
                    <a:r>
                      <a:rPr lang="en-GB" altLang="en-US" sz="1300" baseline="30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17</a:t>
                    </a:r>
                    <a:r>
                      <a:rPr lang="en-GB" altLang="en-US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O</a:t>
                    </a:r>
                    <a:r>
                      <a:rPr lang="en-GB" alt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)</a:t>
                    </a:r>
                  </a:p>
                </p:txBody>
              </p:sp>
              <p:sp>
                <p:nvSpPr>
                  <p:cNvPr id="55" name="Line 18">
                    <a:extLst>
                      <a:ext uri="{FF2B5EF4-FFF2-40B4-BE49-F238E27FC236}">
                        <a16:creationId xmlns:a16="http://schemas.microsoft.com/office/drawing/2014/main" id="{0F262A41-6347-4CDC-BA5E-107D2D84D22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46250" y="6027738"/>
                    <a:ext cx="478313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56" name="Line 19">
                    <a:extLst>
                      <a:ext uri="{FF2B5EF4-FFF2-40B4-BE49-F238E27FC236}">
                        <a16:creationId xmlns:a16="http://schemas.microsoft.com/office/drawing/2014/main" id="{E424D93A-4DE6-46B0-9E84-3753107124F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82814" y="2958497"/>
                    <a:ext cx="0" cy="33295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57" name="Line 24">
                    <a:extLst>
                      <a:ext uri="{FF2B5EF4-FFF2-40B4-BE49-F238E27FC236}">
                        <a16:creationId xmlns:a16="http://schemas.microsoft.com/office/drawing/2014/main" id="{6704C4C8-1491-4ABA-9707-A876A3E8599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84767" y="3927470"/>
                    <a:ext cx="4024585" cy="2094162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58" name="Oval 33">
                    <a:extLst>
                      <a:ext uri="{FF2B5EF4-FFF2-40B4-BE49-F238E27FC236}">
                        <a16:creationId xmlns:a16="http://schemas.microsoft.com/office/drawing/2014/main" id="{79B5BC7C-97AA-4C47-8255-C79D728CB7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4124" y="3336322"/>
                    <a:ext cx="69850" cy="7143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Oval 34">
                    <a:extLst>
                      <a:ext uri="{FF2B5EF4-FFF2-40B4-BE49-F238E27FC236}">
                        <a16:creationId xmlns:a16="http://schemas.microsoft.com/office/drawing/2014/main" id="{502ECF8F-7334-48E4-B0A5-E9016DAD04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2713" y="3266472"/>
                    <a:ext cx="71438" cy="7143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Oval 34">
                    <a:extLst>
                      <a:ext uri="{FF2B5EF4-FFF2-40B4-BE49-F238E27FC236}">
                        <a16:creationId xmlns:a16="http://schemas.microsoft.com/office/drawing/2014/main" id="{4C1E9FB2-BE04-405D-9525-382802AD82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40187" y="3175986"/>
                    <a:ext cx="71438" cy="7143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Oval 34">
                    <a:extLst>
                      <a:ext uri="{FF2B5EF4-FFF2-40B4-BE49-F238E27FC236}">
                        <a16:creationId xmlns:a16="http://schemas.microsoft.com/office/drawing/2014/main" id="{7E29AE39-0D4B-4891-8AAB-DB8B3AF737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5959" y="3130109"/>
                    <a:ext cx="71438" cy="7143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Oval 34">
                    <a:extLst>
                      <a:ext uri="{FF2B5EF4-FFF2-40B4-BE49-F238E27FC236}">
                        <a16:creationId xmlns:a16="http://schemas.microsoft.com/office/drawing/2014/main" id="{C06D99C0-1C92-4500-94A5-C3AABFCEA8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7525" y="3031522"/>
                    <a:ext cx="71438" cy="7143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Rectangle 16">
                    <a:extLst>
                      <a:ext uri="{FF2B5EF4-FFF2-40B4-BE49-F238E27FC236}">
                        <a16:creationId xmlns:a16="http://schemas.microsoft.com/office/drawing/2014/main" id="{1E0377BD-2FA9-4F2A-8CCB-26AE5ADB69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97973" y="5963791"/>
                    <a:ext cx="1187979" cy="4859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l-GR" sz="1200">
                        <a:latin typeface="Times New Roman" panose="02020603050405020304" pitchFamily="18" charset="0"/>
                      </a:rPr>
                      <a:t>γ</a:t>
                    </a:r>
                    <a:r>
                      <a:rPr lang="el-GR" sz="1200" spc="-200">
                        <a:latin typeface="Times New Roman" panose="02020603050405020304" pitchFamily="18" charset="0"/>
                      </a:rPr>
                      <a:t>ʹ</a:t>
                    </a:r>
                    <a:r>
                      <a:rPr lang="en-US" sz="1100" baseline="-40000">
                        <a:latin typeface="Times New Roman" panose="02020603050405020304" pitchFamily="18" charset="0"/>
                      </a:rPr>
                      <a:t>RL</a:t>
                    </a:r>
                    <a:r>
                      <a:rPr lang="en-GB" sz="1200">
                        <a:latin typeface="Times New Roman" panose="02020603050405020304" pitchFamily="18" charset="0"/>
                      </a:rPr>
                      <a:t> </a:t>
                    </a:r>
                    <a:r>
                      <a:rPr lang="en-GB" altLang="en-US" sz="1200">
                        <a:latin typeface="Times New Roman" panose="02020603050405020304" pitchFamily="18" charset="0"/>
                      </a:rPr>
                      <a:t>= 0</a:t>
                    </a:r>
                    <a:endParaRPr lang="en-GB" altLang="en-US" sz="1200"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7E38EA3-99C0-4EA6-A399-7C0B81F51DEC}"/>
              </a:ext>
            </a:extLst>
          </p:cNvPr>
          <p:cNvSpPr/>
          <p:nvPr/>
        </p:nvSpPr>
        <p:spPr>
          <a:xfrm>
            <a:off x="3400456" y="1861968"/>
            <a:ext cx="2207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=  δ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en-US" sz="1400" baseline="30000">
                <a:solidFill>
                  <a:srgbClr val="B30000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O – λ</a:t>
            </a:r>
            <a:r>
              <a:rPr lang="en-US" sz="1300" baseline="-40000">
                <a:solidFill>
                  <a:srgbClr val="B3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δ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ʹ</a:t>
            </a:r>
            <a:r>
              <a:rPr lang="en-US" sz="1400" baseline="30000">
                <a:solidFill>
                  <a:srgbClr val="B30000"/>
                </a:solidFill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O – γ</a:t>
            </a:r>
            <a:r>
              <a:rPr lang="en-US" sz="1400" spc="-200">
                <a:solidFill>
                  <a:srgbClr val="B3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ʹ</a:t>
            </a:r>
            <a:r>
              <a:rPr lang="en-US" sz="1300" baseline="-40000">
                <a:solidFill>
                  <a:srgbClr val="B30000"/>
                </a:solidFill>
                <a:ea typeface="Times New Roman" panose="02020603050405020304" pitchFamily="18" charset="0"/>
              </a:rPr>
              <a:t>RL</a:t>
            </a:r>
            <a:r>
              <a:rPr lang="en-GB" sz="1400">
                <a:solidFill>
                  <a:srgbClr val="B30000"/>
                </a:solidFill>
              </a:rPr>
              <a:t> </a:t>
            </a:r>
            <a:endParaRPr lang="en-GB" sz="1400">
              <a:solidFill>
                <a:srgbClr val="B3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3A9C3D-46EC-4247-BC33-2937F72CE332}"/>
              </a:ext>
            </a:extLst>
          </p:cNvPr>
          <p:cNvGrpSpPr/>
          <p:nvPr/>
        </p:nvGrpSpPr>
        <p:grpSpPr>
          <a:xfrm>
            <a:off x="1171603" y="4992061"/>
            <a:ext cx="6789916" cy="1013778"/>
            <a:chOff x="3038669" y="5511566"/>
            <a:chExt cx="6573892" cy="1013778"/>
          </a:xfrm>
        </p:grpSpPr>
        <p:sp>
          <p:nvSpPr>
            <p:cNvPr id="66" name="Rectangle 16">
              <a:extLst>
                <a:ext uri="{FF2B5EF4-FFF2-40B4-BE49-F238E27FC236}">
                  <a16:creationId xmlns:a16="http://schemas.microsoft.com/office/drawing/2014/main" id="{CDFF88F6-E672-4666-89F7-080160A559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71" y="5574281"/>
              <a:ext cx="6526390" cy="95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8000"/>
                </a:lnSpc>
                <a:spcBef>
                  <a:spcPct val="0"/>
                </a:spcBef>
                <a:buNone/>
              </a:pPr>
              <a:r>
                <a:rPr lang="en-GB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Even with </a:t>
              </a:r>
              <a:r>
                <a:rPr lang="en-US" sz="1200">
                  <a:solidFill>
                    <a:srgbClr val="B3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US" sz="1200" baseline="-40000">
                  <a:solidFill>
                    <a:srgbClr val="B3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RL</a:t>
              </a:r>
              <a:r>
                <a:rPr lang="en-GB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 assigned (as 0.528 or 0.5305 or some other number), the a</a:t>
              </a:r>
              <a:r>
                <a:rPr lang="en-GB" altLang="en-US" sz="1200">
                  <a:solidFill>
                    <a:srgbClr val="B30000"/>
                  </a:solidFill>
                  <a:latin typeface="+mn-lt"/>
                </a:rPr>
                <a:t>ccuracy of </a:t>
              </a:r>
              <a:r>
                <a:rPr lang="en-GB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∆ʹ</a:t>
              </a:r>
              <a:r>
                <a:rPr lang="en-GB" altLang="en-US" sz="1200" baseline="300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17</a:t>
              </a:r>
              <a:r>
                <a:rPr lang="en-GB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O data depends critically on the accuracy of calibrating the </a:t>
              </a:r>
              <a:r>
                <a:rPr lang="el-GR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δ</a:t>
              </a:r>
              <a:r>
                <a:rPr lang="en-GB" altLang="en-US" sz="1200" baseline="300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18</a:t>
              </a:r>
              <a:r>
                <a:rPr lang="en-GB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O and </a:t>
              </a:r>
              <a:r>
                <a:rPr lang="el-GR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δ</a:t>
              </a:r>
              <a:r>
                <a:rPr lang="en-GB" altLang="en-US" sz="1200" baseline="300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17</a:t>
              </a:r>
              <a:r>
                <a:rPr lang="en-GB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O values of the ‘working standard’ O</a:t>
              </a:r>
              <a:r>
                <a:rPr lang="en-GB" altLang="en-US" sz="1200" baseline="-250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en-GB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 to VSMOW and correcting for any instrument-related compression of the </a:t>
              </a:r>
              <a:r>
                <a:rPr lang="el-GR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δ</a:t>
              </a:r>
              <a:r>
                <a:rPr lang="en-GB" altLang="en-US" sz="1200" baseline="300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17</a:t>
              </a:r>
              <a:r>
                <a:rPr lang="en-GB" altLang="en-US" sz="12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O and </a:t>
              </a:r>
              <a:r>
                <a:rPr lang="el-GR" altLang="en-US" sz="1200">
                  <a:solidFill>
                    <a:srgbClr val="B30000"/>
                  </a:solidFill>
                  <a:cs typeface="Times New Roman" panose="02020603050405020304" pitchFamily="18" charset="0"/>
                </a:rPr>
                <a:t>δ</a:t>
              </a:r>
              <a:r>
                <a:rPr lang="en-GB" altLang="en-US" sz="1200" baseline="30000">
                  <a:solidFill>
                    <a:srgbClr val="B30000"/>
                  </a:solidFill>
                  <a:cs typeface="Times New Roman" panose="02020603050405020304" pitchFamily="18" charset="0"/>
                </a:rPr>
                <a:t>18</a:t>
              </a:r>
              <a:r>
                <a:rPr lang="en-GB" altLang="en-US" sz="1200">
                  <a:solidFill>
                    <a:srgbClr val="B30000"/>
                  </a:solidFill>
                  <a:cs typeface="Times New Roman" panose="02020603050405020304" pitchFamily="18" charset="0"/>
                </a:rPr>
                <a:t>O scales</a:t>
              </a:r>
              <a:endParaRPr lang="en-GB" altLang="en-US" sz="1200">
                <a:solidFill>
                  <a:srgbClr val="B30000"/>
                </a:solidFill>
                <a:latin typeface="+mn-l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717F3C4-02FF-42A6-8924-04B06FC65305}"/>
                </a:ext>
              </a:extLst>
            </p:cNvPr>
            <p:cNvSpPr/>
            <p:nvPr/>
          </p:nvSpPr>
          <p:spPr>
            <a:xfrm>
              <a:off x="3038669" y="5511566"/>
              <a:ext cx="6526390" cy="866631"/>
            </a:xfrm>
            <a:prstGeom prst="rect">
              <a:avLst/>
            </a:prstGeom>
            <a:noFill/>
            <a:ln w="9525"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A562B2-93C0-4B69-A242-62154BDD4241}"/>
              </a:ext>
            </a:extLst>
          </p:cNvPr>
          <p:cNvGrpSpPr/>
          <p:nvPr/>
        </p:nvGrpSpPr>
        <p:grpSpPr>
          <a:xfrm>
            <a:off x="1187624" y="5998596"/>
            <a:ext cx="6840760" cy="643332"/>
            <a:chOff x="1187624" y="5998596"/>
            <a:chExt cx="6840760" cy="6433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3DF1F0-EC0B-494C-8E28-544E0F035E6F}"/>
                </a:ext>
              </a:extLst>
            </p:cNvPr>
            <p:cNvSpPr/>
            <p:nvPr/>
          </p:nvSpPr>
          <p:spPr>
            <a:xfrm>
              <a:off x="1258209" y="6059432"/>
              <a:ext cx="6770175" cy="5096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8000"/>
                </a:lnSpc>
              </a:pPr>
              <a:r>
                <a:rPr lang="en-US" sz="1200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</a:rPr>
                <a:t>Accurate and precise </a:t>
              </a:r>
              <a:r>
                <a:rPr lang="en-US" sz="1200">
                  <a:solidFill>
                    <a:srgbClr val="C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1200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</a:rPr>
                <a:t>ʹ</a:t>
              </a:r>
              <a:r>
                <a:rPr lang="en-US" sz="1200" baseline="30000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</a:rPr>
                <a:t>17</a:t>
              </a:r>
              <a:r>
                <a:rPr lang="en-US" sz="1200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</a:rPr>
                <a:t>O data – reproducible by inter-laboratory comparison – are important for quantifying and understanding processes responsible for oxygen triple-isotope ratio variations in nature</a:t>
              </a:r>
              <a:endParaRPr lang="en-GB" sz="120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5FB2CC-CD7C-41E2-896E-265D55C770C1}"/>
                </a:ext>
              </a:extLst>
            </p:cNvPr>
            <p:cNvSpPr/>
            <p:nvPr/>
          </p:nvSpPr>
          <p:spPr>
            <a:xfrm>
              <a:off x="1187624" y="5998596"/>
              <a:ext cx="6740853" cy="643332"/>
            </a:xfrm>
            <a:prstGeom prst="rect">
              <a:avLst/>
            </a:prstGeom>
            <a:noFill/>
            <a:ln w="9525"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8134ED7-EB41-4501-ACE8-3E2BA05A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FD5F4-3FA7-4543-83F8-ACB3131D0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38381"/>
          <a:stretch/>
        </p:blipFill>
        <p:spPr>
          <a:xfrm>
            <a:off x="0" y="2433"/>
            <a:ext cx="9144000" cy="1352093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0626069-DADF-4096-8CBE-75219CA9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0" y="436602"/>
            <a:ext cx="7819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+mj-lt"/>
              </a:rPr>
              <a:t>Quantifying oxygen triple-isotope ratios in silicate rocks and minerals</a:t>
            </a:r>
            <a:endParaRPr lang="en-GB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089CF-9E69-4A5A-A9FD-118F6EC8BF54}"/>
              </a:ext>
            </a:extLst>
          </p:cNvPr>
          <p:cNvSpPr txBox="1"/>
          <p:nvPr/>
        </p:nvSpPr>
        <p:spPr>
          <a:xfrm>
            <a:off x="467544" y="1700808"/>
            <a:ext cx="8208912" cy="579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defRPr/>
            </a:pPr>
            <a:r>
              <a:rPr lang="en-GB" sz="1400">
                <a:latin typeface="+mn-lt"/>
                <a:cs typeface="Times New Roman" panose="02020603050405020304" pitchFamily="18" charset="0"/>
              </a:rPr>
              <a:t>Recently reported</a:t>
            </a:r>
            <a:r>
              <a:rPr lang="en-GB" sz="1400">
                <a:solidFill>
                  <a:srgbClr val="B3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l-GR" sz="1400">
                <a:latin typeface="+mn-lt"/>
                <a:cs typeface="Times New Roman" panose="02020603050405020304" pitchFamily="18" charset="0"/>
              </a:rPr>
              <a:t>Δʹ</a:t>
            </a:r>
            <a:r>
              <a:rPr lang="en-GB" sz="1400" baseline="30000">
                <a:latin typeface="+mn-lt"/>
                <a:cs typeface="Times New Roman" panose="02020603050405020304" pitchFamily="18" charset="0"/>
              </a:rPr>
              <a:t>17</a:t>
            </a:r>
            <a:r>
              <a:rPr lang="en-GB" sz="1400">
                <a:latin typeface="+mn-lt"/>
                <a:cs typeface="Times New Roman" panose="02020603050405020304" pitchFamily="18" charset="0"/>
              </a:rPr>
              <a:t>O values (</a:t>
            </a:r>
            <a:r>
              <a:rPr lang="en-GB" sz="1400" spc="100">
                <a:latin typeface="+mn-lt"/>
                <a:cs typeface="Times New Roman" panose="02020603050405020304" pitchFamily="18" charset="0"/>
              </a:rPr>
              <a:t>±</a:t>
            </a:r>
            <a:r>
              <a:rPr lang="en-GB" sz="1400">
                <a:latin typeface="+mn-lt"/>
                <a:cs typeface="Times New Roman" panose="02020603050405020304" pitchFamily="18" charset="0"/>
              </a:rPr>
              <a:t>1</a:t>
            </a:r>
            <a:r>
              <a:rPr lang="el-GR" sz="1400">
                <a:latin typeface="+mn-lt"/>
                <a:cs typeface="Times New Roman" panose="02020603050405020304" pitchFamily="18" charset="0"/>
              </a:rPr>
              <a:t>σ</a:t>
            </a:r>
            <a:r>
              <a:rPr lang="en-GB" sz="1400">
                <a:latin typeface="+mn-lt"/>
                <a:cs typeface="Times New Roman" panose="02020603050405020304" pitchFamily="18" charset="0"/>
              </a:rPr>
              <a:t>) of San Carlos olivine (a mantle silicate proxy) on the VSMOW–SLAP scale, with direct measurement of VSMOW and SLAP reference waters for calibration: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6A8C9-970C-4582-BEE8-8BFB48ED7E01}"/>
              </a:ext>
            </a:extLst>
          </p:cNvPr>
          <p:cNvSpPr txBox="1"/>
          <p:nvPr/>
        </p:nvSpPr>
        <p:spPr>
          <a:xfrm>
            <a:off x="755576" y="3212976"/>
            <a:ext cx="7992888" cy="605743"/>
          </a:xfrm>
          <a:prstGeom prst="rect">
            <a:avLst/>
          </a:prstGeom>
          <a:solidFill>
            <a:srgbClr val="5F5F5F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Sharp et al. (2016):</a:t>
            </a:r>
            <a:b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–54 ±</a:t>
            </a:r>
            <a:r>
              <a:rPr lang="en-GB" sz="14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8 ppm (University of New Mexico, USA)</a:t>
            </a:r>
            <a:endParaRPr lang="en-GB" sz="12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628DE-95A3-471D-B68B-4C7F8A0E45B6}"/>
              </a:ext>
            </a:extLst>
          </p:cNvPr>
          <p:cNvSpPr txBox="1"/>
          <p:nvPr/>
        </p:nvSpPr>
        <p:spPr>
          <a:xfrm>
            <a:off x="755576" y="2492896"/>
            <a:ext cx="7992888" cy="605743"/>
          </a:xfrm>
          <a:prstGeom prst="rect">
            <a:avLst/>
          </a:prstGeom>
          <a:solidFill>
            <a:srgbClr val="5F5F5F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Pack et al. (2016):</a:t>
            </a:r>
          </a:p>
          <a:p>
            <a:pPr>
              <a:lnSpc>
                <a:spcPct val="125000"/>
              </a:lnSpc>
              <a:defRPr/>
            </a:pPr>
            <a: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–36 ± 9 ppm  (Georg-August Universität Göttingen, Germany);  –40 ± 7 ppm (Okayama University, Japan)</a:t>
            </a:r>
            <a:endParaRPr lang="en-GB" sz="12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BEB30-2860-4CE6-BB7C-3573C6F48643}"/>
              </a:ext>
            </a:extLst>
          </p:cNvPr>
          <p:cNvSpPr txBox="1"/>
          <p:nvPr/>
        </p:nvSpPr>
        <p:spPr>
          <a:xfrm>
            <a:off x="755576" y="3933056"/>
            <a:ext cx="7992888" cy="605743"/>
          </a:xfrm>
          <a:prstGeom prst="rect">
            <a:avLst/>
          </a:prstGeom>
          <a:solidFill>
            <a:srgbClr val="5F5F5F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Wostbrock et al. (2020):</a:t>
            </a:r>
            <a:b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GB" sz="14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–58 ± 5 ppm (University of New Mexico, USA)</a:t>
            </a:r>
            <a:endParaRPr lang="en-GB" sz="12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CB4387-7401-4A7E-8307-71F6DF86B755}"/>
              </a:ext>
            </a:extLst>
          </p:cNvPr>
          <p:cNvGrpSpPr/>
          <p:nvPr/>
        </p:nvGrpSpPr>
        <p:grpSpPr>
          <a:xfrm>
            <a:off x="756720" y="4869160"/>
            <a:ext cx="6192688" cy="638433"/>
            <a:chOff x="467544" y="5055505"/>
            <a:chExt cx="8218056" cy="6384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699D43-B709-4477-8452-D495964AB087}"/>
                </a:ext>
              </a:extLst>
            </p:cNvPr>
            <p:cNvSpPr txBox="1"/>
            <p:nvPr/>
          </p:nvSpPr>
          <p:spPr>
            <a:xfrm>
              <a:off x="476688" y="5082937"/>
              <a:ext cx="8208912" cy="611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GB" sz="14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No consensus yet on </a:t>
              </a:r>
              <a:r>
                <a:rPr lang="el-GR" sz="1400">
                  <a:solidFill>
                    <a:srgbClr val="B30000"/>
                  </a:solidFill>
                  <a:cs typeface="Times New Roman" panose="02020603050405020304" pitchFamily="18" charset="0"/>
                </a:rPr>
                <a:t>Δ</a:t>
              </a:r>
              <a:r>
                <a:rPr lang="el-GR" sz="14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ʹ</a:t>
              </a:r>
              <a:r>
                <a:rPr lang="en-GB" sz="1400" baseline="300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17</a:t>
              </a:r>
              <a:r>
                <a:rPr lang="en-GB" sz="14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O value of San Carlos olivine on the VSMOW-SLAP scale</a:t>
              </a:r>
              <a:endParaRPr lang="en-GB" sz="1200">
                <a:solidFill>
                  <a:srgbClr val="B3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A6C216-E274-4718-91B7-152BB9B21544}"/>
                </a:ext>
              </a:extLst>
            </p:cNvPr>
            <p:cNvSpPr/>
            <p:nvPr/>
          </p:nvSpPr>
          <p:spPr>
            <a:xfrm>
              <a:off x="467544" y="5055505"/>
              <a:ext cx="8208912" cy="461727"/>
            </a:xfrm>
            <a:prstGeom prst="rect">
              <a:avLst/>
            </a:prstGeom>
            <a:noFill/>
            <a:ln w="9525"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ED3EC2-2ABA-4951-AB5C-40434616D588}"/>
              </a:ext>
            </a:extLst>
          </p:cNvPr>
          <p:cNvGrpSpPr/>
          <p:nvPr/>
        </p:nvGrpSpPr>
        <p:grpSpPr>
          <a:xfrm>
            <a:off x="755576" y="5415545"/>
            <a:ext cx="6185798" cy="461727"/>
            <a:chOff x="467544" y="5055505"/>
            <a:chExt cx="8218056" cy="4617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FF1EBE-F6BB-4D66-8E53-0D7FD8CEA5FD}"/>
                </a:ext>
              </a:extLst>
            </p:cNvPr>
            <p:cNvSpPr txBox="1"/>
            <p:nvPr/>
          </p:nvSpPr>
          <p:spPr>
            <a:xfrm>
              <a:off x="476688" y="5082937"/>
              <a:ext cx="8208912" cy="340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GB" sz="14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Similarly, no consensus on </a:t>
              </a:r>
              <a:r>
                <a:rPr lang="el-GR" sz="1400">
                  <a:solidFill>
                    <a:srgbClr val="B30000"/>
                  </a:solidFill>
                  <a:cs typeface="Times New Roman" panose="02020603050405020304" pitchFamily="18" charset="0"/>
                </a:rPr>
                <a:t>Δ</a:t>
              </a:r>
              <a:r>
                <a:rPr lang="el-GR" sz="14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ʹ</a:t>
              </a:r>
              <a:r>
                <a:rPr lang="en-GB" sz="1400" baseline="300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17</a:t>
              </a:r>
              <a:r>
                <a:rPr lang="en-GB" sz="14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O values </a:t>
              </a:r>
              <a:r>
                <a:rPr lang="en-GB" sz="1400">
                  <a:solidFill>
                    <a:srgbClr val="B30000"/>
                  </a:solidFill>
                  <a:latin typeface="+mn-lt"/>
                  <a:cs typeface="Times New Roman" panose="02020603050405020304" pitchFamily="18" charset="0"/>
                </a:rPr>
                <a:t>of other </a:t>
              </a:r>
              <a:r>
                <a:rPr lang="en-GB" sz="1400">
                  <a:solidFill>
                    <a:srgbClr val="B30000"/>
                  </a:solidFill>
                  <a:latin typeface="+mj-lt"/>
                  <a:cs typeface="Times New Roman" panose="02020603050405020304" pitchFamily="18" charset="0"/>
                </a:rPr>
                <a:t>silicate standards</a:t>
              </a:r>
              <a:endParaRPr lang="en-GB" sz="1200">
                <a:solidFill>
                  <a:srgbClr val="B3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A19715-3C8C-4758-BFA9-B7FBA7D1DD5A}"/>
                </a:ext>
              </a:extLst>
            </p:cNvPr>
            <p:cNvSpPr/>
            <p:nvPr/>
          </p:nvSpPr>
          <p:spPr>
            <a:xfrm>
              <a:off x="467544" y="5055505"/>
              <a:ext cx="8208912" cy="461727"/>
            </a:xfrm>
            <a:prstGeom prst="rect">
              <a:avLst/>
            </a:prstGeom>
            <a:noFill/>
            <a:ln w="9525"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F212B28-7CE7-478B-B3AE-4E7F7F64A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FD5F4-3FA7-4543-83F8-ACB3131D0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38381"/>
          <a:stretch/>
        </p:blipFill>
        <p:spPr>
          <a:xfrm>
            <a:off x="0" y="2433"/>
            <a:ext cx="9144000" cy="1352093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0626069-DADF-4096-8CBE-75219CA9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0" y="436602"/>
            <a:ext cx="7819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+mj-lt"/>
              </a:rPr>
              <a:t>Quantifying oxygen triple-isotope ratios in silicate rocks and minerals</a:t>
            </a:r>
            <a:endParaRPr lang="en-GB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089CF-9E69-4A5A-A9FD-118F6EC8BF54}"/>
              </a:ext>
            </a:extLst>
          </p:cNvPr>
          <p:cNvSpPr txBox="1"/>
          <p:nvPr/>
        </p:nvSpPr>
        <p:spPr>
          <a:xfrm>
            <a:off x="971600" y="2276872"/>
            <a:ext cx="7200800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Because </a:t>
            </a:r>
            <a:r>
              <a:rPr lang="el-GR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δ</a:t>
            </a:r>
            <a:r>
              <a:rPr lang="en-GB" sz="1400" baseline="300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17</a:t>
            </a: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 and </a:t>
            </a:r>
            <a:r>
              <a:rPr lang="el-GR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δ</a:t>
            </a:r>
            <a:r>
              <a:rPr lang="en-GB" sz="1400" baseline="300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18</a:t>
            </a: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 measurements and their respective errors are correlated (a result of the ‘mass dependent’ fractionation relationship), </a:t>
            </a:r>
            <a:r>
              <a:rPr lang="el-GR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Δʹ</a:t>
            </a:r>
            <a:r>
              <a:rPr lang="en-GB" sz="1400" baseline="300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17</a:t>
            </a: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 values can be determined to higher precision (</a:t>
            </a:r>
            <a:r>
              <a:rPr lang="en-GB" sz="1400" spc="1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5–</a:t>
            </a: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10 ppm, best case) than the associated </a:t>
            </a:r>
            <a:r>
              <a:rPr lang="el-GR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δ</a:t>
            </a:r>
            <a:r>
              <a:rPr lang="en-GB" sz="1400" baseline="300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17</a:t>
            </a: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 and </a:t>
            </a:r>
            <a:r>
              <a:rPr lang="el-GR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δ</a:t>
            </a:r>
            <a:r>
              <a:rPr lang="en-GB" sz="1400" baseline="300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18</a:t>
            </a: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B30F1-2F19-4026-95BD-12620A890090}"/>
              </a:ext>
            </a:extLst>
          </p:cNvPr>
          <p:cNvSpPr txBox="1"/>
          <p:nvPr/>
        </p:nvSpPr>
        <p:spPr>
          <a:xfrm>
            <a:off x="971600" y="3840737"/>
            <a:ext cx="7056784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The next slide shows reported variations of the measured </a:t>
            </a:r>
            <a:r>
              <a:rPr lang="el-GR" altLang="en-US" sz="1400">
                <a:solidFill>
                  <a:srgbClr val="C00000"/>
                </a:solidFill>
                <a:latin typeface="+mn-lt"/>
              </a:rPr>
              <a:t>δ</a:t>
            </a:r>
            <a:r>
              <a:rPr lang="en-GB" altLang="en-US" sz="1400" baseline="30000">
                <a:solidFill>
                  <a:srgbClr val="C00000"/>
                </a:solidFill>
                <a:latin typeface="+mn-lt"/>
              </a:rPr>
              <a:t>18</a:t>
            </a:r>
            <a:r>
              <a:rPr lang="en-GB" altLang="en-US" sz="1400">
                <a:solidFill>
                  <a:srgbClr val="C00000"/>
                </a:solidFill>
                <a:latin typeface="+mn-lt"/>
              </a:rPr>
              <a:t>O and </a:t>
            </a:r>
            <a:r>
              <a:rPr lang="el-GR" altLang="en-US" sz="1400">
                <a:solidFill>
                  <a:srgbClr val="C00000"/>
                </a:solidFill>
                <a:latin typeface="+mn-lt"/>
              </a:rPr>
              <a:t>δ</a:t>
            </a:r>
            <a:r>
              <a:rPr lang="en-GB" altLang="en-US" sz="1400" baseline="30000">
                <a:solidFill>
                  <a:srgbClr val="C00000"/>
                </a:solidFill>
                <a:latin typeface="+mn-lt"/>
              </a:rPr>
              <a:t>17</a:t>
            </a:r>
            <a:r>
              <a:rPr lang="en-GB" altLang="en-US" sz="1400">
                <a:solidFill>
                  <a:srgbClr val="C00000"/>
                </a:solidFill>
                <a:latin typeface="+mn-lt"/>
              </a:rPr>
              <a:t>O values </a:t>
            </a:r>
            <a:r>
              <a:rPr lang="en-GB" sz="14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en-GB" altLang="en-US" sz="1400">
                <a:solidFill>
                  <a:srgbClr val="C00000"/>
                </a:solidFill>
                <a:latin typeface="+mn-lt"/>
              </a:rPr>
              <a:t>commonly-used silicate standards UWG-2 garnet and San Carlos olivine. In some case (as identified), VSMOW and SLAP reference waters were also measured, for calibration </a:t>
            </a:r>
            <a:endParaRPr lang="en-GB" sz="140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1B8A9A-982D-482E-B629-9911E7BE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3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B7588002-FBC5-4735-941A-FD73AB54C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630622"/>
              </p:ext>
            </p:extLst>
          </p:nvPr>
        </p:nvGraphicFramePr>
        <p:xfrm>
          <a:off x="2541219" y="3097133"/>
          <a:ext cx="3971924" cy="293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CCA39522-4A27-4EA5-A83B-ACB489FC9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206076"/>
              </p:ext>
            </p:extLst>
          </p:nvPr>
        </p:nvGraphicFramePr>
        <p:xfrm>
          <a:off x="6436948" y="3097130"/>
          <a:ext cx="2428871" cy="293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E1FD5F4-3FA7-4543-83F8-ACB3131D08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49457"/>
          <a:stretch/>
        </p:blipFill>
        <p:spPr>
          <a:xfrm>
            <a:off x="0" y="2434"/>
            <a:ext cx="9144000" cy="1077552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0626069-DADF-4096-8CBE-75219CA9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+mj-lt"/>
              </a:rPr>
              <a:t>Variations in reported </a:t>
            </a:r>
            <a:r>
              <a:rPr lang="el-GR" altLang="en-US" sz="2000">
                <a:solidFill>
                  <a:schemeClr val="bg1"/>
                </a:solidFill>
                <a:latin typeface="+mj-lt"/>
              </a:rPr>
              <a:t>δ</a:t>
            </a:r>
            <a:r>
              <a:rPr lang="en-GB" altLang="en-US" sz="2000" baseline="30000">
                <a:solidFill>
                  <a:schemeClr val="bg1"/>
                </a:solidFill>
                <a:latin typeface="+mj-lt"/>
              </a:rPr>
              <a:t>18</a:t>
            </a:r>
            <a:r>
              <a:rPr lang="en-GB" altLang="en-US" sz="2000">
                <a:solidFill>
                  <a:schemeClr val="bg1"/>
                </a:solidFill>
                <a:latin typeface="+mj-lt"/>
              </a:rPr>
              <a:t>O and </a:t>
            </a:r>
            <a:r>
              <a:rPr lang="el-GR" altLang="en-US" sz="2000">
                <a:solidFill>
                  <a:schemeClr val="bg1"/>
                </a:solidFill>
                <a:latin typeface="+mj-lt"/>
              </a:rPr>
              <a:t>δ</a:t>
            </a:r>
            <a:r>
              <a:rPr lang="en-GB" altLang="en-US" sz="2000" baseline="30000">
                <a:solidFill>
                  <a:schemeClr val="bg1"/>
                </a:solidFill>
                <a:latin typeface="+mj-lt"/>
              </a:rPr>
              <a:t>17</a:t>
            </a:r>
            <a:r>
              <a:rPr lang="en-GB" altLang="en-US" sz="2000">
                <a:solidFill>
                  <a:schemeClr val="bg1"/>
                </a:solidFill>
                <a:latin typeface="+mj-lt"/>
              </a:rPr>
              <a:t>O values of UWG-2 garnet and San Carlos olivine</a:t>
            </a:r>
            <a:endParaRPr lang="en-GB" alt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8810A9-2DB8-4A5E-8644-62EB14415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893271"/>
              </p:ext>
            </p:extLst>
          </p:nvPr>
        </p:nvGraphicFramePr>
        <p:xfrm>
          <a:off x="2558355" y="1052739"/>
          <a:ext cx="3971924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B35DAF-EE24-4127-98F7-6A2BA7AE2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336211"/>
              </p:ext>
            </p:extLst>
          </p:nvPr>
        </p:nvGraphicFramePr>
        <p:xfrm>
          <a:off x="6463609" y="1052736"/>
          <a:ext cx="2428871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13">
            <a:extLst>
              <a:ext uri="{FF2B5EF4-FFF2-40B4-BE49-F238E27FC236}">
                <a16:creationId xmlns:a16="http://schemas.microsoft.com/office/drawing/2014/main" id="{EBA1F451-75E1-49BF-8B0D-FCC12B1AAFAB}"/>
              </a:ext>
            </a:extLst>
          </p:cNvPr>
          <p:cNvSpPr txBox="1"/>
          <p:nvPr/>
        </p:nvSpPr>
        <p:spPr>
          <a:xfrm>
            <a:off x="4072830" y="2923651"/>
            <a:ext cx="1155829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</a:p>
        </p:txBody>
      </p:sp>
      <p:sp>
        <p:nvSpPr>
          <p:cNvPr id="7" name="TextBox 53">
            <a:extLst>
              <a:ext uri="{FF2B5EF4-FFF2-40B4-BE49-F238E27FC236}">
                <a16:creationId xmlns:a16="http://schemas.microsoft.com/office/drawing/2014/main" id="{FD0AA2A8-FC2B-46C2-A18A-20C926651744}"/>
              </a:ext>
            </a:extLst>
          </p:cNvPr>
          <p:cNvSpPr txBox="1"/>
          <p:nvPr/>
        </p:nvSpPr>
        <p:spPr>
          <a:xfrm>
            <a:off x="7197030" y="2923651"/>
            <a:ext cx="1155829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</a:p>
        </p:txBody>
      </p:sp>
      <p:sp>
        <p:nvSpPr>
          <p:cNvPr id="8" name="TextBox 58">
            <a:extLst>
              <a:ext uri="{FF2B5EF4-FFF2-40B4-BE49-F238E27FC236}">
                <a16:creationId xmlns:a16="http://schemas.microsoft.com/office/drawing/2014/main" id="{D9C0FE0B-F054-49F2-B94E-A6E025BC8AF7}"/>
              </a:ext>
            </a:extLst>
          </p:cNvPr>
          <p:cNvSpPr txBox="1"/>
          <p:nvPr/>
        </p:nvSpPr>
        <p:spPr>
          <a:xfrm>
            <a:off x="445179" y="1722660"/>
            <a:ext cx="609462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UWG-2</a:t>
            </a:r>
            <a:br>
              <a:rPr lang="en-GB" sz="1100" b="1"/>
            </a:br>
            <a:r>
              <a:rPr lang="en-GB" sz="1100" b="1"/>
              <a:t>garnet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66D4E4-9259-4B25-B0EE-18D95F0EF6CD}"/>
              </a:ext>
            </a:extLst>
          </p:cNvPr>
          <p:cNvGrpSpPr/>
          <p:nvPr/>
        </p:nvGrpSpPr>
        <p:grpSpPr>
          <a:xfrm>
            <a:off x="6320730" y="1246335"/>
            <a:ext cx="315719" cy="1436065"/>
            <a:chOff x="3762375" y="400050"/>
            <a:chExt cx="315719" cy="14360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B9A87E-EB19-448B-BC3F-D483993D1BB7}"/>
                </a:ext>
              </a:extLst>
            </p:cNvPr>
            <p:cNvGrpSpPr/>
            <p:nvPr/>
          </p:nvGrpSpPr>
          <p:grpSpPr>
            <a:xfrm>
              <a:off x="3762375" y="542922"/>
              <a:ext cx="315719" cy="1293193"/>
              <a:chOff x="3762375" y="535502"/>
              <a:chExt cx="315719" cy="179686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7D68B32-9078-4BAC-8ADF-A12E03E38873}"/>
                  </a:ext>
                </a:extLst>
              </p:cNvPr>
              <p:cNvGrpSpPr/>
              <p:nvPr/>
            </p:nvGrpSpPr>
            <p:grpSpPr>
              <a:xfrm>
                <a:off x="3789404" y="535502"/>
                <a:ext cx="288690" cy="1796862"/>
                <a:chOff x="3789405" y="529583"/>
                <a:chExt cx="275819" cy="2198743"/>
              </a:xfrm>
            </p:grpSpPr>
            <p:sp>
              <p:nvSpPr>
                <p:cNvPr id="14" name="TextBox 4">
                  <a:extLst>
                    <a:ext uri="{FF2B5EF4-FFF2-40B4-BE49-F238E27FC236}">
                      <a16:creationId xmlns:a16="http://schemas.microsoft.com/office/drawing/2014/main" id="{1EFFE51B-45F1-431F-BE7D-BDA8A770A3D5}"/>
                    </a:ext>
                  </a:extLst>
                </p:cNvPr>
                <p:cNvSpPr txBox="1"/>
                <p:nvPr/>
              </p:nvSpPr>
              <p:spPr>
                <a:xfrm>
                  <a:off x="3789409" y="529583"/>
                  <a:ext cx="275799" cy="33141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GB" sz="800"/>
                    <a:t>24</a:t>
                  </a:r>
                </a:p>
              </p:txBody>
            </p:sp>
            <p:sp>
              <p:nvSpPr>
                <p:cNvPr id="15" name="TextBox 5">
                  <a:extLst>
                    <a:ext uri="{FF2B5EF4-FFF2-40B4-BE49-F238E27FC236}">
                      <a16:creationId xmlns:a16="http://schemas.microsoft.com/office/drawing/2014/main" id="{AC2D6CE0-9ECF-4566-9A46-6A0B1889FC37}"/>
                    </a:ext>
                  </a:extLst>
                </p:cNvPr>
                <p:cNvSpPr txBox="1"/>
                <p:nvPr/>
              </p:nvSpPr>
              <p:spPr>
                <a:xfrm>
                  <a:off x="3789409" y="785349"/>
                  <a:ext cx="275799" cy="33141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GB" sz="800"/>
                    <a:t>50</a:t>
                  </a:r>
                </a:p>
              </p:txBody>
            </p:sp>
            <p:sp>
              <p:nvSpPr>
                <p:cNvPr id="16" name="TextBox 6">
                  <a:extLst>
                    <a:ext uri="{FF2B5EF4-FFF2-40B4-BE49-F238E27FC236}">
                      <a16:creationId xmlns:a16="http://schemas.microsoft.com/office/drawing/2014/main" id="{A98B51D1-E163-4D86-B0CB-846141CD32E8}"/>
                    </a:ext>
                  </a:extLst>
                </p:cNvPr>
                <p:cNvSpPr txBox="1"/>
                <p:nvPr/>
              </p:nvSpPr>
              <p:spPr>
                <a:xfrm>
                  <a:off x="3822065" y="1061886"/>
                  <a:ext cx="243143" cy="31405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GB" sz="800"/>
                    <a:t>2</a:t>
                  </a:r>
                </a:p>
              </p:txBody>
            </p:sp>
            <p:sp>
              <p:nvSpPr>
                <p:cNvPr id="17" name="TextBox 8">
                  <a:extLst>
                    <a:ext uri="{FF2B5EF4-FFF2-40B4-BE49-F238E27FC236}">
                      <a16:creationId xmlns:a16="http://schemas.microsoft.com/office/drawing/2014/main" id="{F150FE8D-6671-4F77-B9E7-14FDAF7A3AF8}"/>
                    </a:ext>
                  </a:extLst>
                </p:cNvPr>
                <p:cNvSpPr txBox="1"/>
                <p:nvPr/>
              </p:nvSpPr>
              <p:spPr>
                <a:xfrm>
                  <a:off x="3822065" y="1332814"/>
                  <a:ext cx="243143" cy="36720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GB" sz="800"/>
                    <a:t>5</a:t>
                  </a:r>
                </a:p>
              </p:txBody>
            </p:sp>
            <p:sp>
              <p:nvSpPr>
                <p:cNvPr id="18" name="TextBox 9">
                  <a:extLst>
                    <a:ext uri="{FF2B5EF4-FFF2-40B4-BE49-F238E27FC236}">
                      <a16:creationId xmlns:a16="http://schemas.microsoft.com/office/drawing/2014/main" id="{96275669-0F34-4DA0-BC7E-C280E883FDDC}"/>
                    </a:ext>
                  </a:extLst>
                </p:cNvPr>
                <p:cNvSpPr txBox="1"/>
                <p:nvPr/>
              </p:nvSpPr>
              <p:spPr>
                <a:xfrm>
                  <a:off x="3789425" y="1582699"/>
                  <a:ext cx="275799" cy="33141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GB" sz="800"/>
                    <a:t>31</a:t>
                  </a:r>
                </a:p>
              </p:txBody>
            </p:sp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868317DE-3285-4A9F-A562-6179E9E026BD}"/>
                    </a:ext>
                  </a:extLst>
                </p:cNvPr>
                <p:cNvSpPr txBox="1"/>
                <p:nvPr/>
              </p:nvSpPr>
              <p:spPr>
                <a:xfrm>
                  <a:off x="3789412" y="1852061"/>
                  <a:ext cx="275799" cy="33141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GB" sz="800"/>
                    <a:t>17</a:t>
                  </a:r>
                </a:p>
              </p:txBody>
            </p:sp>
            <p:sp>
              <p:nvSpPr>
                <p:cNvPr id="20" name="TextBox 11">
                  <a:extLst>
                    <a:ext uri="{FF2B5EF4-FFF2-40B4-BE49-F238E27FC236}">
                      <a16:creationId xmlns:a16="http://schemas.microsoft.com/office/drawing/2014/main" id="{AC57CE05-7784-4A34-8264-CCC050C0C0C1}"/>
                    </a:ext>
                  </a:extLst>
                </p:cNvPr>
                <p:cNvSpPr txBox="1"/>
                <p:nvPr/>
              </p:nvSpPr>
              <p:spPr>
                <a:xfrm>
                  <a:off x="3789405" y="2396911"/>
                  <a:ext cx="275799" cy="331415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GB" sz="800"/>
                    <a:t>94</a:t>
                  </a:r>
                </a:p>
              </p:txBody>
            </p:sp>
          </p:grpSp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5B3789DA-C085-4929-81E7-AC64EA88A305}"/>
                  </a:ext>
                </a:extLst>
              </p:cNvPr>
              <p:cNvSpPr txBox="1"/>
              <p:nvPr/>
            </p:nvSpPr>
            <p:spPr>
              <a:xfrm>
                <a:off x="3762375" y="1832197"/>
                <a:ext cx="315696" cy="21174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20</a:t>
                </a:r>
              </a:p>
            </p:txBody>
          </p:sp>
        </p:grpSp>
        <p:sp>
          <p:nvSpPr>
            <p:cNvPr id="11" name="TextBox 61">
              <a:extLst>
                <a:ext uri="{FF2B5EF4-FFF2-40B4-BE49-F238E27FC236}">
                  <a16:creationId xmlns:a16="http://schemas.microsoft.com/office/drawing/2014/main" id="{5AE5E923-9229-4698-8D09-3284A2BB1812}"/>
                </a:ext>
              </a:extLst>
            </p:cNvPr>
            <p:cNvSpPr txBox="1"/>
            <p:nvPr/>
          </p:nvSpPr>
          <p:spPr>
            <a:xfrm>
              <a:off x="3781425" y="400050"/>
              <a:ext cx="288669" cy="217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800"/>
                <a:t>9</a:t>
              </a:r>
            </a:p>
          </p:txBody>
        </p:sp>
      </p:grpSp>
      <p:sp>
        <p:nvSpPr>
          <p:cNvPr id="21" name="TextBox 17">
            <a:extLst>
              <a:ext uri="{FF2B5EF4-FFF2-40B4-BE49-F238E27FC236}">
                <a16:creationId xmlns:a16="http://schemas.microsoft.com/office/drawing/2014/main" id="{60C97E7E-D745-4159-AC68-1051AD8EFBF6}"/>
              </a:ext>
            </a:extLst>
          </p:cNvPr>
          <p:cNvSpPr txBox="1"/>
          <p:nvPr/>
        </p:nvSpPr>
        <p:spPr>
          <a:xfrm>
            <a:off x="6334243" y="1053880"/>
            <a:ext cx="288669" cy="217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b="1"/>
              <a:t>N</a:t>
            </a:r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B196B8A0-9AFF-4C65-AE73-21616583E252}"/>
              </a:ext>
            </a:extLst>
          </p:cNvPr>
          <p:cNvSpPr txBox="1"/>
          <p:nvPr/>
        </p:nvSpPr>
        <p:spPr>
          <a:xfrm>
            <a:off x="4072830" y="5907222"/>
            <a:ext cx="1155829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</a:p>
        </p:txBody>
      </p:sp>
      <p:sp>
        <p:nvSpPr>
          <p:cNvPr id="25" name="TextBox 55">
            <a:extLst>
              <a:ext uri="{FF2B5EF4-FFF2-40B4-BE49-F238E27FC236}">
                <a16:creationId xmlns:a16="http://schemas.microsoft.com/office/drawing/2014/main" id="{3115105E-93A1-471F-9468-ED9BC75795C9}"/>
              </a:ext>
            </a:extLst>
          </p:cNvPr>
          <p:cNvSpPr txBox="1"/>
          <p:nvPr/>
        </p:nvSpPr>
        <p:spPr>
          <a:xfrm>
            <a:off x="7197030" y="5907222"/>
            <a:ext cx="1155829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VSMOW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 (‰)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DD274D4E-32DA-4397-AC65-510BFCC7C5B8}"/>
              </a:ext>
            </a:extLst>
          </p:cNvPr>
          <p:cNvSpPr txBox="1"/>
          <p:nvPr/>
        </p:nvSpPr>
        <p:spPr>
          <a:xfrm>
            <a:off x="6334987" y="3080392"/>
            <a:ext cx="288669" cy="217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b="1"/>
              <a:t>N</a:t>
            </a:r>
          </a:p>
        </p:txBody>
      </p:sp>
      <p:sp>
        <p:nvSpPr>
          <p:cNvPr id="42" name="TextBox 58">
            <a:extLst>
              <a:ext uri="{FF2B5EF4-FFF2-40B4-BE49-F238E27FC236}">
                <a16:creationId xmlns:a16="http://schemas.microsoft.com/office/drawing/2014/main" id="{AD928BBE-85E8-4160-A3E3-B7F51726604A}"/>
              </a:ext>
            </a:extLst>
          </p:cNvPr>
          <p:cNvSpPr txBox="1"/>
          <p:nvPr/>
        </p:nvSpPr>
        <p:spPr>
          <a:xfrm>
            <a:off x="445179" y="4140950"/>
            <a:ext cx="787159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San Carlos olivine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ECC4E0-CB1A-4FC9-AAC6-A7B33EAA1B5A}"/>
              </a:ext>
            </a:extLst>
          </p:cNvPr>
          <p:cNvGrpSpPr/>
          <p:nvPr/>
        </p:nvGrpSpPr>
        <p:grpSpPr>
          <a:xfrm>
            <a:off x="1181912" y="1169699"/>
            <a:ext cx="1809115" cy="1497156"/>
            <a:chOff x="0" y="0"/>
            <a:chExt cx="1809678" cy="16024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510FCBB-255F-4CC7-B3DA-DAEF8A5228C5}"/>
                </a:ext>
              </a:extLst>
            </p:cNvPr>
            <p:cNvGrpSpPr/>
            <p:nvPr/>
          </p:nvGrpSpPr>
          <p:grpSpPr>
            <a:xfrm>
              <a:off x="9525" y="161925"/>
              <a:ext cx="1800153" cy="1440507"/>
              <a:chOff x="0" y="0"/>
              <a:chExt cx="1800225" cy="1440507"/>
            </a:xfrm>
          </p:grpSpPr>
          <p:sp>
            <p:nvSpPr>
              <p:cNvPr id="46" name="Text Box 2">
                <a:extLst>
                  <a:ext uri="{FF2B5EF4-FFF2-40B4-BE49-F238E27FC236}">
                    <a16:creationId xmlns:a16="http://schemas.microsoft.com/office/drawing/2014/main" id="{4E405559-3B02-4595-B7FF-F0BCD491BD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8002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 et al. (2019)</a:t>
                </a:r>
                <a:endParaRPr lang="en-GB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7" name="Text Box 2">
                <a:extLst>
                  <a:ext uri="{FF2B5EF4-FFF2-40B4-BE49-F238E27FC236}">
                    <a16:creationId xmlns:a16="http://schemas.microsoft.com/office/drawing/2014/main" id="{C6AF378F-4821-4585-B81B-3A47D68C30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71450"/>
                <a:ext cx="18002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Ali et al. (2016)</a:t>
                </a:r>
                <a:endParaRPr lang="en-GB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8" name="Text Box 2">
                <a:extLst>
                  <a:ext uri="{FF2B5EF4-FFF2-40B4-BE49-F238E27FC236}">
                    <a16:creationId xmlns:a16="http://schemas.microsoft.com/office/drawing/2014/main" id="{937D996D-D926-48C4-B645-EFBF44DDC3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2900"/>
                <a:ext cx="18002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Young et al. (2016)</a:t>
                </a:r>
                <a:endParaRPr lang="en-GB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9" name="Text Box 2">
                <a:extLst>
                  <a:ext uri="{FF2B5EF4-FFF2-40B4-BE49-F238E27FC236}">
                    <a16:creationId xmlns:a16="http://schemas.microsoft.com/office/drawing/2014/main" id="{92E653F8-1275-4793-A662-0C9AB049D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9112"/>
                <a:ext cx="18002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Levin et al. (2014)</a:t>
                </a:r>
                <a:endParaRPr lang="en-GB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0" name="Text Box 2">
                <a:extLst>
                  <a:ext uri="{FF2B5EF4-FFF2-40B4-BE49-F238E27FC236}">
                    <a16:creationId xmlns:a16="http://schemas.microsoft.com/office/drawing/2014/main" id="{9352BB8E-9579-4204-B12D-289382126A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90562"/>
                <a:ext cx="18002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Pack &amp; Herwartz (2014)</a:t>
                </a:r>
                <a:endParaRPr lang="en-GB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" name="Text Box 2">
                <a:extLst>
                  <a:ext uri="{FF2B5EF4-FFF2-40B4-BE49-F238E27FC236}">
                    <a16:creationId xmlns:a16="http://schemas.microsoft.com/office/drawing/2014/main" id="{DC274474-D3BB-4AAA-8DA3-A670F4313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862012"/>
                <a:ext cx="18002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Tanaka &amp; Nakamura (2013)</a:t>
                </a:r>
                <a:endParaRPr lang="en-GB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Text Box 2">
                <a:extLst>
                  <a:ext uri="{FF2B5EF4-FFF2-40B4-BE49-F238E27FC236}">
                    <a16:creationId xmlns:a16="http://schemas.microsoft.com/office/drawing/2014/main" id="{12473654-493E-40BB-804C-89E3CD571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038225"/>
                <a:ext cx="18002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Ahn et al. (2012)</a:t>
                </a:r>
                <a:endParaRPr lang="en-GB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3" name="Text Box 2">
                <a:extLst>
                  <a:ext uri="{FF2B5EF4-FFF2-40B4-BE49-F238E27FC236}">
                    <a16:creationId xmlns:a16="http://schemas.microsoft.com/office/drawing/2014/main" id="{F7B0F7D8-BF52-45E7-BC8D-357BEB1D1D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209675"/>
                <a:ext cx="18002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Kusakabe &amp; Matsuhisa (2008)</a:t>
                </a:r>
                <a:endParaRPr lang="en-GB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98AE9E0D-D452-4236-8B01-E3E25570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959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Wostbrock et al. (2020)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650F39-02CB-4EDA-814B-AEADBACE32E5}"/>
              </a:ext>
            </a:extLst>
          </p:cNvPr>
          <p:cNvGrpSpPr/>
          <p:nvPr/>
        </p:nvGrpSpPr>
        <p:grpSpPr>
          <a:xfrm>
            <a:off x="1209852" y="3233403"/>
            <a:ext cx="1799030" cy="2456986"/>
            <a:chOff x="868862" y="3520060"/>
            <a:chExt cx="1799030" cy="2456986"/>
          </a:xfrm>
        </p:grpSpPr>
        <p:sp>
          <p:nvSpPr>
            <p:cNvPr id="54" name="Text Box 2">
              <a:extLst>
                <a:ext uri="{FF2B5EF4-FFF2-40B4-BE49-F238E27FC236}">
                  <a16:creationId xmlns:a16="http://schemas.microsoft.com/office/drawing/2014/main" id="{94D746E2-BAA1-4FA2-B91C-D559774BF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3693217"/>
              <a:ext cx="14700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Kim et al. (2019)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FC97CBB2-0660-4889-975C-DE9A2B6B9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3859719"/>
              <a:ext cx="14700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Greenwood et al. (2018)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Text Box 2">
              <a:extLst>
                <a:ext uri="{FF2B5EF4-FFF2-40B4-BE49-F238E27FC236}">
                  <a16:creationId xmlns:a16="http://schemas.microsoft.com/office/drawing/2014/main" id="{1F24B6E8-4E28-4D3C-9C59-88222E998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4021643"/>
              <a:ext cx="14700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Ali et al. (2016)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Text Box 2">
              <a:extLst>
                <a:ext uri="{FF2B5EF4-FFF2-40B4-BE49-F238E27FC236}">
                  <a16:creationId xmlns:a16="http://schemas.microsoft.com/office/drawing/2014/main" id="{9D73D1A3-93CA-4A32-A606-1B9FA4AD3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4179122"/>
              <a:ext cx="13665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Pack et al. (2016</a:t>
              </a:r>
              <a:r>
                <a:rPr lang="en-US" sz="900" spc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000" baseline="30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sz="10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949BAD65-D771-4D96-8DE1-849E03EE4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4331517"/>
              <a:ext cx="12522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Pack et al. (2016</a:t>
              </a:r>
              <a:r>
                <a:rPr lang="en-US" sz="900" spc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000" baseline="30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C8EF17A9-A228-4991-AD3E-0EFC7137F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4631565"/>
              <a:ext cx="12858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Starkey et al. (2016</a:t>
              </a:r>
              <a:r>
                <a:rPr lang="en-US" sz="900" spc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000" baseline="30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GB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87ADB1E5-D481-4AB3-A28A-D5E7A4A6E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4777018"/>
              <a:ext cx="13144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Starkey et al. (2016</a:t>
              </a:r>
              <a:r>
                <a:rPr lang="en-US" sz="900" spc="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000" baseline="30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10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1" name="Text Box 2">
              <a:extLst>
                <a:ext uri="{FF2B5EF4-FFF2-40B4-BE49-F238E27FC236}">
                  <a16:creationId xmlns:a16="http://schemas.microsoft.com/office/drawing/2014/main" id="{34C297E3-F846-4AB6-B4F9-1EE3271E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4940605"/>
              <a:ext cx="125222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Young et al. (2016)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Text Box 2">
              <a:extLst>
                <a:ext uri="{FF2B5EF4-FFF2-40B4-BE49-F238E27FC236}">
                  <a16:creationId xmlns:a16="http://schemas.microsoft.com/office/drawing/2014/main" id="{35D0B1DD-A2C2-42F5-9B56-9E6673EFF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5094710"/>
              <a:ext cx="116649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Levin et al. (2014)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C231D6E6-0498-404A-9449-A50792089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5248815"/>
              <a:ext cx="161925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Pack &amp; Herwartz (2014)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id="{9A3ECE0D-D543-4636-B25B-E670CAC6F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5414752"/>
              <a:ext cx="161925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Tanaka &amp; Nakamura (2013)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Text Box 2">
              <a:extLst>
                <a:ext uri="{FF2B5EF4-FFF2-40B4-BE49-F238E27FC236}">
                  <a16:creationId xmlns:a16="http://schemas.microsoft.com/office/drawing/2014/main" id="{15487541-1236-4D44-9695-23B31D038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5573562"/>
              <a:ext cx="1219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Ahn et al. (2012)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Text Box 2">
              <a:extLst>
                <a:ext uri="{FF2B5EF4-FFF2-40B4-BE49-F238E27FC236}">
                  <a16:creationId xmlns:a16="http://schemas.microsoft.com/office/drawing/2014/main" id="{89547AD1-E3AA-407C-B181-616123D6C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5746214"/>
              <a:ext cx="17621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Kusakabe &amp; Matsuhisa (2008)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Text Box 2">
              <a:extLst>
                <a:ext uri="{FF2B5EF4-FFF2-40B4-BE49-F238E27FC236}">
                  <a16:creationId xmlns:a16="http://schemas.microsoft.com/office/drawing/2014/main" id="{602AF398-AFBE-4196-805A-746AD1E4E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62" y="3520060"/>
              <a:ext cx="1799030" cy="215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Wostbrock et al. (2020)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2">
              <a:extLst>
                <a:ext uri="{FF2B5EF4-FFF2-40B4-BE49-F238E27FC236}">
                  <a16:creationId xmlns:a16="http://schemas.microsoft.com/office/drawing/2014/main" id="{91A7A98F-40C3-4340-998B-71C8EE9BC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014" y="4498206"/>
              <a:ext cx="125222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Sharp et al. (2016</a:t>
              </a:r>
              <a:r>
                <a:rPr lang="en-US" sz="900" spc="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9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2" name="TextBox 58">
            <a:extLst>
              <a:ext uri="{FF2B5EF4-FFF2-40B4-BE49-F238E27FC236}">
                <a16:creationId xmlns:a16="http://schemas.microsoft.com/office/drawing/2014/main" id="{3A3F8C59-224B-4E8C-B07E-188DFB4A0598}"/>
              </a:ext>
            </a:extLst>
          </p:cNvPr>
          <p:cNvSpPr txBox="1"/>
          <p:nvPr/>
        </p:nvSpPr>
        <p:spPr>
          <a:xfrm>
            <a:off x="1221281" y="6006733"/>
            <a:ext cx="53412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/>
              <a:t>Key: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10738F-B1EC-4B1E-9A85-31193A25B313}"/>
              </a:ext>
            </a:extLst>
          </p:cNvPr>
          <p:cNvGrpSpPr/>
          <p:nvPr/>
        </p:nvGrpSpPr>
        <p:grpSpPr>
          <a:xfrm>
            <a:off x="1207056" y="6238455"/>
            <a:ext cx="7920880" cy="543252"/>
            <a:chOff x="971600" y="6238455"/>
            <a:chExt cx="7920880" cy="543252"/>
          </a:xfrm>
        </p:grpSpPr>
        <p:sp>
          <p:nvSpPr>
            <p:cNvPr id="75" name="TextBox 58">
              <a:extLst>
                <a:ext uri="{FF2B5EF4-FFF2-40B4-BE49-F238E27FC236}">
                  <a16:creationId xmlns:a16="http://schemas.microsoft.com/office/drawing/2014/main" id="{07DAA202-7B04-4452-8C1B-5420516255C6}"/>
                </a:ext>
              </a:extLst>
            </p:cNvPr>
            <p:cNvSpPr txBox="1"/>
            <p:nvPr/>
          </p:nvSpPr>
          <p:spPr>
            <a:xfrm>
              <a:off x="975843" y="6306685"/>
              <a:ext cx="1813317" cy="2462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00"/>
                <a:t>Filled</a:t>
              </a:r>
              <a:r>
                <a:rPr lang="en-GB" sz="1000"/>
                <a:t> </a:t>
              </a:r>
              <a:r>
                <a:rPr lang="en-GB" sz="900"/>
                <a:t>circles</a:t>
              </a:r>
              <a:r>
                <a:rPr lang="en-GB" sz="1000"/>
                <a:t>: </a:t>
              </a:r>
              <a:r>
                <a:rPr lang="en-GB" sz="900"/>
                <a:t>fluorination by BrF</a:t>
              </a:r>
              <a:r>
                <a:rPr lang="en-GB" sz="900" baseline="-25000"/>
                <a:t>5</a:t>
              </a:r>
              <a:r>
                <a:rPr lang="en-GB" sz="900"/>
                <a:t>   </a:t>
              </a:r>
            </a:p>
          </p:txBody>
        </p:sp>
        <p:sp>
          <p:nvSpPr>
            <p:cNvPr id="76" name="TextBox 58">
              <a:extLst>
                <a:ext uri="{FF2B5EF4-FFF2-40B4-BE49-F238E27FC236}">
                  <a16:creationId xmlns:a16="http://schemas.microsoft.com/office/drawing/2014/main" id="{F9004783-0D26-4B1B-ADF9-5BCCE9300AC6}"/>
                </a:ext>
              </a:extLst>
            </p:cNvPr>
            <p:cNvSpPr txBox="1"/>
            <p:nvPr/>
          </p:nvSpPr>
          <p:spPr>
            <a:xfrm>
              <a:off x="971600" y="6468610"/>
              <a:ext cx="1704313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00"/>
                <a:t>Open circles: fluorination by F</a:t>
              </a:r>
              <a:r>
                <a:rPr lang="en-GB" sz="900" baseline="-25000"/>
                <a:t>2</a:t>
              </a:r>
              <a:r>
                <a:rPr lang="en-GB" sz="900"/>
                <a:t>   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01C42A5-0C30-4F27-8677-96B353CB1D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1840" y="6448472"/>
              <a:ext cx="82296" cy="82296"/>
            </a:xfrm>
            <a:prstGeom prst="ellipse">
              <a:avLst/>
            </a:prstGeom>
            <a:solidFill>
              <a:srgbClr val="B30000"/>
            </a:solidFill>
            <a:ln w="9525">
              <a:solidFill>
                <a:srgbClr val="B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58">
              <a:extLst>
                <a:ext uri="{FF2B5EF4-FFF2-40B4-BE49-F238E27FC236}">
                  <a16:creationId xmlns:a16="http://schemas.microsoft.com/office/drawing/2014/main" id="{4BD9611B-D4B7-4ACE-ACA7-FD1ECD8E2F8D}"/>
                </a:ext>
              </a:extLst>
            </p:cNvPr>
            <p:cNvSpPr txBox="1"/>
            <p:nvPr/>
          </p:nvSpPr>
          <p:spPr>
            <a:xfrm>
              <a:off x="3203848" y="6316940"/>
              <a:ext cx="2360205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00"/>
                <a:t>‘Working standard’ O</a:t>
              </a:r>
              <a:r>
                <a:rPr lang="en-GB" sz="900" baseline="-25000"/>
                <a:t>2</a:t>
              </a:r>
              <a:r>
                <a:rPr lang="en-GB" sz="900"/>
                <a:t> calibrated directly</a:t>
              </a:r>
              <a:br>
                <a:rPr lang="en-GB" sz="900"/>
              </a:br>
              <a:r>
                <a:rPr lang="en-GB" sz="900"/>
                <a:t> to VSMOW and SLAP measurements</a:t>
              </a:r>
            </a:p>
          </p:txBody>
        </p:sp>
        <p:sp>
          <p:nvSpPr>
            <p:cNvPr id="79" name="TextBox 58">
              <a:extLst>
                <a:ext uri="{FF2B5EF4-FFF2-40B4-BE49-F238E27FC236}">
                  <a16:creationId xmlns:a16="http://schemas.microsoft.com/office/drawing/2014/main" id="{64C135EB-06F6-4543-8AB2-9AACCA58FE01}"/>
                </a:ext>
              </a:extLst>
            </p:cNvPr>
            <p:cNvSpPr txBox="1"/>
            <p:nvPr/>
          </p:nvSpPr>
          <p:spPr>
            <a:xfrm>
              <a:off x="5678265" y="6238455"/>
              <a:ext cx="2856872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aseline="30000"/>
                <a:t>a</a:t>
              </a:r>
              <a:r>
                <a:rPr lang="en-GB" sz="900"/>
                <a:t> Measurements at Georg-August-Universität Göttingen  </a:t>
              </a:r>
            </a:p>
          </p:txBody>
        </p:sp>
        <p:sp>
          <p:nvSpPr>
            <p:cNvPr id="80" name="TextBox 58">
              <a:extLst>
                <a:ext uri="{FF2B5EF4-FFF2-40B4-BE49-F238E27FC236}">
                  <a16:creationId xmlns:a16="http://schemas.microsoft.com/office/drawing/2014/main" id="{3A4F3D51-37AA-458E-A7C6-91A2A6678BEE}"/>
                </a:ext>
              </a:extLst>
            </p:cNvPr>
            <p:cNvSpPr txBox="1"/>
            <p:nvPr/>
          </p:nvSpPr>
          <p:spPr>
            <a:xfrm>
              <a:off x="5680635" y="6390093"/>
              <a:ext cx="2377574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aseline="30000"/>
                <a:t>b</a:t>
              </a:r>
              <a:r>
                <a:rPr lang="en-GB" sz="900"/>
                <a:t> Measurements at Okayama University, Japan</a:t>
              </a:r>
            </a:p>
          </p:txBody>
        </p:sp>
        <p:sp>
          <p:nvSpPr>
            <p:cNvPr id="81" name="TextBox 58">
              <a:extLst>
                <a:ext uri="{FF2B5EF4-FFF2-40B4-BE49-F238E27FC236}">
                  <a16:creationId xmlns:a16="http://schemas.microsoft.com/office/drawing/2014/main" id="{0629ED8F-4FF5-4DD9-9219-9D7E5BADDFD3}"/>
                </a:ext>
              </a:extLst>
            </p:cNvPr>
            <p:cNvSpPr txBox="1"/>
            <p:nvPr/>
          </p:nvSpPr>
          <p:spPr>
            <a:xfrm>
              <a:off x="5695553" y="6550875"/>
              <a:ext cx="3196927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aseline="30000"/>
                <a:t>c</a:t>
              </a:r>
              <a:r>
                <a:rPr lang="en-GB" sz="900"/>
                <a:t> Type (I) San Carlos olivine  </a:t>
              </a:r>
              <a:r>
                <a:rPr lang="en-GB" baseline="30000"/>
                <a:t>d</a:t>
              </a:r>
              <a:r>
                <a:rPr lang="en-GB" sz="900"/>
                <a:t> Type (II) San Carlos olivine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1727A5-144D-4A48-ADBE-31E8688E3DC2}"/>
                </a:ext>
              </a:extLst>
            </p:cNvPr>
            <p:cNvSpPr/>
            <p:nvPr/>
          </p:nvSpPr>
          <p:spPr>
            <a:xfrm>
              <a:off x="1043609" y="6265520"/>
              <a:ext cx="7397392" cy="487405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TextBox 4">
            <a:extLst>
              <a:ext uri="{FF2B5EF4-FFF2-40B4-BE49-F238E27FC236}">
                <a16:creationId xmlns:a16="http://schemas.microsoft.com/office/drawing/2014/main" id="{B5E92D15-E734-4C5A-A628-ECD1CFF8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696" y="559434"/>
            <a:ext cx="3904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latin typeface="+mn-lt"/>
              </a:rPr>
              <a:t>(error bars represent </a:t>
            </a:r>
            <a:r>
              <a:rPr lang="en-GB" altLang="en-US" sz="1400" spc="1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±</a:t>
            </a:r>
            <a:r>
              <a:rPr lang="en-GB" altLang="en-US" sz="14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1</a:t>
            </a:r>
            <a:r>
              <a:rPr lang="el-GR" altLang="en-US" sz="14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σ</a:t>
            </a:r>
            <a:r>
              <a:rPr lang="en-GB" altLang="en-US" sz="14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standard deviation)</a:t>
            </a:r>
            <a:endParaRPr lang="en-GB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36007AC5-34D4-42F6-B524-59B4DA7D1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8B39774C-80D4-4B81-9565-03D303C51DD6}"/>
              </a:ext>
            </a:extLst>
          </p:cNvPr>
          <p:cNvGrpSpPr/>
          <p:nvPr/>
        </p:nvGrpSpPr>
        <p:grpSpPr>
          <a:xfrm>
            <a:off x="6320248" y="3265699"/>
            <a:ext cx="322840" cy="2395549"/>
            <a:chOff x="0" y="0"/>
            <a:chExt cx="322840" cy="239554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B83864A-96A2-4071-AB8A-5660B765F6A8}"/>
                </a:ext>
              </a:extLst>
            </p:cNvPr>
            <p:cNvGrpSpPr/>
            <p:nvPr/>
          </p:nvGrpSpPr>
          <p:grpSpPr>
            <a:xfrm>
              <a:off x="0" y="152401"/>
              <a:ext cx="322840" cy="2243148"/>
              <a:chOff x="0" y="152401"/>
              <a:chExt cx="322840" cy="2330562"/>
            </a:xfrm>
          </p:grpSpPr>
          <p:sp>
            <p:nvSpPr>
              <p:cNvPr id="85" name="TextBox 26">
                <a:extLst>
                  <a:ext uri="{FF2B5EF4-FFF2-40B4-BE49-F238E27FC236}">
                    <a16:creationId xmlns:a16="http://schemas.microsoft.com/office/drawing/2014/main" id="{5E4E5168-E0C9-4ABB-B513-E9CED5AB3125}"/>
                  </a:ext>
                </a:extLst>
              </p:cNvPr>
              <p:cNvSpPr txBox="1"/>
              <p:nvPr/>
            </p:nvSpPr>
            <p:spPr>
              <a:xfrm>
                <a:off x="68351" y="800608"/>
                <a:ext cx="254489" cy="1964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5</a:t>
                </a:r>
              </a:p>
            </p:txBody>
          </p:sp>
          <p:sp>
            <p:nvSpPr>
              <p:cNvPr id="86" name="TextBox 24">
                <a:extLst>
                  <a:ext uri="{FF2B5EF4-FFF2-40B4-BE49-F238E27FC236}">
                    <a16:creationId xmlns:a16="http://schemas.microsoft.com/office/drawing/2014/main" id="{7C758E2E-C695-484B-AE36-FBE9EC006786}"/>
                  </a:ext>
                </a:extLst>
              </p:cNvPr>
              <p:cNvSpPr txBox="1"/>
              <p:nvPr/>
            </p:nvSpPr>
            <p:spPr>
              <a:xfrm>
                <a:off x="27027" y="152401"/>
                <a:ext cx="288669" cy="32215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9</a:t>
                </a:r>
              </a:p>
            </p:txBody>
          </p:sp>
          <p:sp>
            <p:nvSpPr>
              <p:cNvPr id="87" name="TextBox 25">
                <a:extLst>
                  <a:ext uri="{FF2B5EF4-FFF2-40B4-BE49-F238E27FC236}">
                    <a16:creationId xmlns:a16="http://schemas.microsoft.com/office/drawing/2014/main" id="{87C9893B-F17E-45A0-8DC0-D961FE561E5F}"/>
                  </a:ext>
                </a:extLst>
              </p:cNvPr>
              <p:cNvSpPr txBox="1"/>
              <p:nvPr/>
            </p:nvSpPr>
            <p:spPr>
              <a:xfrm>
                <a:off x="27027" y="634918"/>
                <a:ext cx="288669" cy="2002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30</a:t>
                </a:r>
              </a:p>
            </p:txBody>
          </p:sp>
          <p:sp>
            <p:nvSpPr>
              <p:cNvPr id="88" name="TextBox 27">
                <a:extLst>
                  <a:ext uri="{FF2B5EF4-FFF2-40B4-BE49-F238E27FC236}">
                    <a16:creationId xmlns:a16="http://schemas.microsoft.com/office/drawing/2014/main" id="{94833F0B-2C2B-4691-BBA4-4E6C15B1C9CD}"/>
                  </a:ext>
                </a:extLst>
              </p:cNvPr>
              <p:cNvSpPr txBox="1"/>
              <p:nvPr/>
            </p:nvSpPr>
            <p:spPr>
              <a:xfrm>
                <a:off x="63588" y="966341"/>
                <a:ext cx="254489" cy="20691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19</a:t>
                </a:r>
              </a:p>
            </p:txBody>
          </p:sp>
          <p:sp>
            <p:nvSpPr>
              <p:cNvPr id="89" name="TextBox 28">
                <a:extLst>
                  <a:ext uri="{FF2B5EF4-FFF2-40B4-BE49-F238E27FC236}">
                    <a16:creationId xmlns:a16="http://schemas.microsoft.com/office/drawing/2014/main" id="{BECCAA15-BD76-4409-9B72-999673B892A9}"/>
                  </a:ext>
                </a:extLst>
              </p:cNvPr>
              <p:cNvSpPr txBox="1"/>
              <p:nvPr/>
            </p:nvSpPr>
            <p:spPr>
              <a:xfrm>
                <a:off x="27027" y="1295483"/>
                <a:ext cx="288669" cy="18257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9</a:t>
                </a:r>
              </a:p>
            </p:txBody>
          </p:sp>
          <p:sp>
            <p:nvSpPr>
              <p:cNvPr id="90" name="TextBox 29">
                <a:extLst>
                  <a:ext uri="{FF2B5EF4-FFF2-40B4-BE49-F238E27FC236}">
                    <a16:creationId xmlns:a16="http://schemas.microsoft.com/office/drawing/2014/main" id="{F9D7A193-CBF6-4254-893A-75382E85C7BD}"/>
                  </a:ext>
                </a:extLst>
              </p:cNvPr>
              <p:cNvSpPr txBox="1"/>
              <p:nvPr/>
            </p:nvSpPr>
            <p:spPr>
              <a:xfrm>
                <a:off x="27027" y="1469943"/>
                <a:ext cx="288669" cy="19861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17</a:t>
                </a:r>
              </a:p>
            </p:txBody>
          </p:sp>
          <p:sp>
            <p:nvSpPr>
              <p:cNvPr id="91" name="TextBox 30">
                <a:extLst>
                  <a:ext uri="{FF2B5EF4-FFF2-40B4-BE49-F238E27FC236}">
                    <a16:creationId xmlns:a16="http://schemas.microsoft.com/office/drawing/2014/main" id="{38319D3E-E9D7-4C5D-9154-6271F8FACE63}"/>
                  </a:ext>
                </a:extLst>
              </p:cNvPr>
              <p:cNvSpPr txBox="1"/>
              <p:nvPr/>
            </p:nvSpPr>
            <p:spPr>
              <a:xfrm>
                <a:off x="27027" y="1806176"/>
                <a:ext cx="288669" cy="1719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9</a:t>
                </a:r>
              </a:p>
            </p:txBody>
          </p:sp>
          <p:sp>
            <p:nvSpPr>
              <p:cNvPr id="92" name="TextBox 23">
                <a:extLst>
                  <a:ext uri="{FF2B5EF4-FFF2-40B4-BE49-F238E27FC236}">
                    <a16:creationId xmlns:a16="http://schemas.microsoft.com/office/drawing/2014/main" id="{51DE8A56-979F-48A8-92BA-5DE00759200D}"/>
                  </a:ext>
                </a:extLst>
              </p:cNvPr>
              <p:cNvSpPr txBox="1"/>
              <p:nvPr/>
            </p:nvSpPr>
            <p:spPr>
              <a:xfrm>
                <a:off x="0" y="1637960"/>
                <a:ext cx="315696" cy="22669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35</a:t>
                </a:r>
              </a:p>
            </p:txBody>
          </p:sp>
          <p:sp>
            <p:nvSpPr>
              <p:cNvPr id="93" name="TextBox 31">
                <a:extLst>
                  <a:ext uri="{FF2B5EF4-FFF2-40B4-BE49-F238E27FC236}">
                    <a16:creationId xmlns:a16="http://schemas.microsoft.com/office/drawing/2014/main" id="{AE12D6AB-A37B-48B9-8502-BE00BA5A0716}"/>
                  </a:ext>
                </a:extLst>
              </p:cNvPr>
              <p:cNvSpPr txBox="1"/>
              <p:nvPr/>
            </p:nvSpPr>
            <p:spPr>
              <a:xfrm>
                <a:off x="27027" y="308869"/>
                <a:ext cx="288669" cy="32215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28</a:t>
                </a:r>
              </a:p>
            </p:txBody>
          </p:sp>
          <p:sp>
            <p:nvSpPr>
              <p:cNvPr id="94" name="TextBox 32">
                <a:extLst>
                  <a:ext uri="{FF2B5EF4-FFF2-40B4-BE49-F238E27FC236}">
                    <a16:creationId xmlns:a16="http://schemas.microsoft.com/office/drawing/2014/main" id="{40D7F28F-90BF-4EE1-9312-E6FD7DC9E2CA}"/>
                  </a:ext>
                </a:extLst>
              </p:cNvPr>
              <p:cNvSpPr txBox="1"/>
              <p:nvPr/>
            </p:nvSpPr>
            <p:spPr>
              <a:xfrm>
                <a:off x="27027" y="463652"/>
                <a:ext cx="288669" cy="1857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5</a:t>
                </a:r>
              </a:p>
            </p:txBody>
          </p:sp>
          <p:sp>
            <p:nvSpPr>
              <p:cNvPr id="95" name="TextBox 33">
                <a:extLst>
                  <a:ext uri="{FF2B5EF4-FFF2-40B4-BE49-F238E27FC236}">
                    <a16:creationId xmlns:a16="http://schemas.microsoft.com/office/drawing/2014/main" id="{74138151-6066-4CF7-B0F3-7D2A439F35A2}"/>
                  </a:ext>
                </a:extLst>
              </p:cNvPr>
              <p:cNvSpPr txBox="1"/>
              <p:nvPr/>
            </p:nvSpPr>
            <p:spPr>
              <a:xfrm>
                <a:off x="27027" y="1956699"/>
                <a:ext cx="288669" cy="2024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20</a:t>
                </a:r>
              </a:p>
            </p:txBody>
          </p:sp>
          <p:sp>
            <p:nvSpPr>
              <p:cNvPr id="96" name="TextBox 34">
                <a:extLst>
                  <a:ext uri="{FF2B5EF4-FFF2-40B4-BE49-F238E27FC236}">
                    <a16:creationId xmlns:a16="http://schemas.microsoft.com/office/drawing/2014/main" id="{871B5333-4D1E-4552-9D0B-29AA632DEA2A}"/>
                  </a:ext>
                </a:extLst>
              </p:cNvPr>
              <p:cNvSpPr txBox="1"/>
              <p:nvPr/>
            </p:nvSpPr>
            <p:spPr>
              <a:xfrm>
                <a:off x="27027" y="2130533"/>
                <a:ext cx="288669" cy="18572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21</a:t>
                </a:r>
              </a:p>
            </p:txBody>
          </p:sp>
          <p:sp>
            <p:nvSpPr>
              <p:cNvPr id="97" name="TextBox 35">
                <a:extLst>
                  <a:ext uri="{FF2B5EF4-FFF2-40B4-BE49-F238E27FC236}">
                    <a16:creationId xmlns:a16="http://schemas.microsoft.com/office/drawing/2014/main" id="{45ED1503-8C9D-4F0C-AD5F-2D8B7EACB993}"/>
                  </a:ext>
                </a:extLst>
              </p:cNvPr>
              <p:cNvSpPr txBox="1"/>
              <p:nvPr/>
            </p:nvSpPr>
            <p:spPr>
              <a:xfrm>
                <a:off x="27027" y="2290078"/>
                <a:ext cx="288669" cy="19288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7</a:t>
                </a:r>
              </a:p>
            </p:txBody>
          </p:sp>
          <p:sp>
            <p:nvSpPr>
              <p:cNvPr id="98" name="TextBox 62">
                <a:extLst>
                  <a:ext uri="{FF2B5EF4-FFF2-40B4-BE49-F238E27FC236}">
                    <a16:creationId xmlns:a16="http://schemas.microsoft.com/office/drawing/2014/main" id="{981844A3-FEA7-49C9-B0DA-3281D3AB78D5}"/>
                  </a:ext>
                </a:extLst>
              </p:cNvPr>
              <p:cNvSpPr txBox="1"/>
              <p:nvPr/>
            </p:nvSpPr>
            <p:spPr>
              <a:xfrm>
                <a:off x="33337" y="1137550"/>
                <a:ext cx="288669" cy="19288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800"/>
                  <a:t>12</a:t>
                </a:r>
              </a:p>
            </p:txBody>
          </p:sp>
        </p:grpSp>
        <p:sp>
          <p:nvSpPr>
            <p:cNvPr id="84" name="TextBox 63">
              <a:extLst>
                <a:ext uri="{FF2B5EF4-FFF2-40B4-BE49-F238E27FC236}">
                  <a16:creationId xmlns:a16="http://schemas.microsoft.com/office/drawing/2014/main" id="{7732BC17-6FBD-4AF8-B767-2B60E4686370}"/>
                </a:ext>
              </a:extLst>
            </p:cNvPr>
            <p:cNvSpPr txBox="1"/>
            <p:nvPr/>
          </p:nvSpPr>
          <p:spPr>
            <a:xfrm>
              <a:off x="23812" y="0"/>
              <a:ext cx="288669" cy="2190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800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89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533248-BDF4-4E3D-A4BF-97A00B208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38381"/>
          <a:stretch/>
        </p:blipFill>
        <p:spPr>
          <a:xfrm>
            <a:off x="0" y="4868"/>
            <a:ext cx="9144000" cy="1352093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C416E88-FDCA-45BA-AACE-A9F887F8E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46051"/>
            <a:ext cx="7704856" cy="74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8000"/>
              </a:lnSpc>
            </a:pPr>
            <a:r>
              <a:rPr lang="en-GB" altLang="en-US" sz="2000">
                <a:solidFill>
                  <a:schemeClr val="bg1"/>
                </a:solidFill>
                <a:latin typeface="+mj-lt"/>
              </a:rPr>
              <a:t>Oxygen triple-isotope ratio measurements of silicate rocks and minerals – standardization challenges</a:t>
            </a:r>
            <a:r>
              <a:rPr lang="en-GB" altLang="en-US" sz="2000" b="1">
                <a:solidFill>
                  <a:schemeClr val="bg1"/>
                </a:solidFill>
                <a:latin typeface="+mj-lt"/>
              </a:rPr>
              <a:t> </a:t>
            </a:r>
            <a:endParaRPr lang="en-GB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F6C5C-DF5E-47DC-96C5-8E57C6B6DA03}"/>
              </a:ext>
            </a:extLst>
          </p:cNvPr>
          <p:cNvSpPr/>
          <p:nvPr/>
        </p:nvSpPr>
        <p:spPr>
          <a:xfrm>
            <a:off x="395536" y="3456974"/>
            <a:ext cx="8280920" cy="1124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8000"/>
              </a:lnSpc>
              <a:buFont typeface="Times New Roman" panose="02020603050405020304" pitchFamily="18" charset="0"/>
              <a:buChar char="−"/>
            </a:pP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Even with agreement on the numerical values of 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λ</a:t>
            </a:r>
            <a:r>
              <a:rPr lang="en-US" sz="1400" baseline="-40000">
                <a:solidFill>
                  <a:srgbClr val="00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and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γ</a:t>
            </a:r>
            <a:r>
              <a:rPr lang="en-US" sz="1400" baseline="-40000">
                <a:solidFill>
                  <a:srgbClr val="00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 the definition </a:t>
            </a:r>
            <a:br>
              <a:rPr lang="en-US" sz="160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sz="1600">
                <a:solidFill>
                  <a:srgbClr val="000000"/>
                </a:solidFill>
                <a:ea typeface="Times New Roman" panose="02020603050405020304" pitchFamily="18" charset="0"/>
              </a:rPr>
              <a:t>		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Δʹ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 = l</a:t>
            </a:r>
            <a:r>
              <a:rPr lang="en-US" sz="1400" spc="100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(1 + δ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O) – λ</a:t>
            </a:r>
            <a:r>
              <a:rPr lang="en-US" sz="1400" baseline="-40000">
                <a:solidFill>
                  <a:srgbClr val="00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l</a:t>
            </a:r>
            <a:r>
              <a:rPr lang="en-US" sz="1400" spc="100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(1 + δ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O) – γ</a:t>
            </a:r>
            <a:r>
              <a:rPr lang="en-US" sz="1400" baseline="-40000">
                <a:solidFill>
                  <a:srgbClr val="00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br>
              <a:rPr lang="en-US" sz="160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silicate 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Δʹ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data may not be directly comparable, if the isotopic data cannot be calibrated accurately </a:t>
            </a:r>
            <a:b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(using water references VSMOW and SLAP)</a:t>
            </a:r>
            <a:endParaRPr lang="en-GB" sz="140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A9ABC-4FA1-4E21-949D-5C9EC4F9661E}"/>
              </a:ext>
            </a:extLst>
          </p:cNvPr>
          <p:cNvSpPr/>
          <p:nvPr/>
        </p:nvSpPr>
        <p:spPr>
          <a:xfrm>
            <a:off x="395536" y="2564904"/>
            <a:ext cx="8280920" cy="579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8000"/>
              </a:lnSpc>
              <a:buFont typeface="Times New Roman" panose="02020603050405020304" pitchFamily="18" charset="0"/>
              <a:buChar char="−"/>
            </a:pP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Isotopic measurements of SLAP and VSMOW enables instrument-related compression of the 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δ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and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δ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scales to be determined</a:t>
            </a:r>
            <a:endParaRPr lang="en-GB" sz="140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E2735-1D15-403F-AF55-4CA63CEDC1D7}"/>
              </a:ext>
            </a:extLst>
          </p:cNvPr>
          <p:cNvSpPr/>
          <p:nvPr/>
        </p:nvSpPr>
        <p:spPr>
          <a:xfrm>
            <a:off x="395536" y="1628800"/>
            <a:ext cx="8280920" cy="579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8000"/>
              </a:lnSpc>
              <a:buFont typeface="Times New Roman" panose="02020603050405020304" pitchFamily="18" charset="0"/>
              <a:buChar char="−"/>
            </a:pP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Silicate 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Δʹ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data are commonly reported on the VSMOW-SLAP scale 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(λ</a:t>
            </a:r>
            <a:r>
              <a:rPr lang="en-US" sz="1400" baseline="-40000">
                <a:solidFill>
                  <a:srgbClr val="00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= 0.528, γ</a:t>
            </a:r>
            <a:r>
              <a:rPr lang="en-US" sz="1400" baseline="-40000">
                <a:solidFill>
                  <a:srgbClr val="00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= 0,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with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Δʹ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of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SLAP defined to be zero as proposed by </a:t>
            </a:r>
            <a:r>
              <a:rPr lang="en-US" sz="1400" i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Schoenemann et al.</a:t>
            </a:r>
            <a:r>
              <a:rPr lang="en-US" sz="14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2013)</a:t>
            </a:r>
            <a:endParaRPr lang="en-GB" sz="140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B4041-4145-4DD8-91F0-28A49015D938}"/>
              </a:ext>
            </a:extLst>
          </p:cNvPr>
          <p:cNvSpPr/>
          <p:nvPr/>
        </p:nvSpPr>
        <p:spPr>
          <a:xfrm>
            <a:off x="395536" y="4869160"/>
            <a:ext cx="8352928" cy="1342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8000"/>
              </a:lnSpc>
              <a:buFont typeface="Times New Roman" panose="02020603050405020304" pitchFamily="18" charset="0"/>
              <a:buChar char="−"/>
            </a:pP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Alternatively: a two-point line defined by silicates of very different 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δ</a:t>
            </a:r>
            <a:r>
              <a:rPr lang="en-US" sz="1400" baseline="30000">
                <a:solidFill>
                  <a:srgbClr val="B30000"/>
                </a:solidFill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values (similar to the VSMO</a:t>
            </a:r>
            <a:r>
              <a:rPr lang="en-US" sz="1400" spc="1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W–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SLAP difference) can be used for </a:t>
            </a:r>
            <a:r>
              <a:rPr lang="el-GR" sz="1400">
                <a:solidFill>
                  <a:srgbClr val="B30000"/>
                </a:solidFill>
              </a:rPr>
              <a:t>Δʹ</a:t>
            </a:r>
            <a:r>
              <a:rPr lang="el-GR" sz="1400" baseline="30000">
                <a:solidFill>
                  <a:srgbClr val="B30000"/>
                </a:solidFill>
              </a:rPr>
              <a:t>17</a:t>
            </a:r>
            <a:r>
              <a:rPr lang="en-US" sz="1400">
                <a:solidFill>
                  <a:srgbClr val="B30000"/>
                </a:solidFill>
              </a:rPr>
              <a:t>O </a:t>
            </a:r>
            <a:r>
              <a:rPr lang="en-US" sz="1400">
                <a:solidFill>
                  <a:srgbClr val="B30000"/>
                </a:solidFill>
                <a:latin typeface="+mn-lt"/>
              </a:rPr>
              <a:t>reporting</a:t>
            </a:r>
            <a:r>
              <a:rPr lang="en-US" sz="1400">
                <a:solidFill>
                  <a:srgbClr val="B30000"/>
                </a:solidFill>
              </a:rPr>
              <a:t>. </a:t>
            </a:r>
            <a:r>
              <a:rPr lang="en-US" sz="1400">
                <a:solidFill>
                  <a:srgbClr val="B30000"/>
                </a:solidFill>
                <a:latin typeface="+mn-lt"/>
              </a:rPr>
              <a:t>The resulting data can subsequently be converted to the VSMO</a:t>
            </a:r>
            <a:r>
              <a:rPr lang="en-US" sz="1400" spc="1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W–</a:t>
            </a:r>
            <a:r>
              <a:rPr lang="en-US" sz="1400">
                <a:solidFill>
                  <a:srgbClr val="B30000"/>
                </a:solidFill>
                <a:latin typeface="+mn-lt"/>
              </a:rPr>
              <a:t>SLAP (or other) scale, when the empirical slope 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value </a:t>
            </a:r>
            <a:r>
              <a:rPr lang="en-US" sz="1400">
                <a:solidFill>
                  <a:srgbClr val="B30000"/>
                </a:solidFill>
              </a:rPr>
              <a:t>(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λ</a:t>
            </a:r>
            <a:r>
              <a:rPr lang="en-US" sz="1400" baseline="-40000">
                <a:solidFill>
                  <a:srgbClr val="B3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) 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of the two-point silicate line is agreed and consensus obtained on the corresponding empirical 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γ</a:t>
            </a:r>
            <a:r>
              <a:rPr lang="en-US" sz="1400" baseline="-40000">
                <a:solidFill>
                  <a:srgbClr val="B30000"/>
                </a:solidFill>
                <a:ea typeface="Times New Roman" panose="02020603050405020304" pitchFamily="18" charset="0"/>
              </a:rPr>
              <a:t>RL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value given when the silicate </a:t>
            </a:r>
            <a:r>
              <a:rPr lang="el-GR" sz="1400">
                <a:solidFill>
                  <a:srgbClr val="B30000"/>
                </a:solidFill>
                <a:ea typeface="Times New Roman" panose="02020603050405020304" pitchFamily="18" charset="0"/>
              </a:rPr>
              <a:t>δ</a:t>
            </a:r>
            <a:r>
              <a:rPr lang="el-GR" sz="1400" baseline="30000">
                <a:solidFill>
                  <a:srgbClr val="B30000"/>
                </a:solidFill>
                <a:ea typeface="Times New Roman" panose="02020603050405020304" pitchFamily="18" charset="0"/>
              </a:rPr>
              <a:t>17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and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 </a:t>
            </a:r>
            <a:r>
              <a:rPr lang="el-GR" sz="1400">
                <a:solidFill>
                  <a:srgbClr val="B30000"/>
                </a:solidFill>
                <a:ea typeface="Times New Roman" panose="02020603050405020304" pitchFamily="18" charset="0"/>
              </a:rPr>
              <a:t>δ</a:t>
            </a:r>
            <a:r>
              <a:rPr lang="en-GB" sz="1400" baseline="30000">
                <a:solidFill>
                  <a:srgbClr val="B30000"/>
                </a:solidFill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O 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data</a:t>
            </a:r>
            <a:r>
              <a:rPr lang="en-US" sz="1400">
                <a:solidFill>
                  <a:srgbClr val="B30000"/>
                </a:solidFill>
                <a:ea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are reported relative to VSMOW</a:t>
            </a:r>
            <a:endParaRPr lang="en-GB" sz="1400">
              <a:solidFill>
                <a:srgbClr val="B3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6C8759-D909-4151-B4F8-2ED0AE5D5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wl&#10;&#10;Description automatically generated">
            <a:extLst>
              <a:ext uri="{FF2B5EF4-FFF2-40B4-BE49-F238E27FC236}">
                <a16:creationId xmlns:a16="http://schemas.microsoft.com/office/drawing/2014/main" id="{F64DCBBC-0579-40E4-9CBB-9BD5AD0EE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64" y="4077072"/>
            <a:ext cx="4076700" cy="2486025"/>
          </a:xfrm>
          <a:prstGeom prst="rect">
            <a:avLst/>
          </a:prstGeom>
        </p:spPr>
      </p:pic>
      <p:pic>
        <p:nvPicPr>
          <p:cNvPr id="7" name="Picture 6" descr="A picture containing indoor, bag, items, table&#10;&#10;Description automatically generated">
            <a:extLst>
              <a:ext uri="{FF2B5EF4-FFF2-40B4-BE49-F238E27FC236}">
                <a16:creationId xmlns:a16="http://schemas.microsoft.com/office/drawing/2014/main" id="{A5244F1F-9923-46A7-A67A-9918D0F76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72" y="476672"/>
            <a:ext cx="4584192" cy="3438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22B615-2E83-4D37-8E0D-DF9DC8984077}"/>
              </a:ext>
            </a:extLst>
          </p:cNvPr>
          <p:cNvSpPr txBox="1"/>
          <p:nvPr/>
        </p:nvSpPr>
        <p:spPr bwMode="auto">
          <a:xfrm>
            <a:off x="255918" y="404664"/>
            <a:ext cx="3812026" cy="194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Khitostrov Rock Standard, KRS  (low </a:t>
            </a:r>
            <a:r>
              <a:rPr lang="el-GR" sz="1600" b="1">
                <a:solidFill>
                  <a:srgbClr val="B30000"/>
                </a:solidFill>
                <a:latin typeface="+mn-lt"/>
              </a:rPr>
              <a:t>δ</a:t>
            </a:r>
            <a:r>
              <a:rPr lang="en-GB" sz="1600" b="1" baseline="30000">
                <a:solidFill>
                  <a:srgbClr val="B30000"/>
                </a:solidFill>
                <a:latin typeface="+mn-lt"/>
              </a:rPr>
              <a:t>18</a:t>
            </a:r>
            <a:r>
              <a:rPr lang="en-GB" sz="1600" b="1">
                <a:solidFill>
                  <a:srgbClr val="B30000"/>
                </a:solidFill>
                <a:latin typeface="+mn-lt"/>
              </a:rPr>
              <a:t>O)</a:t>
            </a:r>
            <a:endParaRPr lang="en-US" sz="1600" b="1">
              <a:solidFill>
                <a:srgbClr val="B3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sz="1400" b="1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Prepared from an amphibolite-grade Palaeoproterozoic rock from Khitostrov, Karelia, Russia (sample K1-3 from </a:t>
            </a:r>
            <a:r>
              <a:rPr lang="en-US" sz="1400" i="1">
                <a:solidFill>
                  <a:srgbClr val="000000"/>
                </a:solidFill>
                <a:ea typeface="Times New Roman" panose="02020603050405020304" pitchFamily="18" charset="0"/>
              </a:rPr>
              <a:t>Bindeman et al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., 2010; </a:t>
            </a:r>
            <a:r>
              <a:rPr lang="en-US" sz="1400" i="1">
                <a:solidFill>
                  <a:srgbClr val="000000"/>
                </a:solidFill>
                <a:ea typeface="Times New Roman" panose="02020603050405020304" pitchFamily="18" charset="0"/>
              </a:rPr>
              <a:t>Bindeman et al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., 2014). This region hosts the lowest recorded δ</a:t>
            </a:r>
            <a:r>
              <a:rPr lang="en-US" sz="1400" baseline="30000">
                <a:solidFill>
                  <a:srgbClr val="000000"/>
                </a:solidFill>
                <a:ea typeface="Times New Roman" panose="02020603050405020304" pitchFamily="18" charset="0"/>
              </a:rPr>
              <a:t>18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O of silicate rocks on Earth, –27∙3 ‰.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5C974-F5CF-405F-9919-5F9C1081B4F7}"/>
              </a:ext>
            </a:extLst>
          </p:cNvPr>
          <p:cNvSpPr/>
          <p:nvPr/>
        </p:nvSpPr>
        <p:spPr>
          <a:xfrm>
            <a:off x="197719" y="2769823"/>
            <a:ext cx="3966553" cy="114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After removal of metamict zircon, plagioclase and biotite, residue consisted of </a:t>
            </a:r>
            <a:r>
              <a:rPr lang="en-US" sz="1400"/>
              <a:t>~90%</a:t>
            </a: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 garnet, </a:t>
            </a:r>
            <a:r>
              <a:rPr lang="en-US" sz="1400"/>
              <a:t>together with rutile, amphibole, ilmenite and corundum</a:t>
            </a:r>
            <a:r>
              <a:rPr lang="en-US" sz="1400">
                <a:solidFill>
                  <a:srgbClr val="000000"/>
                </a:solidFill>
              </a:rPr>
              <a:t>. </a:t>
            </a:r>
            <a:r>
              <a:rPr lang="en-US" sz="1400"/>
              <a:t>These minerals are resistant to secondary alteration. </a:t>
            </a:r>
            <a:endParaRPr lang="en-GB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B9BE7-68FC-45D1-98FD-60847C2C2102}"/>
              </a:ext>
            </a:extLst>
          </p:cNvPr>
          <p:cNvSpPr/>
          <p:nvPr/>
        </p:nvSpPr>
        <p:spPr>
          <a:xfrm>
            <a:off x="198562" y="4316544"/>
            <a:ext cx="396571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>
                <a:solidFill>
                  <a:srgbClr val="000000"/>
                </a:solidFill>
                <a:ea typeface="Times New Roman" panose="02020603050405020304" pitchFamily="18" charset="0"/>
              </a:rPr>
              <a:t>Crushed to a fine powder then sintered to fused block at 1100°C in (Pt + 5% Au crucibles), in a constant flow of dry nitrogen.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8599DA-2553-4BB4-AC2C-B707D4136DEC}"/>
              </a:ext>
            </a:extLst>
          </p:cNvPr>
          <p:cNvSpPr/>
          <p:nvPr/>
        </p:nvSpPr>
        <p:spPr>
          <a:xfrm>
            <a:off x="213902" y="5407616"/>
            <a:ext cx="4076700" cy="60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GB" sz="1400">
                <a:solidFill>
                  <a:srgbClr val="000000"/>
                </a:solidFill>
                <a:ea typeface="Times New Roman" panose="02020603050405020304" pitchFamily="18" charset="0"/>
              </a:rPr>
              <a:t>Sintered material crushed and sieved to 0∙25–0∙5 mm grain size.</a:t>
            </a:r>
            <a:endParaRPr lang="en-GB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9D8B7-3CE4-48D2-86D6-F1AA750B8004}"/>
              </a:ext>
            </a:extLst>
          </p:cNvPr>
          <p:cNvSpPr txBox="1"/>
          <p:nvPr/>
        </p:nvSpPr>
        <p:spPr bwMode="auto">
          <a:xfrm>
            <a:off x="899592" y="6093296"/>
            <a:ext cx="252028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 algn="ctr"/>
            <a:r>
              <a:rPr lang="el-GR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δ</a:t>
            </a:r>
            <a:r>
              <a:rPr lang="en-GB" sz="1600" b="1" baseline="30000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18</a:t>
            </a:r>
            <a:r>
              <a:rPr lang="en-GB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O = –25∙20 </a:t>
            </a:r>
            <a:r>
              <a:rPr lang="en-GB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± 0</a:t>
            </a:r>
            <a:r>
              <a:rPr lang="en-GB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∙</a:t>
            </a:r>
            <a:r>
              <a:rPr lang="en-GB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09 ‰ (1</a:t>
            </a:r>
            <a:r>
              <a:rPr lang="el-GR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en-GB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GB" sz="1600" b="1">
                <a:solidFill>
                  <a:srgbClr val="B30000"/>
                </a:solidFill>
                <a:latin typeface="+mn-lt"/>
                <a:ea typeface="Times New Roman" panose="02020603050405020304" pitchFamily="18" charset="0"/>
              </a:rPr>
              <a:t> </a:t>
            </a:r>
            <a:endParaRPr lang="en-US" sz="1600" b="1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2F9A82-B199-4BA6-8C07-A9DDDCF65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771295B6-B8E0-4DEB-A46E-69B8608D5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/>
          <a:stretch/>
        </p:blipFill>
        <p:spPr>
          <a:xfrm>
            <a:off x="0" y="620687"/>
            <a:ext cx="9144000" cy="5480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2BF179-DB6D-4D6C-8C86-EC943F0FE203}"/>
              </a:ext>
            </a:extLst>
          </p:cNvPr>
          <p:cNvSpPr txBox="1"/>
          <p:nvPr/>
        </p:nvSpPr>
        <p:spPr bwMode="auto">
          <a:xfrm>
            <a:off x="1329758" y="6252700"/>
            <a:ext cx="69146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27432" tIns="22860" rIns="27432" bIns="22860" rtlCol="0" anchor="ctr" upright="1">
            <a:spAutoFit/>
          </a:bodyPr>
          <a:lstStyle/>
          <a:p>
            <a:pPr algn="ctr"/>
            <a:r>
              <a:rPr lang="en-US" sz="1400"/>
              <a:t>Stevns Klint, south-east Zealand Island, Denmark (exposed Cretaceous–Palaeogene boundary)</a:t>
            </a:r>
            <a:r>
              <a:rPr lang="en-US" sz="1600"/>
              <a:t> </a:t>
            </a:r>
            <a:endParaRPr lang="en-GB" sz="1600" b="0" i="0" u="none" strike="noStrike" baseline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1FA28-9720-4506-8C64-ED3F3CC6D82D}"/>
              </a:ext>
            </a:extLst>
          </p:cNvPr>
          <p:cNvSpPr txBox="1"/>
          <p:nvPr/>
        </p:nvSpPr>
        <p:spPr bwMode="auto">
          <a:xfrm>
            <a:off x="255918" y="168218"/>
            <a:ext cx="4028050" cy="33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432" tIns="22860" rIns="27432" bIns="22860" rtlCol="0" anchor="ctr" upright="1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>
                <a:solidFill>
                  <a:srgbClr val="B30000"/>
                </a:solidFill>
                <a:latin typeface="+mj-lt"/>
                <a:ea typeface="Times New Roman" panose="02020603050405020304" pitchFamily="18" charset="0"/>
              </a:rPr>
              <a:t>Stevns Klint Flint Standard, SKFS  (high </a:t>
            </a:r>
            <a:r>
              <a:rPr lang="el-GR" sz="1600" b="1">
                <a:solidFill>
                  <a:srgbClr val="B30000"/>
                </a:solidFill>
                <a:latin typeface="+mj-lt"/>
              </a:rPr>
              <a:t>δ</a:t>
            </a:r>
            <a:r>
              <a:rPr lang="en-GB" sz="1600" b="1" baseline="30000">
                <a:solidFill>
                  <a:srgbClr val="B30000"/>
                </a:solidFill>
                <a:latin typeface="+mj-lt"/>
              </a:rPr>
              <a:t>18</a:t>
            </a:r>
            <a:r>
              <a:rPr lang="en-GB" sz="1600" b="1">
                <a:solidFill>
                  <a:srgbClr val="B30000"/>
                </a:solidFill>
                <a:latin typeface="+mj-lt"/>
              </a:rPr>
              <a:t>O)</a:t>
            </a:r>
            <a:endParaRPr lang="en-US" sz="1600" b="1">
              <a:solidFill>
                <a:srgbClr val="B3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E064F-E279-4C3D-8B4E-ECE78D14D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4" y="6453336"/>
            <a:ext cx="96726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9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27432" tIns="22860" rIns="27432" bIns="22860" rtlCol="0" anchor="ctr" upright="1">
        <a:spAutoFit/>
      </a:bodyPr>
      <a:lstStyle>
        <a:defPPr algn="ctr" rtl="0">
          <a:defRPr sz="1400" b="0" i="0" u="none" strike="noStrike" baseline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28021</TotalTime>
  <Words>2008</Words>
  <Application>Microsoft Office PowerPoint</Application>
  <PresentationFormat>On-screen Show (4:3)</PresentationFormat>
  <Paragraphs>159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Office Theme</vt:lpstr>
      <vt:lpstr>Facet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mfm5</dc:creator>
  <cp:lastModifiedBy>M.F.Miller</cp:lastModifiedBy>
  <cp:revision>1989</cp:revision>
  <dcterms:created xsi:type="dcterms:W3CDTF">2004-12-14T21:40:43Z</dcterms:created>
  <dcterms:modified xsi:type="dcterms:W3CDTF">2020-04-29T13:00:08Z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3281924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</vt:lpwstr>
  </property>
  <property fmtid="{D5CDD505-2E9C-101B-9397-08002B2CF9AE}" pid="5" name="NXTAG2">
    <vt:lpwstr>0008006c3f0000000000010251400207b74006b004c800</vt:lpwstr>
  </property>
</Properties>
</file>