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12"/>
  </p:notesMasterIdLst>
  <p:sldIdLst>
    <p:sldId id="270" r:id="rId2"/>
    <p:sldId id="263" r:id="rId3"/>
    <p:sldId id="264" r:id="rId4"/>
    <p:sldId id="265" r:id="rId5"/>
    <p:sldId id="272" r:id="rId6"/>
    <p:sldId id="266" r:id="rId7"/>
    <p:sldId id="267" r:id="rId8"/>
    <p:sldId id="268" r:id="rId9"/>
    <p:sldId id="271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. Pumo" initials="DP" lastIdx="4" clrIdx="0">
    <p:extLst>
      <p:ext uri="{19B8F6BF-5375-455C-9EA6-DF929625EA0E}">
        <p15:presenceInfo xmlns:p15="http://schemas.microsoft.com/office/powerpoint/2012/main" userId="D. Pum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79" autoAdjust="0"/>
    <p:restoredTop sz="94250" autoAdjust="0"/>
  </p:normalViewPr>
  <p:slideViewPr>
    <p:cSldViewPr snapToGrid="0" showGuides="1">
      <p:cViewPr varScale="1">
        <p:scale>
          <a:sx n="65" d="100"/>
          <a:sy n="65" d="100"/>
        </p:scale>
        <p:origin x="106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A9C80-F101-46B0-ABD3-409A6BFCF5AD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51900-42E4-42DA-A100-A598C8174B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1829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7AB4-EDDD-4C84-A8B1-23C48BBB95E9}" type="datetime1">
              <a:rPr lang="it-IT" smtClean="0"/>
              <a:t>30/04/2020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5080-CCA6-4F56-86CF-0B7793DCD1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122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EA7E-CB39-4AF5-AF18-3172E52AB387}" type="datetime1">
              <a:rPr lang="it-IT" smtClean="0"/>
              <a:t>30/04/2020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5080-CCA6-4F56-86CF-0B7793DCD1BE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51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C737-5E48-4844-9111-8655312A85D5}" type="datetime1">
              <a:rPr lang="it-IT" smtClean="0"/>
              <a:t>30/04/2020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5080-CCA6-4F56-86CF-0B7793DCD1BE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99833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D513-F589-42FC-A58A-BA0D274E3949}" type="datetime1">
              <a:rPr lang="it-IT" smtClean="0"/>
              <a:t>30/04/2020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5080-CCA6-4F56-86CF-0B7793DCD1BE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252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A032-205E-40C1-8604-C1F8093C9322}" type="datetime1">
              <a:rPr lang="it-IT" smtClean="0"/>
              <a:t>30/04/2020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5080-CCA6-4F56-86CF-0B7793DCD1BE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6981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C534-FFA7-4AC2-8512-2EC94576BC97}" type="datetime1">
              <a:rPr lang="it-IT" smtClean="0"/>
              <a:t>30/04/2020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5080-CCA6-4F56-86CF-0B7793DCD1BE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7656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8AC5-9B34-4913-ACEC-D611432D8E0B}" type="datetime1">
              <a:rPr lang="it-IT" smtClean="0"/>
              <a:t>30/04/2020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5080-CCA6-4F56-86CF-0B7793DCD1BE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416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1EDF-FB19-491D-AA71-4EA1AFE8B557}" type="datetime1">
              <a:rPr lang="it-IT" smtClean="0"/>
              <a:t>30/04/2020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5080-CCA6-4F56-86CF-0B7793DCD1BE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023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CF1E-278F-455D-B2B7-DDA36F01094F}" type="datetime1">
              <a:rPr lang="it-IT" smtClean="0"/>
              <a:t>30/04/2020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5080-CCA6-4F56-86CF-0B7793DCD1BE}" type="slidenum">
              <a:rPr lang="it-IT" smtClean="0"/>
              <a:t>‹N›</a:t>
            </a:fld>
            <a:endParaRPr lang="it-IT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5214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41388-D0B9-44D1-AA60-D337C7737DA9}" type="datetime1">
              <a:rPr lang="it-IT" smtClean="0"/>
              <a:t>30/04/2020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5080-CCA6-4F56-86CF-0B7793DCD1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563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EBB8-E09E-4925-A6D2-1804E0881334}" type="datetime1">
              <a:rPr lang="it-IT" smtClean="0"/>
              <a:t>30/04/2020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5080-CCA6-4F56-86CF-0B7793DCD1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097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C5C87601-230C-43DB-8C50-E13C60E8D866}" type="datetime1">
              <a:rPr lang="it-IT" smtClean="0"/>
              <a:t>30/04/2020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2C885080-CCA6-4F56-86CF-0B7793DCD1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147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9ECC474-3CC4-4475-9DD2-47656D076230}"/>
              </a:ext>
            </a:extLst>
          </p:cNvPr>
          <p:cNvSpPr txBox="1"/>
          <p:nvPr/>
        </p:nvSpPr>
        <p:spPr>
          <a:xfrm>
            <a:off x="1382136" y="1606901"/>
            <a:ext cx="9242522" cy="199469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55166" tIns="27583" rIns="55166" bIns="27583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WEATHER CIRCULATION PATTERNS AS PRECURSOR OF HEAVY RAINFALL EVENTS: AN APPLICATION TO SICILY, ITALY</a:t>
            </a:r>
            <a:endParaRPr lang="en-US" sz="28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ctr"/>
            <a:endParaRPr lang="en-US" sz="5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Giuseppe Cipolla</a:t>
            </a:r>
            <a:r>
              <a:rPr lang="en-US" sz="1600" b="1" baseline="30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1,*</a:t>
            </a:r>
            <a:r>
              <a:rPr lang="en-US" sz="16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     Antonio Francipane</a:t>
            </a:r>
            <a:r>
              <a:rPr lang="en-US" sz="1600" b="1" baseline="30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</a:t>
            </a:r>
            <a:r>
              <a:rPr lang="en-US" sz="16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     Leonardo </a:t>
            </a:r>
            <a:r>
              <a:rPr lang="en-US" sz="16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Valerio Noto</a:t>
            </a:r>
            <a:r>
              <a:rPr lang="en-US" sz="1600" b="1" baseline="30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</a:t>
            </a:r>
            <a:r>
              <a:rPr lang="en-US" sz="16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</a:p>
          <a:p>
            <a:pPr marL="827486" indent="-827486" algn="ctr"/>
            <a:endParaRPr lang="en-US" sz="7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827486" indent="-827486" algn="ctr"/>
            <a:r>
              <a:rPr lang="en-US" sz="1400" baseline="30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1. </a:t>
            </a:r>
            <a:r>
              <a:rPr lang="en-US" sz="14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Dipartimento</a:t>
            </a:r>
            <a:r>
              <a:rPr lang="en-US" sz="14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di</a:t>
            </a:r>
            <a:r>
              <a:rPr lang="en-US" sz="14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Ingegneria</a:t>
            </a:r>
            <a:r>
              <a:rPr lang="en-US" sz="14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- </a:t>
            </a:r>
            <a:r>
              <a:rPr lang="en-US" sz="14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Università</a:t>
            </a:r>
            <a:r>
              <a:rPr lang="en-US" sz="14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degli</a:t>
            </a:r>
            <a:r>
              <a:rPr lang="en-US" sz="14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Studi</a:t>
            </a:r>
            <a:r>
              <a:rPr lang="en-US" sz="14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di</a:t>
            </a:r>
            <a:r>
              <a:rPr lang="en-US" sz="14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Palermo, </a:t>
            </a:r>
            <a:r>
              <a:rPr lang="it-IT" sz="14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Viale delle Scienze, Ed.8, 90128, Palermo </a:t>
            </a:r>
            <a:r>
              <a:rPr lang="en-US" sz="14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(Italy)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6AB05A3-9BE8-4385-A392-C1D1190A9D2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958" y="1046217"/>
            <a:ext cx="1178549" cy="48885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4B6125B-0C10-4EE6-A115-F4C6E832F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6" y="62786"/>
            <a:ext cx="872370" cy="832713"/>
          </a:xfrm>
          <a:prstGeom prst="rect">
            <a:avLst/>
          </a:prstGeom>
        </p:spPr>
      </p:pic>
      <p:sp>
        <p:nvSpPr>
          <p:cNvPr id="22" name="Fumetto 4 70">
            <a:extLst>
              <a:ext uri="{FF2B5EF4-FFF2-40B4-BE49-F238E27FC236}">
                <a16:creationId xmlns:a16="http://schemas.microsoft.com/office/drawing/2014/main" id="{77A84351-B575-490A-AA53-C7F3A5009BAF}"/>
              </a:ext>
            </a:extLst>
          </p:cNvPr>
          <p:cNvSpPr/>
          <p:nvPr/>
        </p:nvSpPr>
        <p:spPr>
          <a:xfrm>
            <a:off x="3083308" y="3741232"/>
            <a:ext cx="6458898" cy="173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*corresponding </a:t>
            </a:r>
            <a:r>
              <a:rPr lang="en-US" sz="1400" b="1" i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author contact:       </a:t>
            </a:r>
            <a:r>
              <a:rPr lang="en-US" sz="1400" b="1" i="1" u="sng" dirty="0" smtClean="0">
                <a:solidFill>
                  <a:srgbClr val="C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giuseppe.cipolla04@unipa.it</a:t>
            </a:r>
            <a:endParaRPr lang="en-US" sz="1400" b="1" i="1" u="sng" dirty="0">
              <a:solidFill>
                <a:srgbClr val="C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7" name="Segnaposto numero diapositiva 26">
            <a:extLst>
              <a:ext uri="{FF2B5EF4-FFF2-40B4-BE49-F238E27FC236}">
                <a16:creationId xmlns:a16="http://schemas.microsoft.com/office/drawing/2014/main" id="{FFE39C88-E3B5-4801-BD6F-773D79E04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885080-CCA6-4F56-86CF-0B7793DCD1BE}" type="slidenum">
              <a:rPr lang="it-IT" smtClean="0"/>
              <a:pPr/>
              <a:t>1</a:t>
            </a:fld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5D27A3C-3D81-4BF8-B3D5-BC532F3E84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5" y="6236007"/>
            <a:ext cx="1836000" cy="64238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1395" y="29496"/>
            <a:ext cx="4331601" cy="1247786"/>
          </a:xfrm>
          <a:prstGeom prst="rect">
            <a:avLst/>
          </a:prstGeom>
        </p:spPr>
      </p:pic>
      <p:grpSp>
        <p:nvGrpSpPr>
          <p:cNvPr id="12" name="Gruppo 1"/>
          <p:cNvGrpSpPr>
            <a:grpSpLocks/>
          </p:cNvGrpSpPr>
          <p:nvPr/>
        </p:nvGrpSpPr>
        <p:grpSpPr bwMode="auto">
          <a:xfrm>
            <a:off x="1190407" y="4226356"/>
            <a:ext cx="9605412" cy="1802742"/>
            <a:chOff x="-15875" y="4581525"/>
            <a:chExt cx="9144000" cy="1524000"/>
          </a:xfrm>
        </p:grpSpPr>
        <p:pic>
          <p:nvPicPr>
            <p:cNvPr id="13" name="Picture 2" descr="Resultado de imagem para inondazione sicilia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8583" y="4581525"/>
              <a:ext cx="2299542" cy="152399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Resultado de imagem para inondazione sicilia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9" r="5956"/>
            <a:stretch/>
          </p:blipFill>
          <p:spPr bwMode="auto">
            <a:xfrm>
              <a:off x="2229500" y="4598594"/>
              <a:ext cx="2299542" cy="15069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Resultado de imagem para inondazione sicilia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231"/>
            <a:stretch/>
          </p:blipFill>
          <p:spPr bwMode="auto">
            <a:xfrm>
              <a:off x="-15875" y="4598595"/>
              <a:ext cx="2299542" cy="15069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0" descr="Resultado de imagem para inondazione sicilia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16" t="11721" r="13043" b="17691"/>
            <a:stretch/>
          </p:blipFill>
          <p:spPr bwMode="auto">
            <a:xfrm>
              <a:off x="4529042" y="4598594"/>
              <a:ext cx="2299542" cy="15069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3686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con due angoli in diagonale arrotondati 14">
            <a:extLst>
              <a:ext uri="{FF2B5EF4-FFF2-40B4-BE49-F238E27FC236}">
                <a16:creationId xmlns:a16="http://schemas.microsoft.com/office/drawing/2014/main" id="{61E0FC21-2E23-4A7D-82C8-708A896D19E6}"/>
              </a:ext>
            </a:extLst>
          </p:cNvPr>
          <p:cNvSpPr/>
          <p:nvPr/>
        </p:nvSpPr>
        <p:spPr>
          <a:xfrm flipV="1">
            <a:off x="509766" y="1736797"/>
            <a:ext cx="10723539" cy="4435402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1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9ECC474-3CC4-4475-9DD2-47656D076230}"/>
              </a:ext>
            </a:extLst>
          </p:cNvPr>
          <p:cNvSpPr txBox="1"/>
          <p:nvPr/>
        </p:nvSpPr>
        <p:spPr>
          <a:xfrm>
            <a:off x="1406499" y="93199"/>
            <a:ext cx="9242522" cy="117908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55166" tIns="27583" rIns="55166" bIns="27583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Weather circulation patterns as precursor of heavy rainfall events: an application to Sicily, Italy</a:t>
            </a:r>
            <a:endParaRPr lang="en-US" sz="20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ctr"/>
            <a:endParaRPr lang="en-US" sz="5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Giuseppe Cipolla</a:t>
            </a:r>
            <a:r>
              <a:rPr lang="en-US" sz="1200" b="1" baseline="30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1,*</a:t>
            </a:r>
            <a:r>
              <a:rPr lang="en-US" sz="12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     Antonio Francipane</a:t>
            </a:r>
            <a:r>
              <a:rPr lang="en-US" sz="1200" b="1" baseline="30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</a:t>
            </a:r>
            <a:r>
              <a:rPr lang="en-US" sz="12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     Leonardo </a:t>
            </a:r>
            <a:r>
              <a:rPr lang="en-US" sz="12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Valerio Noto</a:t>
            </a:r>
            <a:r>
              <a:rPr lang="en-US" sz="1200" b="1" baseline="30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</a:t>
            </a:r>
            <a:r>
              <a:rPr lang="en-US" sz="12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</a:p>
          <a:p>
            <a:pPr marL="827486" indent="-827486" algn="ctr"/>
            <a:endParaRPr lang="en-US" sz="5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827486" indent="-827486" algn="ctr"/>
            <a:r>
              <a:rPr lang="en-US" sz="1100" baseline="30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1.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Dipartimento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di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Ingegneria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-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Università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degli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Studi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di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Palermo, </a:t>
            </a:r>
            <a:r>
              <a:rPr lang="it-IT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Viale delle Scienze, Ed.8, 90128, Palermo 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(Italy)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6AB05A3-9BE8-4385-A392-C1D1190A9D2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958" y="1046217"/>
            <a:ext cx="1178549" cy="48885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4B6125B-0C10-4EE6-A115-F4C6E832F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6" y="62786"/>
            <a:ext cx="872370" cy="832713"/>
          </a:xfrm>
          <a:prstGeom prst="rect">
            <a:avLst/>
          </a:prstGeom>
        </p:spPr>
      </p:pic>
      <p:sp>
        <p:nvSpPr>
          <p:cNvPr id="22" name="Fumetto 4 70">
            <a:extLst>
              <a:ext uri="{FF2B5EF4-FFF2-40B4-BE49-F238E27FC236}">
                <a16:creationId xmlns:a16="http://schemas.microsoft.com/office/drawing/2014/main" id="{77A84351-B575-490A-AA53-C7F3A5009BAF}"/>
              </a:ext>
            </a:extLst>
          </p:cNvPr>
          <p:cNvSpPr/>
          <p:nvPr/>
        </p:nvSpPr>
        <p:spPr>
          <a:xfrm>
            <a:off x="3614250" y="1390049"/>
            <a:ext cx="4954563" cy="2320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i="1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*corresponding </a:t>
            </a:r>
            <a:r>
              <a:rPr lang="en-US" sz="1100" b="1" i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author contact:       </a:t>
            </a:r>
            <a:r>
              <a:rPr lang="en-US" sz="1100" b="1" i="1" u="sng" dirty="0" smtClean="0">
                <a:solidFill>
                  <a:srgbClr val="C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giuseppe.cipolla04@unipa.it</a:t>
            </a:r>
            <a:endParaRPr lang="en-US" sz="1100" b="1" i="1" u="sng" dirty="0">
              <a:solidFill>
                <a:srgbClr val="C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7" name="Segnaposto numero diapositiva 26">
            <a:extLst>
              <a:ext uri="{FF2B5EF4-FFF2-40B4-BE49-F238E27FC236}">
                <a16:creationId xmlns:a16="http://schemas.microsoft.com/office/drawing/2014/main" id="{FFE39C88-E3B5-4801-BD6F-773D79E04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885080-CCA6-4F56-86CF-0B7793DCD1BE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65D80DBC-6551-4E10-8BD2-17B783A720A1}"/>
              </a:ext>
            </a:extLst>
          </p:cNvPr>
          <p:cNvSpPr/>
          <p:nvPr/>
        </p:nvSpPr>
        <p:spPr>
          <a:xfrm>
            <a:off x="509766" y="1736796"/>
            <a:ext cx="224063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2800" i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it-IT" sz="2400" b="1" i="1" spc="50" dirty="0">
              <a:ln w="9525" cmpd="sng">
                <a:solidFill>
                  <a:schemeClr val="accent5">
                    <a:lumMod val="50000"/>
                  </a:schemeClr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5D27A3C-3D81-4BF8-B3D5-BC532F3E84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5" y="6236007"/>
            <a:ext cx="1836000" cy="64238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2665" y="562124"/>
            <a:ext cx="2314575" cy="666750"/>
          </a:xfrm>
          <a:prstGeom prst="rect">
            <a:avLst/>
          </a:prstGeom>
        </p:spPr>
      </p:pic>
      <p:grpSp>
        <p:nvGrpSpPr>
          <p:cNvPr id="12" name="Gruppo 11"/>
          <p:cNvGrpSpPr/>
          <p:nvPr/>
        </p:nvGrpSpPr>
        <p:grpSpPr>
          <a:xfrm>
            <a:off x="610985" y="2334394"/>
            <a:ext cx="10521471" cy="1482863"/>
            <a:chOff x="763782" y="479"/>
            <a:chExt cx="10107144" cy="1231359"/>
          </a:xfrm>
        </p:grpSpPr>
        <p:sp>
          <p:nvSpPr>
            <p:cNvPr id="13" name="Rettangolo arrotondato 12"/>
            <p:cNvSpPr/>
            <p:nvPr/>
          </p:nvSpPr>
          <p:spPr>
            <a:xfrm>
              <a:off x="763782" y="479"/>
              <a:ext cx="10107144" cy="123135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asellaDiTesto 13"/>
            <p:cNvSpPr txBox="1"/>
            <p:nvPr/>
          </p:nvSpPr>
          <p:spPr>
            <a:xfrm>
              <a:off x="823892" y="60589"/>
              <a:ext cx="9986924" cy="11111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analyses carried out with WPs highlighted that the greatest part of rainfall AMAX is caused by the occurrence of WP1, which is the NAO- pattern.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In this condition, Sicily is situated within an area characterized by a low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MSLP (Mean Sea Level Pressure)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and, considering the dynamics caused by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this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weather pattern,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region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is interested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 warm and humid airflow that probably results in the occurrence of high intensity and short duration rainfall events.</a:t>
              </a:r>
              <a:endParaRPr lang="it-IT" sz="18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610985" y="4115253"/>
            <a:ext cx="10521471" cy="1675947"/>
            <a:chOff x="763782" y="479"/>
            <a:chExt cx="10107144" cy="1231359"/>
          </a:xfrm>
        </p:grpSpPr>
        <p:sp>
          <p:nvSpPr>
            <p:cNvPr id="17" name="Rettangolo arrotondato 16"/>
            <p:cNvSpPr/>
            <p:nvPr/>
          </p:nvSpPr>
          <p:spPr>
            <a:xfrm>
              <a:off x="763782" y="479"/>
              <a:ext cx="10107144" cy="123135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asellaDiTesto 17"/>
            <p:cNvSpPr txBox="1"/>
            <p:nvPr/>
          </p:nvSpPr>
          <p:spPr>
            <a:xfrm>
              <a:off x="823892" y="60589"/>
              <a:ext cx="9986924" cy="11111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8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Fuzzy </a:t>
              </a:r>
              <a:r>
                <a:rPr lang="it-IT" sz="18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approach</a:t>
              </a: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8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used</a:t>
              </a:r>
              <a:r>
                <a:rPr lang="it-IT" sz="18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to </a:t>
              </a:r>
              <a:r>
                <a:rPr lang="it-IT" sz="18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distinguish</a:t>
              </a:r>
              <a:r>
                <a:rPr lang="it-IT" sz="18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8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rainfall</a:t>
              </a:r>
              <a:r>
                <a:rPr lang="it-IT" sz="18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AMAX </a:t>
              </a:r>
              <a:r>
                <a:rPr lang="it-IT" sz="18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into</a:t>
              </a:r>
              <a:r>
                <a:rPr lang="it-IT" sz="18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8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convective</a:t>
              </a:r>
              <a:r>
                <a:rPr lang="it-IT" sz="18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stratiform and </a:t>
              </a:r>
              <a:r>
                <a:rPr lang="it-IT" sz="18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mixed</a:t>
              </a:r>
              <a:r>
                <a:rPr lang="it-IT" sz="18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it-IT" sz="18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unresolved</a:t>
              </a:r>
              <a:r>
                <a:rPr lang="it-IT" sz="18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8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events</a:t>
              </a:r>
              <a:r>
                <a:rPr lang="it-IT" sz="18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on the base of </a:t>
              </a:r>
              <a:r>
                <a:rPr lang="it-IT" sz="18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their</a:t>
              </a:r>
              <a:r>
                <a:rPr lang="it-IT" sz="18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CAPE and VIDMF, </a:t>
              </a:r>
              <a:r>
                <a:rPr lang="it-IT" sz="18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highlighted</a:t>
              </a:r>
              <a:r>
                <a:rPr lang="it-IT" sz="18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predominance of convective over the stratiform AMAX related to the </a:t>
              </a:r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summer period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, at 1-hour duration</a:t>
              </a:r>
              <a:r>
                <a:rPr lang="it-IT" sz="18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T</a:t>
              </a: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he </a:t>
              </a:r>
              <a:r>
                <a:rPr lang="it-IT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percentage</a:t>
              </a: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of </a:t>
              </a:r>
              <a:r>
                <a:rPr lang="it-IT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mixed</a:t>
              </a: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it-IT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unresolved</a:t>
              </a: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AMAX </a:t>
              </a:r>
              <a:r>
                <a:rPr lang="it-IT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is</a:t>
              </a: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almost</a:t>
              </a: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the </a:t>
              </a:r>
              <a:r>
                <a:rPr lang="it-IT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same</a:t>
              </a: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of the </a:t>
              </a:r>
              <a:r>
                <a:rPr lang="it-IT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convective</a:t>
              </a: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one</a:t>
              </a: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At the 24-hour duration, a slight increase in the percentage of stratiform AMAX is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recorded,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even though the mixed/unresolved events seem to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predominate and to be concentrated in the </a:t>
              </a:r>
              <a:r>
                <a:rPr 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winter period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it-IT" sz="18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846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con due angoli in diagonale arrotondati 14">
            <a:extLst>
              <a:ext uri="{FF2B5EF4-FFF2-40B4-BE49-F238E27FC236}">
                <a16:creationId xmlns:a16="http://schemas.microsoft.com/office/drawing/2014/main" id="{61E0FC21-2E23-4A7D-82C8-708A896D19E6}"/>
              </a:ext>
            </a:extLst>
          </p:cNvPr>
          <p:cNvSpPr/>
          <p:nvPr/>
        </p:nvSpPr>
        <p:spPr>
          <a:xfrm flipV="1">
            <a:off x="509766" y="1736795"/>
            <a:ext cx="10723539" cy="217004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1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9ECC474-3CC4-4475-9DD2-47656D076230}"/>
              </a:ext>
            </a:extLst>
          </p:cNvPr>
          <p:cNvSpPr txBox="1"/>
          <p:nvPr/>
        </p:nvSpPr>
        <p:spPr>
          <a:xfrm>
            <a:off x="1406499" y="93199"/>
            <a:ext cx="9242522" cy="117908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55166" tIns="27583" rIns="55166" bIns="27583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Weather circulation patterns as precursor of heavy rainfall events: an application to Sicily, Italy</a:t>
            </a:r>
            <a:endParaRPr lang="en-US" sz="20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ctr"/>
            <a:endParaRPr lang="en-US" sz="5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Giuseppe Cipolla</a:t>
            </a:r>
            <a:r>
              <a:rPr lang="en-US" sz="1200" b="1" baseline="30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1,*</a:t>
            </a:r>
            <a:r>
              <a:rPr lang="en-US" sz="12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     Antonio Francipane</a:t>
            </a:r>
            <a:r>
              <a:rPr lang="en-US" sz="1200" b="1" baseline="30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</a:t>
            </a:r>
            <a:r>
              <a:rPr lang="en-US" sz="12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     Leonardo </a:t>
            </a:r>
            <a:r>
              <a:rPr lang="en-US" sz="12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Valerio Noto</a:t>
            </a:r>
            <a:r>
              <a:rPr lang="en-US" sz="1200" b="1" baseline="30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</a:t>
            </a:r>
            <a:r>
              <a:rPr lang="en-US" sz="12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</a:p>
          <a:p>
            <a:pPr marL="827486" indent="-827486" algn="ctr"/>
            <a:endParaRPr lang="en-US" sz="5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827486" indent="-827486" algn="ctr"/>
            <a:r>
              <a:rPr lang="en-US" sz="1100" baseline="30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1.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Dipartimento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di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Ingegneria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-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Università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degli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Studi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di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Palermo, </a:t>
            </a:r>
            <a:r>
              <a:rPr lang="it-IT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Viale delle Scienze, Ed.8, 90128, Palermo 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(Italy)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6AB05A3-9BE8-4385-A392-C1D1190A9D2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958" y="1046217"/>
            <a:ext cx="1178549" cy="48885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4B6125B-0C10-4EE6-A115-F4C6E832F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6" y="62786"/>
            <a:ext cx="872370" cy="832713"/>
          </a:xfrm>
          <a:prstGeom prst="rect">
            <a:avLst/>
          </a:prstGeom>
        </p:spPr>
      </p:pic>
      <p:sp>
        <p:nvSpPr>
          <p:cNvPr id="22" name="Fumetto 4 70">
            <a:extLst>
              <a:ext uri="{FF2B5EF4-FFF2-40B4-BE49-F238E27FC236}">
                <a16:creationId xmlns:a16="http://schemas.microsoft.com/office/drawing/2014/main" id="{77A84351-B575-490A-AA53-C7F3A5009BAF}"/>
              </a:ext>
            </a:extLst>
          </p:cNvPr>
          <p:cNvSpPr/>
          <p:nvPr/>
        </p:nvSpPr>
        <p:spPr>
          <a:xfrm>
            <a:off x="3614250" y="1390049"/>
            <a:ext cx="4954563" cy="2320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i="1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*corresponding </a:t>
            </a:r>
            <a:r>
              <a:rPr lang="en-US" sz="1100" b="1" i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author contact:       </a:t>
            </a:r>
            <a:r>
              <a:rPr lang="en-US" sz="1100" b="1" i="1" u="sng" dirty="0" smtClean="0">
                <a:solidFill>
                  <a:srgbClr val="C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giuseppe.cipolla04@unipa.it</a:t>
            </a:r>
            <a:endParaRPr lang="en-US" sz="1100" b="1" i="1" u="sng" dirty="0">
              <a:solidFill>
                <a:srgbClr val="C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7" name="Segnaposto numero diapositiva 26">
            <a:extLst>
              <a:ext uri="{FF2B5EF4-FFF2-40B4-BE49-F238E27FC236}">
                <a16:creationId xmlns:a16="http://schemas.microsoft.com/office/drawing/2014/main" id="{FFE39C88-E3B5-4801-BD6F-773D79E04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885080-CCA6-4F56-86CF-0B7793DCD1BE}" type="slidenum">
              <a:rPr lang="it-IT" smtClean="0"/>
              <a:pPr/>
              <a:t>2</a:t>
            </a:fld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5D27A3C-3D81-4BF8-B3D5-BC532F3E84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5" y="6236007"/>
            <a:ext cx="1836000" cy="64238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2665" y="562124"/>
            <a:ext cx="2314575" cy="666750"/>
          </a:xfrm>
          <a:prstGeom prst="rect">
            <a:avLst/>
          </a:prstGeom>
        </p:spPr>
      </p:pic>
      <p:pic>
        <p:nvPicPr>
          <p:cNvPr id="12" name="Immagine 11" descr="4..jpg"/>
          <p:cNvPicPr>
            <a:picLocks/>
          </p:cNvPicPr>
          <p:nvPr/>
        </p:nvPicPr>
        <p:blipFill rotWithShape="1">
          <a:blip r:embed="rId6" cstate="print"/>
          <a:srcRect b="3147"/>
          <a:stretch/>
        </p:blipFill>
        <p:spPr>
          <a:xfrm>
            <a:off x="2090901" y="4016482"/>
            <a:ext cx="2914292" cy="2273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Rettangolo 12"/>
          <p:cNvSpPr/>
          <p:nvPr/>
        </p:nvSpPr>
        <p:spPr>
          <a:xfrm>
            <a:off x="1831575" y="6134009"/>
            <a:ext cx="3352801" cy="73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Sciacca (AG)</a:t>
            </a:r>
          </a:p>
          <a:p>
            <a:pPr algn="ctr">
              <a:defRPr/>
            </a:pPr>
            <a:r>
              <a:rPr lang="it-IT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magine 13" descr="3.jpg"/>
          <p:cNvPicPr>
            <a:picLocks noChangeAspect="1"/>
          </p:cNvPicPr>
          <p:nvPr/>
        </p:nvPicPr>
        <p:blipFill rotWithShape="1">
          <a:blip r:embed="rId7" cstate="print"/>
          <a:srcRect r="8179"/>
          <a:stretch/>
        </p:blipFill>
        <p:spPr>
          <a:xfrm>
            <a:off x="5086444" y="4016482"/>
            <a:ext cx="3024000" cy="2273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Rettangolo 15"/>
          <p:cNvSpPr/>
          <p:nvPr/>
        </p:nvSpPr>
        <p:spPr>
          <a:xfrm>
            <a:off x="5224063" y="6134009"/>
            <a:ext cx="2989263" cy="73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Casteldaccia (PA)</a:t>
            </a:r>
          </a:p>
          <a:p>
            <a:pPr algn="ctr">
              <a:defRPr/>
            </a:pPr>
            <a:r>
              <a:rPr lang="it-IT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" t="16799" r="18309" b="26502"/>
          <a:stretch/>
        </p:blipFill>
        <p:spPr>
          <a:xfrm>
            <a:off x="8180596" y="4021511"/>
            <a:ext cx="2870122" cy="2273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Rettangolo 17"/>
          <p:cNvSpPr/>
          <p:nvPr/>
        </p:nvSpPr>
        <p:spPr>
          <a:xfrm>
            <a:off x="8179988" y="6134008"/>
            <a:ext cx="2989263" cy="739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Palermo (PA)</a:t>
            </a:r>
          </a:p>
          <a:p>
            <a:pPr algn="ctr">
              <a:defRPr/>
            </a:pPr>
            <a:r>
              <a:rPr lang="it-IT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65D80DBC-6551-4E10-8BD2-17B783A720A1}"/>
              </a:ext>
            </a:extLst>
          </p:cNvPr>
          <p:cNvSpPr/>
          <p:nvPr/>
        </p:nvSpPr>
        <p:spPr>
          <a:xfrm>
            <a:off x="509766" y="1736796"/>
            <a:ext cx="2240633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2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Motivations</a:t>
            </a:r>
            <a:endParaRPr lang="en-US" sz="2200" b="1" i="1" spc="50" dirty="0">
              <a:ln w="9525" cmpd="sng">
                <a:solidFill>
                  <a:schemeClr val="accent5">
                    <a:lumMod val="50000"/>
                  </a:schemeClr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uppo 33"/>
          <p:cNvGrpSpPr/>
          <p:nvPr/>
        </p:nvGrpSpPr>
        <p:grpSpPr>
          <a:xfrm>
            <a:off x="1107832" y="2998874"/>
            <a:ext cx="602176" cy="860251"/>
            <a:chOff x="1" y="742793"/>
            <a:chExt cx="602176" cy="860251"/>
          </a:xfrm>
        </p:grpSpPr>
        <p:sp>
          <p:nvSpPr>
            <p:cNvPr id="39" name="Gallone 38"/>
            <p:cNvSpPr/>
            <p:nvPr/>
          </p:nvSpPr>
          <p:spPr>
            <a:xfrm rot="5400000">
              <a:off x="-129037" y="871831"/>
              <a:ext cx="860251" cy="602176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Gallone 4"/>
            <p:cNvSpPr txBox="1"/>
            <p:nvPr/>
          </p:nvSpPr>
          <p:spPr>
            <a:xfrm>
              <a:off x="1" y="1043881"/>
              <a:ext cx="602176" cy="2580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700" kern="1200" dirty="0"/>
            </a:p>
          </p:txBody>
        </p:sp>
      </p:grpSp>
      <p:grpSp>
        <p:nvGrpSpPr>
          <p:cNvPr id="35" name="Gruppo 34"/>
          <p:cNvGrpSpPr/>
          <p:nvPr/>
        </p:nvGrpSpPr>
        <p:grpSpPr>
          <a:xfrm>
            <a:off x="1710007" y="2998875"/>
            <a:ext cx="9374160" cy="559163"/>
            <a:chOff x="602176" y="742794"/>
            <a:chExt cx="9374160" cy="559163"/>
          </a:xfrm>
        </p:grpSpPr>
        <p:sp>
          <p:nvSpPr>
            <p:cNvPr id="37" name="Rettangolo con angoli arrotondati sullo stesso lato 36"/>
            <p:cNvSpPr/>
            <p:nvPr/>
          </p:nvSpPr>
          <p:spPr>
            <a:xfrm rot="5400000">
              <a:off x="5009674" y="-3664704"/>
              <a:ext cx="559163" cy="9374160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CasellaDiTesto 37"/>
            <p:cNvSpPr txBox="1"/>
            <p:nvPr/>
          </p:nvSpPr>
          <p:spPr>
            <a:xfrm>
              <a:off x="602176" y="770090"/>
              <a:ext cx="9346864" cy="5045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it-IT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Increase</a:t>
              </a:r>
              <a:r>
                <a:rPr lang="it-IT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of </a:t>
              </a:r>
              <a:r>
                <a:rPr lang="it-IT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floods</a:t>
              </a:r>
              <a:r>
                <a:rPr lang="it-IT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dirty="0" err="1">
                  <a:latin typeface="Arial" panose="020B0604020202020204" pitchFamily="34" charset="0"/>
                  <a:cs typeface="Arial" panose="020B0604020202020204" pitchFamily="34" charset="0"/>
                </a:rPr>
                <a:t>occurrence</a:t>
              </a: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it-IT" dirty="0" err="1">
                  <a:latin typeface="Arial" panose="020B0604020202020204" pitchFamily="34" charset="0"/>
                  <a:cs typeface="Arial" panose="020B0604020202020204" pitchFamily="34" charset="0"/>
                </a:rPr>
                <a:t>consequent</a:t>
              </a: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dirty="0" err="1">
                  <a:latin typeface="Arial" panose="020B0604020202020204" pitchFamily="34" charset="0"/>
                  <a:cs typeface="Arial" panose="020B0604020202020204" pitchFamily="34" charset="0"/>
                </a:rPr>
                <a:t>damages</a:t>
              </a: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it-IT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it-IT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uppo 40"/>
          <p:cNvGrpSpPr/>
          <p:nvPr/>
        </p:nvGrpSpPr>
        <p:grpSpPr>
          <a:xfrm>
            <a:off x="1107830" y="2189216"/>
            <a:ext cx="602176" cy="860251"/>
            <a:chOff x="1" y="3004"/>
            <a:chExt cx="602176" cy="860251"/>
          </a:xfrm>
        </p:grpSpPr>
        <p:sp>
          <p:nvSpPr>
            <p:cNvPr id="45" name="Gallone 44"/>
            <p:cNvSpPr/>
            <p:nvPr/>
          </p:nvSpPr>
          <p:spPr>
            <a:xfrm rot="5400000">
              <a:off x="-129037" y="132042"/>
              <a:ext cx="860251" cy="602176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Gallone 4"/>
            <p:cNvSpPr txBox="1"/>
            <p:nvPr/>
          </p:nvSpPr>
          <p:spPr>
            <a:xfrm>
              <a:off x="1" y="304092"/>
              <a:ext cx="602176" cy="2580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700" kern="1200" dirty="0"/>
            </a:p>
          </p:txBody>
        </p:sp>
      </p:grpSp>
      <p:grpSp>
        <p:nvGrpSpPr>
          <p:cNvPr id="42" name="Gruppo 41"/>
          <p:cNvGrpSpPr/>
          <p:nvPr/>
        </p:nvGrpSpPr>
        <p:grpSpPr>
          <a:xfrm>
            <a:off x="1710005" y="2186212"/>
            <a:ext cx="9374160" cy="559163"/>
            <a:chOff x="602176" y="0"/>
            <a:chExt cx="9374160" cy="559163"/>
          </a:xfrm>
        </p:grpSpPr>
        <p:sp>
          <p:nvSpPr>
            <p:cNvPr id="43" name="Rettangolo con angoli arrotondati sullo stesso lato 42"/>
            <p:cNvSpPr/>
            <p:nvPr/>
          </p:nvSpPr>
          <p:spPr>
            <a:xfrm rot="5400000">
              <a:off x="5009674" y="-4407498"/>
              <a:ext cx="559163" cy="9374160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CasellaDiTesto 43"/>
            <p:cNvSpPr txBox="1"/>
            <p:nvPr/>
          </p:nvSpPr>
          <p:spPr>
            <a:xfrm>
              <a:off x="602176" y="27296"/>
              <a:ext cx="9346864" cy="5045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it-IT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Increasing</a:t>
              </a:r>
              <a:r>
                <a:rPr lang="it-IT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occurrence</a:t>
              </a: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of </a:t>
              </a:r>
              <a:r>
                <a:rPr lang="it-IT" dirty="0" err="1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heavy</a:t>
              </a:r>
              <a:r>
                <a:rPr lang="it-IT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dirty="0" err="1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rainfall</a:t>
              </a:r>
              <a:r>
                <a:rPr lang="it-IT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dirty="0" err="1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events</a:t>
              </a:r>
              <a:r>
                <a:rPr lang="it-IT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 (high </a:t>
              </a:r>
              <a:r>
                <a:rPr lang="it-IT" dirty="0" err="1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intensity</a:t>
              </a:r>
              <a:r>
                <a:rPr lang="it-IT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 and short </a:t>
              </a:r>
              <a:r>
                <a:rPr lang="it-IT" dirty="0" err="1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duration</a:t>
              </a:r>
              <a:r>
                <a:rPr lang="it-IT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) in </a:t>
              </a:r>
              <a:r>
                <a:rPr lang="it-IT" dirty="0" smtClean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US" dirty="0" smtClean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Mediterranean</a:t>
              </a:r>
              <a:r>
                <a:rPr lang="it-IT" dirty="0" smtClean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 area, </a:t>
              </a:r>
              <a:r>
                <a:rPr lang="it-IT" dirty="0" err="1" smtClean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where</a:t>
              </a:r>
              <a:r>
                <a:rPr lang="it-IT" dirty="0" smtClean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dirty="0" err="1" smtClean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Sicily</a:t>
              </a:r>
              <a:r>
                <a:rPr lang="it-IT" dirty="0" smtClean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dirty="0" err="1" smtClean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is</a:t>
              </a:r>
              <a:r>
                <a:rPr lang="it-IT" dirty="0" smtClean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dirty="0" err="1" smtClean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located</a:t>
              </a:r>
              <a:r>
                <a:rPr lang="it-IT" dirty="0" smtClean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414106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ttangolo con due angoli in diagonale arrotondati 14">
            <a:extLst>
              <a:ext uri="{FF2B5EF4-FFF2-40B4-BE49-F238E27FC236}">
                <a16:creationId xmlns:a16="http://schemas.microsoft.com/office/drawing/2014/main" id="{61E0FC21-2E23-4A7D-82C8-708A896D19E6}"/>
              </a:ext>
            </a:extLst>
          </p:cNvPr>
          <p:cNvSpPr/>
          <p:nvPr/>
        </p:nvSpPr>
        <p:spPr>
          <a:xfrm flipV="1">
            <a:off x="509766" y="1736795"/>
            <a:ext cx="10723539" cy="1980569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1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9ECC474-3CC4-4475-9DD2-47656D076230}"/>
              </a:ext>
            </a:extLst>
          </p:cNvPr>
          <p:cNvSpPr txBox="1"/>
          <p:nvPr/>
        </p:nvSpPr>
        <p:spPr>
          <a:xfrm>
            <a:off x="1406499" y="93199"/>
            <a:ext cx="9242522" cy="117908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55166" tIns="27583" rIns="55166" bIns="27583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Weather circulation patterns as precursor of heavy rainfall events: an application to Sicily, Italy</a:t>
            </a:r>
            <a:endParaRPr lang="en-US" sz="20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ctr"/>
            <a:endParaRPr lang="en-US" sz="5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Giuseppe Cipolla</a:t>
            </a:r>
            <a:r>
              <a:rPr lang="en-US" sz="1200" b="1" baseline="30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1,*</a:t>
            </a:r>
            <a:r>
              <a:rPr lang="en-US" sz="12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     Antonio Francipane</a:t>
            </a:r>
            <a:r>
              <a:rPr lang="en-US" sz="1200" b="1" baseline="30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</a:t>
            </a:r>
            <a:r>
              <a:rPr lang="en-US" sz="12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     Leonardo </a:t>
            </a:r>
            <a:r>
              <a:rPr lang="en-US" sz="12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Valerio Noto</a:t>
            </a:r>
            <a:r>
              <a:rPr lang="en-US" sz="1200" b="1" baseline="30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</a:t>
            </a:r>
            <a:r>
              <a:rPr lang="en-US" sz="12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</a:p>
          <a:p>
            <a:pPr marL="827486" indent="-827486" algn="ctr"/>
            <a:endParaRPr lang="en-US" sz="5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827486" indent="-827486" algn="ctr"/>
            <a:r>
              <a:rPr lang="en-US" sz="1100" baseline="30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1.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Dipartimento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di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Ingegneria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-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Università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degli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Studi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di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Palermo, </a:t>
            </a:r>
            <a:r>
              <a:rPr lang="it-IT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Viale delle Scienze, Ed.8, 90128, Palermo 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(Italy)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6AB05A3-9BE8-4385-A392-C1D1190A9D2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958" y="1046217"/>
            <a:ext cx="1178549" cy="48885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4B6125B-0C10-4EE6-A115-F4C6E832F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6" y="62786"/>
            <a:ext cx="872370" cy="832713"/>
          </a:xfrm>
          <a:prstGeom prst="rect">
            <a:avLst/>
          </a:prstGeom>
        </p:spPr>
      </p:pic>
      <p:sp>
        <p:nvSpPr>
          <p:cNvPr id="22" name="Fumetto 4 70">
            <a:extLst>
              <a:ext uri="{FF2B5EF4-FFF2-40B4-BE49-F238E27FC236}">
                <a16:creationId xmlns:a16="http://schemas.microsoft.com/office/drawing/2014/main" id="{77A84351-B575-490A-AA53-C7F3A5009BAF}"/>
              </a:ext>
            </a:extLst>
          </p:cNvPr>
          <p:cNvSpPr/>
          <p:nvPr/>
        </p:nvSpPr>
        <p:spPr>
          <a:xfrm>
            <a:off x="3614250" y="1390049"/>
            <a:ext cx="4954563" cy="2320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i="1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*corresponding </a:t>
            </a:r>
            <a:r>
              <a:rPr lang="en-US" sz="1100" b="1" i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author contact:       </a:t>
            </a:r>
            <a:r>
              <a:rPr lang="en-US" sz="1100" b="1" i="1" u="sng" dirty="0" smtClean="0">
                <a:solidFill>
                  <a:srgbClr val="C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giuseppe.cipolla04@unipa.it</a:t>
            </a:r>
            <a:endParaRPr lang="en-US" sz="1100" b="1" i="1" u="sng" dirty="0">
              <a:solidFill>
                <a:srgbClr val="C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7" name="Segnaposto numero diapositiva 26">
            <a:extLst>
              <a:ext uri="{FF2B5EF4-FFF2-40B4-BE49-F238E27FC236}">
                <a16:creationId xmlns:a16="http://schemas.microsoft.com/office/drawing/2014/main" id="{FFE39C88-E3B5-4801-BD6F-773D79E04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885080-CCA6-4F56-86CF-0B7793DCD1BE}" type="slidenum">
              <a:rPr lang="it-IT" smtClean="0"/>
              <a:pPr/>
              <a:t>3</a:t>
            </a:fld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5D27A3C-3D81-4BF8-B3D5-BC532F3E84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5" y="6236007"/>
            <a:ext cx="1836000" cy="64238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2665" y="562124"/>
            <a:ext cx="2314575" cy="666750"/>
          </a:xfrm>
          <a:prstGeom prst="rect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65D80DBC-6551-4E10-8BD2-17B783A720A1}"/>
              </a:ext>
            </a:extLst>
          </p:cNvPr>
          <p:cNvSpPr/>
          <p:nvPr/>
        </p:nvSpPr>
        <p:spPr>
          <a:xfrm>
            <a:off x="509766" y="1736796"/>
            <a:ext cx="3000350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22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Case </a:t>
            </a:r>
            <a:r>
              <a:rPr lang="it-IT" sz="2200" i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it-IT" sz="22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data</a:t>
            </a:r>
            <a:endParaRPr lang="it-IT" sz="2200" b="1" i="1" spc="50" dirty="0">
              <a:ln w="9525" cmpd="sng">
                <a:solidFill>
                  <a:schemeClr val="accent5">
                    <a:lumMod val="50000"/>
                  </a:schemeClr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Immagine 5" descr="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t="11087" r="9052" b="9290"/>
          <a:stretch>
            <a:fillRect/>
          </a:stretch>
        </p:blipFill>
        <p:spPr bwMode="auto">
          <a:xfrm>
            <a:off x="509766" y="3835136"/>
            <a:ext cx="3185928" cy="211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 descr="Image result for dati di rianalisi ecmw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229" y="3921516"/>
            <a:ext cx="3559540" cy="189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magine 4" descr="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544" y="3832034"/>
            <a:ext cx="3495258" cy="211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ttangolo 48"/>
          <p:cNvSpPr/>
          <p:nvPr/>
        </p:nvSpPr>
        <p:spPr>
          <a:xfrm>
            <a:off x="7715348" y="2223650"/>
            <a:ext cx="3353387" cy="134210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Reanalysis data of CAPE (Convective Available Potential Energy) and VIDMF (Vertical Integral of Divergence of Moisture Flux), ERA-Interim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Archive</a:t>
            </a:r>
            <a:r>
              <a:rPr lang="en-US" sz="1600" baseline="30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ttangolo 49"/>
          <p:cNvSpPr/>
          <p:nvPr/>
        </p:nvSpPr>
        <p:spPr>
          <a:xfrm>
            <a:off x="2009940" y="6097781"/>
            <a:ext cx="9209157" cy="7419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10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Autorità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0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bacino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0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Regione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Siciliana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it-IT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it-IT" alt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Neal R., </a:t>
            </a:r>
            <a:r>
              <a:rPr lang="it-IT" altLang="en-US" sz="1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Fereday</a:t>
            </a:r>
            <a:r>
              <a:rPr lang="it-IT" alt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D, </a:t>
            </a:r>
            <a:r>
              <a:rPr lang="it-IT" altLang="en-US" sz="1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Crocker</a:t>
            </a:r>
            <a:r>
              <a:rPr lang="it-IT" alt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R, </a:t>
            </a:r>
            <a:r>
              <a:rPr lang="it-IT" altLang="en-US" sz="1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Comer</a:t>
            </a:r>
            <a:r>
              <a:rPr lang="it-IT" alt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 (2016). A </a:t>
            </a:r>
            <a:r>
              <a:rPr lang="it-IT" altLang="en-US" sz="1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</a:t>
            </a:r>
            <a:r>
              <a:rPr lang="it-IT" alt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1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it-IT" alt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altLang="en-US" sz="1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</a:t>
            </a:r>
            <a:r>
              <a:rPr lang="it-IT" alt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1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</a:t>
            </a:r>
            <a:r>
              <a:rPr lang="it-IT" alt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1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patterns</a:t>
            </a:r>
            <a:r>
              <a:rPr lang="it-IT" alt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altLang="en-US" sz="1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it-IT" alt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1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it-IT" alt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altLang="en-US" sz="1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</a:t>
            </a:r>
            <a:r>
              <a:rPr lang="it-IT" alt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1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forecasting</a:t>
            </a:r>
            <a:r>
              <a:rPr lang="it-IT" alt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over Europe. </a:t>
            </a:r>
            <a:r>
              <a:rPr lang="it-IT" altLang="en-US" sz="1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Meteorological</a:t>
            </a:r>
            <a:r>
              <a:rPr lang="it-IT" alt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1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it-IT" alt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23: </a:t>
            </a:r>
            <a:r>
              <a:rPr lang="it-IT" alt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389-400;</a:t>
            </a:r>
          </a:p>
          <a:p>
            <a:pPr algn="just"/>
            <a:r>
              <a:rPr lang="it-IT" alt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Centre for Medium-Range Weather Forecast (ECMWF, https://www.ecmwf.int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/).</a:t>
            </a:r>
            <a:endParaRPr lang="it-IT" altLang="en-US" sz="1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ttangolo 50"/>
          <p:cNvSpPr/>
          <p:nvPr/>
        </p:nvSpPr>
        <p:spPr>
          <a:xfrm>
            <a:off x="4172793" y="2223650"/>
            <a:ext cx="3353387" cy="134210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WPs of atmospheric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circulation</a:t>
            </a:r>
            <a:r>
              <a:rPr lang="en-US" sz="1600" baseline="30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ttangolo 51"/>
          <p:cNvSpPr/>
          <p:nvPr/>
        </p:nvSpPr>
        <p:spPr>
          <a:xfrm>
            <a:off x="615479" y="2223650"/>
            <a:ext cx="3353387" cy="134210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Rainfall AMAX of 280 Sicilian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gauges</a:t>
            </a:r>
            <a:r>
              <a:rPr lang="en-US" sz="1600" baseline="30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66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ttangolo con due angoli in diagonale arrotondati 14">
            <a:extLst>
              <a:ext uri="{FF2B5EF4-FFF2-40B4-BE49-F238E27FC236}">
                <a16:creationId xmlns:a16="http://schemas.microsoft.com/office/drawing/2014/main" id="{61E0FC21-2E23-4A7D-82C8-708A896D19E6}"/>
              </a:ext>
            </a:extLst>
          </p:cNvPr>
          <p:cNvSpPr/>
          <p:nvPr/>
        </p:nvSpPr>
        <p:spPr>
          <a:xfrm flipV="1">
            <a:off x="494383" y="1694409"/>
            <a:ext cx="10723539" cy="507151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1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9ECC474-3CC4-4475-9DD2-47656D076230}"/>
              </a:ext>
            </a:extLst>
          </p:cNvPr>
          <p:cNvSpPr txBox="1"/>
          <p:nvPr/>
        </p:nvSpPr>
        <p:spPr>
          <a:xfrm>
            <a:off x="1406499" y="93199"/>
            <a:ext cx="9242522" cy="117908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55166" tIns="27583" rIns="55166" bIns="27583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Weather circulation patterns as precursor of heavy rainfall events: an application to Sicily, Italy</a:t>
            </a:r>
            <a:endParaRPr lang="en-US" sz="20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ctr"/>
            <a:endParaRPr lang="en-US" sz="5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Giuseppe Cipolla</a:t>
            </a:r>
            <a:r>
              <a:rPr lang="en-US" sz="1200" b="1" baseline="30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1,*</a:t>
            </a:r>
            <a:r>
              <a:rPr lang="en-US" sz="12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     Antonio Francipane</a:t>
            </a:r>
            <a:r>
              <a:rPr lang="en-US" sz="1200" b="1" baseline="30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</a:t>
            </a:r>
            <a:r>
              <a:rPr lang="en-US" sz="12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     Leonardo </a:t>
            </a:r>
            <a:r>
              <a:rPr lang="en-US" sz="12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Valerio Noto</a:t>
            </a:r>
            <a:r>
              <a:rPr lang="en-US" sz="1200" b="1" baseline="30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</a:t>
            </a:r>
            <a:r>
              <a:rPr lang="en-US" sz="12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</a:p>
          <a:p>
            <a:pPr marL="827486" indent="-827486" algn="ctr"/>
            <a:endParaRPr lang="en-US" sz="5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827486" indent="-827486" algn="ctr"/>
            <a:r>
              <a:rPr lang="en-US" sz="1100" baseline="30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1.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Dipartimento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di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Ingegneria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-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Università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degli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Studi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di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Palermo, </a:t>
            </a:r>
            <a:r>
              <a:rPr lang="it-IT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Viale delle Scienze, Ed.8, 90128, Palermo 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(Italy)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6AB05A3-9BE8-4385-A392-C1D1190A9D2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958" y="1046217"/>
            <a:ext cx="1178549" cy="48885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4B6125B-0C10-4EE6-A115-F4C6E832F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6" y="62786"/>
            <a:ext cx="872370" cy="832713"/>
          </a:xfrm>
          <a:prstGeom prst="rect">
            <a:avLst/>
          </a:prstGeom>
        </p:spPr>
      </p:pic>
      <p:sp>
        <p:nvSpPr>
          <p:cNvPr id="22" name="Fumetto 4 70">
            <a:extLst>
              <a:ext uri="{FF2B5EF4-FFF2-40B4-BE49-F238E27FC236}">
                <a16:creationId xmlns:a16="http://schemas.microsoft.com/office/drawing/2014/main" id="{77A84351-B575-490A-AA53-C7F3A5009BAF}"/>
              </a:ext>
            </a:extLst>
          </p:cNvPr>
          <p:cNvSpPr/>
          <p:nvPr/>
        </p:nvSpPr>
        <p:spPr>
          <a:xfrm>
            <a:off x="3614250" y="1390049"/>
            <a:ext cx="4954563" cy="2320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i="1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*corresponding </a:t>
            </a:r>
            <a:r>
              <a:rPr lang="en-US" sz="1100" b="1" i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author contact:       </a:t>
            </a:r>
            <a:r>
              <a:rPr lang="en-US" sz="1100" b="1" i="1" u="sng" dirty="0" smtClean="0">
                <a:solidFill>
                  <a:srgbClr val="C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giuseppe.cipolla04@unipa.it</a:t>
            </a:r>
            <a:endParaRPr lang="en-US" sz="1100" b="1" i="1" u="sng" dirty="0">
              <a:solidFill>
                <a:srgbClr val="C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7" name="Segnaposto numero diapositiva 26">
            <a:extLst>
              <a:ext uri="{FF2B5EF4-FFF2-40B4-BE49-F238E27FC236}">
                <a16:creationId xmlns:a16="http://schemas.microsoft.com/office/drawing/2014/main" id="{FFE39C88-E3B5-4801-BD6F-773D79E04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885080-CCA6-4F56-86CF-0B7793DCD1BE}" type="slidenum">
              <a:rPr lang="it-IT" smtClean="0"/>
              <a:pPr/>
              <a:t>4</a:t>
            </a:fld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5D27A3C-3D81-4BF8-B3D5-BC532F3E84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5" y="6236007"/>
            <a:ext cx="1836000" cy="64238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2665" y="562124"/>
            <a:ext cx="2314575" cy="666750"/>
          </a:xfrm>
          <a:prstGeom prst="rect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65D80DBC-6551-4E10-8BD2-17B783A720A1}"/>
              </a:ext>
            </a:extLst>
          </p:cNvPr>
          <p:cNvSpPr/>
          <p:nvPr/>
        </p:nvSpPr>
        <p:spPr>
          <a:xfrm>
            <a:off x="509765" y="1736796"/>
            <a:ext cx="3796764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2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WPs as precursors of AMAX</a:t>
            </a:r>
            <a:endParaRPr lang="en-US" sz="2200" b="1" i="1" spc="50" dirty="0">
              <a:ln w="9525" cmpd="sng">
                <a:solidFill>
                  <a:schemeClr val="accent5">
                    <a:lumMod val="50000"/>
                  </a:schemeClr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CasellaDiTesto 3"/>
          <p:cNvSpPr txBox="1">
            <a:spLocks noChangeArrowheads="1"/>
          </p:cNvSpPr>
          <p:nvPr/>
        </p:nvSpPr>
        <p:spPr bwMode="auto">
          <a:xfrm>
            <a:off x="1084371" y="2291132"/>
            <a:ext cx="1215648" cy="430887"/>
          </a:xfrm>
          <a:prstGeom prst="rect">
            <a:avLst/>
          </a:prstGeom>
          <a:gradFill rotWithShape="1">
            <a:gsLst>
              <a:gs pos="0">
                <a:srgbClr val="C1E0FE"/>
              </a:gs>
              <a:gs pos="50000">
                <a:srgbClr val="D7EAFE"/>
              </a:gs>
              <a:gs pos="100000">
                <a:srgbClr val="EBF4FE"/>
              </a:gs>
            </a:gsLst>
            <a:lin ang="81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100" b="1" dirty="0" smtClean="0">
                <a:cs typeface="Arial" panose="020B0604020202020204" pitchFamily="34" charset="0"/>
              </a:rPr>
              <a:t>AMAX (from 1928 to 2016)</a:t>
            </a:r>
            <a:endParaRPr lang="en-US" altLang="en-US" sz="1100" b="1" dirty="0">
              <a:cs typeface="Arial" panose="020B0604020202020204" pitchFamily="34" charset="0"/>
            </a:endParaRPr>
          </a:p>
        </p:txBody>
      </p:sp>
      <p:sp>
        <p:nvSpPr>
          <p:cNvPr id="59" name="CasellaDiTesto 58"/>
          <p:cNvSpPr txBox="1"/>
          <p:nvPr/>
        </p:nvSpPr>
        <p:spPr>
          <a:xfrm>
            <a:off x="1769666" y="3195404"/>
            <a:ext cx="1216152" cy="93871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ctr" anchorCtr="1">
            <a:spAutoFit/>
          </a:bodyPr>
          <a:lstStyle/>
          <a:p>
            <a:pPr algn="ctr">
              <a:defRPr/>
            </a:pPr>
            <a:r>
              <a:rPr lang="en-US" sz="11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Association AMAX-WPs on the base of the day of occurrence</a:t>
            </a:r>
          </a:p>
        </p:txBody>
      </p:sp>
      <p:sp>
        <p:nvSpPr>
          <p:cNvPr id="60" name="CasellaDiTesto 59"/>
          <p:cNvSpPr txBox="1"/>
          <p:nvPr/>
        </p:nvSpPr>
        <p:spPr>
          <a:xfrm>
            <a:off x="3499881" y="4625503"/>
            <a:ext cx="1216152" cy="43088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ctr" anchorCtr="1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Bayesian approach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3499881" y="5420643"/>
            <a:ext cx="1219200" cy="93871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lumOff val="3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lumOff val="35000"/>
                  <a:tint val="23500"/>
                  <a:satMod val="160000"/>
                </a:schemeClr>
              </a:gs>
            </a:gsLst>
            <a:lin ang="8100000" scaled="1"/>
            <a:tileRect/>
          </a:gradFill>
          <a:ln w="19050">
            <a:noFill/>
            <a:prstDash val="sysDot"/>
          </a:ln>
        </p:spPr>
        <p:txBody>
          <a:bodyPr anchor="ctr" anchorCtr="1">
            <a:spAutoFit/>
          </a:bodyPr>
          <a:lstStyle/>
          <a:p>
            <a:pPr algn="ctr"/>
            <a:r>
              <a:rPr lang="en-US" sz="1100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c) Conditional </a:t>
            </a:r>
            <a:r>
              <a:rPr lang="en-US" sz="11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probability </a:t>
            </a:r>
            <a:r>
              <a:rPr lang="en-US" sz="1100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of the cause (WP) given the effect (AMAX)</a:t>
            </a:r>
            <a:endParaRPr lang="en-US" sz="1100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Connettore 4 61"/>
          <p:cNvCxnSpPr>
            <a:stCxn id="58" idx="2"/>
            <a:endCxn id="59" idx="0"/>
          </p:cNvCxnSpPr>
          <p:nvPr/>
        </p:nvCxnSpPr>
        <p:spPr>
          <a:xfrm rot="16200000" flipH="1">
            <a:off x="1798276" y="2615937"/>
            <a:ext cx="473385" cy="68554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4 62"/>
          <p:cNvCxnSpPr>
            <a:stCxn id="122" idx="2"/>
            <a:endCxn id="59" idx="0"/>
          </p:cNvCxnSpPr>
          <p:nvPr/>
        </p:nvCxnSpPr>
        <p:spPr>
          <a:xfrm rot="5400000">
            <a:off x="2483334" y="2618306"/>
            <a:ext cx="471507" cy="682689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sellaDiTesto 63"/>
          <p:cNvSpPr txBox="1"/>
          <p:nvPr/>
        </p:nvSpPr>
        <p:spPr>
          <a:xfrm>
            <a:off x="1769666" y="4453803"/>
            <a:ext cx="1216025" cy="76944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lumOff val="3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lumOff val="35000"/>
                  <a:tint val="23500"/>
                  <a:satMod val="160000"/>
                </a:schemeClr>
              </a:gs>
            </a:gsLst>
            <a:lin ang="8100000" scaled="1"/>
            <a:tileRect/>
          </a:gradFill>
          <a:ln w="19050">
            <a:noFill/>
            <a:prstDash val="sysDot"/>
          </a:ln>
        </p:spPr>
        <p:txBody>
          <a:bodyPr anchor="ctr" anchorCtr="1">
            <a:spAutoFit/>
          </a:bodyPr>
          <a:lstStyle/>
          <a:p>
            <a:pPr algn="ctr"/>
            <a:r>
              <a:rPr lang="en-US" sz="1100" b="1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b) Frequency </a:t>
            </a:r>
            <a:r>
              <a:rPr lang="en-US" sz="11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of occurrence of AMAX under each </a:t>
            </a:r>
            <a:r>
              <a:rPr lang="en-US" sz="1100" b="1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WP</a:t>
            </a:r>
            <a:endParaRPr lang="en-US" sz="1100" b="1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cxnSp>
        <p:nvCxnSpPr>
          <p:cNvPr id="65" name="Connettore 4 145"/>
          <p:cNvCxnSpPr>
            <a:stCxn id="59" idx="2"/>
            <a:endCxn id="64" idx="0"/>
          </p:cNvCxnSpPr>
          <p:nvPr/>
        </p:nvCxnSpPr>
        <p:spPr>
          <a:xfrm rot="5400000">
            <a:off x="2217871" y="4293932"/>
            <a:ext cx="319680" cy="6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4 145"/>
          <p:cNvCxnSpPr>
            <a:stCxn id="81" idx="2"/>
            <a:endCxn id="60" idx="0"/>
          </p:cNvCxnSpPr>
          <p:nvPr/>
        </p:nvCxnSpPr>
        <p:spPr>
          <a:xfrm rot="16200000" flipH="1">
            <a:off x="3775836" y="4293381"/>
            <a:ext cx="664179" cy="6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/>
          <p:cNvCxnSpPr>
            <a:stCxn id="60" idx="2"/>
            <a:endCxn id="61" idx="0"/>
          </p:cNvCxnSpPr>
          <p:nvPr/>
        </p:nvCxnSpPr>
        <p:spPr>
          <a:xfrm>
            <a:off x="4107957" y="5056390"/>
            <a:ext cx="1524" cy="36425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2 68"/>
          <p:cNvCxnSpPr>
            <a:stCxn id="64" idx="3"/>
            <a:endCxn id="60" idx="1"/>
          </p:cNvCxnSpPr>
          <p:nvPr/>
        </p:nvCxnSpPr>
        <p:spPr>
          <a:xfrm>
            <a:off x="2985691" y="4838524"/>
            <a:ext cx="514190" cy="24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uppo 2"/>
          <p:cNvGrpSpPr>
            <a:grpSpLocks/>
          </p:cNvGrpSpPr>
          <p:nvPr/>
        </p:nvGrpSpPr>
        <p:grpSpPr bwMode="auto">
          <a:xfrm>
            <a:off x="536463" y="4786276"/>
            <a:ext cx="1404106" cy="1435259"/>
            <a:chOff x="522726" y="4176033"/>
            <a:chExt cx="1409732" cy="1357099"/>
          </a:xfrm>
        </p:grpSpPr>
        <p:sp>
          <p:nvSpPr>
            <p:cNvPr id="73" name="CasellaDiTesto 72"/>
            <p:cNvSpPr txBox="1"/>
            <p:nvPr/>
          </p:nvSpPr>
          <p:spPr>
            <a:xfrm>
              <a:off x="789330" y="5190122"/>
              <a:ext cx="228411" cy="228832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tint val="66000"/>
                    <a:satMod val="160000"/>
                  </a:schemeClr>
                </a:gs>
                <a:gs pos="50000">
                  <a:schemeClr val="tx1">
                    <a:lumMod val="65000"/>
                    <a:lumOff val="35000"/>
                    <a:tint val="44500"/>
                    <a:satMod val="160000"/>
                  </a:schemeClr>
                </a:gs>
                <a:gs pos="100000">
                  <a:schemeClr val="tx1">
                    <a:lumMod val="65000"/>
                    <a:lumOff val="35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19050">
              <a:noFill/>
              <a:prstDash val="sysDot"/>
            </a:ln>
          </p:spPr>
          <p:txBody>
            <a:bodyPr anchor="ctr" anchorCtr="1"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sp>
          <p:nvSpPr>
            <p:cNvPr id="74" name="CasellaDiTesto 17"/>
            <p:cNvSpPr txBox="1">
              <a:spLocks noChangeArrowheads="1"/>
            </p:cNvSpPr>
            <p:nvPr/>
          </p:nvSpPr>
          <p:spPr bwMode="auto">
            <a:xfrm>
              <a:off x="1017742" y="5163475"/>
              <a:ext cx="6858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it-IT" altLang="en-US" sz="1200" dirty="0">
                  <a:cs typeface="Arial" panose="020B0604020202020204" pitchFamily="34" charset="0"/>
                </a:rPr>
                <a:t>Output</a:t>
              </a:r>
            </a:p>
          </p:txBody>
        </p:sp>
        <p:sp>
          <p:nvSpPr>
            <p:cNvPr id="75" name="CasellaDiTesto 74"/>
            <p:cNvSpPr txBox="1"/>
            <p:nvPr/>
          </p:nvSpPr>
          <p:spPr>
            <a:xfrm>
              <a:off x="789457" y="4885472"/>
              <a:ext cx="228600" cy="22860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anchor="ctr" anchorCtr="1">
              <a:spAutoFit/>
            </a:bodyPr>
            <a:lstStyle/>
            <a:p>
              <a:pPr algn="ctr">
                <a:defRPr/>
              </a:pPr>
              <a:endParaRPr lang="en-US" sz="1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6" name="CasellaDiTesto 19"/>
            <p:cNvSpPr txBox="1">
              <a:spLocks noChangeArrowheads="1"/>
            </p:cNvSpPr>
            <p:nvPr/>
          </p:nvSpPr>
          <p:spPr bwMode="auto">
            <a:xfrm>
              <a:off x="1018058" y="4861271"/>
              <a:ext cx="9144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it-IT" altLang="en-US" sz="1200" dirty="0" smtClean="0">
                  <a:cs typeface="Arial" panose="020B0604020202020204" pitchFamily="34" charset="0"/>
                </a:rPr>
                <a:t>Method</a:t>
              </a:r>
              <a:endParaRPr lang="en-US" altLang="en-US" sz="1200" dirty="0">
                <a:cs typeface="Arial" panose="020B0604020202020204" pitchFamily="34" charset="0"/>
              </a:endParaRPr>
            </a:p>
          </p:txBody>
        </p:sp>
        <p:sp>
          <p:nvSpPr>
            <p:cNvPr id="77" name="CasellaDiTesto 20"/>
            <p:cNvSpPr txBox="1">
              <a:spLocks noChangeArrowheads="1"/>
            </p:cNvSpPr>
            <p:nvPr/>
          </p:nvSpPr>
          <p:spPr bwMode="auto">
            <a:xfrm>
              <a:off x="789457" y="4580671"/>
              <a:ext cx="228600" cy="228600"/>
            </a:xfrm>
            <a:prstGeom prst="rect">
              <a:avLst/>
            </a:prstGeom>
            <a:gradFill rotWithShape="1">
              <a:gsLst>
                <a:gs pos="0">
                  <a:srgbClr val="C1E0FE"/>
                </a:gs>
                <a:gs pos="50000">
                  <a:srgbClr val="D7EAFE"/>
                </a:gs>
                <a:gs pos="100000">
                  <a:srgbClr val="EBF4FE"/>
                </a:gs>
              </a:gsLst>
              <a:lin ang="8100000" scaled="1"/>
            </a:gradFill>
            <a:ln w="9525">
              <a:noFill/>
              <a:miter lim="800000"/>
              <a:headEnd/>
              <a:tailEnd/>
            </a:ln>
          </p:spPr>
          <p:txBody>
            <a:bodyPr anchor="ctr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CasellaDiTesto 21"/>
            <p:cNvSpPr txBox="1">
              <a:spLocks noChangeArrowheads="1"/>
            </p:cNvSpPr>
            <p:nvPr/>
          </p:nvSpPr>
          <p:spPr bwMode="auto">
            <a:xfrm>
              <a:off x="1018058" y="4565563"/>
              <a:ext cx="91439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 dirty="0">
                  <a:cs typeface="Arial" panose="020B0604020202020204" pitchFamily="34" charset="0"/>
                </a:rPr>
                <a:t>Input</a:t>
              </a:r>
              <a:endParaRPr lang="en-US" altLang="en-US" sz="1600" dirty="0">
                <a:cs typeface="Arial" panose="020B0604020202020204" pitchFamily="34" charset="0"/>
              </a:endParaRPr>
            </a:p>
          </p:txBody>
        </p:sp>
        <p:sp>
          <p:nvSpPr>
            <p:cNvPr id="80" name="Rettangolo arrotondato 79"/>
            <p:cNvSpPr/>
            <p:nvPr/>
          </p:nvSpPr>
          <p:spPr>
            <a:xfrm>
              <a:off x="522726" y="4176033"/>
              <a:ext cx="1370463" cy="1357099"/>
            </a:xfrm>
            <a:prstGeom prst="roundRect">
              <a:avLst/>
            </a:prstGeom>
            <a:noFill/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81" name="CasellaDiTesto 80"/>
          <p:cNvSpPr txBox="1"/>
          <p:nvPr/>
        </p:nvSpPr>
        <p:spPr>
          <a:xfrm>
            <a:off x="3499881" y="3361160"/>
            <a:ext cx="1216025" cy="60016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lumOff val="3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lumOff val="35000"/>
                  <a:tint val="23500"/>
                  <a:satMod val="160000"/>
                </a:schemeClr>
              </a:gs>
            </a:gsLst>
            <a:lin ang="8100000" scaled="1"/>
            <a:tileRect/>
          </a:gradFill>
          <a:ln w="19050">
            <a:noFill/>
            <a:prstDash val="sysDot"/>
          </a:ln>
        </p:spPr>
        <p:txBody>
          <a:bodyPr anchor="ctr" anchorCtr="1">
            <a:spAutoFit/>
          </a:bodyPr>
          <a:lstStyle/>
          <a:p>
            <a:pPr algn="ctr"/>
            <a:r>
              <a:rPr lang="en-US" sz="1100" b="1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a) Frequency </a:t>
            </a:r>
            <a:r>
              <a:rPr lang="en-US" sz="11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of occurrence of each </a:t>
            </a:r>
            <a:r>
              <a:rPr lang="en-US" sz="1100" b="1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WP</a:t>
            </a:r>
            <a:endParaRPr lang="en-US" sz="1100" b="1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177" name="Gruppo 176"/>
          <p:cNvGrpSpPr/>
          <p:nvPr/>
        </p:nvGrpSpPr>
        <p:grpSpPr>
          <a:xfrm>
            <a:off x="5062187" y="2057370"/>
            <a:ext cx="5954046" cy="4503140"/>
            <a:chOff x="4952785" y="2439932"/>
            <a:chExt cx="4763730" cy="3746091"/>
          </a:xfrm>
        </p:grpSpPr>
        <p:pic>
          <p:nvPicPr>
            <p:cNvPr id="102" name="Immagine 10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5" t="5819" r="8315" b="2707"/>
            <a:stretch/>
          </p:blipFill>
          <p:spPr>
            <a:xfrm>
              <a:off x="4952785" y="2439932"/>
              <a:ext cx="4763730" cy="3746091"/>
            </a:xfrm>
            <a:prstGeom prst="rect">
              <a:avLst/>
            </a:prstGeom>
          </p:spPr>
        </p:pic>
        <p:pic>
          <p:nvPicPr>
            <p:cNvPr id="103" name="Immagine 10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34303" y="5049268"/>
              <a:ext cx="807699" cy="694621"/>
            </a:xfrm>
            <a:prstGeom prst="rect">
              <a:avLst/>
            </a:prstGeom>
          </p:spPr>
        </p:pic>
      </p:grpSp>
      <p:sp>
        <p:nvSpPr>
          <p:cNvPr id="122" name="CasellaDiTesto 3"/>
          <p:cNvSpPr txBox="1">
            <a:spLocks noChangeArrowheads="1"/>
          </p:cNvSpPr>
          <p:nvPr/>
        </p:nvSpPr>
        <p:spPr bwMode="auto">
          <a:xfrm>
            <a:off x="2452418" y="2293010"/>
            <a:ext cx="1216025" cy="430887"/>
          </a:xfrm>
          <a:prstGeom prst="rect">
            <a:avLst/>
          </a:prstGeom>
          <a:gradFill rotWithShape="1">
            <a:gsLst>
              <a:gs pos="0">
                <a:srgbClr val="C1E0FE"/>
              </a:gs>
              <a:gs pos="50000">
                <a:srgbClr val="D7EAFE"/>
              </a:gs>
              <a:gs pos="100000">
                <a:srgbClr val="EBF4FE"/>
              </a:gs>
            </a:gsLst>
            <a:lin ang="81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100" b="1" dirty="0" smtClean="0">
                <a:cs typeface="Arial" panose="020B0604020202020204" pitchFamily="34" charset="0"/>
              </a:rPr>
              <a:t>WPs (from 1850 to 2016)</a:t>
            </a:r>
            <a:endParaRPr lang="en-US" altLang="en-US" sz="1100" b="1" dirty="0">
              <a:cs typeface="Arial" panose="020B0604020202020204" pitchFamily="34" charset="0"/>
            </a:endParaRPr>
          </a:p>
        </p:txBody>
      </p:sp>
      <p:cxnSp>
        <p:nvCxnSpPr>
          <p:cNvPr id="134" name="Connettore 4 133"/>
          <p:cNvCxnSpPr>
            <a:stCxn id="122" idx="3"/>
            <a:endCxn id="81" idx="0"/>
          </p:cNvCxnSpPr>
          <p:nvPr/>
        </p:nvCxnSpPr>
        <p:spPr>
          <a:xfrm>
            <a:off x="3668443" y="2508454"/>
            <a:ext cx="439451" cy="852706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ttangolo arrotondato 177"/>
          <p:cNvSpPr/>
          <p:nvPr/>
        </p:nvSpPr>
        <p:spPr bwMode="auto">
          <a:xfrm>
            <a:off x="724543" y="5141940"/>
            <a:ext cx="975262" cy="1030260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816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tangolo con due angoli in diagonale arrotondati 14">
            <a:extLst>
              <a:ext uri="{FF2B5EF4-FFF2-40B4-BE49-F238E27FC236}">
                <a16:creationId xmlns:a16="http://schemas.microsoft.com/office/drawing/2014/main" id="{61E0FC21-2E23-4A7D-82C8-708A896D19E6}"/>
              </a:ext>
            </a:extLst>
          </p:cNvPr>
          <p:cNvSpPr/>
          <p:nvPr/>
        </p:nvSpPr>
        <p:spPr>
          <a:xfrm flipV="1">
            <a:off x="494383" y="1694409"/>
            <a:ext cx="10723539" cy="507151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1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9ECC474-3CC4-4475-9DD2-47656D076230}"/>
              </a:ext>
            </a:extLst>
          </p:cNvPr>
          <p:cNvSpPr txBox="1"/>
          <p:nvPr/>
        </p:nvSpPr>
        <p:spPr>
          <a:xfrm>
            <a:off x="1406499" y="93199"/>
            <a:ext cx="9242522" cy="117908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55166" tIns="27583" rIns="55166" bIns="27583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Weather circulation patterns as precursor of heavy rainfall events: an application to Sicily, Italy</a:t>
            </a:r>
            <a:endParaRPr lang="en-US" sz="20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ctr"/>
            <a:endParaRPr lang="en-US" sz="5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Giuseppe Cipolla</a:t>
            </a:r>
            <a:r>
              <a:rPr lang="en-US" sz="1200" b="1" baseline="30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1,*</a:t>
            </a:r>
            <a:r>
              <a:rPr lang="en-US" sz="12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     Antonio Francipane</a:t>
            </a:r>
            <a:r>
              <a:rPr lang="en-US" sz="1200" b="1" baseline="30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</a:t>
            </a:r>
            <a:r>
              <a:rPr lang="en-US" sz="12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     Leonardo </a:t>
            </a:r>
            <a:r>
              <a:rPr lang="en-US" sz="12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Valerio Noto</a:t>
            </a:r>
            <a:r>
              <a:rPr lang="en-US" sz="1200" b="1" baseline="30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</a:t>
            </a:r>
            <a:r>
              <a:rPr lang="en-US" sz="12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</a:p>
          <a:p>
            <a:pPr marL="827486" indent="-827486" algn="ctr"/>
            <a:endParaRPr lang="en-US" sz="5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827486" indent="-827486" algn="ctr"/>
            <a:r>
              <a:rPr lang="en-US" sz="1100" baseline="30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1.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Dipartimento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di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Ingegneria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-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Università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degli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Studi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di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Palermo, </a:t>
            </a:r>
            <a:r>
              <a:rPr lang="it-IT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Viale delle Scienze, Ed.8, 90128, Palermo 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(Italy)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6AB05A3-9BE8-4385-A392-C1D1190A9D2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958" y="1046217"/>
            <a:ext cx="1178549" cy="48885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4B6125B-0C10-4EE6-A115-F4C6E832F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6" y="62786"/>
            <a:ext cx="872370" cy="832713"/>
          </a:xfrm>
          <a:prstGeom prst="rect">
            <a:avLst/>
          </a:prstGeom>
        </p:spPr>
      </p:pic>
      <p:sp>
        <p:nvSpPr>
          <p:cNvPr id="22" name="Fumetto 4 70">
            <a:extLst>
              <a:ext uri="{FF2B5EF4-FFF2-40B4-BE49-F238E27FC236}">
                <a16:creationId xmlns:a16="http://schemas.microsoft.com/office/drawing/2014/main" id="{77A84351-B575-490A-AA53-C7F3A5009BAF}"/>
              </a:ext>
            </a:extLst>
          </p:cNvPr>
          <p:cNvSpPr/>
          <p:nvPr/>
        </p:nvSpPr>
        <p:spPr>
          <a:xfrm>
            <a:off x="3614250" y="1390049"/>
            <a:ext cx="4954563" cy="2320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i="1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*corresponding </a:t>
            </a:r>
            <a:r>
              <a:rPr lang="en-US" sz="1100" b="1" i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author contact:       </a:t>
            </a:r>
            <a:r>
              <a:rPr lang="en-US" sz="1100" b="1" i="1" u="sng" dirty="0" smtClean="0">
                <a:solidFill>
                  <a:srgbClr val="C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giuseppe.cipolla04@unipa.it</a:t>
            </a:r>
            <a:endParaRPr lang="en-US" sz="1100" b="1" i="1" u="sng" dirty="0">
              <a:solidFill>
                <a:srgbClr val="C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7" name="Segnaposto numero diapositiva 26">
            <a:extLst>
              <a:ext uri="{FF2B5EF4-FFF2-40B4-BE49-F238E27FC236}">
                <a16:creationId xmlns:a16="http://schemas.microsoft.com/office/drawing/2014/main" id="{FFE39C88-E3B5-4801-BD6F-773D79E04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885080-CCA6-4F56-86CF-0B7793DCD1BE}" type="slidenum">
              <a:rPr lang="it-IT" smtClean="0"/>
              <a:pPr/>
              <a:t>5</a:t>
            </a:fld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5D27A3C-3D81-4BF8-B3D5-BC532F3E84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5" y="6236007"/>
            <a:ext cx="1836000" cy="64238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2665" y="562124"/>
            <a:ext cx="2314575" cy="666750"/>
          </a:xfrm>
          <a:prstGeom prst="rect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65D80DBC-6551-4E10-8BD2-17B783A720A1}"/>
              </a:ext>
            </a:extLst>
          </p:cNvPr>
          <p:cNvSpPr/>
          <p:nvPr/>
        </p:nvSpPr>
        <p:spPr>
          <a:xfrm>
            <a:off x="509764" y="1736796"/>
            <a:ext cx="7410119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2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WPs as precursors of AMAX: summer and winter periods</a:t>
            </a:r>
            <a:endParaRPr lang="en-US" sz="2200" b="1" i="1" spc="50" dirty="0">
              <a:ln w="9525" cmpd="sng">
                <a:solidFill>
                  <a:schemeClr val="accent5">
                    <a:lumMod val="50000"/>
                  </a:schemeClr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65D80DBC-6551-4E10-8BD2-17B783A720A1}"/>
              </a:ext>
            </a:extLst>
          </p:cNvPr>
          <p:cNvSpPr/>
          <p:nvPr/>
        </p:nvSpPr>
        <p:spPr>
          <a:xfrm>
            <a:off x="419465" y="2272643"/>
            <a:ext cx="5435645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2200" b="1" spc="50" dirty="0">
              <a:ln w="9525" cmpd="sng">
                <a:solidFill>
                  <a:schemeClr val="accent5">
                    <a:lumMod val="50000"/>
                  </a:schemeClr>
                </a:solidFill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magine 14" descr="9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" t="5238" r="7487"/>
          <a:stretch>
            <a:fillRect/>
          </a:stretch>
        </p:blipFill>
        <p:spPr bwMode="auto">
          <a:xfrm>
            <a:off x="5112570" y="2210070"/>
            <a:ext cx="5677842" cy="442670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65D80DBC-6551-4E10-8BD2-17B783A720A1}"/>
              </a:ext>
            </a:extLst>
          </p:cNvPr>
          <p:cNvSpPr/>
          <p:nvPr/>
        </p:nvSpPr>
        <p:spPr>
          <a:xfrm>
            <a:off x="593620" y="2361453"/>
            <a:ext cx="4332342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The percentage of AMAX occurred </a:t>
            </a:r>
            <a:r>
              <a:rPr lang="en-US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during the </a:t>
            </a:r>
            <a:r>
              <a:rPr lang="en-US" i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summer </a:t>
            </a:r>
            <a:r>
              <a:rPr lang="en-US" i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period </a:t>
            </a:r>
            <a:r>
              <a:rPr lang="en-US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(from May to October)</a:t>
            </a:r>
            <a:r>
              <a:rPr lang="en-US" i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decreases 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as the duration increases, </a:t>
            </a:r>
            <a:r>
              <a:rPr lang="en-US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while a opposite pattern is recognizable under the </a:t>
            </a:r>
            <a:r>
              <a:rPr lang="en-US" i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winter </a:t>
            </a:r>
            <a:r>
              <a:rPr lang="en-US" i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period </a:t>
            </a:r>
            <a:r>
              <a:rPr lang="en-US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(from November to April);</a:t>
            </a:r>
          </a:p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At 6-hour duration the percentage of occurred AMAX, </a:t>
            </a:r>
            <a:r>
              <a:rPr lang="en-US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during </a:t>
            </a:r>
            <a:r>
              <a:rPr lang="en-US" i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summer 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and </a:t>
            </a:r>
            <a:r>
              <a:rPr lang="en-US" i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winter </a:t>
            </a:r>
            <a:r>
              <a:rPr lang="en-US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periods, is almost the same</a:t>
            </a:r>
            <a:r>
              <a:rPr lang="it-IT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67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tangolo con due angoli in diagonale arrotondati 14">
            <a:extLst>
              <a:ext uri="{FF2B5EF4-FFF2-40B4-BE49-F238E27FC236}">
                <a16:creationId xmlns:a16="http://schemas.microsoft.com/office/drawing/2014/main" id="{61E0FC21-2E23-4A7D-82C8-708A896D19E6}"/>
              </a:ext>
            </a:extLst>
          </p:cNvPr>
          <p:cNvSpPr/>
          <p:nvPr/>
        </p:nvSpPr>
        <p:spPr>
          <a:xfrm flipV="1">
            <a:off x="494383" y="1694409"/>
            <a:ext cx="10723539" cy="507151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1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9ECC474-3CC4-4475-9DD2-47656D076230}"/>
              </a:ext>
            </a:extLst>
          </p:cNvPr>
          <p:cNvSpPr txBox="1"/>
          <p:nvPr/>
        </p:nvSpPr>
        <p:spPr>
          <a:xfrm>
            <a:off x="1406499" y="93199"/>
            <a:ext cx="9242522" cy="117908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55166" tIns="27583" rIns="55166" bIns="27583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Weather circulation patterns as precursor of heavy rainfall events: an application to Sicily, Italy</a:t>
            </a:r>
            <a:endParaRPr lang="en-US" sz="20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ctr"/>
            <a:endParaRPr lang="en-US" sz="5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Giuseppe Cipolla</a:t>
            </a:r>
            <a:r>
              <a:rPr lang="en-US" sz="1200" b="1" baseline="30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1,*</a:t>
            </a:r>
            <a:r>
              <a:rPr lang="en-US" sz="12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     Antonio Francipane</a:t>
            </a:r>
            <a:r>
              <a:rPr lang="en-US" sz="1200" b="1" baseline="30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</a:t>
            </a:r>
            <a:r>
              <a:rPr lang="en-US" sz="12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     Leonardo </a:t>
            </a:r>
            <a:r>
              <a:rPr lang="en-US" sz="12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Valerio Noto</a:t>
            </a:r>
            <a:r>
              <a:rPr lang="en-US" sz="1200" b="1" baseline="30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</a:t>
            </a:r>
            <a:r>
              <a:rPr lang="en-US" sz="12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</a:p>
          <a:p>
            <a:pPr marL="827486" indent="-827486" algn="ctr"/>
            <a:endParaRPr lang="en-US" sz="5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827486" indent="-827486" algn="ctr"/>
            <a:r>
              <a:rPr lang="en-US" sz="1100" baseline="30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1.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Dipartimento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di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Ingegneria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-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Università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degli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Studi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di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Palermo, </a:t>
            </a:r>
            <a:r>
              <a:rPr lang="it-IT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Viale delle Scienze, Ed.8, 90128, Palermo 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(Italy)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6AB05A3-9BE8-4385-A392-C1D1190A9D2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958" y="1046217"/>
            <a:ext cx="1178549" cy="48885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4B6125B-0C10-4EE6-A115-F4C6E832F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6" y="62786"/>
            <a:ext cx="872370" cy="832713"/>
          </a:xfrm>
          <a:prstGeom prst="rect">
            <a:avLst/>
          </a:prstGeom>
        </p:spPr>
      </p:pic>
      <p:sp>
        <p:nvSpPr>
          <p:cNvPr id="22" name="Fumetto 4 70">
            <a:extLst>
              <a:ext uri="{FF2B5EF4-FFF2-40B4-BE49-F238E27FC236}">
                <a16:creationId xmlns:a16="http://schemas.microsoft.com/office/drawing/2014/main" id="{77A84351-B575-490A-AA53-C7F3A5009BAF}"/>
              </a:ext>
            </a:extLst>
          </p:cNvPr>
          <p:cNvSpPr/>
          <p:nvPr/>
        </p:nvSpPr>
        <p:spPr>
          <a:xfrm>
            <a:off x="3614250" y="1390049"/>
            <a:ext cx="4954563" cy="2320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i="1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*corresponding </a:t>
            </a:r>
            <a:r>
              <a:rPr lang="en-US" sz="1100" b="1" i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author contact:       </a:t>
            </a:r>
            <a:r>
              <a:rPr lang="en-US" sz="1100" b="1" i="1" u="sng" dirty="0" smtClean="0">
                <a:solidFill>
                  <a:srgbClr val="C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giuseppe.cipolla04@unipa.it</a:t>
            </a:r>
            <a:endParaRPr lang="en-US" sz="1100" b="1" i="1" u="sng" dirty="0">
              <a:solidFill>
                <a:srgbClr val="C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7" name="Segnaposto numero diapositiva 26">
            <a:extLst>
              <a:ext uri="{FF2B5EF4-FFF2-40B4-BE49-F238E27FC236}">
                <a16:creationId xmlns:a16="http://schemas.microsoft.com/office/drawing/2014/main" id="{FFE39C88-E3B5-4801-BD6F-773D79E04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885080-CCA6-4F56-86CF-0B7793DCD1BE}" type="slidenum">
              <a:rPr lang="it-IT" smtClean="0"/>
              <a:pPr/>
              <a:t>6</a:t>
            </a:fld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5D27A3C-3D81-4BF8-B3D5-BC532F3E84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5" y="6236007"/>
            <a:ext cx="1836000" cy="64238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2665" y="562124"/>
            <a:ext cx="2314575" cy="666750"/>
          </a:xfrm>
          <a:prstGeom prst="rect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65D80DBC-6551-4E10-8BD2-17B783A720A1}"/>
              </a:ext>
            </a:extLst>
          </p:cNvPr>
          <p:cNvSpPr/>
          <p:nvPr/>
        </p:nvSpPr>
        <p:spPr>
          <a:xfrm>
            <a:off x="509764" y="1736796"/>
            <a:ext cx="7410119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2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WPs as precursors of AMAX: summer and winter periods</a:t>
            </a:r>
            <a:endParaRPr lang="en-US" sz="2200" b="1" i="1" spc="50" dirty="0">
              <a:ln w="9525" cmpd="sng">
                <a:solidFill>
                  <a:schemeClr val="accent5">
                    <a:lumMod val="50000"/>
                  </a:schemeClr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Immagine 3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945" y="2272643"/>
            <a:ext cx="5056345" cy="4442249"/>
          </a:xfrm>
          <a:prstGeom prst="rect">
            <a:avLst/>
          </a:prstGeom>
        </p:spPr>
      </p:pic>
      <p:sp>
        <p:nvSpPr>
          <p:cNvPr id="40" name="Rettangolo 39">
            <a:extLst>
              <a:ext uri="{FF2B5EF4-FFF2-40B4-BE49-F238E27FC236}">
                <a16:creationId xmlns:a16="http://schemas.microsoft.com/office/drawing/2014/main" id="{65D80DBC-6551-4E10-8BD2-17B783A720A1}"/>
              </a:ext>
            </a:extLst>
          </p:cNvPr>
          <p:cNvSpPr/>
          <p:nvPr/>
        </p:nvSpPr>
        <p:spPr>
          <a:xfrm>
            <a:off x="419465" y="2272643"/>
            <a:ext cx="5435645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2200" b="1" spc="50" dirty="0">
              <a:ln w="9525" cmpd="sng">
                <a:solidFill>
                  <a:schemeClr val="accent5">
                    <a:lumMod val="50000"/>
                  </a:schemeClr>
                </a:solidFill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65D80DBC-6551-4E10-8BD2-17B783A720A1}"/>
              </a:ext>
            </a:extLst>
          </p:cNvPr>
          <p:cNvSpPr/>
          <p:nvPr/>
        </p:nvSpPr>
        <p:spPr>
          <a:xfrm>
            <a:off x="593619" y="2213232"/>
            <a:ext cx="5254694" cy="22252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altLang="en-US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In </a:t>
            </a:r>
            <a:r>
              <a:rPr lang="en-US" altLang="en-US" i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summer period </a:t>
            </a:r>
            <a:r>
              <a:rPr lang="en-US" altLang="en-US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there is a net prevalence of WP1 (NAO-) on the other WPs in the occurrence of rainfall AMAX, at all durations;</a:t>
            </a:r>
          </a:p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altLang="en-US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Despite in </a:t>
            </a:r>
            <a:r>
              <a:rPr lang="en-US" altLang="en-US" i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winter period </a:t>
            </a:r>
            <a:r>
              <a:rPr lang="en-US" altLang="en-US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WP1 is always the main WP leading to the occurrence of rainfall AMAX, the contribution of WP2 (NAO+) becomes relevant as well.</a:t>
            </a:r>
            <a:endParaRPr lang="en-US" altLang="en-US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19" y="4654692"/>
            <a:ext cx="1849437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1768963" y="4403701"/>
            <a:ext cx="868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 b="1" dirty="0">
                <a:latin typeface="Tahoma" panose="020B0604030504040204" pitchFamily="34" charset="0"/>
                <a:cs typeface="Tahoma" panose="020B0604030504040204" pitchFamily="34" charset="0"/>
              </a:rPr>
              <a:t>NAO-</a:t>
            </a:r>
          </a:p>
        </p:txBody>
      </p:sp>
      <p:pic>
        <p:nvPicPr>
          <p:cNvPr id="20" name="Immagine 19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739" y="4654692"/>
            <a:ext cx="1847850" cy="150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4132482" y="4412441"/>
            <a:ext cx="868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NAO+</a:t>
            </a:r>
            <a:endParaRPr lang="en-US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62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tangolo con due angoli in diagonale arrotondati 14">
            <a:extLst>
              <a:ext uri="{FF2B5EF4-FFF2-40B4-BE49-F238E27FC236}">
                <a16:creationId xmlns:a16="http://schemas.microsoft.com/office/drawing/2014/main" id="{61E0FC21-2E23-4A7D-82C8-708A896D19E6}"/>
              </a:ext>
            </a:extLst>
          </p:cNvPr>
          <p:cNvSpPr/>
          <p:nvPr/>
        </p:nvSpPr>
        <p:spPr>
          <a:xfrm flipV="1">
            <a:off x="493340" y="1730456"/>
            <a:ext cx="10723539" cy="507151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1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9ECC474-3CC4-4475-9DD2-47656D076230}"/>
              </a:ext>
            </a:extLst>
          </p:cNvPr>
          <p:cNvSpPr txBox="1"/>
          <p:nvPr/>
        </p:nvSpPr>
        <p:spPr>
          <a:xfrm>
            <a:off x="1406499" y="93199"/>
            <a:ext cx="9242522" cy="117908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55166" tIns="27583" rIns="55166" bIns="27583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Weather circulation patterns as precursor of heavy rainfall events: an application to Sicily, Italy</a:t>
            </a:r>
            <a:endParaRPr lang="en-US" sz="20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ctr"/>
            <a:endParaRPr lang="en-US" sz="5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Giuseppe Cipolla</a:t>
            </a:r>
            <a:r>
              <a:rPr lang="en-US" sz="1200" b="1" baseline="30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1,*</a:t>
            </a:r>
            <a:r>
              <a:rPr lang="en-US" sz="12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     Antonio Francipane</a:t>
            </a:r>
            <a:r>
              <a:rPr lang="en-US" sz="1200" b="1" baseline="30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</a:t>
            </a:r>
            <a:r>
              <a:rPr lang="en-US" sz="12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     Leonardo </a:t>
            </a:r>
            <a:r>
              <a:rPr lang="en-US" sz="12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Valerio Noto</a:t>
            </a:r>
            <a:r>
              <a:rPr lang="en-US" sz="1200" b="1" baseline="30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</a:t>
            </a:r>
            <a:r>
              <a:rPr lang="en-US" sz="12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</a:p>
          <a:p>
            <a:pPr marL="827486" indent="-827486" algn="ctr"/>
            <a:endParaRPr lang="en-US" sz="5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827486" indent="-827486" algn="ctr"/>
            <a:r>
              <a:rPr lang="en-US" sz="1100" baseline="30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1.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Dipartimento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di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Ingegneria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-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Università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degli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Studi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di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Palermo, </a:t>
            </a:r>
            <a:r>
              <a:rPr lang="it-IT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Viale delle Scienze, Ed.8, 90128, Palermo 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(Italy)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6AB05A3-9BE8-4385-A392-C1D1190A9D2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958" y="1046217"/>
            <a:ext cx="1178549" cy="48885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4B6125B-0C10-4EE6-A115-F4C6E832F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6" y="62786"/>
            <a:ext cx="872370" cy="832713"/>
          </a:xfrm>
          <a:prstGeom prst="rect">
            <a:avLst/>
          </a:prstGeom>
        </p:spPr>
      </p:pic>
      <p:sp>
        <p:nvSpPr>
          <p:cNvPr id="22" name="Fumetto 4 70">
            <a:extLst>
              <a:ext uri="{FF2B5EF4-FFF2-40B4-BE49-F238E27FC236}">
                <a16:creationId xmlns:a16="http://schemas.microsoft.com/office/drawing/2014/main" id="{77A84351-B575-490A-AA53-C7F3A5009BAF}"/>
              </a:ext>
            </a:extLst>
          </p:cNvPr>
          <p:cNvSpPr/>
          <p:nvPr/>
        </p:nvSpPr>
        <p:spPr>
          <a:xfrm>
            <a:off x="3614250" y="1390049"/>
            <a:ext cx="4954563" cy="2320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i="1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*corresponding </a:t>
            </a:r>
            <a:r>
              <a:rPr lang="en-US" sz="1100" b="1" i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author contact:       </a:t>
            </a:r>
            <a:r>
              <a:rPr lang="en-US" sz="1100" b="1" i="1" u="sng" dirty="0" smtClean="0">
                <a:solidFill>
                  <a:srgbClr val="C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giuseppe.cipolla04@unipa.it</a:t>
            </a:r>
            <a:endParaRPr lang="en-US" sz="1100" b="1" i="1" u="sng" dirty="0">
              <a:solidFill>
                <a:srgbClr val="C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7" name="Segnaposto numero diapositiva 26">
            <a:extLst>
              <a:ext uri="{FF2B5EF4-FFF2-40B4-BE49-F238E27FC236}">
                <a16:creationId xmlns:a16="http://schemas.microsoft.com/office/drawing/2014/main" id="{FFE39C88-E3B5-4801-BD6F-773D79E04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885080-CCA6-4F56-86CF-0B7793DCD1BE}" type="slidenum">
              <a:rPr lang="it-IT" smtClean="0"/>
              <a:pPr/>
              <a:t>7</a:t>
            </a:fld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5D27A3C-3D81-4BF8-B3D5-BC532F3E84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5" y="6236007"/>
            <a:ext cx="1836000" cy="64238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2665" y="562124"/>
            <a:ext cx="2314575" cy="666750"/>
          </a:xfrm>
          <a:prstGeom prst="rect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65D80DBC-6551-4E10-8BD2-17B783A720A1}"/>
              </a:ext>
            </a:extLst>
          </p:cNvPr>
          <p:cNvSpPr/>
          <p:nvPr/>
        </p:nvSpPr>
        <p:spPr>
          <a:xfrm>
            <a:off x="509766" y="1677334"/>
            <a:ext cx="7410119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22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AMAX </a:t>
            </a:r>
            <a:r>
              <a:rPr lang="en-US" sz="22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endParaRPr lang="en-US" sz="2200" b="1" i="1" spc="50" dirty="0">
              <a:ln w="9525" cmpd="sng">
                <a:solidFill>
                  <a:schemeClr val="accent5">
                    <a:lumMod val="50000"/>
                  </a:schemeClr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65D80DBC-6551-4E10-8BD2-17B783A720A1}"/>
              </a:ext>
            </a:extLst>
          </p:cNvPr>
          <p:cNvSpPr/>
          <p:nvPr/>
        </p:nvSpPr>
        <p:spPr>
          <a:xfrm>
            <a:off x="419465" y="2272643"/>
            <a:ext cx="5435645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2200" b="1" spc="50" dirty="0">
              <a:ln w="9525" cmpd="sng">
                <a:solidFill>
                  <a:schemeClr val="accent5">
                    <a:lumMod val="50000"/>
                  </a:schemeClr>
                </a:solidFill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magine 14" descr="7.png"/>
          <p:cNvPicPr>
            <a:picLocks noChangeAspect="1"/>
          </p:cNvPicPr>
          <p:nvPr/>
        </p:nvPicPr>
        <p:blipFill>
          <a:blip r:embed="rId6" cstate="print"/>
          <a:srcRect l="11512" t="13716" r="14363" b="16740"/>
          <a:stretch>
            <a:fillRect/>
          </a:stretch>
        </p:blipFill>
        <p:spPr>
          <a:xfrm>
            <a:off x="2964142" y="5075526"/>
            <a:ext cx="2501365" cy="1659559"/>
          </a:xfrm>
          <a:prstGeom prst="rect">
            <a:avLst/>
          </a:prstGeom>
        </p:spPr>
      </p:pic>
      <p:pic>
        <p:nvPicPr>
          <p:cNvPr id="16" name="Immagine 1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329" y="5075526"/>
            <a:ext cx="4717692" cy="1659559"/>
          </a:xfrm>
          <a:prstGeom prst="rect">
            <a:avLst/>
          </a:prstGeom>
        </p:spPr>
      </p:pic>
      <p:sp>
        <p:nvSpPr>
          <p:cNvPr id="17" name="CasellaDiTesto 3"/>
          <p:cNvSpPr txBox="1">
            <a:spLocks noChangeArrowheads="1"/>
          </p:cNvSpPr>
          <p:nvPr/>
        </p:nvSpPr>
        <p:spPr bwMode="auto">
          <a:xfrm>
            <a:off x="581958" y="3033541"/>
            <a:ext cx="1215648" cy="600164"/>
          </a:xfrm>
          <a:prstGeom prst="rect">
            <a:avLst/>
          </a:prstGeom>
          <a:gradFill rotWithShape="1">
            <a:gsLst>
              <a:gs pos="0">
                <a:srgbClr val="C1E0FE"/>
              </a:gs>
              <a:gs pos="50000">
                <a:srgbClr val="D7EAFE"/>
              </a:gs>
              <a:gs pos="100000">
                <a:srgbClr val="EBF4FE"/>
              </a:gs>
            </a:gsLst>
            <a:lin ang="81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100" b="1" dirty="0" smtClean="0">
                <a:cs typeface="Arial" panose="020B0604020202020204" pitchFamily="34" charset="0"/>
              </a:rPr>
              <a:t>Days of occurrence of AMAX</a:t>
            </a:r>
            <a:endParaRPr lang="en-US" altLang="en-US" sz="1100" b="1" dirty="0">
              <a:cs typeface="Arial" panose="020B0604020202020204" pitchFamily="34" charset="0"/>
            </a:endParaRPr>
          </a:p>
        </p:txBody>
      </p:sp>
      <p:sp>
        <p:nvSpPr>
          <p:cNvPr id="18" name="CasellaDiTesto 3"/>
          <p:cNvSpPr txBox="1">
            <a:spLocks noChangeArrowheads="1"/>
          </p:cNvSpPr>
          <p:nvPr/>
        </p:nvSpPr>
        <p:spPr bwMode="auto">
          <a:xfrm>
            <a:off x="2173304" y="3086389"/>
            <a:ext cx="1215648" cy="600164"/>
          </a:xfrm>
          <a:prstGeom prst="rect">
            <a:avLst/>
          </a:prstGeom>
          <a:gradFill rotWithShape="1">
            <a:gsLst>
              <a:gs pos="0">
                <a:srgbClr val="C1E0FE"/>
              </a:gs>
              <a:gs pos="50000">
                <a:srgbClr val="D7EAFE"/>
              </a:gs>
              <a:gs pos="100000">
                <a:srgbClr val="EBF4FE"/>
              </a:gs>
            </a:gsLst>
            <a:lin ang="81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it-IT" altLang="en-US" sz="1100" b="1" dirty="0" err="1" smtClean="0">
                <a:cs typeface="Arial" panose="020B0604020202020204" pitchFamily="34" charset="0"/>
              </a:rPr>
              <a:t>Lat</a:t>
            </a:r>
            <a:r>
              <a:rPr lang="it-IT" altLang="en-US" sz="1100" b="1" dirty="0" smtClean="0">
                <a:cs typeface="Arial" panose="020B0604020202020204" pitchFamily="34" charset="0"/>
              </a:rPr>
              <a:t>/</a:t>
            </a:r>
            <a:r>
              <a:rPr lang="it-IT" altLang="en-US" sz="1100" b="1" dirty="0" err="1" smtClean="0">
                <a:cs typeface="Arial" panose="020B0604020202020204" pitchFamily="34" charset="0"/>
              </a:rPr>
              <a:t>Lon</a:t>
            </a:r>
            <a:r>
              <a:rPr lang="it-IT" altLang="en-US" sz="1100" b="1" dirty="0" smtClean="0">
                <a:cs typeface="Arial" panose="020B0604020202020204" pitchFamily="34" charset="0"/>
              </a:rPr>
              <a:t> of the </a:t>
            </a:r>
            <a:r>
              <a:rPr lang="it-IT" altLang="en-US" sz="1100" b="1" dirty="0" err="1" smtClean="0">
                <a:cs typeface="Arial" panose="020B0604020202020204" pitchFamily="34" charset="0"/>
              </a:rPr>
              <a:t>considered</a:t>
            </a:r>
            <a:r>
              <a:rPr lang="it-IT" altLang="en-US" sz="1100" b="1" dirty="0" smtClean="0">
                <a:cs typeface="Arial" panose="020B0604020202020204" pitchFamily="34" charset="0"/>
              </a:rPr>
              <a:t> </a:t>
            </a:r>
            <a:r>
              <a:rPr lang="it-IT" altLang="en-US" sz="1100" b="1" dirty="0" err="1" smtClean="0">
                <a:cs typeface="Arial" panose="020B0604020202020204" pitchFamily="34" charset="0"/>
              </a:rPr>
              <a:t>gauge</a:t>
            </a:r>
            <a:endParaRPr lang="en-US" altLang="en-US" sz="1100" b="1" dirty="0">
              <a:cs typeface="Arial" panose="020B060402020202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158064" y="3926188"/>
            <a:ext cx="1216025" cy="76944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lumOff val="3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lumOff val="35000"/>
                  <a:tint val="23500"/>
                  <a:satMod val="160000"/>
                </a:schemeClr>
              </a:gs>
            </a:gsLst>
            <a:lin ang="8100000" scaled="1"/>
            <a:tileRect/>
          </a:gradFill>
          <a:ln w="19050">
            <a:noFill/>
            <a:prstDash val="sysDot"/>
          </a:ln>
        </p:spPr>
        <p:txBody>
          <a:bodyPr anchor="ctr" anchorCtr="1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Min of VIDMF at each day for each pixel covering Sicily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2165314" y="2081127"/>
            <a:ext cx="1216025" cy="76944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lumOff val="3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lumOff val="35000"/>
                  <a:tint val="23500"/>
                  <a:satMod val="160000"/>
                </a:schemeClr>
              </a:gs>
            </a:gsLst>
            <a:lin ang="8100000" scaled="1"/>
            <a:tileRect/>
          </a:gradFill>
          <a:ln w="19050">
            <a:noFill/>
            <a:prstDash val="sysDot"/>
          </a:ln>
        </p:spPr>
        <p:txBody>
          <a:bodyPr anchor="ctr" anchorCtr="1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Max of CAPE at each day for each pixel covering Sicily</a:t>
            </a:r>
          </a:p>
        </p:txBody>
      </p:sp>
      <p:cxnSp>
        <p:nvCxnSpPr>
          <p:cNvPr id="21" name="Connettore 4 20"/>
          <p:cNvCxnSpPr>
            <a:stCxn id="17" idx="3"/>
            <a:endCxn id="20" idx="1"/>
          </p:cNvCxnSpPr>
          <p:nvPr/>
        </p:nvCxnSpPr>
        <p:spPr>
          <a:xfrm flipV="1">
            <a:off x="1797606" y="2465848"/>
            <a:ext cx="367708" cy="86777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4 23"/>
          <p:cNvCxnSpPr>
            <a:stCxn id="17" idx="3"/>
            <a:endCxn id="19" idx="1"/>
          </p:cNvCxnSpPr>
          <p:nvPr/>
        </p:nvCxnSpPr>
        <p:spPr>
          <a:xfrm>
            <a:off x="1797606" y="3333623"/>
            <a:ext cx="360458" cy="977286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3821451" y="2586096"/>
            <a:ext cx="1216025" cy="60016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lumOff val="3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lumOff val="35000"/>
                  <a:tint val="23500"/>
                  <a:satMod val="160000"/>
                </a:schemeClr>
              </a:gs>
            </a:gsLst>
            <a:lin ang="8100000" scaled="1"/>
            <a:tileRect/>
          </a:gradFill>
          <a:ln w="19050">
            <a:noFill/>
            <a:prstDash val="sysDot"/>
          </a:ln>
        </p:spPr>
        <p:txBody>
          <a:bodyPr anchor="ctr" anchorCtr="1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CAPE at each day </a:t>
            </a:r>
            <a:r>
              <a:rPr lang="en-US" sz="1100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of AMAX occurrence</a:t>
            </a:r>
            <a:endParaRPr lang="en-US" sz="1100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3818347" y="3557950"/>
            <a:ext cx="1216025" cy="60016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lumOff val="3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lumOff val="35000"/>
                  <a:tint val="23500"/>
                  <a:satMod val="160000"/>
                </a:schemeClr>
              </a:gs>
            </a:gsLst>
            <a:lin ang="8100000" scaled="1"/>
            <a:tileRect/>
          </a:gradFill>
          <a:ln w="19050">
            <a:noFill/>
            <a:prstDash val="sysDot"/>
          </a:ln>
        </p:spPr>
        <p:txBody>
          <a:bodyPr anchor="ctr" anchorCtr="1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VIDMF at each day </a:t>
            </a:r>
            <a:r>
              <a:rPr lang="en-US" sz="1100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of AMAX occurrence</a:t>
            </a:r>
            <a:endParaRPr lang="en-US" sz="1100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Connettore 4 30"/>
          <p:cNvCxnSpPr>
            <a:stCxn id="18" idx="3"/>
            <a:endCxn id="29" idx="1"/>
          </p:cNvCxnSpPr>
          <p:nvPr/>
        </p:nvCxnSpPr>
        <p:spPr>
          <a:xfrm flipV="1">
            <a:off x="3388952" y="2886178"/>
            <a:ext cx="432499" cy="50029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4 33"/>
          <p:cNvCxnSpPr>
            <a:stCxn id="20" idx="3"/>
            <a:endCxn id="29" idx="1"/>
          </p:cNvCxnSpPr>
          <p:nvPr/>
        </p:nvCxnSpPr>
        <p:spPr>
          <a:xfrm>
            <a:off x="3381339" y="2465848"/>
            <a:ext cx="440112" cy="42033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4 41"/>
          <p:cNvCxnSpPr>
            <a:stCxn id="19" idx="3"/>
            <a:endCxn id="30" idx="1"/>
          </p:cNvCxnSpPr>
          <p:nvPr/>
        </p:nvCxnSpPr>
        <p:spPr>
          <a:xfrm flipV="1">
            <a:off x="3374089" y="3858032"/>
            <a:ext cx="444258" cy="45287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4 42"/>
          <p:cNvCxnSpPr>
            <a:stCxn id="18" idx="3"/>
            <a:endCxn id="30" idx="1"/>
          </p:cNvCxnSpPr>
          <p:nvPr/>
        </p:nvCxnSpPr>
        <p:spPr>
          <a:xfrm>
            <a:off x="3388952" y="3386471"/>
            <a:ext cx="429395" cy="47156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asellaDiTesto 3"/>
          <p:cNvSpPr txBox="1">
            <a:spLocks noChangeArrowheads="1"/>
          </p:cNvSpPr>
          <p:nvPr/>
        </p:nvSpPr>
        <p:spPr bwMode="auto">
          <a:xfrm>
            <a:off x="3818724" y="4358325"/>
            <a:ext cx="1215648" cy="600164"/>
          </a:xfrm>
          <a:prstGeom prst="rect">
            <a:avLst/>
          </a:prstGeom>
          <a:gradFill rotWithShape="1">
            <a:gsLst>
              <a:gs pos="0">
                <a:srgbClr val="C1E0FE"/>
              </a:gs>
              <a:gs pos="50000">
                <a:srgbClr val="D7EAFE"/>
              </a:gs>
              <a:gs pos="100000">
                <a:srgbClr val="EBF4FE"/>
              </a:gs>
            </a:gsLst>
            <a:lin ang="81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it-IT" altLang="en-US" sz="1100" b="1" dirty="0" err="1" smtClean="0">
                <a:cs typeface="Arial" panose="020B0604020202020204" pitchFamily="34" charset="0"/>
              </a:rPr>
              <a:t>Membership</a:t>
            </a:r>
            <a:r>
              <a:rPr lang="it-IT" altLang="en-US" sz="1100" b="1" dirty="0" smtClean="0">
                <a:cs typeface="Arial" panose="020B0604020202020204" pitchFamily="34" charset="0"/>
              </a:rPr>
              <a:t> </a:t>
            </a:r>
            <a:r>
              <a:rPr lang="it-IT" altLang="en-US" sz="1100" b="1" dirty="0" err="1" smtClean="0">
                <a:cs typeface="Arial" panose="020B0604020202020204" pitchFamily="34" charset="0"/>
              </a:rPr>
              <a:t>functions</a:t>
            </a:r>
            <a:r>
              <a:rPr lang="it-IT" altLang="en-US" sz="1100" b="1" dirty="0" smtClean="0">
                <a:cs typeface="Arial" panose="020B0604020202020204" pitchFamily="34" charset="0"/>
              </a:rPr>
              <a:t> of VIDMF</a:t>
            </a:r>
            <a:endParaRPr lang="en-US" altLang="en-US" sz="1100" b="1" dirty="0">
              <a:cs typeface="Arial" panose="020B0604020202020204" pitchFamily="34" charset="0"/>
            </a:endParaRPr>
          </a:p>
        </p:txBody>
      </p:sp>
      <p:sp>
        <p:nvSpPr>
          <p:cNvPr id="62" name="CasellaDiTesto 3"/>
          <p:cNvSpPr txBox="1">
            <a:spLocks noChangeArrowheads="1"/>
          </p:cNvSpPr>
          <p:nvPr/>
        </p:nvSpPr>
        <p:spPr bwMode="auto">
          <a:xfrm>
            <a:off x="3821828" y="1766717"/>
            <a:ext cx="1215648" cy="600164"/>
          </a:xfrm>
          <a:prstGeom prst="rect">
            <a:avLst/>
          </a:prstGeom>
          <a:gradFill rotWithShape="1">
            <a:gsLst>
              <a:gs pos="0">
                <a:srgbClr val="C1E0FE"/>
              </a:gs>
              <a:gs pos="50000">
                <a:srgbClr val="D7EAFE"/>
              </a:gs>
              <a:gs pos="100000">
                <a:srgbClr val="EBF4FE"/>
              </a:gs>
            </a:gsLst>
            <a:lin ang="81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it-IT" altLang="en-US" sz="1100" b="1" dirty="0" err="1" smtClean="0">
                <a:cs typeface="Arial" panose="020B0604020202020204" pitchFamily="34" charset="0"/>
              </a:rPr>
              <a:t>Membership</a:t>
            </a:r>
            <a:r>
              <a:rPr lang="it-IT" altLang="en-US" sz="1100" b="1" dirty="0" smtClean="0">
                <a:cs typeface="Arial" panose="020B0604020202020204" pitchFamily="34" charset="0"/>
              </a:rPr>
              <a:t> </a:t>
            </a:r>
            <a:r>
              <a:rPr lang="it-IT" altLang="en-US" sz="1100" b="1" dirty="0" err="1" smtClean="0">
                <a:cs typeface="Arial" panose="020B0604020202020204" pitchFamily="34" charset="0"/>
              </a:rPr>
              <a:t>functions</a:t>
            </a:r>
            <a:r>
              <a:rPr lang="it-IT" altLang="en-US" sz="1100" b="1" dirty="0" smtClean="0">
                <a:cs typeface="Arial" panose="020B0604020202020204" pitchFamily="34" charset="0"/>
              </a:rPr>
              <a:t> of CAPE</a:t>
            </a:r>
            <a:endParaRPr lang="en-US" altLang="en-US" sz="1100" b="1" dirty="0">
              <a:cs typeface="Arial" panose="020B0604020202020204" pitchFamily="34" charset="0"/>
            </a:endParaRPr>
          </a:p>
        </p:txBody>
      </p:sp>
      <p:cxnSp>
        <p:nvCxnSpPr>
          <p:cNvPr id="74" name="Connettore 4 73"/>
          <p:cNvCxnSpPr>
            <a:stCxn id="62" idx="3"/>
            <a:endCxn id="77" idx="1"/>
          </p:cNvCxnSpPr>
          <p:nvPr/>
        </p:nvCxnSpPr>
        <p:spPr>
          <a:xfrm>
            <a:off x="5037476" y="2066799"/>
            <a:ext cx="495397" cy="400319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asellaDiTesto 76"/>
          <p:cNvSpPr txBox="1"/>
          <p:nvPr/>
        </p:nvSpPr>
        <p:spPr>
          <a:xfrm>
            <a:off x="5532873" y="2082397"/>
            <a:ext cx="1723355" cy="76944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lumOff val="3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lumOff val="35000"/>
                  <a:tint val="23500"/>
                  <a:satMod val="160000"/>
                </a:schemeClr>
              </a:gs>
            </a:gsLst>
            <a:lin ang="8100000" scaled="1"/>
            <a:tileRect/>
          </a:gradFill>
          <a:ln w="19050">
            <a:noFill/>
            <a:prstDash val="sysDot"/>
          </a:ln>
        </p:spPr>
        <p:txBody>
          <a:bodyPr wrap="square" anchor="ctr" anchorCtr="1">
            <a:spAutoFit/>
          </a:bodyPr>
          <a:lstStyle/>
          <a:p>
            <a:pPr algn="ctr"/>
            <a:r>
              <a:rPr lang="en-US" sz="1100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Degree of membership (DM) of CAPE at </a:t>
            </a:r>
            <a:r>
              <a:rPr lang="en-US" sz="11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each </a:t>
            </a:r>
            <a:r>
              <a:rPr lang="en-US" sz="1100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AMAX to the class convective (stratiform)</a:t>
            </a:r>
            <a:endParaRPr lang="en-US" sz="1100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cxnSp>
        <p:nvCxnSpPr>
          <p:cNvPr id="79" name="Connettore 4 78"/>
          <p:cNvCxnSpPr>
            <a:stCxn id="29" idx="3"/>
            <a:endCxn id="77" idx="1"/>
          </p:cNvCxnSpPr>
          <p:nvPr/>
        </p:nvCxnSpPr>
        <p:spPr>
          <a:xfrm flipV="1">
            <a:off x="5037476" y="2467118"/>
            <a:ext cx="495397" cy="41906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asellaDiTesto 87"/>
          <p:cNvSpPr txBox="1"/>
          <p:nvPr/>
        </p:nvSpPr>
        <p:spPr>
          <a:xfrm>
            <a:off x="5532872" y="3926188"/>
            <a:ext cx="1723355" cy="76944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lumOff val="3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lumOff val="35000"/>
                  <a:tint val="23500"/>
                  <a:satMod val="160000"/>
                </a:schemeClr>
              </a:gs>
            </a:gsLst>
            <a:lin ang="8100000" scaled="1"/>
            <a:tileRect/>
          </a:gradFill>
          <a:ln w="19050">
            <a:noFill/>
            <a:prstDash val="sysDot"/>
          </a:ln>
        </p:spPr>
        <p:txBody>
          <a:bodyPr wrap="square" anchor="ctr" anchorCtr="1">
            <a:spAutoFit/>
          </a:bodyPr>
          <a:lstStyle/>
          <a:p>
            <a:pPr algn="ctr"/>
            <a:r>
              <a:rPr lang="en-US" sz="1100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Degree of membership (DM) of VIDMF at </a:t>
            </a:r>
            <a:r>
              <a:rPr lang="en-US" sz="11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each </a:t>
            </a:r>
            <a:r>
              <a:rPr lang="en-US" sz="1100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AMAX to the class convective (stratiform)</a:t>
            </a:r>
            <a:endParaRPr lang="en-US" sz="1100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cxnSp>
        <p:nvCxnSpPr>
          <p:cNvPr id="89" name="Connettore 4 88"/>
          <p:cNvCxnSpPr>
            <a:stCxn id="30" idx="3"/>
            <a:endCxn id="88" idx="1"/>
          </p:cNvCxnSpPr>
          <p:nvPr/>
        </p:nvCxnSpPr>
        <p:spPr>
          <a:xfrm>
            <a:off x="5034372" y="3858032"/>
            <a:ext cx="498500" cy="45287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4 91"/>
          <p:cNvCxnSpPr>
            <a:stCxn id="61" idx="3"/>
            <a:endCxn id="88" idx="1"/>
          </p:cNvCxnSpPr>
          <p:nvPr/>
        </p:nvCxnSpPr>
        <p:spPr>
          <a:xfrm flipV="1">
            <a:off x="5034372" y="4310909"/>
            <a:ext cx="498500" cy="34749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CasellaDiTesto 94"/>
          <p:cNvSpPr txBox="1"/>
          <p:nvPr/>
        </p:nvSpPr>
        <p:spPr>
          <a:xfrm>
            <a:off x="6882756" y="3130768"/>
            <a:ext cx="1216152" cy="43088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ctr" anchorCtr="1">
            <a:spAutoFit/>
          </a:bodyPr>
          <a:lstStyle/>
          <a:p>
            <a:pPr algn="ctr"/>
            <a:r>
              <a:rPr lang="en-US" sz="1100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Minimum DM (logical AND)</a:t>
            </a:r>
            <a:endParaRPr lang="en-US" sz="1100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cxnSp>
        <p:nvCxnSpPr>
          <p:cNvPr id="96" name="Connettore 4 95"/>
          <p:cNvCxnSpPr>
            <a:stCxn id="77" idx="2"/>
            <a:endCxn id="95" idx="1"/>
          </p:cNvCxnSpPr>
          <p:nvPr/>
        </p:nvCxnSpPr>
        <p:spPr>
          <a:xfrm rot="16200000" flipH="1">
            <a:off x="6391466" y="2854922"/>
            <a:ext cx="494374" cy="488205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4 98"/>
          <p:cNvCxnSpPr>
            <a:stCxn id="88" idx="0"/>
            <a:endCxn id="95" idx="1"/>
          </p:cNvCxnSpPr>
          <p:nvPr/>
        </p:nvCxnSpPr>
        <p:spPr>
          <a:xfrm rot="5400000" flipH="1" flipV="1">
            <a:off x="6348665" y="3392097"/>
            <a:ext cx="579976" cy="488206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asellaDiTesto 103"/>
          <p:cNvSpPr txBox="1"/>
          <p:nvPr/>
        </p:nvSpPr>
        <p:spPr>
          <a:xfrm>
            <a:off x="8545794" y="3045046"/>
            <a:ext cx="1724290" cy="60016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lumOff val="3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lumOff val="35000"/>
                  <a:tint val="23500"/>
                  <a:satMod val="160000"/>
                </a:schemeClr>
              </a:gs>
            </a:gsLst>
            <a:lin ang="8100000" scaled="1"/>
            <a:tileRect/>
          </a:gradFill>
          <a:ln w="19050">
            <a:noFill/>
            <a:prstDash val="sysDot"/>
          </a:ln>
        </p:spPr>
        <p:txBody>
          <a:bodyPr wrap="square" anchor="ctr" anchorCtr="1">
            <a:spAutoFit/>
          </a:bodyPr>
          <a:lstStyle/>
          <a:p>
            <a:pPr algn="ctr"/>
            <a:r>
              <a:rPr lang="en-US" sz="1100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DM of </a:t>
            </a:r>
            <a:r>
              <a:rPr lang="en-US" sz="11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each </a:t>
            </a:r>
            <a:r>
              <a:rPr lang="en-US" sz="1100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AMAX to the class convective (stratiform)</a:t>
            </a:r>
            <a:endParaRPr lang="en-US" sz="1100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cxnSp>
        <p:nvCxnSpPr>
          <p:cNvPr id="107" name="Connettore 2 106"/>
          <p:cNvCxnSpPr>
            <a:stCxn id="95" idx="3"/>
            <a:endCxn id="104" idx="1"/>
          </p:cNvCxnSpPr>
          <p:nvPr/>
        </p:nvCxnSpPr>
        <p:spPr>
          <a:xfrm flipV="1">
            <a:off x="8098908" y="3345128"/>
            <a:ext cx="446886" cy="10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CasellaDiTesto 111"/>
          <p:cNvSpPr txBox="1"/>
          <p:nvPr/>
        </p:nvSpPr>
        <p:spPr>
          <a:xfrm>
            <a:off x="8993324" y="2475527"/>
            <a:ext cx="829229" cy="267543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anchor="ctr" anchorCtr="1">
            <a:spAutoFit/>
          </a:bodyPr>
          <a:lstStyle/>
          <a:p>
            <a:pPr algn="ctr"/>
            <a:r>
              <a:rPr lang="en-US" sz="1100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DM ≥</a:t>
            </a:r>
            <a:r>
              <a:rPr lang="it-IT" sz="1100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0.6</a:t>
            </a:r>
            <a:endParaRPr lang="en-US" sz="1100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cxnSp>
        <p:nvCxnSpPr>
          <p:cNvPr id="113" name="Connettore 2 112"/>
          <p:cNvCxnSpPr>
            <a:stCxn id="104" idx="0"/>
            <a:endCxn id="112" idx="2"/>
          </p:cNvCxnSpPr>
          <p:nvPr/>
        </p:nvCxnSpPr>
        <p:spPr>
          <a:xfrm flipV="1">
            <a:off x="9407939" y="2743070"/>
            <a:ext cx="0" cy="3019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CasellaDiTesto 120"/>
          <p:cNvSpPr txBox="1"/>
          <p:nvPr/>
        </p:nvSpPr>
        <p:spPr>
          <a:xfrm>
            <a:off x="8993323" y="3956029"/>
            <a:ext cx="829229" cy="267543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anchor="ctr" anchorCtr="1">
            <a:spAutoFit/>
          </a:bodyPr>
          <a:lstStyle/>
          <a:p>
            <a:pPr algn="ctr"/>
            <a:r>
              <a:rPr lang="en-US" sz="1100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DM &lt;</a:t>
            </a:r>
            <a:r>
              <a:rPr lang="it-IT" sz="1100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0.6</a:t>
            </a:r>
            <a:endParaRPr lang="en-US" sz="1100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cxnSp>
        <p:nvCxnSpPr>
          <p:cNvPr id="124" name="Connettore 2 123"/>
          <p:cNvCxnSpPr>
            <a:stCxn id="104" idx="2"/>
            <a:endCxn id="121" idx="0"/>
          </p:cNvCxnSpPr>
          <p:nvPr/>
        </p:nvCxnSpPr>
        <p:spPr>
          <a:xfrm flipH="1">
            <a:off x="9407938" y="3645210"/>
            <a:ext cx="1" cy="31081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CasellaDiTesto 126"/>
          <p:cNvSpPr txBox="1"/>
          <p:nvPr/>
        </p:nvSpPr>
        <p:spPr>
          <a:xfrm>
            <a:off x="8545793" y="1800323"/>
            <a:ext cx="1724290" cy="43088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lumOff val="3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lumOff val="35000"/>
                  <a:tint val="23500"/>
                  <a:satMod val="160000"/>
                </a:schemeClr>
              </a:gs>
            </a:gsLst>
            <a:lin ang="8100000" scaled="1"/>
            <a:tileRect/>
          </a:gradFill>
          <a:ln w="19050">
            <a:noFill/>
            <a:prstDash val="sysDot"/>
          </a:ln>
        </p:spPr>
        <p:txBody>
          <a:bodyPr wrap="square" anchor="ctr" anchorCtr="1">
            <a:spAutoFit/>
          </a:bodyPr>
          <a:lstStyle/>
          <a:p>
            <a:pPr algn="ctr"/>
            <a:r>
              <a:rPr lang="en-US" sz="1100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Convective (stratiform) AMAX</a:t>
            </a:r>
            <a:endParaRPr lang="en-US" sz="1100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28" name="CasellaDiTesto 127"/>
          <p:cNvSpPr txBox="1"/>
          <p:nvPr/>
        </p:nvSpPr>
        <p:spPr>
          <a:xfrm>
            <a:off x="8539715" y="4566881"/>
            <a:ext cx="1724290" cy="43088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lumOff val="3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lumOff val="35000"/>
                  <a:tint val="23500"/>
                  <a:satMod val="160000"/>
                </a:schemeClr>
              </a:gs>
            </a:gsLst>
            <a:lin ang="8100000" scaled="1"/>
            <a:tileRect/>
          </a:gradFill>
          <a:ln w="19050">
            <a:noFill/>
            <a:prstDash val="sysDot"/>
          </a:ln>
        </p:spPr>
        <p:txBody>
          <a:bodyPr wrap="square" anchor="ctr" anchorCtr="1">
            <a:spAutoFit/>
          </a:bodyPr>
          <a:lstStyle/>
          <a:p>
            <a:pPr algn="ctr"/>
            <a:r>
              <a:rPr lang="en-US" sz="1100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Mixed/unresolved AMAX</a:t>
            </a:r>
            <a:endParaRPr lang="en-US" sz="1100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cxnSp>
        <p:nvCxnSpPr>
          <p:cNvPr id="129" name="Connettore 2 128"/>
          <p:cNvCxnSpPr>
            <a:stCxn id="112" idx="0"/>
            <a:endCxn id="127" idx="2"/>
          </p:cNvCxnSpPr>
          <p:nvPr/>
        </p:nvCxnSpPr>
        <p:spPr>
          <a:xfrm flipH="1" flipV="1">
            <a:off x="9407938" y="2231210"/>
            <a:ext cx="1" cy="24431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ttore 2 131"/>
          <p:cNvCxnSpPr>
            <a:stCxn id="121" idx="2"/>
            <a:endCxn id="128" idx="0"/>
          </p:cNvCxnSpPr>
          <p:nvPr/>
        </p:nvCxnSpPr>
        <p:spPr>
          <a:xfrm flipH="1">
            <a:off x="9401860" y="4223572"/>
            <a:ext cx="6078" cy="34330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uppo 2"/>
          <p:cNvGrpSpPr>
            <a:grpSpLocks/>
          </p:cNvGrpSpPr>
          <p:nvPr/>
        </p:nvGrpSpPr>
        <p:grpSpPr bwMode="auto">
          <a:xfrm>
            <a:off x="536463" y="4786276"/>
            <a:ext cx="1404106" cy="1435259"/>
            <a:chOff x="522726" y="4176033"/>
            <a:chExt cx="1409732" cy="1357099"/>
          </a:xfrm>
        </p:grpSpPr>
        <p:sp>
          <p:nvSpPr>
            <p:cNvPr id="48" name="CasellaDiTesto 47"/>
            <p:cNvSpPr txBox="1"/>
            <p:nvPr/>
          </p:nvSpPr>
          <p:spPr>
            <a:xfrm>
              <a:off x="789330" y="5190122"/>
              <a:ext cx="228411" cy="228832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tint val="66000"/>
                    <a:satMod val="160000"/>
                  </a:schemeClr>
                </a:gs>
                <a:gs pos="50000">
                  <a:schemeClr val="tx1">
                    <a:lumMod val="65000"/>
                    <a:lumOff val="35000"/>
                    <a:tint val="44500"/>
                    <a:satMod val="160000"/>
                  </a:schemeClr>
                </a:gs>
                <a:gs pos="100000">
                  <a:schemeClr val="tx1">
                    <a:lumMod val="65000"/>
                    <a:lumOff val="35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19050">
              <a:noFill/>
              <a:prstDash val="sysDot"/>
            </a:ln>
          </p:spPr>
          <p:txBody>
            <a:bodyPr anchor="ctr" anchorCtr="1"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sp>
          <p:nvSpPr>
            <p:cNvPr id="49" name="CasellaDiTesto 17"/>
            <p:cNvSpPr txBox="1">
              <a:spLocks noChangeArrowheads="1"/>
            </p:cNvSpPr>
            <p:nvPr/>
          </p:nvSpPr>
          <p:spPr bwMode="auto">
            <a:xfrm>
              <a:off x="1017742" y="5163475"/>
              <a:ext cx="6858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it-IT" altLang="en-US" sz="1200" dirty="0">
                  <a:cs typeface="Arial" panose="020B0604020202020204" pitchFamily="34" charset="0"/>
                </a:rPr>
                <a:t>Output</a:t>
              </a:r>
            </a:p>
          </p:txBody>
        </p:sp>
        <p:sp>
          <p:nvSpPr>
            <p:cNvPr id="50" name="CasellaDiTesto 49"/>
            <p:cNvSpPr txBox="1"/>
            <p:nvPr/>
          </p:nvSpPr>
          <p:spPr>
            <a:xfrm>
              <a:off x="789457" y="4885472"/>
              <a:ext cx="228600" cy="22860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anchor="ctr" anchorCtr="1">
              <a:spAutoFit/>
            </a:bodyPr>
            <a:lstStyle/>
            <a:p>
              <a:pPr algn="ctr">
                <a:defRPr/>
              </a:pPr>
              <a:endParaRPr lang="en-US" sz="1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CasellaDiTesto 19"/>
            <p:cNvSpPr txBox="1">
              <a:spLocks noChangeArrowheads="1"/>
            </p:cNvSpPr>
            <p:nvPr/>
          </p:nvSpPr>
          <p:spPr bwMode="auto">
            <a:xfrm>
              <a:off x="1018058" y="4861271"/>
              <a:ext cx="9144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it-IT" altLang="en-US" sz="1200" dirty="0" smtClean="0">
                  <a:cs typeface="Arial" panose="020B0604020202020204" pitchFamily="34" charset="0"/>
                </a:rPr>
                <a:t>Method</a:t>
              </a:r>
              <a:endParaRPr lang="en-US" altLang="en-US" sz="1200" dirty="0">
                <a:cs typeface="Arial" panose="020B0604020202020204" pitchFamily="34" charset="0"/>
              </a:endParaRPr>
            </a:p>
          </p:txBody>
        </p:sp>
        <p:sp>
          <p:nvSpPr>
            <p:cNvPr id="52" name="CasellaDiTesto 20"/>
            <p:cNvSpPr txBox="1">
              <a:spLocks noChangeArrowheads="1"/>
            </p:cNvSpPr>
            <p:nvPr/>
          </p:nvSpPr>
          <p:spPr bwMode="auto">
            <a:xfrm>
              <a:off x="789457" y="4580671"/>
              <a:ext cx="228600" cy="228600"/>
            </a:xfrm>
            <a:prstGeom prst="rect">
              <a:avLst/>
            </a:prstGeom>
            <a:gradFill rotWithShape="1">
              <a:gsLst>
                <a:gs pos="0">
                  <a:srgbClr val="C1E0FE"/>
                </a:gs>
                <a:gs pos="50000">
                  <a:srgbClr val="D7EAFE"/>
                </a:gs>
                <a:gs pos="100000">
                  <a:srgbClr val="EBF4FE"/>
                </a:gs>
              </a:gsLst>
              <a:lin ang="8100000" scaled="1"/>
            </a:gradFill>
            <a:ln w="9525">
              <a:noFill/>
              <a:miter lim="800000"/>
              <a:headEnd/>
              <a:tailEnd/>
            </a:ln>
          </p:spPr>
          <p:txBody>
            <a:bodyPr anchor="ctr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CasellaDiTesto 21"/>
            <p:cNvSpPr txBox="1">
              <a:spLocks noChangeArrowheads="1"/>
            </p:cNvSpPr>
            <p:nvPr/>
          </p:nvSpPr>
          <p:spPr bwMode="auto">
            <a:xfrm>
              <a:off x="1018058" y="4565563"/>
              <a:ext cx="91439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 dirty="0">
                  <a:cs typeface="Arial" panose="020B0604020202020204" pitchFamily="34" charset="0"/>
                </a:rPr>
                <a:t>Input</a:t>
              </a:r>
              <a:endParaRPr lang="en-US" altLang="en-US" sz="1600" dirty="0">
                <a:cs typeface="Arial" panose="020B0604020202020204" pitchFamily="34" charset="0"/>
              </a:endParaRPr>
            </a:p>
          </p:txBody>
        </p:sp>
        <p:sp>
          <p:nvSpPr>
            <p:cNvPr id="54" name="Rettangolo arrotondato 53"/>
            <p:cNvSpPr/>
            <p:nvPr/>
          </p:nvSpPr>
          <p:spPr>
            <a:xfrm>
              <a:off x="522726" y="4176033"/>
              <a:ext cx="1370463" cy="1357099"/>
            </a:xfrm>
            <a:prstGeom prst="roundRect">
              <a:avLst/>
            </a:prstGeom>
            <a:noFill/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55" name="Rettangolo arrotondato 54"/>
          <p:cNvSpPr/>
          <p:nvPr/>
        </p:nvSpPr>
        <p:spPr bwMode="auto">
          <a:xfrm>
            <a:off x="724543" y="5141940"/>
            <a:ext cx="975262" cy="1030260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121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con due angoli in diagonale arrotondati 14">
            <a:extLst>
              <a:ext uri="{FF2B5EF4-FFF2-40B4-BE49-F238E27FC236}">
                <a16:creationId xmlns:a16="http://schemas.microsoft.com/office/drawing/2014/main" id="{61E0FC21-2E23-4A7D-82C8-708A896D19E6}"/>
              </a:ext>
            </a:extLst>
          </p:cNvPr>
          <p:cNvSpPr/>
          <p:nvPr/>
        </p:nvSpPr>
        <p:spPr>
          <a:xfrm flipV="1">
            <a:off x="509766" y="1722281"/>
            <a:ext cx="10723539" cy="5072672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1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9ECC474-3CC4-4475-9DD2-47656D076230}"/>
              </a:ext>
            </a:extLst>
          </p:cNvPr>
          <p:cNvSpPr txBox="1"/>
          <p:nvPr/>
        </p:nvSpPr>
        <p:spPr>
          <a:xfrm>
            <a:off x="1406499" y="93199"/>
            <a:ext cx="9242522" cy="117908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55166" tIns="27583" rIns="55166" bIns="27583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Weather circulation patterns as precursor of heavy rainfall events: an application to Sicily, Italy</a:t>
            </a:r>
            <a:endParaRPr lang="en-US" sz="20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ctr"/>
            <a:endParaRPr lang="en-US" sz="5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Giuseppe Cipolla</a:t>
            </a:r>
            <a:r>
              <a:rPr lang="en-US" sz="1200" b="1" baseline="30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1,*</a:t>
            </a:r>
            <a:r>
              <a:rPr lang="en-US" sz="12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     Antonio Francipane</a:t>
            </a:r>
            <a:r>
              <a:rPr lang="en-US" sz="1200" b="1" baseline="30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</a:t>
            </a:r>
            <a:r>
              <a:rPr lang="en-US" sz="12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     Leonardo </a:t>
            </a:r>
            <a:r>
              <a:rPr lang="en-US" sz="12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Valerio Noto</a:t>
            </a:r>
            <a:r>
              <a:rPr lang="en-US" sz="1200" b="1" baseline="30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</a:t>
            </a:r>
            <a:r>
              <a:rPr lang="en-US" sz="12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</a:p>
          <a:p>
            <a:pPr marL="827486" indent="-827486" algn="ctr"/>
            <a:endParaRPr lang="en-US" sz="5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827486" indent="-827486" algn="ctr"/>
            <a:r>
              <a:rPr lang="en-US" sz="1100" baseline="30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1.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Dipartimento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di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Ingegneria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-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Università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degli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Studi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di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Palermo, </a:t>
            </a:r>
            <a:r>
              <a:rPr lang="it-IT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Viale delle Scienze, Ed.8, 90128, Palermo 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(Italy)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6AB05A3-9BE8-4385-A392-C1D1190A9D2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958" y="1046217"/>
            <a:ext cx="1178549" cy="48885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4B6125B-0C10-4EE6-A115-F4C6E832F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6" y="62786"/>
            <a:ext cx="872370" cy="832713"/>
          </a:xfrm>
          <a:prstGeom prst="rect">
            <a:avLst/>
          </a:prstGeom>
        </p:spPr>
      </p:pic>
      <p:sp>
        <p:nvSpPr>
          <p:cNvPr id="22" name="Fumetto 4 70">
            <a:extLst>
              <a:ext uri="{FF2B5EF4-FFF2-40B4-BE49-F238E27FC236}">
                <a16:creationId xmlns:a16="http://schemas.microsoft.com/office/drawing/2014/main" id="{77A84351-B575-490A-AA53-C7F3A5009BAF}"/>
              </a:ext>
            </a:extLst>
          </p:cNvPr>
          <p:cNvSpPr/>
          <p:nvPr/>
        </p:nvSpPr>
        <p:spPr>
          <a:xfrm>
            <a:off x="3614250" y="1390049"/>
            <a:ext cx="4954563" cy="2320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i="1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*corresponding </a:t>
            </a:r>
            <a:r>
              <a:rPr lang="en-US" sz="1100" b="1" i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author contact:       </a:t>
            </a:r>
            <a:r>
              <a:rPr lang="en-US" sz="1100" b="1" i="1" u="sng" dirty="0" smtClean="0">
                <a:solidFill>
                  <a:srgbClr val="C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giuseppe.cipolla04@unipa.it</a:t>
            </a:r>
            <a:endParaRPr lang="en-US" sz="1100" b="1" i="1" u="sng" dirty="0">
              <a:solidFill>
                <a:srgbClr val="C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7" name="Segnaposto numero diapositiva 26">
            <a:extLst>
              <a:ext uri="{FF2B5EF4-FFF2-40B4-BE49-F238E27FC236}">
                <a16:creationId xmlns:a16="http://schemas.microsoft.com/office/drawing/2014/main" id="{FFE39C88-E3B5-4801-BD6F-773D79E04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885080-CCA6-4F56-86CF-0B7793DCD1BE}" type="slidenum">
              <a:rPr lang="it-IT" smtClean="0"/>
              <a:pPr/>
              <a:t>8</a:t>
            </a:fld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5D27A3C-3D81-4BF8-B3D5-BC532F3E84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5" y="6236007"/>
            <a:ext cx="1836000" cy="64238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2665" y="562124"/>
            <a:ext cx="2314575" cy="666750"/>
          </a:xfrm>
          <a:prstGeom prst="rect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65D80DBC-6551-4E10-8BD2-17B783A720A1}"/>
              </a:ext>
            </a:extLst>
          </p:cNvPr>
          <p:cNvSpPr/>
          <p:nvPr/>
        </p:nvSpPr>
        <p:spPr>
          <a:xfrm>
            <a:off x="509766" y="1709267"/>
            <a:ext cx="31044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2200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AMAX </a:t>
            </a:r>
            <a:r>
              <a:rPr lang="en-US" sz="2200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endParaRPr lang="en-US" sz="2200" b="1" i="1" spc="50" dirty="0">
              <a:ln w="9525" cmpd="sng">
                <a:solidFill>
                  <a:schemeClr val="accent5">
                    <a:lumMod val="50000"/>
                  </a:schemeClr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="1" i="1" spc="50" dirty="0">
              <a:ln w="9525" cmpd="sng">
                <a:solidFill>
                  <a:schemeClr val="accent5">
                    <a:lumMod val="50000"/>
                  </a:schemeClr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47" y="2086056"/>
            <a:ext cx="9741913" cy="465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1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con due angoli in diagonale arrotondati 14">
            <a:extLst>
              <a:ext uri="{FF2B5EF4-FFF2-40B4-BE49-F238E27FC236}">
                <a16:creationId xmlns:a16="http://schemas.microsoft.com/office/drawing/2014/main" id="{61E0FC21-2E23-4A7D-82C8-708A896D19E6}"/>
              </a:ext>
            </a:extLst>
          </p:cNvPr>
          <p:cNvSpPr/>
          <p:nvPr/>
        </p:nvSpPr>
        <p:spPr>
          <a:xfrm flipV="1">
            <a:off x="509766" y="1722281"/>
            <a:ext cx="10723539" cy="5072672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1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9ECC474-3CC4-4475-9DD2-47656D076230}"/>
              </a:ext>
            </a:extLst>
          </p:cNvPr>
          <p:cNvSpPr txBox="1"/>
          <p:nvPr/>
        </p:nvSpPr>
        <p:spPr>
          <a:xfrm>
            <a:off x="1406499" y="93199"/>
            <a:ext cx="9242522" cy="117908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55166" tIns="27583" rIns="55166" bIns="27583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Weather circulation patterns as precursor of heavy rainfall events: an application to Sicily, Italy</a:t>
            </a:r>
            <a:endParaRPr lang="en-US" sz="20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ctr"/>
            <a:endParaRPr lang="en-US" sz="5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Giuseppe Cipolla</a:t>
            </a:r>
            <a:r>
              <a:rPr lang="en-US" sz="1200" b="1" baseline="30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1,*</a:t>
            </a:r>
            <a:r>
              <a:rPr lang="en-US" sz="12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     Antonio Francipane</a:t>
            </a:r>
            <a:r>
              <a:rPr lang="en-US" sz="1200" b="1" baseline="30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</a:t>
            </a:r>
            <a:r>
              <a:rPr lang="en-US" sz="12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     Leonardo </a:t>
            </a:r>
            <a:r>
              <a:rPr lang="en-US" sz="12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Valerio Noto</a:t>
            </a:r>
            <a:r>
              <a:rPr lang="en-US" sz="1200" b="1" baseline="30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</a:t>
            </a:r>
            <a:r>
              <a:rPr lang="en-US" sz="12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</a:p>
          <a:p>
            <a:pPr marL="827486" indent="-827486" algn="ctr"/>
            <a:endParaRPr lang="en-US" sz="5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827486" indent="-827486" algn="ctr"/>
            <a:r>
              <a:rPr lang="en-US" sz="1100" baseline="30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1.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Dipartimento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di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Ingegneria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-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Università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degli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Studi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di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Palermo, </a:t>
            </a:r>
            <a:r>
              <a:rPr lang="it-IT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Viale delle Scienze, Ed.8, 90128, Palermo </a:t>
            </a:r>
            <a:r>
              <a:rPr lang="en-US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(Italy)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6AB05A3-9BE8-4385-A392-C1D1190A9D2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958" y="1046217"/>
            <a:ext cx="1178549" cy="48885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4B6125B-0C10-4EE6-A115-F4C6E832F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6" y="62786"/>
            <a:ext cx="872370" cy="832713"/>
          </a:xfrm>
          <a:prstGeom prst="rect">
            <a:avLst/>
          </a:prstGeom>
        </p:spPr>
      </p:pic>
      <p:sp>
        <p:nvSpPr>
          <p:cNvPr id="22" name="Fumetto 4 70">
            <a:extLst>
              <a:ext uri="{FF2B5EF4-FFF2-40B4-BE49-F238E27FC236}">
                <a16:creationId xmlns:a16="http://schemas.microsoft.com/office/drawing/2014/main" id="{77A84351-B575-490A-AA53-C7F3A5009BAF}"/>
              </a:ext>
            </a:extLst>
          </p:cNvPr>
          <p:cNvSpPr/>
          <p:nvPr/>
        </p:nvSpPr>
        <p:spPr>
          <a:xfrm>
            <a:off x="3614250" y="1390049"/>
            <a:ext cx="4954563" cy="2320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i="1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*corresponding </a:t>
            </a:r>
            <a:r>
              <a:rPr lang="en-US" sz="1100" b="1" i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author contact:       </a:t>
            </a:r>
            <a:r>
              <a:rPr lang="en-US" sz="1100" b="1" i="1" u="sng" dirty="0" smtClean="0">
                <a:solidFill>
                  <a:srgbClr val="C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giuseppe.cipolla04@unipa.it</a:t>
            </a:r>
            <a:endParaRPr lang="en-US" sz="1100" b="1" i="1" u="sng" dirty="0">
              <a:solidFill>
                <a:srgbClr val="C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7" name="Segnaposto numero diapositiva 26">
            <a:extLst>
              <a:ext uri="{FF2B5EF4-FFF2-40B4-BE49-F238E27FC236}">
                <a16:creationId xmlns:a16="http://schemas.microsoft.com/office/drawing/2014/main" id="{FFE39C88-E3B5-4801-BD6F-773D79E04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885080-CCA6-4F56-86CF-0B7793DCD1BE}" type="slidenum">
              <a:rPr lang="it-IT" smtClean="0"/>
              <a:pPr/>
              <a:t>9</a:t>
            </a:fld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5D27A3C-3D81-4BF8-B3D5-BC532F3E84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5" y="6236007"/>
            <a:ext cx="1836000" cy="64238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2665" y="562124"/>
            <a:ext cx="2314575" cy="666750"/>
          </a:xfrm>
          <a:prstGeom prst="rect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65D80DBC-6551-4E10-8BD2-17B783A720A1}"/>
              </a:ext>
            </a:extLst>
          </p:cNvPr>
          <p:cNvSpPr/>
          <p:nvPr/>
        </p:nvSpPr>
        <p:spPr>
          <a:xfrm>
            <a:off x="509766" y="1767804"/>
            <a:ext cx="31044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2200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AMAX </a:t>
            </a:r>
            <a:r>
              <a:rPr lang="en-US" sz="2200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endParaRPr lang="en-US" sz="2200" b="1" i="1" spc="50" dirty="0">
              <a:ln w="9525" cmpd="sng">
                <a:solidFill>
                  <a:schemeClr val="accent5">
                    <a:lumMod val="50000"/>
                  </a:schemeClr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="1" i="1" spc="50" dirty="0">
              <a:ln w="9525" cmpd="sng">
                <a:solidFill>
                  <a:schemeClr val="accent5">
                    <a:lumMod val="50000"/>
                  </a:schemeClr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65D80DBC-6551-4E10-8BD2-17B783A720A1}"/>
              </a:ext>
            </a:extLst>
          </p:cNvPr>
          <p:cNvSpPr/>
          <p:nvPr/>
        </p:nvSpPr>
        <p:spPr>
          <a:xfrm>
            <a:off x="1760507" y="4787051"/>
            <a:ext cx="9168749" cy="18969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At 1-hour duration there is a prevalence of convective over stratiform AMAX at all gauges, especially during the </a:t>
            </a:r>
            <a:r>
              <a:rPr lang="en-US" i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summer period </a:t>
            </a:r>
            <a:r>
              <a:rPr lang="en-US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polar plots between ~120° and ~300°);</a:t>
            </a:r>
          </a:p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altLang="en-US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At 24-hour duration the percentage of stratiform events tend to increase, respect to the 1-hour duration, even though it remains low.</a:t>
            </a:r>
            <a:r>
              <a:rPr lang="en-US" altLang="en-US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Mixed/unresolved AMAX tend to prevail at this duration and they are mostly concentrated in the </a:t>
            </a:r>
            <a:r>
              <a:rPr lang="en-US" altLang="en-US" i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winter period</a:t>
            </a:r>
            <a:r>
              <a:rPr lang="en-US" altLang="en-US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92" y="2346360"/>
            <a:ext cx="5007385" cy="2191638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145" y="2346360"/>
            <a:ext cx="5078111" cy="219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4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sta">
  <a:themeElements>
    <a:clrScheme name="Blu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Vista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sta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3072</TotalTime>
  <Words>1299</Words>
  <Application>Microsoft Office PowerPoint</Application>
  <PresentationFormat>Widescreen</PresentationFormat>
  <Paragraphs>134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9" baseType="lpstr">
      <vt:lpstr>MS PGothic</vt:lpstr>
      <vt:lpstr>Arial</vt:lpstr>
      <vt:lpstr>Calibri</vt:lpstr>
      <vt:lpstr>Century Schoolbook</vt:lpstr>
      <vt:lpstr>Tahoma</vt:lpstr>
      <vt:lpstr>Verdana</vt:lpstr>
      <vt:lpstr>Wingdings</vt:lpstr>
      <vt:lpstr>Wingdings 2</vt:lpstr>
      <vt:lpstr>Vista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Alongi</dc:creator>
  <cp:lastModifiedBy>giuseppe</cp:lastModifiedBy>
  <cp:revision>188</cp:revision>
  <dcterms:created xsi:type="dcterms:W3CDTF">2020-04-20T16:33:20Z</dcterms:created>
  <dcterms:modified xsi:type="dcterms:W3CDTF">2020-04-30T09:44:42Z</dcterms:modified>
</cp:coreProperties>
</file>