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86" r:id="rId4"/>
    <p:sldId id="263" r:id="rId5"/>
    <p:sldId id="270" r:id="rId6"/>
    <p:sldId id="267" r:id="rId7"/>
    <p:sldId id="275" r:id="rId8"/>
    <p:sldId id="276" r:id="rId9"/>
    <p:sldId id="277" r:id="rId10"/>
    <p:sldId id="279" r:id="rId11"/>
    <p:sldId id="287" r:id="rId12"/>
    <p:sldId id="282" r:id="rId13"/>
    <p:sldId id="283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E9"/>
    <a:srgbClr val="494949"/>
    <a:srgbClr val="EF3087"/>
    <a:srgbClr val="AF6C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7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39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2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9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478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07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71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386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272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892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44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5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733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567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664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67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93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76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74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375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66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80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98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0ADF1-AA1C-4C96-B1F3-918DCA0C51F2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C0B86-E75D-4D77-80D4-6D89818856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2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DE792-5062-4507-82A2-AFD6274C90CA}" type="datetimeFigureOut">
              <a:rPr lang="zh-CN" altLang="en-US" smtClean="0"/>
              <a:t>2020/4/30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D453F-6579-4B3E-A200-F634B774B9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65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.jpe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3.pn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91994" y="3656657"/>
            <a:ext cx="10223568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Zhi-Yang 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Liu</a:t>
            </a:r>
            <a:r>
              <a:rPr kumimoji="0" lang="en-US" altLang="zh-CN" sz="26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1*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Qiu-Gang 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Zong</a:t>
            </a:r>
            <a:r>
              <a:rPr lang="en-US" altLang="zh-CN" sz="2600" b="1" baseline="30000" dirty="0" smtClean="0">
                <a:solidFill>
                  <a:prstClr val="white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1+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, Hong Zou</a:t>
            </a:r>
            <a:r>
              <a:rPr lang="en-US" altLang="zh-CN" sz="2600" b="1" baseline="30000" dirty="0" smtClean="0">
                <a:solidFill>
                  <a:prstClr val="white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1</a:t>
            </a:r>
            <a:r>
              <a:rPr lang="en-US" altLang="zh-CN" sz="2600" b="1" dirty="0" smtClean="0">
                <a:solidFill>
                  <a:prstClr val="white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 &amp; Yong-Fu Wang</a:t>
            </a:r>
            <a:r>
              <a:rPr lang="en-US" altLang="zh-CN" sz="2600" b="1" baseline="30000" dirty="0" smtClean="0">
                <a:solidFill>
                  <a:prstClr val="white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1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en-US" altLang="zh-CN" sz="2200" b="1" dirty="0" smtClean="0">
                <a:solidFill>
                  <a:prstClr val="white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1. Peking University, Beijing, China</a:t>
            </a:r>
          </a:p>
          <a:p>
            <a:pPr lvl="0" algn="ctr">
              <a:lnSpc>
                <a:spcPct val="120000"/>
              </a:lnSpc>
              <a:defRPr/>
            </a:pPr>
            <a:r>
              <a:rPr kumimoji="0" lang="en-US" altLang="zh-CN" sz="2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*. ZhiyangLiu@pku.edu.cn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en-US" altLang="zh-CN" sz="2200" b="1" dirty="0" smtClean="0">
                <a:solidFill>
                  <a:prstClr val="white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+: qgzong@pku.edu.cn</a:t>
            </a:r>
            <a:endParaRPr kumimoji="0" lang="en-US" altLang="zh-CN" sz="22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黑体 Std R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1758" y="1336205"/>
            <a:ext cx="110317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Drifting Electron </a:t>
            </a:r>
            <a:r>
              <a:rPr lang="en-US" altLang="zh-CN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Holes (DEH) </a:t>
            </a:r>
            <a:r>
              <a:rPr lang="en-US" altLang="zh-CN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Occurring during Geomagnetically Quiet Times: </a:t>
            </a:r>
            <a:endParaRPr lang="en-US" altLang="zh-CN" sz="4000" b="1" dirty="0" smtClean="0">
              <a:solidFill>
                <a:schemeClr val="bg1"/>
              </a:solidFill>
              <a:latin typeface="Arial" panose="020B0604020202020204" pitchFamily="34" charset="0"/>
              <a:ea typeface="Adobe 黑体 Std R" panose="020B0400000000000000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BD-IES Observations</a:t>
            </a:r>
            <a:endParaRPr lang="en-US" altLang="zh-CN" sz="4000" dirty="0" smtClean="0">
              <a:solidFill>
                <a:schemeClr val="bg1"/>
              </a:solidFill>
              <a:latin typeface="Arial" panose="020B0604020202020204" pitchFamily="34" charset="0"/>
              <a:ea typeface="Adobe 黑体 Std R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079207" y="6183592"/>
            <a:ext cx="41127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2200" b="1" dirty="0" smtClean="0">
                <a:solidFill>
                  <a:prstClr val="white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2020 EGU </a:t>
            </a:r>
            <a:r>
              <a:rPr lang="en-US" altLang="zh-CN" sz="2200" b="1" dirty="0">
                <a:solidFill>
                  <a:prstClr val="white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General </a:t>
            </a:r>
            <a:r>
              <a:rPr lang="en-US" altLang="zh-CN" sz="2200" b="1" dirty="0" smtClean="0">
                <a:solidFill>
                  <a:prstClr val="white"/>
                </a:solidFill>
                <a:latin typeface="Arial" panose="020B0604020202020204" pitchFamily="34" charset="0"/>
                <a:ea typeface="Adobe 黑体 Std R" panose="020B0400000000000000" pitchFamily="34" charset="-122"/>
                <a:cs typeface="Arial" panose="020B0604020202020204" pitchFamily="34" charset="0"/>
              </a:rPr>
              <a:t>Assembly</a:t>
            </a:r>
            <a:endParaRPr lang="zh-CN" altLang="en-US" sz="2200" b="1" dirty="0">
              <a:solidFill>
                <a:prstClr val="white"/>
              </a:solidFill>
              <a:latin typeface="Arial" panose="020B0604020202020204" pitchFamily="34" charset="0"/>
              <a:ea typeface="Adobe 黑体 Std R" panose="020B04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97" descr="C:\Users\WangXin\Desktop\ISPAT_LOGO_0139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022" y="105950"/>
            <a:ext cx="901135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1"/>
          <p:cNvSpPr>
            <a:spLocks noChangeAspect="1" noChangeArrowheads="1"/>
          </p:cNvSpPr>
          <p:nvPr/>
        </p:nvSpPr>
        <p:spPr bwMode="auto">
          <a:xfrm>
            <a:off x="164475" y="105950"/>
            <a:ext cx="931094" cy="900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74" tIns="35214" rIns="67574" bIns="3521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6146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7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 flipH="1">
                <a:off x="236754" y="1177383"/>
                <a:ext cx="7041870" cy="5306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Superposed epoch analysis on ground Pi2 (nightside midlatitude magnetometers)</a:t>
                </a:r>
              </a:p>
              <a:p>
                <a:pPr>
                  <a:lnSpc>
                    <a:spcPct val="11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8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DEH-Pi2  connection</a:t>
                </a:r>
              </a:p>
              <a:p>
                <a:pPr>
                  <a:lnSpc>
                    <a:spcPct val="110000"/>
                  </a:lnSpc>
                  <a:defRPr/>
                </a:pPr>
                <a:endParaRPr lang="en-US" altLang="zh-CN" sz="2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Since </a:t>
                </a:r>
                <a:r>
                  <a:rPr lang="en-US" altLang="zh-CN" sz="2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BBF-Pi2 connection 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[e.g. </a:t>
                </a:r>
                <a:r>
                  <a:rPr lang="en-US" altLang="zh-CN" sz="2800" b="1" dirty="0" err="1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Keiling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&amp; Takahashi, 2011; 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Liu</a:t>
                </a:r>
                <a:r>
                  <a:rPr lang="en-US" altLang="zh-CN" sz="2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Angelopoulos, et al., 2017; Takahashi et al., 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2018],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so </a:t>
                </a:r>
                <a:r>
                  <a:rPr lang="en-US" altLang="zh-CN" sz="28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DEH-BBF connection</a:t>
                </a:r>
              </a:p>
              <a:p>
                <a:pPr>
                  <a:lnSpc>
                    <a:spcPct val="110000"/>
                  </a:lnSpc>
                  <a:defRPr/>
                </a:pPr>
                <a:endParaRPr lang="en-US" altLang="zh-CN" sz="2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DEHs are caused by magnetotail BBFs, 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although during quiet time.</a:t>
                </a:r>
                <a:endParaRPr lang="en-US" altLang="zh-CN" sz="2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6754" y="1177383"/>
                <a:ext cx="7041870" cy="5306068"/>
              </a:xfrm>
              <a:prstGeom prst="rect">
                <a:avLst/>
              </a:prstGeom>
              <a:blipFill>
                <a:blip r:embed="rId2"/>
                <a:stretch>
                  <a:fillRect l="-1818" t="-689" b="-18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1083" t="5948" r="13312" b="73488"/>
          <a:stretch/>
        </p:blipFill>
        <p:spPr>
          <a:xfrm>
            <a:off x="0" y="0"/>
            <a:ext cx="12192000" cy="9565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altLang="zh-CN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754" y="81840"/>
            <a:ext cx="11687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 | </a:t>
            </a:r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| Statistics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椭圆 1"/>
          <p:cNvSpPr>
            <a:spLocks noChangeAspect="1" noChangeArrowheads="1"/>
          </p:cNvSpPr>
          <p:nvPr/>
        </p:nvSpPr>
        <p:spPr bwMode="auto">
          <a:xfrm>
            <a:off x="11235918" y="56522"/>
            <a:ext cx="822217" cy="79475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74" tIns="35214" rIns="67574" bIns="3521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6146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l="38810" t="15780" r="14949" b="5213"/>
          <a:stretch/>
        </p:blipFill>
        <p:spPr>
          <a:xfrm>
            <a:off x="7376074" y="1177383"/>
            <a:ext cx="4682061" cy="53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7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 flipH="1">
                <a:off x="409746" y="1005725"/>
                <a:ext cx="11221421" cy="1623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DEHs are 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caused by magnetotail 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BBFs</a:t>
                </a:r>
              </a:p>
              <a:p>
                <a:pPr algn="ctr">
                  <a:lnSpc>
                    <a:spcPct val="110000"/>
                  </a:lnSpc>
                  <a:defRPr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zh-CN" sz="2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CN" sz="28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Magnetotail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BBFs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a:rPr lang="en-US" altLang="zh-CN" sz="28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Inward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transport</m:t>
                            </m:r>
                            <m:r>
                              <m:rPr>
                                <m:nor/>
                              </m:rPr>
                              <a:rPr lang="en-US" altLang="zh-CN" sz="2800" b="1" i="0" dirty="0" smtClean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a:rPr lang="en-US" altLang="zh-CN" sz="2800" b="1" i="1" baseline="30000" dirty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Negative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PSD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radial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zh-CN" sz="2800" b="1" dirty="0">
                                <a:solidFill>
                                  <a:prstClr val="white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  <a:sym typeface="Wingdings" panose="05000000000000000000" pitchFamily="2" charset="2"/>
                              </a:rPr>
                              <m:t>gradient</m:t>
                            </m:r>
                            <m:r>
                              <a:rPr lang="en-US" altLang="zh-CN" sz="2800" b="1" i="1" baseline="30000" dirty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𝟐</m:t>
                            </m:r>
                          </m:e>
                        </m:eqArr>
                      </m:e>
                    </m:d>
                    <m:r>
                      <a:rPr lang="en-US" altLang="zh-CN" sz="2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⇒</m:t>
                    </m:r>
                    <m:r>
                      <a:rPr lang="en-US" altLang="zh-CN" sz="2800" b="1" i="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𝐃𝐄𝐇𝐬</m:t>
                    </m:r>
                  </m:oMath>
                </a14:m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zh-CN" sz="24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9746" y="1005725"/>
                <a:ext cx="11221421" cy="1623586"/>
              </a:xfrm>
              <a:prstGeom prst="rect">
                <a:avLst/>
              </a:prstGeom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1083" t="5948" r="13312" b="73488"/>
          <a:stretch/>
        </p:blipFill>
        <p:spPr>
          <a:xfrm>
            <a:off x="0" y="0"/>
            <a:ext cx="12192000" cy="9565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altLang="zh-CN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754" y="81840"/>
            <a:ext cx="11687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 | Why</a:t>
            </a:r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| Scenario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椭圆 1"/>
          <p:cNvSpPr>
            <a:spLocks noChangeAspect="1" noChangeArrowheads="1"/>
          </p:cNvSpPr>
          <p:nvPr/>
        </p:nvSpPr>
        <p:spPr bwMode="auto">
          <a:xfrm>
            <a:off x="11235918" y="56522"/>
            <a:ext cx="822217" cy="79475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74" tIns="35214" rIns="67574" bIns="3521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6146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60667" y="4244452"/>
            <a:ext cx="2297468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CN" b="1" baseline="300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e.g</a:t>
            </a:r>
            <a:r>
              <a:rPr lang="en-US" altLang="zh-CN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Sergeev+, 1992; </a:t>
            </a:r>
            <a:r>
              <a:rPr lang="da-DK" altLang="zh-CN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Birn+, 2011; Yang+, 2011; Sergeev+, </a:t>
            </a:r>
            <a:r>
              <a:rPr lang="da-DK" altLang="zh-CN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</a:p>
          <a:p>
            <a:pPr>
              <a:lnSpc>
                <a:spcPct val="110000"/>
              </a:lnSpc>
              <a:defRPr/>
            </a:pPr>
            <a:endParaRPr lang="en-US" altLang="zh-CN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altLang="zh-CN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e.g</a:t>
            </a:r>
            <a:r>
              <a:rPr lang="en-US" altLang="zh-CN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Turner+, 2012; Liu+, 2020; Chen+, 2020</a:t>
            </a:r>
            <a:endParaRPr lang="en-US" altLang="zh-CN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09746" y="2678514"/>
            <a:ext cx="3315197" cy="4106333"/>
            <a:chOff x="1174749" y="1466850"/>
            <a:chExt cx="4142288" cy="5130800"/>
          </a:xfrm>
        </p:grpSpPr>
        <p:sp>
          <p:nvSpPr>
            <p:cNvPr id="20" name="矩形 19"/>
            <p:cNvSpPr/>
            <p:nvPr/>
          </p:nvSpPr>
          <p:spPr>
            <a:xfrm>
              <a:off x="1181100" y="1466850"/>
              <a:ext cx="4135937" cy="513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334614" y="4355481"/>
              <a:ext cx="3982423" cy="2109574"/>
              <a:chOff x="336500" y="5005998"/>
              <a:chExt cx="3217621" cy="1704442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5"/>
              <a:srcRect l="29652" t="51122" r="52137" b="23079"/>
              <a:stretch/>
            </p:blipFill>
            <p:spPr>
              <a:xfrm>
                <a:off x="702258" y="5005999"/>
                <a:ext cx="2851863" cy="1704441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5"/>
              <a:srcRect l="9806" t="51122" r="87858" b="23079"/>
              <a:stretch/>
            </p:blipFill>
            <p:spPr>
              <a:xfrm>
                <a:off x="336500" y="5005998"/>
                <a:ext cx="365758" cy="1704441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174749" y="1466850"/>
              <a:ext cx="4133851" cy="1956615"/>
              <a:chOff x="2015243" y="4930445"/>
              <a:chExt cx="3276509" cy="1550822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6"/>
              <a:srcRect l="18283" t="50125" r="61282" b="33197"/>
              <a:stretch/>
            </p:blipFill>
            <p:spPr>
              <a:xfrm>
                <a:off x="2125970" y="4930445"/>
                <a:ext cx="3165782" cy="1089965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6"/>
              <a:srcRect l="17569" t="84037" r="61639" b="8911"/>
              <a:stretch/>
            </p:blipFill>
            <p:spPr>
              <a:xfrm>
                <a:off x="2015243" y="6020410"/>
                <a:ext cx="3221145" cy="460857"/>
              </a:xfrm>
              <a:prstGeom prst="rect">
                <a:avLst/>
              </a:prstGeom>
            </p:spPr>
          </p:pic>
        </p:grpSp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7"/>
            <a:srcRect l="62099" t="65926" r="7098" b="20883"/>
            <a:stretch/>
          </p:blipFill>
          <p:spPr>
            <a:xfrm>
              <a:off x="1742339" y="3353829"/>
              <a:ext cx="3508344" cy="1001651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/>
          <a:srcRect l="35161" t="24408" r="27339" b="9068"/>
          <a:stretch/>
        </p:blipFill>
        <p:spPr>
          <a:xfrm>
            <a:off x="4108058" y="2678514"/>
            <a:ext cx="5415394" cy="40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 flipH="1">
            <a:off x="236754" y="1271307"/>
            <a:ext cx="5584654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Twenty-two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drifting 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hole 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(DEH) events </a:t>
            </a:r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quiet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identified 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2-year 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BD-IES</a:t>
            </a:r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observations.</a:t>
            </a:r>
            <a:endParaRPr lang="en-US" altLang="zh-CN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DEHs initially occur in </a:t>
            </a:r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post-midnight</a:t>
            </a:r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magnetosphere, then 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drift with electrons, and </a:t>
            </a:r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dispersed 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drift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 phase space 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density radial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electron </a:t>
            </a:r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inward transport 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induced by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bursty 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 flow </a:t>
            </a: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in the DEHs</a:t>
            </a:r>
            <a:endParaRPr lang="en-US" altLang="zh-CN" sz="2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1083" t="5948" r="13312" b="73488"/>
          <a:stretch/>
        </p:blipFill>
        <p:spPr>
          <a:xfrm>
            <a:off x="0" y="0"/>
            <a:ext cx="12192000" cy="9565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altLang="zh-CN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754" y="81840"/>
            <a:ext cx="11687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5161" t="24408" r="27339" b="9068"/>
          <a:stretch/>
        </p:blipFill>
        <p:spPr>
          <a:xfrm>
            <a:off x="6110723" y="981840"/>
            <a:ext cx="5947412" cy="4450968"/>
          </a:xfrm>
          <a:prstGeom prst="rect">
            <a:avLst/>
          </a:prstGeom>
        </p:spPr>
      </p:pic>
      <p:sp>
        <p:nvSpPr>
          <p:cNvPr id="7" name="椭圆 1"/>
          <p:cNvSpPr>
            <a:spLocks noChangeAspect="1" noChangeArrowheads="1"/>
          </p:cNvSpPr>
          <p:nvPr/>
        </p:nvSpPr>
        <p:spPr bwMode="auto">
          <a:xfrm>
            <a:off x="11235918" y="56522"/>
            <a:ext cx="822217" cy="79475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74" tIns="35214" rIns="67574" bIns="3521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6146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29528" y="5513602"/>
            <a:ext cx="5328607" cy="132343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+mj-lt"/>
                <a:cs typeface="Arial" panose="020B0604020202020204" pitchFamily="34" charset="0"/>
              </a:rPr>
              <a:t>More information: </a:t>
            </a:r>
            <a:endParaRPr lang="en-US" altLang="zh-CN" sz="2000" b="1" dirty="0">
              <a:latin typeface="+mj-lt"/>
              <a:cs typeface="Arial" panose="020B0604020202020204" pitchFamily="34" charset="0"/>
            </a:endParaRPr>
          </a:p>
          <a:p>
            <a:r>
              <a:rPr lang="nl-NL" altLang="zh-CN" sz="2000" b="1" dirty="0">
                <a:latin typeface="+mj-lt"/>
                <a:cs typeface="Arial" panose="020B0604020202020204" pitchFamily="34" charset="0"/>
              </a:rPr>
              <a:t>Liu, Z.-Y., </a:t>
            </a:r>
            <a:r>
              <a:rPr lang="nl-NL" altLang="zh-CN" sz="2000" b="1" dirty="0" smtClean="0">
                <a:latin typeface="+mj-lt"/>
                <a:cs typeface="Arial" panose="020B0604020202020204" pitchFamily="34" charset="0"/>
              </a:rPr>
              <a:t>et al., </a:t>
            </a:r>
            <a:r>
              <a:rPr lang="en-US" altLang="zh-CN" sz="2000" b="1" dirty="0" smtClean="0">
                <a:latin typeface="+mj-lt"/>
                <a:cs typeface="Arial" panose="020B0604020202020204" pitchFamily="34" charset="0"/>
              </a:rPr>
              <a:t>(2019). </a:t>
            </a:r>
            <a:r>
              <a:rPr lang="en-US" altLang="zh-CN" sz="2000" b="1" i="1" dirty="0" smtClean="0">
                <a:latin typeface="+mj-lt"/>
                <a:cs typeface="Arial" panose="020B0604020202020204" pitchFamily="34" charset="0"/>
              </a:rPr>
              <a:t>Drifting </a:t>
            </a:r>
            <a:r>
              <a:rPr lang="en-US" altLang="zh-CN" sz="2000" b="1" i="1" dirty="0">
                <a:latin typeface="+mj-lt"/>
                <a:cs typeface="Arial" panose="020B0604020202020204" pitchFamily="34" charset="0"/>
              </a:rPr>
              <a:t>electron holes </a:t>
            </a:r>
            <a:r>
              <a:rPr lang="en-US" altLang="zh-CN" sz="2000" b="1" i="1" dirty="0" smtClean="0">
                <a:latin typeface="+mj-lt"/>
                <a:cs typeface="Arial" panose="020B0604020202020204" pitchFamily="34" charset="0"/>
              </a:rPr>
              <a:t>occurring during </a:t>
            </a:r>
            <a:r>
              <a:rPr lang="en-US" altLang="zh-CN" sz="2000" b="1" i="1" dirty="0">
                <a:latin typeface="+mj-lt"/>
                <a:cs typeface="Arial" panose="020B0604020202020204" pitchFamily="34" charset="0"/>
              </a:rPr>
              <a:t>geomagnetically quiet </a:t>
            </a:r>
            <a:r>
              <a:rPr lang="en-US" altLang="zh-CN" sz="2000" b="1" i="1" dirty="0" smtClean="0">
                <a:latin typeface="+mj-lt"/>
                <a:cs typeface="Arial" panose="020B0604020202020204" pitchFamily="34" charset="0"/>
              </a:rPr>
              <a:t>times: BD-IES </a:t>
            </a:r>
            <a:r>
              <a:rPr lang="en-US" altLang="zh-CN" sz="2000" b="1" i="1" dirty="0">
                <a:latin typeface="+mj-lt"/>
                <a:cs typeface="Arial" panose="020B0604020202020204" pitchFamily="34" charset="0"/>
              </a:rPr>
              <a:t>observations</a:t>
            </a:r>
            <a:r>
              <a:rPr lang="en-US" altLang="zh-CN" sz="2000" b="1" dirty="0" smtClean="0">
                <a:latin typeface="+mj-lt"/>
                <a:cs typeface="Arial" panose="020B0604020202020204" pitchFamily="34" charset="0"/>
              </a:rPr>
              <a:t>. JGR </a:t>
            </a:r>
            <a:endParaRPr lang="zh-CN" altLang="en-US" sz="54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4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1083" t="5948" r="13312" b="73488"/>
          <a:stretch/>
        </p:blipFill>
        <p:spPr>
          <a:xfrm>
            <a:off x="0" y="0"/>
            <a:ext cx="12192000" cy="9565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altLang="zh-CN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754" y="81840"/>
            <a:ext cx="11687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Substorm DEH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 flipH="1">
            <a:off x="283554" y="1038362"/>
            <a:ext cx="11514524" cy="137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CN" sz="28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Substorm 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 [Sergeev+, 1992]</a:t>
            </a:r>
            <a:endParaRPr lang="en-US" altLang="zh-CN" sz="28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flux of energetic electrons suddenly decreases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just prior to substorm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due to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inward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negative PSD radial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endParaRPr lang="en-US" altLang="zh-CN" sz="24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3064" t="45699" r="33992" b="30761"/>
          <a:stretch/>
        </p:blipFill>
        <p:spPr>
          <a:xfrm>
            <a:off x="3968039" y="2409946"/>
            <a:ext cx="4195777" cy="32192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53064" t="18675" r="33992" b="54391"/>
          <a:stretch/>
        </p:blipFill>
        <p:spPr>
          <a:xfrm>
            <a:off x="236754" y="2409946"/>
            <a:ext cx="3667049" cy="32192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53064" t="69439" r="33992" b="4827"/>
          <a:stretch/>
        </p:blipFill>
        <p:spPr>
          <a:xfrm>
            <a:off x="8261605" y="2409946"/>
            <a:ext cx="3837996" cy="321926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319883" y="5259883"/>
            <a:ext cx="177971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altLang="zh-CN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Sergeev</a:t>
            </a:r>
            <a:r>
              <a:rPr lang="en-US" altLang="zh-CN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+, 1992]</a:t>
            </a:r>
            <a:endParaRPr lang="zh-CN" altLang="en-US" dirty="0"/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6347950" y="2918592"/>
            <a:ext cx="330200" cy="25455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0543727" y="2637979"/>
            <a:ext cx="666015" cy="24568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55370" y="5965506"/>
            <a:ext cx="1009522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3200" b="1" dirty="0" smtClean="0">
                <a:solidFill>
                  <a:srgbClr val="FF0000"/>
                </a:solidFill>
                <a:ea typeface="Adobe 黑体 Std R" panose="020B0400000000000000"/>
              </a:rPr>
              <a:t>Are DEHs necessarily associated with substorm? </a:t>
            </a:r>
            <a:endParaRPr lang="zh-CN" altLang="en-US" sz="3200" b="1" dirty="0">
              <a:solidFill>
                <a:srgbClr val="FF0000"/>
              </a:solidFill>
              <a:ea typeface="Adobe 黑体 Std R" panose="020B0400000000000000"/>
            </a:endParaRPr>
          </a:p>
        </p:txBody>
      </p:sp>
      <p:sp>
        <p:nvSpPr>
          <p:cNvPr id="14" name="椭圆 1"/>
          <p:cNvSpPr>
            <a:spLocks noChangeAspect="1" noChangeArrowheads="1"/>
          </p:cNvSpPr>
          <p:nvPr/>
        </p:nvSpPr>
        <p:spPr bwMode="auto">
          <a:xfrm>
            <a:off x="11235918" y="56522"/>
            <a:ext cx="822217" cy="79475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74" tIns="35214" rIns="67574" bIns="3521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6146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81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910152" y="3804754"/>
            <a:ext cx="6950258" cy="3020153"/>
            <a:chOff x="1312333" y="3084917"/>
            <a:chExt cx="8576733" cy="372691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/>
            <a:srcRect l="56263" t="29815" r="7408" b="23519"/>
            <a:stretch/>
          </p:blipFill>
          <p:spPr>
            <a:xfrm>
              <a:off x="5537200" y="3084917"/>
              <a:ext cx="4351866" cy="37269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/>
            <a:srcRect l="16049" t="29815" r="48683" b="23519"/>
            <a:stretch/>
          </p:blipFill>
          <p:spPr>
            <a:xfrm>
              <a:off x="1312333" y="3084918"/>
              <a:ext cx="4224867" cy="3726917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11083" t="5948" r="13312" b="73488"/>
          <a:stretch/>
        </p:blipFill>
        <p:spPr>
          <a:xfrm>
            <a:off x="0" y="0"/>
            <a:ext cx="12192000" cy="9565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altLang="zh-CN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/>
          </p:nvPr>
        </p:nvGraphicFramePr>
        <p:xfrm>
          <a:off x="2171700" y="2311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16" name="对象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71700" y="2311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 flipH="1">
                <a:off x="409748" y="1005725"/>
                <a:ext cx="11514522" cy="307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BeiDa Imaging Electron Spectrometer (BD-IES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[see </a:t>
                </a:r>
                <a:r>
                  <a:rPr lang="en-US" altLang="zh-CN" sz="28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www.space.pku.edu.cn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]:</a:t>
                </a:r>
                <a:endParaRPr lang="en-US" altLang="zh-CN" sz="28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Launched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on 16 October 2015</a:t>
                </a: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𝟓𝟓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-inclined geosynchronous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orbit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       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Electrons outside GSO (L from ~6 to ~12)</a:t>
                </a: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Temporal resolution: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10s</a:t>
                </a: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range: 50-600keV</a:t>
                </a:r>
                <a:endParaRPr lang="en-US" altLang="zh-CN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9748" y="1005725"/>
                <a:ext cx="11514522" cy="3071610"/>
              </a:xfrm>
              <a:prstGeom prst="rect">
                <a:avLst/>
              </a:prstGeom>
              <a:blipFill>
                <a:blip r:embed="rId7"/>
                <a:stretch>
                  <a:fillRect l="-1059" t="-1389" b="-2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236754" y="81840"/>
            <a:ext cx="11687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BD-IES Instrument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/>
          <a:srcRect l="54534" t="10383"/>
          <a:stretch/>
        </p:blipFill>
        <p:spPr>
          <a:xfrm>
            <a:off x="9445671" y="1038362"/>
            <a:ext cx="2377934" cy="2635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/>
          <a:srcRect l="57367" t="29570" r="17539" b="27133"/>
          <a:stretch/>
        </p:blipFill>
        <p:spPr>
          <a:xfrm>
            <a:off x="789065" y="4056438"/>
            <a:ext cx="3644900" cy="265314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39389" y="6340249"/>
            <a:ext cx="14945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[Zong+, </a:t>
            </a:r>
            <a:r>
              <a:rPr lang="en-US" altLang="zh-CN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2018]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7872808" y="6457890"/>
            <a:ext cx="166423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[Chen+, </a:t>
            </a:r>
            <a:r>
              <a:rPr lang="en-US" altLang="zh-C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2018]</a:t>
            </a:r>
            <a:endParaRPr lang="zh-CN" altLang="en-US" sz="2000" dirty="0"/>
          </a:p>
        </p:txBody>
      </p:sp>
      <p:sp>
        <p:nvSpPr>
          <p:cNvPr id="12" name="椭圆 1"/>
          <p:cNvSpPr>
            <a:spLocks noChangeAspect="1" noChangeArrowheads="1"/>
          </p:cNvSpPr>
          <p:nvPr/>
        </p:nvSpPr>
        <p:spPr bwMode="auto">
          <a:xfrm>
            <a:off x="11235918" y="56522"/>
            <a:ext cx="822217" cy="794759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74" tIns="35214" rIns="67574" bIns="3521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6146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991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1083" t="5948" r="13312" b="73488"/>
          <a:stretch/>
        </p:blipFill>
        <p:spPr>
          <a:xfrm>
            <a:off x="0" y="0"/>
            <a:ext cx="12192000" cy="95652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6754" y="81840"/>
            <a:ext cx="11687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 | What? | Statistics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42212" y="81839"/>
            <a:ext cx="4615924" cy="6677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 flipH="1">
            <a:off x="409746" y="933155"/>
            <a:ext cx="6898601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CN" sz="28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endParaRPr lang="en-US" altLang="zh-CN" sz="28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interval: Oct.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Oct. 2017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 criteria: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three adjacent energy channels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 decrease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20%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background noise</a:t>
            </a:r>
            <a:endParaRPr lang="en-US" altLang="zh-CN" sz="24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 &lt; 500 nT and no injection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Twenty-two events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identified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28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characteristics (RIGHT for example)</a:t>
            </a:r>
            <a:endParaRPr lang="en-US" altLang="zh-CN" sz="28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&lt;300 keV</a:t>
            </a:r>
            <a:endParaRPr lang="en-US" altLang="zh-CN" sz="24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corresponding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 variations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inside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GSO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energy 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 repeated DEH events (see RIGHT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zh-CN" sz="24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altLang="zh-CN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442212" y="81838"/>
            <a:ext cx="4615924" cy="6677407"/>
            <a:chOff x="7442212" y="81838"/>
            <a:chExt cx="4615924" cy="6677407"/>
          </a:xfrm>
        </p:grpSpPr>
        <p:grpSp>
          <p:nvGrpSpPr>
            <p:cNvPr id="13" name="组合 12"/>
            <p:cNvGrpSpPr/>
            <p:nvPr/>
          </p:nvGrpSpPr>
          <p:grpSpPr>
            <a:xfrm>
              <a:off x="7442212" y="81838"/>
              <a:ext cx="4157393" cy="4371703"/>
              <a:chOff x="7298516" y="-131138"/>
              <a:chExt cx="4600644" cy="4837803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3"/>
              <a:srcRect l="14113" t="58124" r="61572" b="10502"/>
              <a:stretch/>
            </p:blipFill>
            <p:spPr>
              <a:xfrm>
                <a:off x="7298516" y="2202247"/>
                <a:ext cx="4600643" cy="2504418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3"/>
              <a:srcRect l="14113" t="22401" r="61572" b="42227"/>
              <a:stretch/>
            </p:blipFill>
            <p:spPr>
              <a:xfrm>
                <a:off x="7298517" y="-131138"/>
                <a:ext cx="4600643" cy="2333385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/>
            <a:srcRect l="15322" t="23316" r="58307" b="37102"/>
            <a:stretch/>
          </p:blipFill>
          <p:spPr>
            <a:xfrm>
              <a:off x="7442212" y="4453541"/>
              <a:ext cx="4615924" cy="23057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/>
            <a:srcRect l="18710" t="50215" r="67984" b="36308"/>
            <a:stretch/>
          </p:blipFill>
          <p:spPr>
            <a:xfrm>
              <a:off x="8283305" y="3424302"/>
              <a:ext cx="1044872" cy="446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231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 flipH="1">
                <a:off x="156058" y="1038362"/>
                <a:ext cx="6749875" cy="5373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Time-of-flight technique (TOF)</a:t>
                </a:r>
                <a:endParaRPr lang="en-US" altLang="zh-CN" sz="28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Backward trace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Electron drift trajectory</a:t>
                </a:r>
              </a:p>
              <a:p>
                <a:pPr marL="342900" indent="-3429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IGRF + T96 models</a:t>
                </a:r>
              </a:p>
              <a:p>
                <a:pPr marL="342900" indent="-3429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trajectories of electrons of different </a:t>
                </a:r>
                <a:r>
                  <a:rPr lang="en-US" altLang="zh-CN" sz="2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 converge on a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point</a:t>
                </a:r>
                <a:endParaRPr lang="en-US" altLang="zh-CN" sz="2400" b="1" i="1" dirty="0" smtClean="0">
                  <a:solidFill>
                    <a:prstClr val="white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10000"/>
                  </a:lnSpc>
                  <a:defRPr/>
                </a:pPr>
                <a:endParaRPr lang="en-US" altLang="zh-CN" sz="28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energy dispersion is caused by magnetic drift.</a:t>
                </a:r>
              </a:p>
              <a:p>
                <a:pPr>
                  <a:lnSpc>
                    <a:spcPct val="110000"/>
                  </a:lnSpc>
                  <a:defRPr/>
                </a:pPr>
                <a:endParaRPr lang="en-US" altLang="zh-CN" sz="2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DEHs are caused by localized processes.</a:t>
                </a:r>
                <a:endParaRPr lang="en-US" altLang="zh-CN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10000"/>
                  </a:lnSpc>
                  <a:defRPr/>
                </a:pPr>
                <a:endParaRPr lang="en-US" altLang="zh-CN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10000"/>
                  </a:lnSpc>
                  <a:defRPr/>
                </a:pPr>
                <a:endParaRPr lang="en-US" altLang="zh-CN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56058" y="1038362"/>
                <a:ext cx="6749875" cy="5373779"/>
              </a:xfrm>
              <a:prstGeom prst="rect">
                <a:avLst/>
              </a:prstGeom>
              <a:blipFill>
                <a:blip r:embed="rId3"/>
                <a:stretch>
                  <a:fillRect l="-1897" t="-680" r="-2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4"/>
          <a:srcRect l="14062" t="46232" r="65625" b="9629"/>
          <a:stretch/>
        </p:blipFill>
        <p:spPr>
          <a:xfrm>
            <a:off x="7159623" y="1512939"/>
            <a:ext cx="4824511" cy="4422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11083" t="5948" r="13312" b="73488"/>
          <a:stretch/>
        </p:blipFill>
        <p:spPr>
          <a:xfrm>
            <a:off x="0" y="0"/>
            <a:ext cx="12192000" cy="9565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altLang="zh-CN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/>
          </p:nvPr>
        </p:nvGraphicFramePr>
        <p:xfrm>
          <a:off x="2171700" y="2311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1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16" name="对象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71700" y="2311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36754" y="81840"/>
            <a:ext cx="11687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</a:t>
            </a:r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What? | Energy Dispersion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665684" y="2898481"/>
            <a:ext cx="1568740" cy="10156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 UT and MLT @ observations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34914" y="6043835"/>
            <a:ext cx="1441357" cy="7078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(3) Onset time &amp; MLT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441078" y="4027557"/>
            <a:ext cx="1234282" cy="7078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 Drift trajectory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H="1" flipV="1">
            <a:off x="8610600" y="4983370"/>
            <a:ext cx="936317" cy="10604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21" idx="2"/>
          </p:cNvCxnSpPr>
          <p:nvPr/>
        </p:nvCxnSpPr>
        <p:spPr>
          <a:xfrm>
            <a:off x="8450054" y="3914144"/>
            <a:ext cx="471522" cy="4673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25" idx="1"/>
          </p:cNvCxnSpPr>
          <p:nvPr/>
        </p:nvCxnSpPr>
        <p:spPr>
          <a:xfrm flipH="1">
            <a:off x="8834914" y="4381500"/>
            <a:ext cx="1606164" cy="1940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"/>
          <p:cNvSpPr>
            <a:spLocks noChangeAspect="1" noChangeArrowheads="1"/>
          </p:cNvSpPr>
          <p:nvPr/>
        </p:nvSpPr>
        <p:spPr bwMode="auto">
          <a:xfrm>
            <a:off x="11235918" y="56522"/>
            <a:ext cx="822217" cy="794759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74" tIns="35214" rIns="67574" bIns="3521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6146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 flipH="1">
                <a:off x="409748" y="1005725"/>
                <a:ext cx="11514522" cy="1378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six 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repeated 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DEH 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same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onset MLT, but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significantly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different onset time</a:t>
                </a: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Not drift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echoes</a:t>
                </a:r>
                <a:endParaRPr lang="en-US" altLang="zh-CN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9748" y="1005725"/>
                <a:ext cx="11514522" cy="1378839"/>
              </a:xfrm>
              <a:prstGeom prst="rect">
                <a:avLst/>
              </a:prstGeom>
              <a:blipFill>
                <a:blip r:embed="rId2"/>
                <a:stretch>
                  <a:fillRect l="-1059" t="-3097" b="-7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1083" t="5948" r="13312" b="73488"/>
          <a:stretch/>
        </p:blipFill>
        <p:spPr>
          <a:xfrm>
            <a:off x="0" y="0"/>
            <a:ext cx="12192000" cy="9565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altLang="zh-CN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754" y="81840"/>
            <a:ext cx="11687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 </a:t>
            </a:r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What? | Repeated DEHs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l="14062" t="46232" r="65625" b="9629"/>
          <a:stretch/>
        </p:blipFill>
        <p:spPr>
          <a:xfrm>
            <a:off x="739229" y="2580925"/>
            <a:ext cx="4458730" cy="40874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l="34436" t="14946" r="29758" b="28280"/>
          <a:stretch/>
        </p:blipFill>
        <p:spPr>
          <a:xfrm>
            <a:off x="5760622" y="2580925"/>
            <a:ext cx="6024978" cy="4030222"/>
          </a:xfrm>
          <a:prstGeom prst="rect">
            <a:avLst/>
          </a:prstGeom>
        </p:spPr>
      </p:pic>
      <p:sp>
        <p:nvSpPr>
          <p:cNvPr id="9" name="椭圆 1"/>
          <p:cNvSpPr>
            <a:spLocks noChangeAspect="1" noChangeArrowheads="1"/>
          </p:cNvSpPr>
          <p:nvPr/>
        </p:nvSpPr>
        <p:spPr bwMode="auto">
          <a:xfrm>
            <a:off x="11235918" y="56522"/>
            <a:ext cx="822217" cy="794759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74" tIns="35214" rIns="67574" bIns="3521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6146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54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 flipH="1">
                <a:off x="409748" y="1005725"/>
                <a:ext cx="11514522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2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DEHs initially occur in the nightside magnetosphere</a:t>
                </a:r>
                <a:endParaRPr lang="en-US" altLang="zh-CN" sz="28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TOF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onset time and MLT</a:t>
                </a: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DEHs </a:t>
                </a:r>
                <a:r>
                  <a:rPr lang="en-US" altLang="zh-CN" sz="2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initially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occurred in the 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post-midnight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magnetosphere (median MLT = 3.3hr)</a:t>
                </a: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Width of dropout region: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VERY NARROW! (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median=0.4hr)</a:t>
                </a:r>
                <a:endParaRPr lang="en-US" altLang="zh-CN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9748" y="1005725"/>
                <a:ext cx="11514522" cy="1785104"/>
              </a:xfrm>
              <a:prstGeom prst="rect">
                <a:avLst/>
              </a:prstGeom>
              <a:blipFill>
                <a:blip r:embed="rId2"/>
                <a:stretch>
                  <a:fillRect l="-1059" t="-2389" b="-58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1083" t="5948" r="13312" b="73488"/>
          <a:stretch/>
        </p:blipFill>
        <p:spPr>
          <a:xfrm>
            <a:off x="0" y="0"/>
            <a:ext cx="12192000" cy="9565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altLang="zh-CN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754" y="81840"/>
            <a:ext cx="11687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 | Where</a:t>
            </a:r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31291" t="31290" r="26734" b="13942"/>
          <a:stretch/>
        </p:blipFill>
        <p:spPr>
          <a:xfrm>
            <a:off x="2426636" y="2790829"/>
            <a:ext cx="7160224" cy="3941219"/>
          </a:xfrm>
          <a:prstGeom prst="rect">
            <a:avLst/>
          </a:prstGeom>
        </p:spPr>
      </p:pic>
      <p:sp>
        <p:nvSpPr>
          <p:cNvPr id="7" name="椭圆 1"/>
          <p:cNvSpPr>
            <a:spLocks noChangeAspect="1" noChangeArrowheads="1"/>
          </p:cNvSpPr>
          <p:nvPr/>
        </p:nvSpPr>
        <p:spPr bwMode="auto">
          <a:xfrm>
            <a:off x="11235918" y="56522"/>
            <a:ext cx="822217" cy="794759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74" tIns="35214" rIns="67574" bIns="3521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6146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21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 flipH="1">
            <a:off x="409747" y="1005725"/>
            <a:ext cx="11514523" cy="137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CN" sz="28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wind and geomagnetic conditions</a:t>
            </a:r>
            <a:endParaRPr lang="en-US" altLang="zh-CN" sz="28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Superposed epoch analysis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quiet</a:t>
            </a:r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1083" t="5948" r="13312" b="73488"/>
          <a:stretch/>
        </p:blipFill>
        <p:spPr>
          <a:xfrm>
            <a:off x="0" y="0"/>
            <a:ext cx="12192000" cy="9565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altLang="zh-CN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754" y="81840"/>
            <a:ext cx="11687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 </a:t>
            </a:r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When?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568740" y="2448029"/>
            <a:ext cx="9126140" cy="3433032"/>
            <a:chOff x="801631" y="2554514"/>
            <a:chExt cx="10502173" cy="395066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/>
            <a:srcRect l="16774" t="55294" r="59396" b="1326"/>
            <a:stretch/>
          </p:blipFill>
          <p:spPr>
            <a:xfrm>
              <a:off x="6168571" y="2554514"/>
              <a:ext cx="5135233" cy="394368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/>
            <a:srcRect l="16774" t="15732" r="59396" b="44573"/>
            <a:stretch/>
          </p:blipFill>
          <p:spPr>
            <a:xfrm>
              <a:off x="801632" y="2554514"/>
              <a:ext cx="5135233" cy="360869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l="16774" t="94837" r="59396" b="1326"/>
            <a:stretch/>
          </p:blipFill>
          <p:spPr>
            <a:xfrm>
              <a:off x="801631" y="6156393"/>
              <a:ext cx="5135233" cy="348783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1" y="2664228"/>
            <a:ext cx="156874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</a:t>
            </a:r>
          </a:p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~50 nT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69521" y="3600466"/>
            <a:ext cx="156874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SYM-H</a:t>
            </a:r>
          </a:p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~0 nT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-69521" y="4698063"/>
            <a:ext cx="156874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IMF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Bz</a:t>
            </a:r>
            <a:endParaRPr lang="en-US" altLang="zh-CN" sz="2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~0 nT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694880" y="2664228"/>
            <a:ext cx="156874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 V</a:t>
            </a:r>
          </a:p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~400km/s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625358" y="3600466"/>
            <a:ext cx="156874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 N</a:t>
            </a:r>
          </a:p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~8cm^-3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625358" y="4698063"/>
            <a:ext cx="156874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 P</a:t>
            </a:r>
          </a:p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~2nPa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1"/>
          <p:cNvSpPr>
            <a:spLocks noChangeAspect="1" noChangeArrowheads="1"/>
          </p:cNvSpPr>
          <p:nvPr/>
        </p:nvSpPr>
        <p:spPr bwMode="auto">
          <a:xfrm>
            <a:off x="11235918" y="56522"/>
            <a:ext cx="822217" cy="79475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74" tIns="35214" rIns="67574" bIns="3521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6146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29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 flipH="1">
            <a:off x="409747" y="1005725"/>
            <a:ext cx="1151452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zh-CN" sz="28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case on July/13/2017: DEH-BBF connection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1083" t="5948" r="13312" b="73488"/>
          <a:stretch/>
        </p:blipFill>
        <p:spPr>
          <a:xfrm>
            <a:off x="0" y="0"/>
            <a:ext cx="12192000" cy="9565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altLang="zh-CN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754" y="81840"/>
            <a:ext cx="11687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 | Why? | Case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椭圆 1"/>
          <p:cNvSpPr>
            <a:spLocks noChangeAspect="1" noChangeArrowheads="1"/>
          </p:cNvSpPr>
          <p:nvPr/>
        </p:nvSpPr>
        <p:spPr bwMode="auto">
          <a:xfrm>
            <a:off x="11235918" y="56522"/>
            <a:ext cx="822217" cy="794759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74" tIns="35214" rIns="67574" bIns="3521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6146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68445" y="2035884"/>
            <a:ext cx="3370287" cy="2241839"/>
            <a:chOff x="6592449" y="746151"/>
            <a:chExt cx="2936296" cy="195315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/>
            <a:srcRect l="29113" t="23903" r="52137" b="48638"/>
            <a:stretch/>
          </p:blipFill>
          <p:spPr>
            <a:xfrm>
              <a:off x="6592449" y="746151"/>
              <a:ext cx="2936296" cy="181416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/>
            <a:srcRect l="29113" t="71642" r="52137" b="26254"/>
            <a:stretch/>
          </p:blipFill>
          <p:spPr>
            <a:xfrm>
              <a:off x="6592449" y="2560320"/>
              <a:ext cx="2936296" cy="138989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453526" y="1548309"/>
            <a:ext cx="576161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Solar </a:t>
            </a:r>
            <a:r>
              <a:rPr lang="en-US" altLang="zh-CN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 and geomagnetic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index: </a:t>
            </a:r>
            <a:r>
              <a:rPr lang="en-US" altLang="zh-CN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Quiet</a:t>
            </a:r>
          </a:p>
        </p:txBody>
      </p:sp>
      <p:sp>
        <p:nvSpPr>
          <p:cNvPr id="13" name="矩形 12"/>
          <p:cNvSpPr/>
          <p:nvPr/>
        </p:nvSpPr>
        <p:spPr>
          <a:xfrm>
            <a:off x="6334469" y="1531165"/>
            <a:ext cx="5589801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BD-IES in the inner magnetosphere: DEH</a:t>
            </a:r>
            <a:endParaRPr lang="en-US" altLang="zh-CN" sz="24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253495" y="2049497"/>
            <a:ext cx="3982423" cy="2109574"/>
            <a:chOff x="336500" y="5005998"/>
            <a:chExt cx="3217621" cy="170444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/>
            <a:srcRect l="29652" t="51122" r="52137" b="23079"/>
            <a:stretch/>
          </p:blipFill>
          <p:spPr>
            <a:xfrm>
              <a:off x="702258" y="5005999"/>
              <a:ext cx="2851863" cy="170444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/>
            <a:srcRect l="9806" t="51122" r="87858" b="23079"/>
            <a:stretch/>
          </p:blipFill>
          <p:spPr>
            <a:xfrm>
              <a:off x="336500" y="5005998"/>
              <a:ext cx="365758" cy="1704441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856607" y="4846029"/>
            <a:ext cx="4465874" cy="1820523"/>
            <a:chOff x="1873421" y="4930445"/>
            <a:chExt cx="3804278" cy="155082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/>
            <a:srcRect l="16653" t="50125" r="58790" b="33197"/>
            <a:stretch/>
          </p:blipFill>
          <p:spPr>
            <a:xfrm>
              <a:off x="1873421" y="4930445"/>
              <a:ext cx="3804278" cy="108996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/>
            <a:srcRect l="16653" t="84037" r="58790" b="8911"/>
            <a:stretch/>
          </p:blipFill>
          <p:spPr>
            <a:xfrm>
              <a:off x="1873421" y="6020410"/>
              <a:ext cx="3804278" cy="460857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505478" y="4383287"/>
            <a:ext cx="5047504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MMS in the magnetotail: BBF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/>
          <a:srcRect l="62099" t="65926" r="7098" b="18704"/>
          <a:stretch/>
        </p:blipFill>
        <p:spPr>
          <a:xfrm>
            <a:off x="7084544" y="4988967"/>
            <a:ext cx="4507974" cy="149964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526731" y="4316207"/>
            <a:ext cx="527820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altLang="zh-CN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Nightside ground magnetometer: Pi2</a:t>
            </a:r>
          </a:p>
        </p:txBody>
      </p:sp>
    </p:spTree>
    <p:extLst>
      <p:ext uri="{BB962C8B-B14F-4D97-AF65-F5344CB8AC3E}">
        <p14:creationId xmlns:p14="http://schemas.microsoft.com/office/powerpoint/2010/main" val="252189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Times New Roman"/>
        <a:ea typeface="等线 Light"/>
        <a:cs typeface=""/>
      </a:majorFont>
      <a:minorFont>
        <a:latin typeface="Times New Roman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607</Words>
  <Application>Microsoft Office PowerPoint</Application>
  <PresentationFormat>宽屏</PresentationFormat>
  <Paragraphs>101</Paragraphs>
  <Slides>12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Adobe 黑体 Std R</vt:lpstr>
      <vt:lpstr>等线</vt:lpstr>
      <vt:lpstr>等线 Light</vt:lpstr>
      <vt:lpstr>宋体</vt:lpstr>
      <vt:lpstr>Arial</vt:lpstr>
      <vt:lpstr>Calibri</vt:lpstr>
      <vt:lpstr>Cambria Math</vt:lpstr>
      <vt:lpstr>Times New Roman</vt:lpstr>
      <vt:lpstr>Wingdings</vt:lpstr>
      <vt:lpstr>Office 主题​​</vt:lpstr>
      <vt:lpstr>1_Office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ZhiyangLiu</dc:creator>
  <cp:lastModifiedBy>ZY LIU</cp:lastModifiedBy>
  <cp:revision>555</cp:revision>
  <dcterms:created xsi:type="dcterms:W3CDTF">2018-08-28T06:52:17Z</dcterms:created>
  <dcterms:modified xsi:type="dcterms:W3CDTF">2020-04-30T07:42:08Z</dcterms:modified>
</cp:coreProperties>
</file>