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2" r:id="rId10"/>
    <p:sldId id="276" r:id="rId11"/>
    <p:sldId id="273" r:id="rId12"/>
    <p:sldId id="274" r:id="rId13"/>
    <p:sldId id="275"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02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8F7500-FB29-46EF-81E4-4C97A9043524}" type="datetimeFigureOut">
              <a:rPr lang="el-GR" smtClean="0"/>
              <a:pPr/>
              <a:t>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F34850-0B28-43B3-AB4D-3A2BD9C43788}" type="slidenum">
              <a:rPr lang="el-GR" smtClean="0"/>
              <a:pPr/>
              <a:t>‹#›</a:t>
            </a:fld>
            <a:endParaRPr lang="el-GR"/>
          </a:p>
        </p:txBody>
      </p:sp>
    </p:spTree>
    <p:extLst>
      <p:ext uri="{BB962C8B-B14F-4D97-AF65-F5344CB8AC3E}">
        <p14:creationId xmlns:p14="http://schemas.microsoft.com/office/powerpoint/2010/main" xmlns="" val="2534976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8F7500-FB29-46EF-81E4-4C97A9043524}" type="datetimeFigureOut">
              <a:rPr lang="el-GR" smtClean="0"/>
              <a:pPr/>
              <a:t>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F34850-0B28-43B3-AB4D-3A2BD9C43788}" type="slidenum">
              <a:rPr lang="el-GR" smtClean="0"/>
              <a:pPr/>
              <a:t>‹#›</a:t>
            </a:fld>
            <a:endParaRPr lang="el-GR"/>
          </a:p>
        </p:txBody>
      </p:sp>
    </p:spTree>
    <p:extLst>
      <p:ext uri="{BB962C8B-B14F-4D97-AF65-F5344CB8AC3E}">
        <p14:creationId xmlns:p14="http://schemas.microsoft.com/office/powerpoint/2010/main" xmlns="" val="379130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8F7500-FB29-46EF-81E4-4C97A9043524}" type="datetimeFigureOut">
              <a:rPr lang="el-GR" smtClean="0"/>
              <a:pPr/>
              <a:t>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F34850-0B28-43B3-AB4D-3A2BD9C43788}" type="slidenum">
              <a:rPr lang="el-GR" smtClean="0"/>
              <a:pPr/>
              <a:t>‹#›</a:t>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57291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8F7500-FB29-46EF-81E4-4C97A9043524}" type="datetimeFigureOut">
              <a:rPr lang="el-GR" smtClean="0"/>
              <a:pPr/>
              <a:t>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F34850-0B28-43B3-AB4D-3A2BD9C43788}" type="slidenum">
              <a:rPr lang="el-GR" smtClean="0"/>
              <a:pPr/>
              <a:t>‹#›</a:t>
            </a:fld>
            <a:endParaRPr lang="el-GR"/>
          </a:p>
        </p:txBody>
      </p:sp>
    </p:spTree>
    <p:extLst>
      <p:ext uri="{BB962C8B-B14F-4D97-AF65-F5344CB8AC3E}">
        <p14:creationId xmlns:p14="http://schemas.microsoft.com/office/powerpoint/2010/main" xmlns="" val="1314020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8F7500-FB29-46EF-81E4-4C97A9043524}" type="datetimeFigureOut">
              <a:rPr lang="el-GR" smtClean="0"/>
              <a:pPr/>
              <a:t>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F34850-0B28-43B3-AB4D-3A2BD9C43788}" type="slidenum">
              <a:rPr lang="el-GR" smtClean="0"/>
              <a:pPr/>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113199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8F7500-FB29-46EF-81E4-4C97A9043524}" type="datetimeFigureOut">
              <a:rPr lang="el-GR" smtClean="0"/>
              <a:pPr/>
              <a:t>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F34850-0B28-43B3-AB4D-3A2BD9C43788}" type="slidenum">
              <a:rPr lang="el-GR" smtClean="0"/>
              <a:pPr/>
              <a:t>‹#›</a:t>
            </a:fld>
            <a:endParaRPr lang="el-GR"/>
          </a:p>
        </p:txBody>
      </p:sp>
    </p:spTree>
    <p:extLst>
      <p:ext uri="{BB962C8B-B14F-4D97-AF65-F5344CB8AC3E}">
        <p14:creationId xmlns:p14="http://schemas.microsoft.com/office/powerpoint/2010/main" xmlns="" val="1495984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F7500-FB29-46EF-81E4-4C97A9043524}" type="datetimeFigureOut">
              <a:rPr lang="el-GR" smtClean="0"/>
              <a:pPr/>
              <a:t>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F34850-0B28-43B3-AB4D-3A2BD9C43788}" type="slidenum">
              <a:rPr lang="el-GR" smtClean="0"/>
              <a:pPr/>
              <a:t>‹#›</a:t>
            </a:fld>
            <a:endParaRPr lang="el-GR"/>
          </a:p>
        </p:txBody>
      </p:sp>
    </p:spTree>
    <p:extLst>
      <p:ext uri="{BB962C8B-B14F-4D97-AF65-F5344CB8AC3E}">
        <p14:creationId xmlns:p14="http://schemas.microsoft.com/office/powerpoint/2010/main" xmlns="" val="559812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F7500-FB29-46EF-81E4-4C97A9043524}" type="datetimeFigureOut">
              <a:rPr lang="el-GR" smtClean="0"/>
              <a:pPr/>
              <a:t>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F34850-0B28-43B3-AB4D-3A2BD9C43788}" type="slidenum">
              <a:rPr lang="el-GR" smtClean="0"/>
              <a:pPr/>
              <a:t>‹#›</a:t>
            </a:fld>
            <a:endParaRPr lang="el-GR"/>
          </a:p>
        </p:txBody>
      </p:sp>
    </p:spTree>
    <p:extLst>
      <p:ext uri="{BB962C8B-B14F-4D97-AF65-F5344CB8AC3E}">
        <p14:creationId xmlns:p14="http://schemas.microsoft.com/office/powerpoint/2010/main" xmlns="" val="128964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F7500-FB29-46EF-81E4-4C97A9043524}" type="datetimeFigureOut">
              <a:rPr lang="el-GR" smtClean="0"/>
              <a:pPr/>
              <a:t>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F34850-0B28-43B3-AB4D-3A2BD9C43788}" type="slidenum">
              <a:rPr lang="el-GR" smtClean="0"/>
              <a:pPr/>
              <a:t>‹#›</a:t>
            </a:fld>
            <a:endParaRPr lang="el-GR"/>
          </a:p>
        </p:txBody>
      </p:sp>
    </p:spTree>
    <p:extLst>
      <p:ext uri="{BB962C8B-B14F-4D97-AF65-F5344CB8AC3E}">
        <p14:creationId xmlns:p14="http://schemas.microsoft.com/office/powerpoint/2010/main" xmlns="" val="416488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8F7500-FB29-46EF-81E4-4C97A9043524}" type="datetimeFigureOut">
              <a:rPr lang="el-GR" smtClean="0"/>
              <a:pPr/>
              <a:t>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F34850-0B28-43B3-AB4D-3A2BD9C43788}" type="slidenum">
              <a:rPr lang="el-GR" smtClean="0"/>
              <a:pPr/>
              <a:t>‹#›</a:t>
            </a:fld>
            <a:endParaRPr lang="el-GR"/>
          </a:p>
        </p:txBody>
      </p:sp>
    </p:spTree>
    <p:extLst>
      <p:ext uri="{BB962C8B-B14F-4D97-AF65-F5344CB8AC3E}">
        <p14:creationId xmlns:p14="http://schemas.microsoft.com/office/powerpoint/2010/main" xmlns="" val="907948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8F7500-FB29-46EF-81E4-4C97A9043524}" type="datetimeFigureOut">
              <a:rPr lang="el-GR" smtClean="0"/>
              <a:pPr/>
              <a:t>3/5/2020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F34850-0B28-43B3-AB4D-3A2BD9C43788}" type="slidenum">
              <a:rPr lang="el-GR" smtClean="0"/>
              <a:pPr/>
              <a:t>‹#›</a:t>
            </a:fld>
            <a:endParaRPr lang="el-GR"/>
          </a:p>
        </p:txBody>
      </p:sp>
    </p:spTree>
    <p:extLst>
      <p:ext uri="{BB962C8B-B14F-4D97-AF65-F5344CB8AC3E}">
        <p14:creationId xmlns:p14="http://schemas.microsoft.com/office/powerpoint/2010/main" xmlns="" val="109957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8F7500-FB29-46EF-81E4-4C97A9043524}" type="datetimeFigureOut">
              <a:rPr lang="el-GR" smtClean="0"/>
              <a:pPr/>
              <a:t>3/5/2020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1F34850-0B28-43B3-AB4D-3A2BD9C43788}" type="slidenum">
              <a:rPr lang="el-GR" smtClean="0"/>
              <a:pPr/>
              <a:t>‹#›</a:t>
            </a:fld>
            <a:endParaRPr lang="el-GR"/>
          </a:p>
        </p:txBody>
      </p:sp>
    </p:spTree>
    <p:extLst>
      <p:ext uri="{BB962C8B-B14F-4D97-AF65-F5344CB8AC3E}">
        <p14:creationId xmlns:p14="http://schemas.microsoft.com/office/powerpoint/2010/main" xmlns="" val="321474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8F7500-FB29-46EF-81E4-4C97A9043524}" type="datetimeFigureOut">
              <a:rPr lang="el-GR" smtClean="0"/>
              <a:pPr/>
              <a:t>3/5/2020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1F34850-0B28-43B3-AB4D-3A2BD9C43788}" type="slidenum">
              <a:rPr lang="el-GR" smtClean="0"/>
              <a:pPr/>
              <a:t>‹#›</a:t>
            </a:fld>
            <a:endParaRPr lang="el-GR"/>
          </a:p>
        </p:txBody>
      </p:sp>
    </p:spTree>
    <p:extLst>
      <p:ext uri="{BB962C8B-B14F-4D97-AF65-F5344CB8AC3E}">
        <p14:creationId xmlns:p14="http://schemas.microsoft.com/office/powerpoint/2010/main" xmlns="" val="378767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F7500-FB29-46EF-81E4-4C97A9043524}" type="datetimeFigureOut">
              <a:rPr lang="el-GR" smtClean="0"/>
              <a:pPr/>
              <a:t>3/5/2020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1F34850-0B28-43B3-AB4D-3A2BD9C43788}" type="slidenum">
              <a:rPr lang="el-GR" smtClean="0"/>
              <a:pPr/>
              <a:t>‹#›</a:t>
            </a:fld>
            <a:endParaRPr lang="el-GR"/>
          </a:p>
        </p:txBody>
      </p:sp>
    </p:spTree>
    <p:extLst>
      <p:ext uri="{BB962C8B-B14F-4D97-AF65-F5344CB8AC3E}">
        <p14:creationId xmlns:p14="http://schemas.microsoft.com/office/powerpoint/2010/main" xmlns="" val="260333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F7500-FB29-46EF-81E4-4C97A9043524}" type="datetimeFigureOut">
              <a:rPr lang="el-GR" smtClean="0"/>
              <a:pPr/>
              <a:t>3/5/2020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F34850-0B28-43B3-AB4D-3A2BD9C43788}" type="slidenum">
              <a:rPr lang="el-GR" smtClean="0"/>
              <a:pPr/>
              <a:t>‹#›</a:t>
            </a:fld>
            <a:endParaRPr lang="el-GR"/>
          </a:p>
        </p:txBody>
      </p:sp>
    </p:spTree>
    <p:extLst>
      <p:ext uri="{BB962C8B-B14F-4D97-AF65-F5344CB8AC3E}">
        <p14:creationId xmlns:p14="http://schemas.microsoft.com/office/powerpoint/2010/main" xmlns="" val="172987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28F7500-FB29-46EF-81E4-4C97A9043524}" type="datetimeFigureOut">
              <a:rPr lang="el-GR" smtClean="0"/>
              <a:pPr/>
              <a:t>3/5/2020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F34850-0B28-43B3-AB4D-3A2BD9C43788}" type="slidenum">
              <a:rPr lang="el-GR" smtClean="0"/>
              <a:pPr/>
              <a:t>‹#›</a:t>
            </a:fld>
            <a:endParaRPr lang="el-GR"/>
          </a:p>
        </p:txBody>
      </p:sp>
    </p:spTree>
    <p:extLst>
      <p:ext uri="{BB962C8B-B14F-4D97-AF65-F5344CB8AC3E}">
        <p14:creationId xmlns:p14="http://schemas.microsoft.com/office/powerpoint/2010/main" xmlns="" val="1714835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8F7500-FB29-46EF-81E4-4C97A9043524}" type="datetimeFigureOut">
              <a:rPr lang="el-GR" smtClean="0"/>
              <a:pPr/>
              <a:t>3/5/2020</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1F34850-0B28-43B3-AB4D-3A2BD9C43788}" type="slidenum">
              <a:rPr lang="el-GR" smtClean="0"/>
              <a:pPr/>
              <a:t>‹#›</a:t>
            </a:fld>
            <a:endParaRPr lang="el-GR"/>
          </a:p>
        </p:txBody>
      </p:sp>
    </p:spTree>
    <p:extLst>
      <p:ext uri="{BB962C8B-B14F-4D97-AF65-F5344CB8AC3E}">
        <p14:creationId xmlns:p14="http://schemas.microsoft.com/office/powerpoint/2010/main" xmlns="" val="1813689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2.xml"/><Relationship Id="rId7" Type="http://schemas.openxmlformats.org/officeDocument/2006/relationships/slide" Target="slide1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3.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image" Target="../media/image1.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slide" Target="slide1.xml"/><Relationship Id="rId4" Type="http://schemas.openxmlformats.org/officeDocument/2006/relationships/package" Target="../embeddings/____________Microsoft_Office_Word1.docx"/></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6541" y="272907"/>
            <a:ext cx="8336986" cy="1102673"/>
          </a:xfrm>
        </p:spPr>
        <p:txBody>
          <a:bodyPr>
            <a:noAutofit/>
          </a:bodyPr>
          <a:lstStyle/>
          <a:p>
            <a:pPr algn="ctr"/>
            <a:r>
              <a:rPr lang="en-US" sz="2800" b="1" dirty="0">
                <a:solidFill>
                  <a:srgbClr val="202066"/>
                </a:solidFill>
                <a:effectLst>
                  <a:outerShdw blurRad="38100" dist="38100" dir="2700000" algn="tl">
                    <a:srgbClr val="000000">
                      <a:alpha val="43137"/>
                    </a:srgbClr>
                  </a:outerShdw>
                </a:effectLst>
              </a:rPr>
              <a:t>Biochar from different feedstocks as catalysts for the conversion of algal lipid into biodiesel</a:t>
            </a:r>
            <a:r>
              <a:rPr lang="en-US" sz="2800" dirty="0">
                <a:solidFill>
                  <a:srgbClr val="202066"/>
                </a:solidFill>
              </a:rPr>
              <a:t/>
            </a:r>
            <a:br>
              <a:rPr lang="en-US" sz="2800" dirty="0">
                <a:solidFill>
                  <a:srgbClr val="202066"/>
                </a:solidFill>
              </a:rPr>
            </a:br>
            <a:endParaRPr lang="el-GR" sz="1400" dirty="0">
              <a:solidFill>
                <a:srgbClr val="202066"/>
              </a:solidFill>
              <a:latin typeface="+mn-lt"/>
              <a:ea typeface="+mn-ea"/>
              <a:cs typeface="+mn-cs"/>
            </a:endParaRPr>
          </a:p>
        </p:txBody>
      </p:sp>
      <p:pic>
        <p:nvPicPr>
          <p:cNvPr id="4" name="Picture 3"/>
          <p:cNvPicPr>
            <a:picLocks noChangeAspect="1"/>
          </p:cNvPicPr>
          <p:nvPr/>
        </p:nvPicPr>
        <p:blipFill>
          <a:blip r:embed="rId2" cstate="print"/>
          <a:stretch>
            <a:fillRect/>
          </a:stretch>
        </p:blipFill>
        <p:spPr>
          <a:xfrm>
            <a:off x="116499" y="146643"/>
            <a:ext cx="1152128" cy="1228937"/>
          </a:xfrm>
          <a:prstGeom prst="rect">
            <a:avLst/>
          </a:prstGeom>
        </p:spPr>
      </p:pic>
      <p:sp>
        <p:nvSpPr>
          <p:cNvPr id="5" name="Text Box 14">
            <a:hlinkClick r:id="rId3" action="ppaction://hlinksldjump"/>
          </p:cNvPr>
          <p:cNvSpPr txBox="1">
            <a:spLocks noChangeArrowheads="1"/>
          </p:cNvSpPr>
          <p:nvPr/>
        </p:nvSpPr>
        <p:spPr bwMode="auto">
          <a:xfrm>
            <a:off x="407323" y="4599816"/>
            <a:ext cx="3312368" cy="685833"/>
          </a:xfrm>
          <a:prstGeom prst="rect">
            <a:avLst/>
          </a:prstGeom>
          <a:solidFill>
            <a:schemeClr val="accent4"/>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108000" tIns="187200" bIns="187200" anchor="ctr" anchorCtr="0">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nl-NL" sz="2000" b="0" i="0" u="none" strike="noStrike" kern="0" cap="none" spc="0" normalizeH="0" baseline="0" noProof="0" dirty="0">
                <a:ln>
                  <a:noFill/>
                </a:ln>
                <a:solidFill>
                  <a:srgbClr val="FFFFFF"/>
                </a:solidFill>
                <a:effectLst/>
                <a:uLnTx/>
                <a:uFillTx/>
                <a:ea typeface="+mn-ea"/>
                <a:cs typeface="+mn-cs"/>
              </a:rPr>
              <a:t>Biochar</a:t>
            </a:r>
            <a:endParaRPr kumimoji="0" lang="en-GB" sz="2000" b="0" i="0" u="none" strike="noStrike" kern="0" cap="none" spc="0" normalizeH="0" baseline="0" noProof="0" dirty="0">
              <a:ln>
                <a:noFill/>
              </a:ln>
              <a:solidFill>
                <a:srgbClr val="FFFFFF"/>
              </a:solidFill>
              <a:effectLst/>
              <a:uLnTx/>
              <a:uFillTx/>
              <a:ea typeface="+mn-ea"/>
              <a:cs typeface="+mn-cs"/>
            </a:endParaRPr>
          </a:p>
        </p:txBody>
      </p:sp>
      <p:sp>
        <p:nvSpPr>
          <p:cNvPr id="6" name="Rectangle 18">
            <a:hlinkClick r:id="rId4" action="ppaction://hlinksldjump"/>
          </p:cNvPr>
          <p:cNvSpPr>
            <a:spLocks noChangeArrowheads="1"/>
          </p:cNvSpPr>
          <p:nvPr/>
        </p:nvSpPr>
        <p:spPr bwMode="auto">
          <a:xfrm>
            <a:off x="407323" y="5605102"/>
            <a:ext cx="3312368" cy="647700"/>
          </a:xfrm>
          <a:prstGeom prst="rect">
            <a:avLst/>
          </a:prstGeom>
          <a:solidFill>
            <a:srgbClr val="0070C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tIns="187200" bIns="18720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000" b="0" i="0" u="none" strike="noStrike" kern="0" cap="none" spc="0" normalizeH="0" baseline="0" noProof="0" dirty="0" err="1">
                <a:ln>
                  <a:noFill/>
                </a:ln>
                <a:solidFill>
                  <a:srgbClr val="FFFFFF"/>
                </a:solidFill>
                <a:effectLst/>
                <a:uLnTx/>
                <a:uFillTx/>
                <a:ea typeface="+mn-ea"/>
                <a:cs typeface="+mn-cs"/>
              </a:rPr>
              <a:t>Materials</a:t>
            </a:r>
            <a:r>
              <a:rPr kumimoji="0" lang="nl-NL" sz="2000" b="0" i="0" u="none" strike="noStrike" kern="0" cap="none" spc="0" normalizeH="0" baseline="0" noProof="0" dirty="0">
                <a:ln>
                  <a:noFill/>
                </a:ln>
                <a:solidFill>
                  <a:srgbClr val="FFFFFF"/>
                </a:solidFill>
                <a:effectLst/>
                <a:uLnTx/>
                <a:uFillTx/>
                <a:ea typeface="+mn-ea"/>
                <a:cs typeface="+mn-cs"/>
              </a:rPr>
              <a:t> &amp; </a:t>
            </a:r>
            <a:r>
              <a:rPr kumimoji="0" lang="nl-NL" sz="2000" b="0" i="0" u="none" strike="noStrike" kern="0" cap="none" spc="0" normalizeH="0" baseline="0" noProof="0" dirty="0" err="1">
                <a:ln>
                  <a:noFill/>
                </a:ln>
                <a:solidFill>
                  <a:srgbClr val="FFFFFF"/>
                </a:solidFill>
                <a:effectLst/>
                <a:uLnTx/>
                <a:uFillTx/>
                <a:ea typeface="+mn-ea"/>
                <a:cs typeface="+mn-cs"/>
              </a:rPr>
              <a:t>Methods</a:t>
            </a:r>
            <a:endParaRPr kumimoji="0" lang="en-GB" sz="2000" b="0" i="0" u="none" strike="noStrike" kern="0" cap="none" spc="0" normalizeH="0" baseline="0" noProof="0" dirty="0">
              <a:ln>
                <a:noFill/>
              </a:ln>
              <a:solidFill>
                <a:srgbClr val="FFFFFF"/>
              </a:solidFill>
              <a:effectLst/>
              <a:uLnTx/>
              <a:uFillTx/>
              <a:ea typeface="+mn-ea"/>
              <a:cs typeface="+mn-cs"/>
            </a:endParaRPr>
          </a:p>
        </p:txBody>
      </p:sp>
      <p:sp>
        <p:nvSpPr>
          <p:cNvPr id="7" name="Rectangle 19">
            <a:hlinkClick r:id="rId5" action="ppaction://hlinksldjump"/>
          </p:cNvPr>
          <p:cNvSpPr>
            <a:spLocks noChangeArrowheads="1"/>
          </p:cNvSpPr>
          <p:nvPr/>
        </p:nvSpPr>
        <p:spPr bwMode="auto">
          <a:xfrm>
            <a:off x="4403793" y="5605102"/>
            <a:ext cx="3312368" cy="647700"/>
          </a:xfrm>
          <a:prstGeom prst="rect">
            <a:avLst/>
          </a:prstGeom>
          <a:solidFill>
            <a:schemeClr val="accent1">
              <a:lumMod val="7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err="1">
                <a:ln>
                  <a:noFill/>
                </a:ln>
                <a:solidFill>
                  <a:srgbClr val="FFFFFF"/>
                </a:solidFill>
                <a:effectLst/>
                <a:uLnTx/>
                <a:uFillTx/>
                <a:ea typeface="+mn-ea"/>
                <a:cs typeface="+mn-cs"/>
              </a:rPr>
              <a:t>Biochar</a:t>
            </a:r>
            <a:r>
              <a:rPr kumimoji="0" lang="en-US" sz="2000" b="0" i="0" u="none" strike="noStrike" kern="0" cap="none" spc="0" normalizeH="0" baseline="0" noProof="0" dirty="0">
                <a:ln>
                  <a:noFill/>
                </a:ln>
                <a:solidFill>
                  <a:srgbClr val="FFFFFF"/>
                </a:solidFill>
                <a:effectLst/>
                <a:uLnTx/>
                <a:uFillTx/>
                <a:ea typeface="+mn-ea"/>
                <a:cs typeface="+mn-cs"/>
              </a:rPr>
              <a:t> Characterization</a:t>
            </a:r>
            <a:endParaRPr kumimoji="0" lang="en-GB" sz="2000" b="0" i="0" u="none" strike="noStrike" kern="0" cap="none" spc="0" normalizeH="0" baseline="0" noProof="0" dirty="0">
              <a:ln>
                <a:noFill/>
              </a:ln>
              <a:solidFill>
                <a:srgbClr val="FFFFFF"/>
              </a:solidFill>
              <a:effectLst/>
              <a:uLnTx/>
              <a:uFillTx/>
              <a:ea typeface="+mn-ea"/>
              <a:cs typeface="+mn-cs"/>
            </a:endParaRPr>
          </a:p>
        </p:txBody>
      </p:sp>
      <p:sp>
        <p:nvSpPr>
          <p:cNvPr id="8" name="Text Box 16">
            <a:hlinkClick r:id="rId6" action="ppaction://hlinksldjump"/>
          </p:cNvPr>
          <p:cNvSpPr txBox="1">
            <a:spLocks noChangeArrowheads="1"/>
          </p:cNvSpPr>
          <p:nvPr/>
        </p:nvSpPr>
        <p:spPr bwMode="auto">
          <a:xfrm>
            <a:off x="8400264" y="4599817"/>
            <a:ext cx="3312368" cy="685833"/>
          </a:xfrm>
          <a:prstGeom prst="rect">
            <a:avLst/>
          </a:prstGeom>
          <a:solidFill>
            <a:srgbClr val="C00000">
              <a:alpha val="53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tIns="187200" bIns="187200">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nl-NL" sz="2000" b="0" i="0" u="none" strike="noStrike" kern="0" cap="none" spc="0" normalizeH="0" baseline="0" noProof="0" dirty="0" err="1">
                <a:ln>
                  <a:noFill/>
                </a:ln>
                <a:solidFill>
                  <a:srgbClr val="FFFFFF"/>
                </a:solidFill>
                <a:effectLst/>
                <a:uLnTx/>
                <a:uFillTx/>
                <a:ea typeface="+mn-ea"/>
                <a:cs typeface="+mn-cs"/>
              </a:rPr>
              <a:t>Transesterification</a:t>
            </a:r>
            <a:r>
              <a:rPr kumimoji="0" lang="nl-NL" sz="2000" b="0" i="0" u="none" strike="noStrike" kern="0" cap="none" spc="0" normalizeH="0" baseline="0" noProof="0" dirty="0">
                <a:ln>
                  <a:noFill/>
                </a:ln>
                <a:solidFill>
                  <a:srgbClr val="FFFFFF"/>
                </a:solidFill>
                <a:effectLst/>
                <a:uLnTx/>
                <a:uFillTx/>
                <a:ea typeface="+mn-ea"/>
                <a:cs typeface="+mn-cs"/>
              </a:rPr>
              <a:t> </a:t>
            </a:r>
            <a:r>
              <a:rPr kumimoji="0" lang="nl-NL" sz="2000" b="0" i="0" u="none" strike="noStrike" kern="0" cap="none" spc="0" normalizeH="0" baseline="0" noProof="0" dirty="0" err="1">
                <a:ln>
                  <a:noFill/>
                </a:ln>
                <a:solidFill>
                  <a:srgbClr val="FFFFFF"/>
                </a:solidFill>
                <a:effectLst/>
                <a:uLnTx/>
                <a:uFillTx/>
                <a:ea typeface="+mn-ea"/>
                <a:cs typeface="+mn-cs"/>
              </a:rPr>
              <a:t>Results</a:t>
            </a:r>
            <a:endParaRPr kumimoji="0" lang="en-GB" sz="2000" b="0" i="0" u="none" strike="noStrike" kern="0" cap="none" spc="0" normalizeH="0" baseline="0" noProof="0" dirty="0">
              <a:ln>
                <a:noFill/>
              </a:ln>
              <a:solidFill>
                <a:srgbClr val="FFFFFF"/>
              </a:solidFill>
              <a:effectLst/>
              <a:uLnTx/>
              <a:uFillTx/>
              <a:ea typeface="+mn-ea"/>
              <a:cs typeface="+mn-cs"/>
            </a:endParaRPr>
          </a:p>
        </p:txBody>
      </p:sp>
      <p:sp>
        <p:nvSpPr>
          <p:cNvPr id="9" name="Rectangle 28">
            <a:hlinkClick r:id="rId7" action="ppaction://hlinksldjump"/>
          </p:cNvPr>
          <p:cNvSpPr>
            <a:spLocks noChangeArrowheads="1"/>
          </p:cNvSpPr>
          <p:nvPr/>
        </p:nvSpPr>
        <p:spPr bwMode="auto">
          <a:xfrm>
            <a:off x="8400264" y="5616351"/>
            <a:ext cx="3312368" cy="647700"/>
          </a:xfrm>
          <a:prstGeom prst="rect">
            <a:avLst/>
          </a:prstGeom>
          <a:solidFill>
            <a:schemeClr val="accent6">
              <a:lumMod val="60000"/>
              <a:lumOff val="40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000" b="0" i="0" u="none" strike="noStrike" kern="0" cap="none" spc="0" normalizeH="0" baseline="0" noProof="0" dirty="0">
                <a:ln>
                  <a:noFill/>
                </a:ln>
                <a:solidFill>
                  <a:srgbClr val="000090"/>
                </a:solidFill>
                <a:effectLst/>
                <a:uLnTx/>
                <a:uFillTx/>
                <a:ea typeface="+mn-ea"/>
                <a:cs typeface="+mn-cs"/>
              </a:rPr>
              <a:t>Conclusions</a:t>
            </a:r>
            <a:endParaRPr kumimoji="0" lang="en-GB" sz="2000" b="0" i="0" u="none" strike="noStrike" kern="0" cap="none" spc="0" normalizeH="0" baseline="0" noProof="0" dirty="0">
              <a:ln>
                <a:noFill/>
              </a:ln>
              <a:solidFill>
                <a:srgbClr val="000090"/>
              </a:solidFill>
              <a:effectLst/>
              <a:uLnTx/>
              <a:uFillTx/>
              <a:ea typeface="+mn-ea"/>
              <a:cs typeface="+mn-cs"/>
            </a:endParaRPr>
          </a:p>
        </p:txBody>
      </p:sp>
      <p:sp>
        <p:nvSpPr>
          <p:cNvPr id="12" name="Ορθογώνιο 11">
            <a:extLst>
              <a:ext uri="{FF2B5EF4-FFF2-40B4-BE49-F238E27FC236}">
                <a16:creationId xmlns:a16="http://schemas.microsoft.com/office/drawing/2014/main" xmlns="" id="{E73FC0D1-9841-4723-8D0E-B8A5FE21E8CE}"/>
              </a:ext>
            </a:extLst>
          </p:cNvPr>
          <p:cNvSpPr/>
          <p:nvPr/>
        </p:nvSpPr>
        <p:spPr>
          <a:xfrm>
            <a:off x="542888" y="2500273"/>
            <a:ext cx="10823170" cy="1815882"/>
          </a:xfrm>
          <a:prstGeom prst="rect">
            <a:avLst/>
          </a:prstGeom>
        </p:spPr>
        <p:txBody>
          <a:bodyPr wrap="square">
            <a:spAutoFit/>
          </a:bodyPr>
          <a:lstStyle/>
          <a:p>
            <a:pPr algn="just"/>
            <a:r>
              <a:rPr lang="en-US" sz="1400" dirty="0">
                <a:solidFill>
                  <a:srgbClr val="202066"/>
                </a:solidFill>
                <a:latin typeface="Calibri" panose="020F0502020204030204" pitchFamily="34" charset="0"/>
                <a:cs typeface="Calibri" panose="020F0502020204030204" pitchFamily="34" charset="0"/>
              </a:rPr>
              <a:t>Microalgae are a group of microorganisms capable to accumulate up to 80% triacylglycerol w/w,</a:t>
            </a:r>
            <a:r>
              <a:rPr lang="el-GR" sz="1400" dirty="0">
                <a:solidFill>
                  <a:srgbClr val="202066"/>
                </a:solidFill>
                <a:latin typeface="Calibri" panose="020F0502020204030204" pitchFamily="34" charset="0"/>
                <a:cs typeface="Calibri" panose="020F0502020204030204" pitchFamily="34" charset="0"/>
              </a:rPr>
              <a:t> </a:t>
            </a:r>
            <a:r>
              <a:rPr lang="en-US" sz="1400" dirty="0">
                <a:solidFill>
                  <a:srgbClr val="202066"/>
                </a:solidFill>
                <a:latin typeface="Calibri" panose="020F0502020204030204" pitchFamily="34" charset="0"/>
                <a:cs typeface="Calibri" panose="020F0502020204030204" pitchFamily="34" charset="0"/>
              </a:rPr>
              <a:t>making them as one of the most promising renewable sources for biofuels. Biodiesel derived from</a:t>
            </a:r>
            <a:r>
              <a:rPr lang="el-GR" sz="1400" dirty="0">
                <a:solidFill>
                  <a:srgbClr val="202066"/>
                </a:solidFill>
                <a:latin typeface="Calibri" panose="020F0502020204030204" pitchFamily="34" charset="0"/>
                <a:cs typeface="Calibri" panose="020F0502020204030204" pitchFamily="34" charset="0"/>
              </a:rPr>
              <a:t> </a:t>
            </a:r>
            <a:r>
              <a:rPr lang="en-US" sz="1400" dirty="0">
                <a:solidFill>
                  <a:srgbClr val="202066"/>
                </a:solidFill>
                <a:latin typeface="Calibri" panose="020F0502020204030204" pitchFamily="34" charset="0"/>
                <a:cs typeface="Calibri" panose="020F0502020204030204" pitchFamily="34" charset="0"/>
              </a:rPr>
              <a:t>algal oil is produced via transesterification process, where the oil is mixed with alcohol and a</a:t>
            </a:r>
            <a:r>
              <a:rPr lang="el-GR" sz="1400" dirty="0">
                <a:solidFill>
                  <a:srgbClr val="202066"/>
                </a:solidFill>
                <a:latin typeface="Calibri" panose="020F0502020204030204" pitchFamily="34" charset="0"/>
                <a:cs typeface="Calibri" panose="020F0502020204030204" pitchFamily="34" charset="0"/>
              </a:rPr>
              <a:t> </a:t>
            </a:r>
            <a:r>
              <a:rPr lang="en-US" sz="1400" dirty="0">
                <a:solidFill>
                  <a:srgbClr val="202066"/>
                </a:solidFill>
                <a:latin typeface="Calibri" panose="020F0502020204030204" pitchFamily="34" charset="0"/>
                <a:cs typeface="Calibri" panose="020F0502020204030204" pitchFamily="34" charset="0"/>
              </a:rPr>
              <a:t>suitable catalyst at an elevated temperature. Recently, research has been focused on catalysts</a:t>
            </a:r>
            <a:r>
              <a:rPr lang="el-GR" sz="1400" dirty="0">
                <a:solidFill>
                  <a:srgbClr val="202066"/>
                </a:solidFill>
                <a:latin typeface="Calibri" panose="020F0502020204030204" pitchFamily="34" charset="0"/>
                <a:cs typeface="Calibri" panose="020F0502020204030204" pitchFamily="34" charset="0"/>
              </a:rPr>
              <a:t> </a:t>
            </a:r>
            <a:r>
              <a:rPr lang="en-US" sz="1400" dirty="0">
                <a:solidFill>
                  <a:srgbClr val="202066"/>
                </a:solidFill>
                <a:latin typeface="Calibri" panose="020F0502020204030204" pitchFamily="34" charset="0"/>
                <a:cs typeface="Calibri" panose="020F0502020204030204" pitchFamily="34" charset="0"/>
              </a:rPr>
              <a:t>from renewable sources, like biomass and residues generated in households, in the form of</a:t>
            </a:r>
            <a:r>
              <a:rPr lang="el-GR" sz="1400" dirty="0">
                <a:solidFill>
                  <a:srgbClr val="202066"/>
                </a:solidFill>
                <a:latin typeface="Calibri" panose="020F0502020204030204" pitchFamily="34" charset="0"/>
                <a:cs typeface="Calibri" panose="020F0502020204030204" pitchFamily="34" charset="0"/>
              </a:rPr>
              <a:t> </a:t>
            </a:r>
            <a:r>
              <a:rPr lang="en-US" sz="1400" dirty="0">
                <a:solidFill>
                  <a:srgbClr val="202066"/>
                </a:solidFill>
                <a:latin typeface="Calibri" panose="020F0502020204030204" pitchFamily="34" charset="0"/>
                <a:cs typeface="Calibri" panose="020F0502020204030204" pitchFamily="34" charset="0"/>
              </a:rPr>
              <a:t>biochar. The aim of this work is to investigate the use of biochar as a</a:t>
            </a:r>
            <a:r>
              <a:rPr lang="el-GR" sz="1400" dirty="0">
                <a:solidFill>
                  <a:srgbClr val="202066"/>
                </a:solidFill>
                <a:latin typeface="Calibri" panose="020F0502020204030204" pitchFamily="34" charset="0"/>
                <a:cs typeface="Calibri" panose="020F0502020204030204" pitchFamily="34" charset="0"/>
              </a:rPr>
              <a:t> </a:t>
            </a:r>
            <a:r>
              <a:rPr lang="en-US" sz="1400" dirty="0">
                <a:solidFill>
                  <a:srgbClr val="202066"/>
                </a:solidFill>
                <a:latin typeface="Calibri" panose="020F0502020204030204" pitchFamily="34" charset="0"/>
                <a:cs typeface="Calibri" panose="020F0502020204030204" pitchFamily="34" charset="0"/>
              </a:rPr>
              <a:t>heterogeneous catalyst and compared to common homogeneous catalysts (H</a:t>
            </a:r>
            <a:r>
              <a:rPr lang="en-US" sz="1400" baseline="-25000" dirty="0">
                <a:solidFill>
                  <a:srgbClr val="202066"/>
                </a:solidFill>
                <a:latin typeface="Calibri" panose="020F0502020204030204" pitchFamily="34" charset="0"/>
                <a:cs typeface="Calibri" panose="020F0502020204030204" pitchFamily="34" charset="0"/>
              </a:rPr>
              <a:t>2</a:t>
            </a:r>
            <a:r>
              <a:rPr lang="en-US" sz="1400" dirty="0">
                <a:solidFill>
                  <a:srgbClr val="202066"/>
                </a:solidFill>
                <a:latin typeface="Calibri" panose="020F0502020204030204" pitchFamily="34" charset="0"/>
                <a:cs typeface="Calibri" panose="020F0502020204030204" pitchFamily="34" charset="0"/>
              </a:rPr>
              <a:t>SO</a:t>
            </a:r>
            <a:r>
              <a:rPr lang="en-US" sz="1400" baseline="-25000" dirty="0">
                <a:solidFill>
                  <a:srgbClr val="202066"/>
                </a:solidFill>
                <a:latin typeface="Calibri" panose="020F0502020204030204" pitchFamily="34" charset="0"/>
                <a:cs typeface="Calibri" panose="020F0502020204030204" pitchFamily="34" charset="0"/>
              </a:rPr>
              <a:t>4</a:t>
            </a:r>
            <a:r>
              <a:rPr lang="en-US" sz="1400" dirty="0">
                <a:solidFill>
                  <a:srgbClr val="202066"/>
                </a:solidFill>
                <a:latin typeface="Calibri" panose="020F0502020204030204" pitchFamily="34" charset="0"/>
                <a:cs typeface="Calibri" panose="020F0502020204030204" pitchFamily="34" charset="0"/>
              </a:rPr>
              <a:t> and NaOH) for the conversion of algal lipid into biodiesel. The effect of feedstock and pyrolysis temperature were</a:t>
            </a:r>
            <a:r>
              <a:rPr lang="el-GR" sz="1400" dirty="0">
                <a:solidFill>
                  <a:srgbClr val="202066"/>
                </a:solidFill>
                <a:latin typeface="Calibri" panose="020F0502020204030204" pitchFamily="34" charset="0"/>
                <a:cs typeface="Calibri" panose="020F0502020204030204" pitchFamily="34" charset="0"/>
              </a:rPr>
              <a:t> </a:t>
            </a:r>
            <a:r>
              <a:rPr lang="en-US" sz="1400" dirty="0">
                <a:solidFill>
                  <a:srgbClr val="202066"/>
                </a:solidFill>
                <a:latin typeface="Calibri" panose="020F0502020204030204" pitchFamily="34" charset="0"/>
                <a:cs typeface="Calibri" panose="020F0502020204030204" pitchFamily="34" charset="0"/>
              </a:rPr>
              <a:t>investigated. More specifically, biochar was produced from malt spent rootlets</a:t>
            </a:r>
            <a:r>
              <a:rPr lang="el-GR" sz="1400" dirty="0">
                <a:solidFill>
                  <a:srgbClr val="202066"/>
                </a:solidFill>
                <a:latin typeface="Calibri" panose="020F0502020204030204" pitchFamily="34" charset="0"/>
                <a:cs typeface="Calibri" panose="020F0502020204030204" pitchFamily="34" charset="0"/>
              </a:rPr>
              <a:t> (</a:t>
            </a:r>
            <a:r>
              <a:rPr lang="en-US" sz="1400" dirty="0">
                <a:solidFill>
                  <a:srgbClr val="202066"/>
                </a:solidFill>
                <a:latin typeface="Calibri" panose="020F0502020204030204" pitchFamily="34" charset="0"/>
                <a:cs typeface="Calibri" panose="020F0502020204030204" pitchFamily="34" charset="0"/>
              </a:rPr>
              <a:t>MSR), coffee spent</a:t>
            </a:r>
            <a:r>
              <a:rPr lang="el-GR" sz="1400" dirty="0">
                <a:solidFill>
                  <a:srgbClr val="202066"/>
                </a:solidFill>
                <a:latin typeface="Calibri" panose="020F0502020204030204" pitchFamily="34" charset="0"/>
                <a:cs typeface="Calibri" panose="020F0502020204030204" pitchFamily="34" charset="0"/>
              </a:rPr>
              <a:t> </a:t>
            </a:r>
            <a:r>
              <a:rPr lang="en-US" sz="1400" dirty="0">
                <a:solidFill>
                  <a:srgbClr val="202066"/>
                </a:solidFill>
                <a:latin typeface="Calibri" panose="020F0502020204030204" pitchFamily="34" charset="0"/>
                <a:cs typeface="Calibri" panose="020F0502020204030204" pitchFamily="34" charset="0"/>
              </a:rPr>
              <a:t>grains (CSG) and olive kernels (OK) at pyrolysis temperatures ranging from 400 to 850</a:t>
            </a:r>
            <a:r>
              <a:rPr lang="en-US" sz="1400" baseline="30000" dirty="0">
                <a:solidFill>
                  <a:srgbClr val="202066"/>
                </a:solidFill>
                <a:latin typeface="Calibri" panose="020F0502020204030204" pitchFamily="34" charset="0"/>
                <a:cs typeface="Calibri" panose="020F0502020204030204" pitchFamily="34" charset="0"/>
              </a:rPr>
              <a:t>o</a:t>
            </a:r>
            <a:r>
              <a:rPr lang="en-US" sz="1400" dirty="0">
                <a:solidFill>
                  <a:srgbClr val="202066"/>
                </a:solidFill>
                <a:latin typeface="Calibri" panose="020F0502020204030204" pitchFamily="34" charset="0"/>
                <a:cs typeface="Calibri" panose="020F0502020204030204" pitchFamily="34" charset="0"/>
              </a:rPr>
              <a:t>C. The preliminary</a:t>
            </a:r>
            <a:r>
              <a:rPr lang="el-GR" sz="1400" dirty="0">
                <a:solidFill>
                  <a:srgbClr val="202066"/>
                </a:solidFill>
                <a:latin typeface="Calibri" panose="020F0502020204030204" pitchFamily="34" charset="0"/>
                <a:cs typeface="Calibri" panose="020F0502020204030204" pitchFamily="34" charset="0"/>
              </a:rPr>
              <a:t> </a:t>
            </a:r>
            <a:r>
              <a:rPr lang="en-US" sz="1400" dirty="0">
                <a:solidFill>
                  <a:srgbClr val="202066"/>
                </a:solidFill>
                <a:latin typeface="Calibri" panose="020F0502020204030204" pitchFamily="34" charset="0"/>
                <a:cs typeface="Calibri" panose="020F0502020204030204" pitchFamily="34" charset="0"/>
              </a:rPr>
              <a:t>results showed that biochar from malt spent rootlets achieved about 50% conversion of lipids to</a:t>
            </a:r>
            <a:r>
              <a:rPr lang="el-GR" sz="1400" dirty="0">
                <a:solidFill>
                  <a:srgbClr val="202066"/>
                </a:solidFill>
                <a:latin typeface="Calibri" panose="020F0502020204030204" pitchFamily="34" charset="0"/>
                <a:cs typeface="Calibri" panose="020F0502020204030204" pitchFamily="34" charset="0"/>
              </a:rPr>
              <a:t> </a:t>
            </a:r>
            <a:r>
              <a:rPr lang="en-US" sz="1400" dirty="0">
                <a:solidFill>
                  <a:srgbClr val="202066"/>
                </a:solidFill>
                <a:latin typeface="Calibri" panose="020F0502020204030204" pitchFamily="34" charset="0"/>
                <a:cs typeface="Calibri" panose="020F0502020204030204" pitchFamily="34" charset="0"/>
              </a:rPr>
              <a:t>fatty acid methyl esters during transesterification.</a:t>
            </a:r>
            <a:endParaRPr lang="el-GR" sz="1400" dirty="0">
              <a:solidFill>
                <a:srgbClr val="202066"/>
              </a:solidFill>
              <a:latin typeface="Calibri" panose="020F0502020204030204" pitchFamily="34" charset="0"/>
              <a:cs typeface="Calibri" panose="020F0502020204030204" pitchFamily="34" charset="0"/>
            </a:endParaRPr>
          </a:p>
        </p:txBody>
      </p:sp>
      <p:pic>
        <p:nvPicPr>
          <p:cNvPr id="13" name="Εικόνα 12">
            <a:extLst>
              <a:ext uri="{FF2B5EF4-FFF2-40B4-BE49-F238E27FC236}">
                <a16:creationId xmlns:a16="http://schemas.microsoft.com/office/drawing/2014/main" xmlns="" id="{339DEEED-3303-43D7-8104-EFDF1632E5F2}"/>
              </a:ext>
            </a:extLst>
          </p:cNvPr>
          <p:cNvPicPr>
            <a:picLocks noChangeAspect="1"/>
          </p:cNvPicPr>
          <p:nvPr/>
        </p:nvPicPr>
        <p:blipFill>
          <a:blip r:embed="rId8" cstate="print"/>
          <a:stretch>
            <a:fillRect/>
          </a:stretch>
        </p:blipFill>
        <p:spPr>
          <a:xfrm>
            <a:off x="11366058" y="6569023"/>
            <a:ext cx="825942" cy="288977"/>
          </a:xfrm>
          <a:prstGeom prst="rect">
            <a:avLst/>
          </a:prstGeom>
        </p:spPr>
      </p:pic>
      <p:pic>
        <p:nvPicPr>
          <p:cNvPr id="14" name="Εικόνα 13">
            <a:extLst>
              <a:ext uri="{FF2B5EF4-FFF2-40B4-BE49-F238E27FC236}">
                <a16:creationId xmlns:a16="http://schemas.microsoft.com/office/drawing/2014/main" xmlns="" id="{41D8E93C-FACB-4ECC-BF57-299A505E761D}"/>
              </a:ext>
            </a:extLst>
          </p:cNvPr>
          <p:cNvPicPr>
            <a:picLocks noChangeAspect="1"/>
          </p:cNvPicPr>
          <p:nvPr/>
        </p:nvPicPr>
        <p:blipFill>
          <a:blip r:embed="rId9"/>
          <a:stretch>
            <a:fillRect/>
          </a:stretch>
        </p:blipFill>
        <p:spPr>
          <a:xfrm>
            <a:off x="9726325" y="224253"/>
            <a:ext cx="2465675" cy="670852"/>
          </a:xfrm>
          <a:prstGeom prst="rect">
            <a:avLst/>
          </a:prstGeom>
        </p:spPr>
      </p:pic>
      <p:sp>
        <p:nvSpPr>
          <p:cNvPr id="15" name="Ορθογώνιο 14">
            <a:extLst>
              <a:ext uri="{FF2B5EF4-FFF2-40B4-BE49-F238E27FC236}">
                <a16:creationId xmlns:a16="http://schemas.microsoft.com/office/drawing/2014/main" xmlns="" id="{65E8E0C2-44C0-4263-B7F4-9F512F4AC13A}"/>
              </a:ext>
            </a:extLst>
          </p:cNvPr>
          <p:cNvSpPr/>
          <p:nvPr/>
        </p:nvSpPr>
        <p:spPr>
          <a:xfrm>
            <a:off x="637310" y="1200077"/>
            <a:ext cx="10823170" cy="954107"/>
          </a:xfrm>
          <a:prstGeom prst="rect">
            <a:avLst/>
          </a:prstGeom>
        </p:spPr>
        <p:txBody>
          <a:bodyPr wrap="square">
            <a:spAutoFit/>
          </a:bodyPr>
          <a:lstStyle/>
          <a:p>
            <a:pPr algn="ctr"/>
            <a:r>
              <a:rPr lang="en-US" sz="1400" dirty="0">
                <a:solidFill>
                  <a:srgbClr val="202066"/>
                </a:solidFill>
              </a:rPr>
              <a:t/>
            </a:r>
            <a:br>
              <a:rPr lang="en-US" sz="1400" dirty="0">
                <a:solidFill>
                  <a:srgbClr val="202066"/>
                </a:solidFill>
              </a:rPr>
            </a:br>
            <a:r>
              <a:rPr lang="en-US" sz="1400" dirty="0" err="1">
                <a:solidFill>
                  <a:srgbClr val="202066"/>
                </a:solidFill>
              </a:rPr>
              <a:t>Vassiliki</a:t>
            </a:r>
            <a:r>
              <a:rPr lang="en-US" sz="1400" dirty="0">
                <a:solidFill>
                  <a:srgbClr val="202066"/>
                </a:solidFill>
              </a:rPr>
              <a:t> D. </a:t>
            </a:r>
            <a:r>
              <a:rPr lang="en-US" sz="1400" dirty="0" err="1">
                <a:solidFill>
                  <a:srgbClr val="202066"/>
                </a:solidFill>
              </a:rPr>
              <a:t>Tsavatopoulou</a:t>
            </a:r>
            <a:r>
              <a:rPr lang="en-US" sz="1400" dirty="0">
                <a:solidFill>
                  <a:srgbClr val="202066"/>
                </a:solidFill>
              </a:rPr>
              <a:t> (1), Andriana F. </a:t>
            </a:r>
            <a:r>
              <a:rPr lang="en-US" sz="1400" dirty="0" err="1">
                <a:solidFill>
                  <a:srgbClr val="202066"/>
                </a:solidFill>
              </a:rPr>
              <a:t>Aravantinou</a:t>
            </a:r>
            <a:r>
              <a:rPr lang="en-US" sz="1400" dirty="0">
                <a:solidFill>
                  <a:srgbClr val="202066"/>
                </a:solidFill>
              </a:rPr>
              <a:t> (1), John Vakros (2), and </a:t>
            </a:r>
            <a:r>
              <a:rPr lang="en-US" sz="1400" dirty="0" err="1">
                <a:solidFill>
                  <a:srgbClr val="202066"/>
                </a:solidFill>
              </a:rPr>
              <a:t>Ioannis</a:t>
            </a:r>
            <a:r>
              <a:rPr lang="en-US" sz="1400" dirty="0">
                <a:solidFill>
                  <a:srgbClr val="202066"/>
                </a:solidFill>
              </a:rPr>
              <a:t> D. </a:t>
            </a:r>
            <a:r>
              <a:rPr lang="en-US" sz="1400" dirty="0" err="1">
                <a:solidFill>
                  <a:srgbClr val="202066"/>
                </a:solidFill>
              </a:rPr>
              <a:t>Manariotis</a:t>
            </a:r>
            <a:r>
              <a:rPr lang="en-US" sz="1400" dirty="0">
                <a:solidFill>
                  <a:srgbClr val="202066"/>
                </a:solidFill>
              </a:rPr>
              <a:t> (1) (1) University of Patras, Department of Civil Engineering, 26504 Patras, Greece (</a:t>
            </a:r>
            <a:r>
              <a:rPr lang="en-US" sz="1400" dirty="0" err="1">
                <a:solidFill>
                  <a:srgbClr val="202066"/>
                </a:solidFill>
              </a:rPr>
              <a:t>idman@upatras.gr</a:t>
            </a:r>
            <a:r>
              <a:rPr lang="en-US" sz="1400" dirty="0">
                <a:solidFill>
                  <a:srgbClr val="202066"/>
                </a:solidFill>
              </a:rPr>
              <a:t>), (2) University of Patras, Department of Chemistry, 26504 Patras, Greece</a:t>
            </a:r>
            <a:endParaRPr lang="el-GR" sz="1400" dirty="0">
              <a:solidFill>
                <a:srgbClr val="202066"/>
              </a:solidFill>
            </a:endParaRPr>
          </a:p>
        </p:txBody>
      </p:sp>
      <p:sp>
        <p:nvSpPr>
          <p:cNvPr id="3" name="Rectangle 2">
            <a:extLst>
              <a:ext uri="{FF2B5EF4-FFF2-40B4-BE49-F238E27FC236}">
                <a16:creationId xmlns:a16="http://schemas.microsoft.com/office/drawing/2014/main" xmlns="" id="{6A521566-06E1-3B4E-9313-4270D4BCF039}"/>
              </a:ext>
            </a:extLst>
          </p:cNvPr>
          <p:cNvSpPr/>
          <p:nvPr/>
        </p:nvSpPr>
        <p:spPr>
          <a:xfrm>
            <a:off x="10065382" y="994101"/>
            <a:ext cx="1915909" cy="369332"/>
          </a:xfrm>
          <a:prstGeom prst="rect">
            <a:avLst/>
          </a:prstGeom>
        </p:spPr>
        <p:txBody>
          <a:bodyPr wrap="none">
            <a:spAutoFit/>
          </a:bodyPr>
          <a:lstStyle/>
          <a:p>
            <a:r>
              <a:rPr lang="en-US" dirty="0">
                <a:solidFill>
                  <a:schemeClr val="bg1"/>
                </a:solidFill>
                <a:latin typeface="Helvetica" pitchFamily="2" charset="0"/>
              </a:rPr>
              <a:t>EGU2020-19912</a:t>
            </a:r>
            <a:endParaRPr lang="en-US" dirty="0">
              <a:solidFill>
                <a:schemeClr val="bg1"/>
              </a:solidFill>
              <a:effectLst/>
              <a:latin typeface="Helvetica" pitchFamily="2" charset="0"/>
            </a:endParaRPr>
          </a:p>
        </p:txBody>
      </p:sp>
    </p:spTree>
    <p:extLst>
      <p:ext uri="{BB962C8B-B14F-4D97-AF65-F5344CB8AC3E}">
        <p14:creationId xmlns:p14="http://schemas.microsoft.com/office/powerpoint/2010/main" xmlns="" val="3760679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8436"/>
            <a:ext cx="12192000" cy="701964"/>
          </a:xfrm>
        </p:spPr>
        <p:txBody>
          <a:bodyPr>
            <a:normAutofit/>
          </a:bodyPr>
          <a:lstStyle/>
          <a:p>
            <a:pPr algn="ctr"/>
            <a:r>
              <a:rPr lang="en-US" sz="3200" dirty="0"/>
              <a:t>Transesterification results</a:t>
            </a:r>
            <a:endParaRPr lang="el-GR" sz="3200" dirty="0"/>
          </a:p>
        </p:txBody>
      </p:sp>
      <p:sp>
        <p:nvSpPr>
          <p:cNvPr id="3" name="Content Placeholder 2"/>
          <p:cNvSpPr>
            <a:spLocks noGrp="1"/>
          </p:cNvSpPr>
          <p:nvPr>
            <p:ph idx="1"/>
          </p:nvPr>
        </p:nvSpPr>
        <p:spPr>
          <a:xfrm>
            <a:off x="733163" y="5641376"/>
            <a:ext cx="8596668" cy="1111206"/>
          </a:xfrm>
        </p:spPr>
        <p:txBody>
          <a:bodyPr>
            <a:normAutofit lnSpcReduction="10000"/>
          </a:bodyPr>
          <a:lstStyle/>
          <a:p>
            <a:r>
              <a:rPr lang="en-US" sz="1600" dirty="0">
                <a:solidFill>
                  <a:schemeClr val="tx1"/>
                </a:solidFill>
                <a:latin typeface="Calibri" panose="020F0502020204030204" pitchFamily="34" charset="0"/>
                <a:cs typeface="Calibri" panose="020F0502020204030204" pitchFamily="34" charset="0"/>
              </a:rPr>
              <a:t>The main methyl ester in all biochar cases with the exception of CSG_400</a:t>
            </a:r>
            <a:r>
              <a:rPr lang="en-US" sz="1600" baseline="30000" dirty="0">
                <a:solidFill>
                  <a:schemeClr val="tx1"/>
                </a:solidFill>
                <a:latin typeface="Calibri" panose="020F0502020204030204" pitchFamily="34" charset="0"/>
                <a:cs typeface="Calibri" panose="020F0502020204030204" pitchFamily="34" charset="0"/>
              </a:rPr>
              <a:t>o</a:t>
            </a:r>
            <a:r>
              <a:rPr lang="en-US" sz="1600" dirty="0">
                <a:solidFill>
                  <a:schemeClr val="tx1"/>
                </a:solidFill>
                <a:latin typeface="Calibri" panose="020F0502020204030204" pitchFamily="34" charset="0"/>
                <a:cs typeface="Calibri" panose="020F0502020204030204" pitchFamily="34" charset="0"/>
              </a:rPr>
              <a:t>C was the Methyl oleate (C18:1n9c).</a:t>
            </a:r>
          </a:p>
          <a:p>
            <a:r>
              <a:rPr lang="en-US" sz="1600" dirty="0">
                <a:solidFill>
                  <a:schemeClr val="tx1"/>
                </a:solidFill>
                <a:latin typeface="Calibri" panose="020F0502020204030204" pitchFamily="34" charset="0"/>
                <a:cs typeface="Calibri" panose="020F0502020204030204" pitchFamily="34" charset="0"/>
              </a:rPr>
              <a:t>In the biochar OK results were similar</a:t>
            </a:r>
            <a:r>
              <a:rPr lang="el-GR" sz="1600" dirty="0">
                <a:solidFill>
                  <a:schemeClr val="tx1"/>
                </a:solidFill>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regardless of their </a:t>
            </a:r>
            <a:r>
              <a:rPr lang="en-US" sz="1600">
                <a:solidFill>
                  <a:schemeClr val="tx1"/>
                </a:solidFill>
                <a:latin typeface="Calibri" panose="020F0502020204030204" pitchFamily="34" charset="0"/>
                <a:cs typeface="Calibri" panose="020F0502020204030204" pitchFamily="34" charset="0"/>
              </a:rPr>
              <a:t>temperature treatment</a:t>
            </a:r>
            <a:r>
              <a:rPr lang="el-GR" sz="1600">
                <a:solidFill>
                  <a:schemeClr val="tx1"/>
                </a:solidFill>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however this was not shown in the other two </a:t>
            </a:r>
            <a:r>
              <a:rPr lang="en-US" sz="1600" dirty="0" err="1">
                <a:solidFill>
                  <a:schemeClr val="tx1"/>
                </a:solidFill>
                <a:latin typeface="Calibri" panose="020F0502020204030204" pitchFamily="34" charset="0"/>
                <a:cs typeface="Calibri" panose="020F0502020204030204" pitchFamily="34" charset="0"/>
              </a:rPr>
              <a:t>biochars</a:t>
            </a:r>
            <a:r>
              <a:rPr lang="en-US" sz="1600" dirty="0">
                <a:solidFill>
                  <a:schemeClr val="tx1"/>
                </a:solidFill>
                <a:latin typeface="Calibri" panose="020F0502020204030204" pitchFamily="34" charset="0"/>
                <a:cs typeface="Calibri" panose="020F0502020204030204" pitchFamily="34" charset="0"/>
              </a:rPr>
              <a:t> (MRS and CSG).</a:t>
            </a:r>
            <a:endParaRPr lang="el-GR" sz="1600" dirty="0">
              <a:solidFill>
                <a:schemeClr val="tx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cstate="print"/>
          <a:stretch>
            <a:fillRect/>
          </a:stretch>
        </p:blipFill>
        <p:spPr>
          <a:xfrm>
            <a:off x="144413" y="0"/>
            <a:ext cx="1152128" cy="1228937"/>
          </a:xfrm>
          <a:prstGeom prst="rect">
            <a:avLst/>
          </a:prstGeom>
        </p:spPr>
      </p:pic>
      <p:sp>
        <p:nvSpPr>
          <p:cNvPr id="10" name="AutoShape 22">
            <a:hlinkClick r:id="rId3" action="ppaction://hlinksldjump"/>
          </p:cNvPr>
          <p:cNvSpPr>
            <a:spLocks noChangeArrowheads="1"/>
          </p:cNvSpPr>
          <p:nvPr/>
        </p:nvSpPr>
        <p:spPr bwMode="auto">
          <a:xfrm>
            <a:off x="11116556" y="5981079"/>
            <a:ext cx="504825" cy="431800"/>
          </a:xfrm>
          <a:prstGeom prst="rightArrow">
            <a:avLst>
              <a:gd name="adj1" fmla="val 55880"/>
              <a:gd name="adj2" fmla="val 67278"/>
            </a:avLst>
          </a:prstGeom>
          <a:solidFill>
            <a:schemeClr val="bg1"/>
          </a:solidFill>
          <a:ln w="9525" algn="ctr">
            <a:noFill/>
            <a:miter lim="800000"/>
            <a:headEnd/>
            <a:tailEnd/>
          </a:ln>
          <a:effectLst/>
        </p:spPr>
        <p:txBody>
          <a:bodyPr wrap="none" anchor="ctr"/>
          <a:lstStyle/>
          <a:p>
            <a:endParaRPr lang="nl-NL"/>
          </a:p>
        </p:txBody>
      </p:sp>
      <p:sp>
        <p:nvSpPr>
          <p:cNvPr id="11" name="Text Box 21">
            <a:hlinkClick r:id="rId4" action="ppaction://hlinksldjump"/>
          </p:cNvPr>
          <p:cNvSpPr txBox="1">
            <a:spLocks noChangeArrowheads="1"/>
          </p:cNvSpPr>
          <p:nvPr/>
        </p:nvSpPr>
        <p:spPr bwMode="auto">
          <a:xfrm>
            <a:off x="10382640" y="5955679"/>
            <a:ext cx="986329" cy="457200"/>
          </a:xfrm>
          <a:prstGeom prst="rect">
            <a:avLst/>
          </a:prstGeom>
          <a:noFill/>
          <a:ln w="9525" algn="ctr">
            <a:noFill/>
            <a:miter lim="800000"/>
            <a:headEnd/>
            <a:tailEnd/>
          </a:ln>
          <a:effectLst/>
        </p:spPr>
        <p:txBody>
          <a:bodyPr wrap="square">
            <a:spAutoFit/>
          </a:bodyPr>
          <a:lstStyle/>
          <a:p>
            <a:pPr>
              <a:spcBef>
                <a:spcPct val="50000"/>
              </a:spcBef>
            </a:pPr>
            <a:r>
              <a:rPr lang="nl-NL" sz="2400" b="1" dirty="0">
                <a:solidFill>
                  <a:schemeClr val="bg1"/>
                </a:solidFill>
              </a:rPr>
              <a:t>2/3</a:t>
            </a:r>
            <a:endParaRPr lang="en-GB" sz="2400" b="1" dirty="0">
              <a:solidFill>
                <a:schemeClr val="bg1"/>
              </a:solidFill>
            </a:endParaRPr>
          </a:p>
        </p:txBody>
      </p:sp>
      <p:sp>
        <p:nvSpPr>
          <p:cNvPr id="9" name="Ορθογώνιο 8">
            <a:extLst>
              <a:ext uri="{FF2B5EF4-FFF2-40B4-BE49-F238E27FC236}">
                <a16:creationId xmlns:a16="http://schemas.microsoft.com/office/drawing/2014/main" xmlns="" id="{F8A1CA78-8854-47EB-B596-EEEF92969557}"/>
              </a:ext>
            </a:extLst>
          </p:cNvPr>
          <p:cNvSpPr/>
          <p:nvPr/>
        </p:nvSpPr>
        <p:spPr>
          <a:xfrm>
            <a:off x="1241205" y="13220"/>
            <a:ext cx="10003882" cy="1046440"/>
          </a:xfrm>
          <a:prstGeom prst="rect">
            <a:avLst/>
          </a:prstGeom>
        </p:spPr>
        <p:txBody>
          <a:bodyPr wrap="square">
            <a:spAutoFit/>
          </a:bodyPr>
          <a:lstStyle/>
          <a:p>
            <a:pPr algn="ctr"/>
            <a:r>
              <a:rPr lang="en-US" sz="2000" b="1" dirty="0">
                <a:solidFill>
                  <a:srgbClr val="202066"/>
                </a:solidFill>
                <a:effectLst>
                  <a:outerShdw blurRad="38100" dist="38100" dir="2700000" algn="tl">
                    <a:srgbClr val="000000">
                      <a:alpha val="43137"/>
                    </a:srgbClr>
                  </a:outerShdw>
                </a:effectLst>
              </a:rPr>
              <a:t>Biochar from different feedstocks as catalysts for the conversion of algal lipid into biodiesel</a:t>
            </a:r>
            <a:r>
              <a:rPr lang="en-US" sz="1100" dirty="0">
                <a:solidFill>
                  <a:srgbClr val="202066"/>
                </a:solidFill>
              </a:rPr>
              <a:t/>
            </a:r>
            <a:br>
              <a:rPr lang="en-US" sz="1100" dirty="0">
                <a:solidFill>
                  <a:srgbClr val="202066"/>
                </a:solidFill>
              </a:rPr>
            </a:br>
            <a:r>
              <a:rPr lang="en-US" sz="1100" dirty="0" err="1">
                <a:solidFill>
                  <a:srgbClr val="202066"/>
                </a:solidFill>
              </a:rPr>
              <a:t>Vassiliki</a:t>
            </a:r>
            <a:r>
              <a:rPr lang="en-US" sz="1100" dirty="0">
                <a:solidFill>
                  <a:srgbClr val="202066"/>
                </a:solidFill>
              </a:rPr>
              <a:t> D. </a:t>
            </a:r>
            <a:r>
              <a:rPr lang="en-US" sz="1100" dirty="0" err="1">
                <a:solidFill>
                  <a:srgbClr val="202066"/>
                </a:solidFill>
              </a:rPr>
              <a:t>Tsavatopoulou</a:t>
            </a:r>
            <a:r>
              <a:rPr lang="en-US" sz="1100" dirty="0">
                <a:solidFill>
                  <a:srgbClr val="202066"/>
                </a:solidFill>
              </a:rPr>
              <a:t> (1), Andriana F. </a:t>
            </a:r>
            <a:r>
              <a:rPr lang="en-US" sz="1100" dirty="0" err="1">
                <a:solidFill>
                  <a:srgbClr val="202066"/>
                </a:solidFill>
              </a:rPr>
              <a:t>Aravantinou</a:t>
            </a:r>
            <a:r>
              <a:rPr lang="en-US" sz="1100" dirty="0">
                <a:solidFill>
                  <a:srgbClr val="202066"/>
                </a:solidFill>
              </a:rPr>
              <a:t> (1), John Vakros (2), and </a:t>
            </a:r>
            <a:r>
              <a:rPr lang="en-US" sz="1100" dirty="0" err="1">
                <a:solidFill>
                  <a:srgbClr val="202066"/>
                </a:solidFill>
              </a:rPr>
              <a:t>Ioannis</a:t>
            </a:r>
            <a:r>
              <a:rPr lang="en-US" sz="1100" dirty="0">
                <a:solidFill>
                  <a:srgbClr val="202066"/>
                </a:solidFill>
              </a:rPr>
              <a:t> D. </a:t>
            </a:r>
            <a:r>
              <a:rPr lang="en-US" sz="1100" dirty="0" err="1">
                <a:solidFill>
                  <a:srgbClr val="202066"/>
                </a:solidFill>
              </a:rPr>
              <a:t>Manariotis</a:t>
            </a:r>
            <a:r>
              <a:rPr lang="en-US" sz="1100" dirty="0">
                <a:solidFill>
                  <a:srgbClr val="202066"/>
                </a:solidFill>
              </a:rPr>
              <a:t> (1) (1) University of Patras, Department of Civil Engineering, 26504 Patras, Greece (</a:t>
            </a:r>
            <a:r>
              <a:rPr lang="en-US" sz="1100" dirty="0" err="1">
                <a:solidFill>
                  <a:srgbClr val="202066"/>
                </a:solidFill>
              </a:rPr>
              <a:t>idman@upatras.gr</a:t>
            </a:r>
            <a:r>
              <a:rPr lang="en-US" sz="1100" dirty="0">
                <a:solidFill>
                  <a:srgbClr val="202066"/>
                </a:solidFill>
              </a:rPr>
              <a:t>), (2) University of Patras, Department of Chemistry, 26504 Patras, Greece</a:t>
            </a:r>
            <a:endParaRPr lang="el-GR" sz="1100" dirty="0">
              <a:solidFill>
                <a:srgbClr val="202066"/>
              </a:solidFill>
            </a:endParaRPr>
          </a:p>
        </p:txBody>
      </p:sp>
      <p:pic>
        <p:nvPicPr>
          <p:cNvPr id="7" name="Εικόνα 6">
            <a:extLst>
              <a:ext uri="{FF2B5EF4-FFF2-40B4-BE49-F238E27FC236}">
                <a16:creationId xmlns:a16="http://schemas.microsoft.com/office/drawing/2014/main" xmlns="" id="{8389F4C2-0745-410C-9984-998E6C0AE4EC}"/>
              </a:ext>
            </a:extLst>
          </p:cNvPr>
          <p:cNvPicPr>
            <a:picLocks noChangeAspect="1"/>
          </p:cNvPicPr>
          <p:nvPr/>
        </p:nvPicPr>
        <p:blipFill>
          <a:blip r:embed="rId5"/>
          <a:stretch>
            <a:fillRect/>
          </a:stretch>
        </p:blipFill>
        <p:spPr>
          <a:xfrm>
            <a:off x="11368969" y="6571463"/>
            <a:ext cx="823031" cy="286537"/>
          </a:xfrm>
          <a:prstGeom prst="rect">
            <a:avLst/>
          </a:prstGeom>
        </p:spPr>
      </p:pic>
      <p:pic>
        <p:nvPicPr>
          <p:cNvPr id="8" name="Εικόνα 7">
            <a:extLst>
              <a:ext uri="{FF2B5EF4-FFF2-40B4-BE49-F238E27FC236}">
                <a16:creationId xmlns:a16="http://schemas.microsoft.com/office/drawing/2014/main" xmlns="" id="{9C566F64-5961-419D-852A-E5AE74AA0A84}"/>
              </a:ext>
            </a:extLst>
          </p:cNvPr>
          <p:cNvPicPr>
            <a:picLocks noChangeAspect="1"/>
          </p:cNvPicPr>
          <p:nvPr/>
        </p:nvPicPr>
        <p:blipFill>
          <a:blip r:embed="rId6"/>
          <a:stretch>
            <a:fillRect/>
          </a:stretch>
        </p:blipFill>
        <p:spPr>
          <a:xfrm>
            <a:off x="1420213" y="1975876"/>
            <a:ext cx="7495922" cy="3280321"/>
          </a:xfrm>
          <a:prstGeom prst="rect">
            <a:avLst/>
          </a:prstGeom>
        </p:spPr>
      </p:pic>
      <p:pic>
        <p:nvPicPr>
          <p:cNvPr id="4" name="Εικόνα 3">
            <a:extLst>
              <a:ext uri="{FF2B5EF4-FFF2-40B4-BE49-F238E27FC236}">
                <a16:creationId xmlns:a16="http://schemas.microsoft.com/office/drawing/2014/main" xmlns="" id="{4339CC78-CE0E-4F92-B750-49BE4D408D4E}"/>
              </a:ext>
            </a:extLst>
          </p:cNvPr>
          <p:cNvPicPr>
            <a:picLocks noChangeAspect="1"/>
          </p:cNvPicPr>
          <p:nvPr/>
        </p:nvPicPr>
        <p:blipFill>
          <a:blip r:embed="rId7"/>
          <a:stretch>
            <a:fillRect/>
          </a:stretch>
        </p:blipFill>
        <p:spPr>
          <a:xfrm>
            <a:off x="1084654" y="1930400"/>
            <a:ext cx="8329313" cy="3647874"/>
          </a:xfrm>
          <a:prstGeom prst="rect">
            <a:avLst/>
          </a:prstGeom>
        </p:spPr>
      </p:pic>
    </p:spTree>
    <p:extLst>
      <p:ext uri="{BB962C8B-B14F-4D97-AF65-F5344CB8AC3E}">
        <p14:creationId xmlns:p14="http://schemas.microsoft.com/office/powerpoint/2010/main" xmlns="" val="988033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136"/>
            <a:ext cx="12192000" cy="618837"/>
          </a:xfrm>
        </p:spPr>
        <p:txBody>
          <a:bodyPr>
            <a:noAutofit/>
          </a:bodyPr>
          <a:lstStyle/>
          <a:p>
            <a:pPr algn="ctr"/>
            <a:r>
              <a:rPr lang="en-US" sz="3200" dirty="0">
                <a:latin typeface="Calibri" panose="020F0502020204030204" pitchFamily="34" charset="0"/>
                <a:cs typeface="Calibri" panose="020F0502020204030204" pitchFamily="34" charset="0"/>
              </a:rPr>
              <a:t>Transesterification results</a:t>
            </a:r>
            <a:endParaRPr lang="el-GR" sz="32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82297343"/>
              </p:ext>
            </p:extLst>
          </p:nvPr>
        </p:nvGraphicFramePr>
        <p:xfrm>
          <a:off x="144413" y="2344533"/>
          <a:ext cx="6673481" cy="3652069"/>
        </p:xfrm>
        <a:graphic>
          <a:graphicData uri="http://schemas.openxmlformats.org/drawingml/2006/table">
            <a:tbl>
              <a:tblPr firstRow="1" firstCol="1" bandRow="1">
                <a:tableStyleId>{5C22544A-7EE6-4342-B048-85BDC9FD1C3A}</a:tableStyleId>
              </a:tblPr>
              <a:tblGrid>
                <a:gridCol w="866240">
                  <a:extLst>
                    <a:ext uri="{9D8B030D-6E8A-4147-A177-3AD203B41FA5}">
                      <a16:colId xmlns:a16="http://schemas.microsoft.com/office/drawing/2014/main" xmlns="" val="2664478726"/>
                    </a:ext>
                  </a:extLst>
                </a:gridCol>
                <a:gridCol w="587257">
                  <a:extLst>
                    <a:ext uri="{9D8B030D-6E8A-4147-A177-3AD203B41FA5}">
                      <a16:colId xmlns:a16="http://schemas.microsoft.com/office/drawing/2014/main" xmlns="" val="1489101167"/>
                    </a:ext>
                  </a:extLst>
                </a:gridCol>
                <a:gridCol w="745712">
                  <a:extLst>
                    <a:ext uri="{9D8B030D-6E8A-4147-A177-3AD203B41FA5}">
                      <a16:colId xmlns:a16="http://schemas.microsoft.com/office/drawing/2014/main" xmlns="" val="551452827"/>
                    </a:ext>
                  </a:extLst>
                </a:gridCol>
                <a:gridCol w="745712">
                  <a:extLst>
                    <a:ext uri="{9D8B030D-6E8A-4147-A177-3AD203B41FA5}">
                      <a16:colId xmlns:a16="http://schemas.microsoft.com/office/drawing/2014/main" xmlns="" val="1111374877"/>
                    </a:ext>
                  </a:extLst>
                </a:gridCol>
                <a:gridCol w="745712">
                  <a:extLst>
                    <a:ext uri="{9D8B030D-6E8A-4147-A177-3AD203B41FA5}">
                      <a16:colId xmlns:a16="http://schemas.microsoft.com/office/drawing/2014/main" xmlns="" val="963883108"/>
                    </a:ext>
                  </a:extLst>
                </a:gridCol>
                <a:gridCol w="745712">
                  <a:extLst>
                    <a:ext uri="{9D8B030D-6E8A-4147-A177-3AD203B41FA5}">
                      <a16:colId xmlns:a16="http://schemas.microsoft.com/office/drawing/2014/main" xmlns="" val="40730573"/>
                    </a:ext>
                  </a:extLst>
                </a:gridCol>
                <a:gridCol w="745712">
                  <a:extLst>
                    <a:ext uri="{9D8B030D-6E8A-4147-A177-3AD203B41FA5}">
                      <a16:colId xmlns:a16="http://schemas.microsoft.com/office/drawing/2014/main" xmlns="" val="1644089426"/>
                    </a:ext>
                  </a:extLst>
                </a:gridCol>
                <a:gridCol w="745712">
                  <a:extLst>
                    <a:ext uri="{9D8B030D-6E8A-4147-A177-3AD203B41FA5}">
                      <a16:colId xmlns:a16="http://schemas.microsoft.com/office/drawing/2014/main" xmlns="" val="914125217"/>
                    </a:ext>
                  </a:extLst>
                </a:gridCol>
                <a:gridCol w="745712">
                  <a:extLst>
                    <a:ext uri="{9D8B030D-6E8A-4147-A177-3AD203B41FA5}">
                      <a16:colId xmlns:a16="http://schemas.microsoft.com/office/drawing/2014/main" xmlns="" val="1390320678"/>
                    </a:ext>
                  </a:extLst>
                </a:gridCol>
              </a:tblGrid>
              <a:tr h="292430">
                <a:tc gridSpan="9">
                  <a:txBody>
                    <a:bodyPr/>
                    <a:lstStyle/>
                    <a:p>
                      <a:pPr algn="ctr">
                        <a:lnSpc>
                          <a:spcPct val="107000"/>
                        </a:lnSpc>
                        <a:spcAft>
                          <a:spcPts val="0"/>
                        </a:spcAft>
                      </a:pPr>
                      <a:r>
                        <a:rPr lang="en-US" sz="1400" dirty="0">
                          <a:solidFill>
                            <a:schemeClr val="tx1"/>
                          </a:solidFill>
                          <a:effectLst/>
                          <a:latin typeface="Calibri" panose="020F0502020204030204" pitchFamily="34" charset="0"/>
                          <a:cs typeface="Calibri" panose="020F0502020204030204" pitchFamily="34" charset="0"/>
                        </a:rPr>
                        <a:t>Catalyst</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pPr algn="ctr">
                        <a:lnSpc>
                          <a:spcPct val="107000"/>
                        </a:lnSpc>
                        <a:spcAft>
                          <a:spcPts val="0"/>
                        </a:spcAft>
                      </a:pPr>
                      <a:endParaRPr lang="el-G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extLst>
                  <a:ext uri="{0D108BD9-81ED-4DB2-BD59-A6C34878D82A}">
                    <a16:rowId xmlns:a16="http://schemas.microsoft.com/office/drawing/2014/main" xmlns="" val="2124867389"/>
                  </a:ext>
                </a:extLst>
              </a:tr>
              <a:tr h="598392">
                <a:tc>
                  <a:txBody>
                    <a:bodyPr/>
                    <a:lstStyle/>
                    <a:p>
                      <a:pPr algn="ctr">
                        <a:lnSpc>
                          <a:spcPct val="107000"/>
                        </a:lnSpc>
                        <a:spcAft>
                          <a:spcPts val="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400" b="1" i="0" u="none" strike="noStrike" dirty="0">
                          <a:solidFill>
                            <a:schemeClr val="tx1"/>
                          </a:solidFill>
                          <a:effectLst/>
                          <a:latin typeface="Calibri" panose="020F0502020204030204" pitchFamily="34" charset="0"/>
                          <a:cs typeface="Calibri" panose="020F0502020204030204" pitchFamily="34" charset="0"/>
                        </a:rPr>
                        <a:t>H</a:t>
                      </a:r>
                      <a:r>
                        <a:rPr lang="en-US" sz="1400" b="1" i="0" u="none" strike="noStrike" baseline="-25000" dirty="0">
                          <a:solidFill>
                            <a:schemeClr val="tx1"/>
                          </a:solidFill>
                          <a:effectLst/>
                          <a:latin typeface="Calibri" panose="020F0502020204030204" pitchFamily="34" charset="0"/>
                          <a:cs typeface="Calibri" panose="020F0502020204030204" pitchFamily="34" charset="0"/>
                        </a:rPr>
                        <a:t>2</a:t>
                      </a:r>
                      <a:r>
                        <a:rPr lang="en-US" sz="1400" b="1" i="0" u="none" strike="noStrike" dirty="0">
                          <a:solidFill>
                            <a:schemeClr val="tx1"/>
                          </a:solidFill>
                          <a:effectLst/>
                          <a:latin typeface="Calibri" panose="020F0502020204030204" pitchFamily="34" charset="0"/>
                          <a:cs typeface="Calibri" panose="020F0502020204030204" pitchFamily="34" charset="0"/>
                        </a:rPr>
                        <a:t>SO</a:t>
                      </a:r>
                      <a:r>
                        <a:rPr lang="en-US" sz="1400" b="1" i="0" u="none" strike="noStrike" baseline="-25000" dirty="0">
                          <a:solidFill>
                            <a:schemeClr val="tx1"/>
                          </a:solidFill>
                          <a:effectLst/>
                          <a:latin typeface="Calibri" panose="020F0502020204030204" pitchFamily="34" charset="0"/>
                          <a:cs typeface="Calibri" panose="020F0502020204030204" pitchFamily="34" charset="0"/>
                        </a:rPr>
                        <a:t>4</a:t>
                      </a:r>
                    </a:p>
                    <a:p>
                      <a:pPr algn="ctr">
                        <a:lnSpc>
                          <a:spcPct val="107000"/>
                        </a:lnSpc>
                        <a:spcAft>
                          <a:spcPts val="0"/>
                        </a:spcAft>
                      </a:pPr>
                      <a:endParaRPr lang="el-GR"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NaOH</a:t>
                      </a:r>
                    </a:p>
                  </a:txBody>
                  <a:tcPr marL="9525" marR="9525" marT="9525" marB="0"/>
                </a:tc>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MRS</a:t>
                      </a:r>
                    </a:p>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850</a:t>
                      </a:r>
                      <a:r>
                        <a:rPr lang="en-US" sz="1400" b="1" i="0" u="none" strike="noStrike" baseline="30000" dirty="0">
                          <a:solidFill>
                            <a:schemeClr val="tx1"/>
                          </a:solidFill>
                          <a:effectLst/>
                          <a:latin typeface="Calibri" panose="020F0502020204030204" pitchFamily="34" charset="0"/>
                          <a:cs typeface="Calibri" panose="020F0502020204030204" pitchFamily="34" charset="0"/>
                        </a:rPr>
                        <a:t>o</a:t>
                      </a:r>
                      <a:r>
                        <a:rPr lang="en-US" sz="1400" b="1" i="0" u="none" strike="noStrike" dirty="0">
                          <a:solidFill>
                            <a:schemeClr val="tx1"/>
                          </a:solidFill>
                          <a:effectLst/>
                          <a:latin typeface="Calibri" panose="020F0502020204030204" pitchFamily="34" charset="0"/>
                          <a:cs typeface="Calibri" panose="020F0502020204030204" pitchFamily="34" charset="0"/>
                        </a:rPr>
                        <a:t>C</a:t>
                      </a:r>
                    </a:p>
                  </a:txBody>
                  <a:tcPr marL="9525" marR="9525" marT="9525" marB="0" anchor="b"/>
                </a:tc>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MRS</a:t>
                      </a:r>
                    </a:p>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400</a:t>
                      </a:r>
                      <a:r>
                        <a:rPr lang="en-US" sz="1400" b="1" i="0" u="none" strike="noStrike" baseline="30000" dirty="0">
                          <a:solidFill>
                            <a:schemeClr val="tx1"/>
                          </a:solidFill>
                          <a:effectLst/>
                          <a:latin typeface="Calibri" panose="020F0502020204030204" pitchFamily="34" charset="0"/>
                          <a:cs typeface="Calibri" panose="020F0502020204030204" pitchFamily="34" charset="0"/>
                        </a:rPr>
                        <a:t>o</a:t>
                      </a:r>
                      <a:r>
                        <a:rPr lang="en-US" sz="1400" b="1" i="0" u="none" strike="noStrike" dirty="0">
                          <a:solidFill>
                            <a:schemeClr val="tx1"/>
                          </a:solidFill>
                          <a:effectLst/>
                          <a:latin typeface="Calibri" panose="020F0502020204030204" pitchFamily="34" charset="0"/>
                          <a:cs typeface="Calibri" panose="020F0502020204030204" pitchFamily="34" charset="0"/>
                        </a:rPr>
                        <a:t>C</a:t>
                      </a:r>
                    </a:p>
                  </a:txBody>
                  <a:tcPr marL="9525" marR="9525" marT="9525" marB="0" anchor="b"/>
                </a:tc>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OK</a:t>
                      </a:r>
                    </a:p>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850</a:t>
                      </a:r>
                      <a:r>
                        <a:rPr lang="en-US" sz="1400" b="1" i="0" u="none" strike="noStrike" baseline="30000" dirty="0">
                          <a:solidFill>
                            <a:schemeClr val="tx1"/>
                          </a:solidFill>
                          <a:effectLst/>
                          <a:latin typeface="Calibri" panose="020F0502020204030204" pitchFamily="34" charset="0"/>
                          <a:cs typeface="Calibri" panose="020F0502020204030204" pitchFamily="34" charset="0"/>
                        </a:rPr>
                        <a:t>o</a:t>
                      </a:r>
                      <a:r>
                        <a:rPr lang="en-US" sz="1400" b="1" i="0" u="none" strike="noStrike" dirty="0">
                          <a:solidFill>
                            <a:schemeClr val="tx1"/>
                          </a:solidFill>
                          <a:effectLst/>
                          <a:latin typeface="Calibri" panose="020F0502020204030204" pitchFamily="34" charset="0"/>
                          <a:cs typeface="Calibri" panose="020F0502020204030204" pitchFamily="34" charset="0"/>
                        </a:rPr>
                        <a:t>C</a:t>
                      </a:r>
                    </a:p>
                  </a:txBody>
                  <a:tcPr marL="9525" marR="9525" marT="9525" marB="0" anchor="b"/>
                </a:tc>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OK</a:t>
                      </a:r>
                    </a:p>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400</a:t>
                      </a:r>
                      <a:r>
                        <a:rPr lang="en-US" sz="1400" b="1" i="0" u="none" strike="noStrike" baseline="30000" dirty="0">
                          <a:solidFill>
                            <a:schemeClr val="tx1"/>
                          </a:solidFill>
                          <a:effectLst/>
                          <a:latin typeface="Calibri" panose="020F0502020204030204" pitchFamily="34" charset="0"/>
                          <a:cs typeface="Calibri" panose="020F0502020204030204" pitchFamily="34" charset="0"/>
                        </a:rPr>
                        <a:t>o</a:t>
                      </a:r>
                      <a:r>
                        <a:rPr lang="en-US" sz="1400" b="1" i="0" u="none" strike="noStrike" dirty="0">
                          <a:solidFill>
                            <a:schemeClr val="tx1"/>
                          </a:solidFill>
                          <a:effectLst/>
                          <a:latin typeface="Calibri" panose="020F0502020204030204" pitchFamily="34" charset="0"/>
                          <a:cs typeface="Calibri" panose="020F0502020204030204" pitchFamily="34" charset="0"/>
                        </a:rPr>
                        <a:t>C</a:t>
                      </a:r>
                    </a:p>
                  </a:txBody>
                  <a:tcPr marL="9525" marR="9525" marT="9525" marB="0" anchor="b"/>
                </a:tc>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CSG</a:t>
                      </a:r>
                    </a:p>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850</a:t>
                      </a:r>
                      <a:r>
                        <a:rPr lang="en-US" sz="1400" b="1" i="0" u="none" strike="noStrike" baseline="30000" dirty="0">
                          <a:solidFill>
                            <a:schemeClr val="tx1"/>
                          </a:solidFill>
                          <a:effectLst/>
                          <a:latin typeface="Calibri" panose="020F0502020204030204" pitchFamily="34" charset="0"/>
                          <a:cs typeface="Calibri" panose="020F0502020204030204" pitchFamily="34" charset="0"/>
                        </a:rPr>
                        <a:t>o</a:t>
                      </a:r>
                      <a:r>
                        <a:rPr lang="en-US" sz="1400" b="1" i="0" u="none" strike="noStrike" dirty="0">
                          <a:solidFill>
                            <a:schemeClr val="tx1"/>
                          </a:solidFill>
                          <a:effectLst/>
                          <a:latin typeface="Calibri" panose="020F0502020204030204" pitchFamily="34" charset="0"/>
                          <a:cs typeface="Calibri" panose="020F0502020204030204" pitchFamily="34" charset="0"/>
                        </a:rPr>
                        <a:t>C</a:t>
                      </a:r>
                    </a:p>
                  </a:txBody>
                  <a:tcPr marL="9525" marR="9525" marT="9525" marB="0" anchor="b"/>
                </a:tc>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CSG</a:t>
                      </a:r>
                    </a:p>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400</a:t>
                      </a:r>
                      <a:r>
                        <a:rPr lang="en-US" sz="1400" b="1" i="0" u="none" strike="noStrike" baseline="30000" dirty="0">
                          <a:solidFill>
                            <a:schemeClr val="tx1"/>
                          </a:solidFill>
                          <a:effectLst/>
                          <a:latin typeface="Calibri" panose="020F0502020204030204" pitchFamily="34" charset="0"/>
                          <a:cs typeface="Calibri" panose="020F0502020204030204" pitchFamily="34" charset="0"/>
                        </a:rPr>
                        <a:t>o</a:t>
                      </a:r>
                      <a:r>
                        <a:rPr lang="en-US" sz="1400" b="1" i="0" u="none" strike="noStrike" dirty="0">
                          <a:solidFill>
                            <a:schemeClr val="tx1"/>
                          </a:solidFill>
                          <a:effectLst/>
                          <a:latin typeface="Calibri" panose="020F0502020204030204" pitchFamily="34" charset="0"/>
                          <a:cs typeface="Calibri" panose="020F0502020204030204" pitchFamily="34" charset="0"/>
                        </a:rPr>
                        <a:t>C</a:t>
                      </a:r>
                    </a:p>
                  </a:txBody>
                  <a:tcPr marL="9525" marR="9525" marT="9525" marB="0" anchor="b"/>
                </a:tc>
                <a:extLst>
                  <a:ext uri="{0D108BD9-81ED-4DB2-BD59-A6C34878D82A}">
                    <a16:rowId xmlns:a16="http://schemas.microsoft.com/office/drawing/2014/main" xmlns="" val="558612155"/>
                  </a:ext>
                </a:extLst>
              </a:tr>
              <a:tr h="598392">
                <a:tc>
                  <a:txBody>
                    <a:bodyPr/>
                    <a:lstStyle/>
                    <a:p>
                      <a:pPr algn="ctr">
                        <a:lnSpc>
                          <a:spcPct val="107000"/>
                        </a:lnSpc>
                        <a:spcAft>
                          <a:spcPts val="0"/>
                        </a:spcAft>
                      </a:pPr>
                      <a:r>
                        <a:rPr lang="en-US" sz="1400">
                          <a:solidFill>
                            <a:schemeClr val="tx1"/>
                          </a:solidFill>
                          <a:effectLst/>
                          <a:latin typeface="Calibri" panose="020F0502020204030204" pitchFamily="34" charset="0"/>
                          <a:cs typeface="Calibri" panose="020F0502020204030204" pitchFamily="34" charset="0"/>
                        </a:rPr>
                        <a:t>Methyl Esters</a:t>
                      </a:r>
                      <a:endParaRPr lang="el-GR"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gridSpan="8">
                  <a:txBody>
                    <a:bodyPr/>
                    <a:lstStyle/>
                    <a:p>
                      <a:pPr algn="ctr">
                        <a:lnSpc>
                          <a:spcPct val="107000"/>
                        </a:lnSpc>
                        <a:spcAft>
                          <a:spcPts val="0"/>
                        </a:spcAft>
                      </a:pPr>
                      <a:r>
                        <a:rPr lang="en-US" sz="1400" dirty="0">
                          <a:solidFill>
                            <a:schemeClr val="tx1"/>
                          </a:solidFill>
                          <a:effectLst/>
                          <a:latin typeface="Calibri" panose="020F0502020204030204" pitchFamily="34" charset="0"/>
                          <a:cs typeface="Calibri" panose="020F0502020204030204" pitchFamily="34" charset="0"/>
                        </a:rPr>
                        <a:t>(%)</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3619223846"/>
                  </a:ext>
                </a:extLst>
              </a:tr>
              <a:tr h="292430">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C13:0</a:t>
                      </a: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1.48</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extLst>
                  <a:ext uri="{0D108BD9-81ED-4DB2-BD59-A6C34878D82A}">
                    <a16:rowId xmlns:a16="http://schemas.microsoft.com/office/drawing/2014/main" xmlns="" val="2633196710"/>
                  </a:ext>
                </a:extLst>
              </a:tr>
              <a:tr h="292430">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C16:0</a:t>
                      </a: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53.55</a:t>
                      </a: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44.20</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31.61</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28.56</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28.96</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28.72</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28.94</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51.56</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extLst>
                  <a:ext uri="{0D108BD9-81ED-4DB2-BD59-A6C34878D82A}">
                    <a16:rowId xmlns:a16="http://schemas.microsoft.com/office/drawing/2014/main" xmlns="" val="1765061403"/>
                  </a:ext>
                </a:extLst>
              </a:tr>
              <a:tr h="348110">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C16:1</a:t>
                      </a: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1.55</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0.46</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extLst>
                  <a:ext uri="{0D108BD9-81ED-4DB2-BD59-A6C34878D82A}">
                    <a16:rowId xmlns:a16="http://schemas.microsoft.com/office/drawing/2014/main" xmlns="" val="2609963062"/>
                  </a:ext>
                </a:extLst>
              </a:tr>
              <a:tr h="344012">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C18:0</a:t>
                      </a:r>
                    </a:p>
                  </a:txBody>
                  <a:tcPr marL="54363" marR="54363" marT="0" marB="0"/>
                </a:tc>
                <a:tc>
                  <a:txBody>
                    <a:bodyPr/>
                    <a:lstStyle/>
                    <a:p>
                      <a:pPr algn="ctr">
                        <a:lnSpc>
                          <a:spcPct val="107000"/>
                        </a:lnSpc>
                        <a:spcBef>
                          <a:spcPts val="600"/>
                        </a:spcBef>
                        <a:spcAft>
                          <a:spcPts val="600"/>
                        </a:spcAft>
                      </a:pPr>
                      <a:endParaRPr lang="el-GR"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13.49</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13.16</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12.87</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12.96</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13.56</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16.83</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extLst>
                  <a:ext uri="{0D108BD9-81ED-4DB2-BD59-A6C34878D82A}">
                    <a16:rowId xmlns:a16="http://schemas.microsoft.com/office/drawing/2014/main" xmlns="" val="2368266938"/>
                  </a:ext>
                </a:extLst>
              </a:tr>
              <a:tr h="301013">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C18:1n9c</a:t>
                      </a:r>
                    </a:p>
                  </a:txBody>
                  <a:tcPr marL="54363" marR="54363" marT="0" marB="0"/>
                </a:tc>
                <a:tc>
                  <a:txBody>
                    <a:bodyPr/>
                    <a:lstStyle/>
                    <a:p>
                      <a:pPr algn="ctr">
                        <a:lnSpc>
                          <a:spcPct val="107000"/>
                        </a:lnSpc>
                        <a:spcBef>
                          <a:spcPts val="600"/>
                        </a:spcBef>
                        <a:spcAft>
                          <a:spcPts val="600"/>
                        </a:spcAft>
                      </a:pPr>
                      <a:endParaRPr lang="el-GR"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64.17</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58.28</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58.18</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58.32</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57.50</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extLst>
                  <a:ext uri="{0D108BD9-81ED-4DB2-BD59-A6C34878D82A}">
                    <a16:rowId xmlns:a16="http://schemas.microsoft.com/office/drawing/2014/main" xmlns="" val="1341741399"/>
                  </a:ext>
                </a:extLst>
              </a:tr>
              <a:tr h="292430">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C18:2n6c</a:t>
                      </a: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18.14</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13.83</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4.22</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31.52</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extLst>
                  <a:ext uri="{0D108BD9-81ED-4DB2-BD59-A6C34878D82A}">
                    <a16:rowId xmlns:a16="http://schemas.microsoft.com/office/drawing/2014/main" xmlns="" val="1822096692"/>
                  </a:ext>
                </a:extLst>
              </a:tr>
              <a:tr h="292430">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C18:3n6</a:t>
                      </a: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25.27</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28.02</a:t>
                      </a: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tc>
                  <a:txBody>
                    <a:bodyPr/>
                    <a:lstStyle/>
                    <a:p>
                      <a:pPr algn="ctr">
                        <a:lnSpc>
                          <a:spcPct val="107000"/>
                        </a:lnSpc>
                        <a:spcBef>
                          <a:spcPts val="600"/>
                        </a:spcBef>
                        <a:spcAft>
                          <a:spcPts val="600"/>
                        </a:spcAft>
                      </a:pPr>
                      <a:endParaRPr lang="el-G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363" marR="54363" marT="0" marB="0"/>
                </a:tc>
                <a:extLst>
                  <a:ext uri="{0D108BD9-81ED-4DB2-BD59-A6C34878D82A}">
                    <a16:rowId xmlns:a16="http://schemas.microsoft.com/office/drawing/2014/main" xmlns="" val="2369917954"/>
                  </a:ext>
                </a:extLst>
              </a:tr>
            </a:tbl>
          </a:graphicData>
        </a:graphic>
      </p:graphicFrame>
      <p:sp>
        <p:nvSpPr>
          <p:cNvPr id="5" name="Text Box 21"/>
          <p:cNvSpPr txBox="1">
            <a:spLocks noChangeArrowheads="1"/>
          </p:cNvSpPr>
          <p:nvPr/>
        </p:nvSpPr>
        <p:spPr bwMode="auto">
          <a:xfrm>
            <a:off x="10303001" y="5927330"/>
            <a:ext cx="777837" cy="457200"/>
          </a:xfrm>
          <a:prstGeom prst="rect">
            <a:avLst/>
          </a:prstGeom>
          <a:noFill/>
          <a:ln w="9525" algn="ctr">
            <a:noFill/>
            <a:miter lim="800000"/>
            <a:headEnd/>
            <a:tailEnd/>
          </a:ln>
          <a:effectLst/>
        </p:spPr>
        <p:txBody>
          <a:bodyPr wrap="square">
            <a:spAutoFit/>
          </a:bodyPr>
          <a:lstStyle/>
          <a:p>
            <a:pPr>
              <a:spcBef>
                <a:spcPct val="50000"/>
              </a:spcBef>
            </a:pPr>
            <a:r>
              <a:rPr lang="nl-NL" sz="2400" b="1" dirty="0">
                <a:solidFill>
                  <a:schemeClr val="bg1"/>
                </a:solidFill>
              </a:rPr>
              <a:t>3/3</a:t>
            </a:r>
            <a:endParaRPr lang="en-GB" sz="2400" b="1" dirty="0">
              <a:solidFill>
                <a:schemeClr val="bg1"/>
              </a:solidFill>
            </a:endParaRPr>
          </a:p>
        </p:txBody>
      </p:sp>
      <p:pic>
        <p:nvPicPr>
          <p:cNvPr id="8" name="Picture 7"/>
          <p:cNvPicPr>
            <a:picLocks noChangeAspect="1"/>
          </p:cNvPicPr>
          <p:nvPr/>
        </p:nvPicPr>
        <p:blipFill>
          <a:blip r:embed="rId2" cstate="print"/>
          <a:stretch>
            <a:fillRect/>
          </a:stretch>
        </p:blipFill>
        <p:spPr>
          <a:xfrm>
            <a:off x="144413" y="0"/>
            <a:ext cx="1152128" cy="1228937"/>
          </a:xfrm>
          <a:prstGeom prst="rect">
            <a:avLst/>
          </a:prstGeom>
        </p:spPr>
      </p:pic>
      <p:sp>
        <p:nvSpPr>
          <p:cNvPr id="10" name="Oval 68">
            <a:hlinkClick r:id="rId3" action="ppaction://hlinksldjump"/>
          </p:cNvPr>
          <p:cNvSpPr>
            <a:spLocks noChangeArrowheads="1"/>
          </p:cNvSpPr>
          <p:nvPr/>
        </p:nvSpPr>
        <p:spPr bwMode="auto">
          <a:xfrm>
            <a:off x="11080838" y="5867799"/>
            <a:ext cx="576262" cy="576263"/>
          </a:xfrm>
          <a:prstGeom prst="ellipse">
            <a:avLst/>
          </a:prstGeom>
          <a:solidFill>
            <a:srgbClr val="000000"/>
          </a:solidFill>
          <a:ln w="9525" algn="ctr">
            <a:solidFill>
              <a:srgbClr val="000000"/>
            </a:solidFill>
            <a:roun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400" b="1" i="0" u="none" strike="noStrike" kern="0" cap="none" spc="0" normalizeH="0" baseline="0" noProof="0" dirty="0">
                <a:ln>
                  <a:noFill/>
                </a:ln>
                <a:solidFill>
                  <a:srgbClr val="FFFFFF"/>
                </a:solidFill>
                <a:effectLst/>
                <a:uLnTx/>
                <a:uFillTx/>
                <a:latin typeface="Arial" charset="0"/>
              </a:rPr>
              <a:t>X</a:t>
            </a:r>
            <a:endParaRPr kumimoji="0" lang="en-GB" sz="2400" b="1" i="0" u="none" strike="noStrike" kern="0" cap="none" spc="0" normalizeH="0" baseline="0" noProof="0" dirty="0">
              <a:ln>
                <a:noFill/>
              </a:ln>
              <a:solidFill>
                <a:srgbClr val="FFFFFF"/>
              </a:solidFill>
              <a:effectLst/>
              <a:uLnTx/>
              <a:uFillTx/>
              <a:latin typeface="Arial" charset="0"/>
            </a:endParaRPr>
          </a:p>
        </p:txBody>
      </p:sp>
      <p:graphicFrame>
        <p:nvGraphicFramePr>
          <p:cNvPr id="13" name="Table 12"/>
          <p:cNvGraphicFramePr>
            <a:graphicFrameLocks noGrp="1"/>
          </p:cNvGraphicFramePr>
          <p:nvPr>
            <p:extLst>
              <p:ext uri="{D42A27DB-BD31-4B8C-83A1-F6EECF244321}">
                <p14:modId xmlns:p14="http://schemas.microsoft.com/office/powerpoint/2010/main" xmlns="" val="4254578135"/>
              </p:ext>
            </p:extLst>
          </p:nvPr>
        </p:nvGraphicFramePr>
        <p:xfrm>
          <a:off x="7169513" y="2344533"/>
          <a:ext cx="3272636" cy="3290951"/>
        </p:xfrm>
        <a:graphic>
          <a:graphicData uri="http://schemas.openxmlformats.org/drawingml/2006/table">
            <a:tbl>
              <a:tblPr firstRow="1" firstCol="1" bandRow="1">
                <a:tableStyleId>{5C22544A-7EE6-4342-B048-85BDC9FD1C3A}</a:tableStyleId>
              </a:tblPr>
              <a:tblGrid>
                <a:gridCol w="1881461">
                  <a:extLst>
                    <a:ext uri="{9D8B030D-6E8A-4147-A177-3AD203B41FA5}">
                      <a16:colId xmlns:a16="http://schemas.microsoft.com/office/drawing/2014/main" xmlns="" val="4287691114"/>
                    </a:ext>
                  </a:extLst>
                </a:gridCol>
                <a:gridCol w="1391175">
                  <a:extLst>
                    <a:ext uri="{9D8B030D-6E8A-4147-A177-3AD203B41FA5}">
                      <a16:colId xmlns:a16="http://schemas.microsoft.com/office/drawing/2014/main" xmlns="" val="3493364975"/>
                    </a:ext>
                  </a:extLst>
                </a:gridCol>
              </a:tblGrid>
              <a:tr h="304882">
                <a:tc>
                  <a:txBody>
                    <a:bodyPr/>
                    <a:lstStyle/>
                    <a:p>
                      <a:pPr algn="ctr">
                        <a:lnSpc>
                          <a:spcPct val="107000"/>
                        </a:lnSpc>
                        <a:spcAft>
                          <a:spcPts val="0"/>
                        </a:spcAft>
                      </a:pPr>
                      <a:r>
                        <a:rPr lang="en-US" sz="1600" dirty="0">
                          <a:solidFill>
                            <a:schemeClr val="tx1"/>
                          </a:solidFill>
                          <a:effectLst/>
                          <a:latin typeface="Calibri" panose="020F0502020204030204" pitchFamily="34" charset="0"/>
                          <a:cs typeface="Calibri" panose="020F0502020204030204" pitchFamily="34" charset="0"/>
                        </a:rPr>
                        <a:t>Catalysts</a:t>
                      </a:r>
                      <a:endParaRPr lang="el-GR"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n-US" sz="1600">
                          <a:solidFill>
                            <a:schemeClr val="tx1"/>
                          </a:solidFill>
                          <a:effectLst/>
                          <a:latin typeface="Calibri" panose="020F0502020204030204" pitchFamily="34" charset="0"/>
                          <a:cs typeface="Calibri" panose="020F0502020204030204" pitchFamily="34" charset="0"/>
                        </a:rPr>
                        <a:t>Total FAMEs (mg)</a:t>
                      </a:r>
                      <a:endParaRPr lang="el-GR" sz="16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2300807783"/>
                  </a:ext>
                </a:extLst>
              </a:tr>
              <a:tr h="244004">
                <a:tc>
                  <a:txBody>
                    <a:bodyPr/>
                    <a:lstStyle/>
                    <a:p>
                      <a:pPr algn="ctr" fontAlgn="b"/>
                      <a:r>
                        <a:rPr lang="en-US" sz="1600" b="0" i="0" u="none" strike="noStrike" dirty="0">
                          <a:solidFill>
                            <a:schemeClr val="tx1"/>
                          </a:solidFill>
                          <a:effectLst/>
                          <a:latin typeface="Calibri" panose="020F0502020204030204" pitchFamily="34" charset="0"/>
                          <a:cs typeface="Calibri" panose="020F0502020204030204" pitchFamily="34" charset="0"/>
                        </a:rPr>
                        <a:t>H</a:t>
                      </a:r>
                      <a:r>
                        <a:rPr lang="en-US" sz="1600" b="0" i="0" u="none" strike="noStrike" baseline="-25000" dirty="0">
                          <a:solidFill>
                            <a:schemeClr val="tx1"/>
                          </a:solidFill>
                          <a:effectLst/>
                          <a:latin typeface="Calibri" panose="020F0502020204030204" pitchFamily="34" charset="0"/>
                          <a:cs typeface="Calibri" panose="020F0502020204030204" pitchFamily="34" charset="0"/>
                        </a:rPr>
                        <a:t>2</a:t>
                      </a:r>
                      <a:r>
                        <a:rPr lang="en-US" sz="1600" b="0" i="0" u="none" strike="noStrike" dirty="0">
                          <a:solidFill>
                            <a:schemeClr val="tx1"/>
                          </a:solidFill>
                          <a:effectLst/>
                          <a:latin typeface="Calibri" panose="020F0502020204030204" pitchFamily="34" charset="0"/>
                          <a:cs typeface="Calibri" panose="020F0502020204030204" pitchFamily="34" charset="0"/>
                        </a:rPr>
                        <a:t>SO</a:t>
                      </a:r>
                      <a:r>
                        <a:rPr lang="en-US" sz="1600" b="0" i="0" u="none" strike="noStrike" baseline="-25000" dirty="0">
                          <a:solidFill>
                            <a:schemeClr val="tx1"/>
                          </a:solidFill>
                          <a:effectLst/>
                          <a:latin typeface="Calibri" panose="020F0502020204030204" pitchFamily="34" charset="0"/>
                          <a:cs typeface="Calibri" panose="020F0502020204030204" pitchFamily="34" charset="0"/>
                        </a:rPr>
                        <a:t>4</a:t>
                      </a:r>
                    </a:p>
                  </a:txBody>
                  <a:tcPr marL="9525" marR="9525" marT="9525" marB="0" anchor="b"/>
                </a:tc>
                <a:tc>
                  <a:txBody>
                    <a:bodyPr/>
                    <a:lstStyle/>
                    <a:p>
                      <a:pPr algn="ctr" fontAlgn="b"/>
                      <a:r>
                        <a:rPr lang="el-GR" sz="1600" b="0" i="0" u="none" strike="noStrike" kern="1200" dirty="0">
                          <a:solidFill>
                            <a:schemeClr val="tx1"/>
                          </a:solidFill>
                          <a:effectLst/>
                          <a:latin typeface="Calibri" panose="020F0502020204030204" pitchFamily="34" charset="0"/>
                          <a:ea typeface="+mn-ea"/>
                          <a:cs typeface="Calibri" panose="020F0502020204030204" pitchFamily="34" charset="0"/>
                        </a:rPr>
                        <a:t>27.55</a:t>
                      </a:r>
                    </a:p>
                  </a:txBody>
                  <a:tcPr marL="9525" marR="9525" marT="9525" marB="0" anchor="b"/>
                </a:tc>
                <a:extLst>
                  <a:ext uri="{0D108BD9-81ED-4DB2-BD59-A6C34878D82A}">
                    <a16:rowId xmlns:a16="http://schemas.microsoft.com/office/drawing/2014/main" xmlns="" val="3525124631"/>
                  </a:ext>
                </a:extLst>
              </a:tr>
              <a:tr h="244004">
                <a:tc>
                  <a:txBody>
                    <a:bodyPr/>
                    <a:lstStyle/>
                    <a:p>
                      <a:pPr algn="ctr" fontAlgn="b"/>
                      <a:r>
                        <a:rPr lang="en-US" sz="1600" b="0" i="0" u="none" strike="noStrike" dirty="0">
                          <a:solidFill>
                            <a:schemeClr val="tx1"/>
                          </a:solidFill>
                          <a:effectLst/>
                          <a:latin typeface="Calibri" panose="020F0502020204030204" pitchFamily="34" charset="0"/>
                          <a:cs typeface="Calibri" panose="020F0502020204030204" pitchFamily="34" charset="0"/>
                        </a:rPr>
                        <a:t>NaOH</a:t>
                      </a:r>
                    </a:p>
                  </a:txBody>
                  <a:tcPr marL="9525" marR="9525" marT="9525" marB="0" anchor="b"/>
                </a:tc>
                <a:tc>
                  <a:txBody>
                    <a:bodyPr/>
                    <a:lstStyle/>
                    <a:p>
                      <a:pPr algn="ctr" fontAlgn="b"/>
                      <a:r>
                        <a:rPr lang="el-GR" sz="1600" b="0" i="0" u="none" strike="noStrike" kern="1200" dirty="0">
                          <a:solidFill>
                            <a:schemeClr val="tx1"/>
                          </a:solidFill>
                          <a:effectLst/>
                          <a:latin typeface="Calibri" panose="020F0502020204030204" pitchFamily="34" charset="0"/>
                          <a:ea typeface="+mn-ea"/>
                          <a:cs typeface="Calibri" panose="020F0502020204030204" pitchFamily="34" charset="0"/>
                        </a:rPr>
                        <a:t>29.04</a:t>
                      </a:r>
                    </a:p>
                  </a:txBody>
                  <a:tcPr marL="9525" marR="9525" marT="9525" marB="0" anchor="b"/>
                </a:tc>
                <a:extLst>
                  <a:ext uri="{0D108BD9-81ED-4DB2-BD59-A6C34878D82A}">
                    <a16:rowId xmlns:a16="http://schemas.microsoft.com/office/drawing/2014/main" xmlns="" val="2658355782"/>
                  </a:ext>
                </a:extLst>
              </a:tr>
              <a:tr h="244004">
                <a:tc>
                  <a:txBody>
                    <a:bodyPr/>
                    <a:lstStyle/>
                    <a:p>
                      <a:pPr algn="ctr" fontAlgn="b"/>
                      <a:r>
                        <a:rPr lang="en-US" sz="1600" b="0" i="0" u="none" strike="noStrike" dirty="0">
                          <a:solidFill>
                            <a:schemeClr val="tx1"/>
                          </a:solidFill>
                          <a:effectLst/>
                          <a:latin typeface="Calibri" panose="020F0502020204030204" pitchFamily="34" charset="0"/>
                          <a:cs typeface="Calibri" panose="020F0502020204030204" pitchFamily="34" charset="0"/>
                        </a:rPr>
                        <a:t>MRS_850</a:t>
                      </a:r>
                      <a:r>
                        <a:rPr lang="en-US" sz="1600" b="0" i="0" u="none" strike="noStrike" baseline="30000" dirty="0">
                          <a:solidFill>
                            <a:schemeClr val="tx1"/>
                          </a:solidFill>
                          <a:effectLst/>
                          <a:latin typeface="Calibri" panose="020F0502020204030204" pitchFamily="34" charset="0"/>
                          <a:cs typeface="Calibri" panose="020F0502020204030204" pitchFamily="34" charset="0"/>
                        </a:rPr>
                        <a:t>o</a:t>
                      </a:r>
                      <a:r>
                        <a:rPr lang="en-US" sz="1600" b="0" i="0" u="none" strike="noStrike" dirty="0">
                          <a:solidFill>
                            <a:schemeClr val="tx1"/>
                          </a:solidFill>
                          <a:effectLst/>
                          <a:latin typeface="Calibri" panose="020F0502020204030204" pitchFamily="34" charset="0"/>
                          <a:cs typeface="Calibri" panose="020F0502020204030204" pitchFamily="34" charset="0"/>
                        </a:rPr>
                        <a:t>C</a:t>
                      </a:r>
                    </a:p>
                  </a:txBody>
                  <a:tcPr marL="9525" marR="9525" marT="9525" marB="0" anchor="b"/>
                </a:tc>
                <a:tc>
                  <a:txBody>
                    <a:bodyPr/>
                    <a:lstStyle/>
                    <a:p>
                      <a:pPr algn="ctr" fontAlgn="b"/>
                      <a:r>
                        <a:rPr lang="el-GR" sz="1600" b="0" i="0" u="none" strike="noStrike" kern="1200" dirty="0">
                          <a:solidFill>
                            <a:schemeClr val="tx1"/>
                          </a:solidFill>
                          <a:effectLst/>
                          <a:latin typeface="Calibri" panose="020F0502020204030204" pitchFamily="34" charset="0"/>
                          <a:ea typeface="+mn-ea"/>
                          <a:cs typeface="Calibri" panose="020F0502020204030204" pitchFamily="34" charset="0"/>
                        </a:rPr>
                        <a:t>21.34</a:t>
                      </a:r>
                    </a:p>
                  </a:txBody>
                  <a:tcPr marL="9525" marR="9525" marT="9525" marB="0" anchor="b"/>
                </a:tc>
                <a:extLst>
                  <a:ext uri="{0D108BD9-81ED-4DB2-BD59-A6C34878D82A}">
                    <a16:rowId xmlns:a16="http://schemas.microsoft.com/office/drawing/2014/main" xmlns="" val="2961366014"/>
                  </a:ext>
                </a:extLst>
              </a:tr>
              <a:tr h="500761">
                <a:tc>
                  <a:txBody>
                    <a:bodyPr/>
                    <a:lstStyle/>
                    <a:p>
                      <a:pPr algn="ctr" fontAlgn="b"/>
                      <a:r>
                        <a:rPr lang="en-US" sz="1600" b="0" i="0" u="none" strike="noStrike" dirty="0">
                          <a:solidFill>
                            <a:schemeClr val="tx1"/>
                          </a:solidFill>
                          <a:effectLst/>
                          <a:latin typeface="Calibri" panose="020F0502020204030204" pitchFamily="34" charset="0"/>
                          <a:cs typeface="Calibri" panose="020F0502020204030204" pitchFamily="34" charset="0"/>
                        </a:rPr>
                        <a:t>MRS_400</a:t>
                      </a:r>
                      <a:r>
                        <a:rPr lang="en-US" sz="1600" b="0" i="0" u="none" strike="noStrike" baseline="30000" dirty="0">
                          <a:solidFill>
                            <a:schemeClr val="tx1"/>
                          </a:solidFill>
                          <a:effectLst/>
                          <a:latin typeface="Calibri" panose="020F0502020204030204" pitchFamily="34" charset="0"/>
                          <a:cs typeface="Calibri" panose="020F0502020204030204" pitchFamily="34" charset="0"/>
                        </a:rPr>
                        <a:t>o</a:t>
                      </a:r>
                      <a:r>
                        <a:rPr lang="en-US" sz="1600" b="0" i="0" u="none" strike="noStrike" dirty="0">
                          <a:solidFill>
                            <a:schemeClr val="tx1"/>
                          </a:solidFill>
                          <a:effectLst/>
                          <a:latin typeface="Calibri" panose="020F0502020204030204" pitchFamily="34" charset="0"/>
                          <a:cs typeface="Calibri" panose="020F0502020204030204" pitchFamily="34" charset="0"/>
                        </a:rPr>
                        <a:t>C</a:t>
                      </a:r>
                    </a:p>
                  </a:txBody>
                  <a:tcPr marL="9525" marR="9525" marT="9525" marB="0" anchor="b"/>
                </a:tc>
                <a:tc>
                  <a:txBody>
                    <a:bodyPr/>
                    <a:lstStyle/>
                    <a:p>
                      <a:pPr algn="ctr" fontAlgn="b"/>
                      <a:r>
                        <a:rPr lang="el-GR" sz="1600" b="0" i="0" u="none" strike="noStrike" kern="1200" dirty="0">
                          <a:solidFill>
                            <a:schemeClr val="tx1"/>
                          </a:solidFill>
                          <a:effectLst/>
                          <a:latin typeface="Calibri" panose="020F0502020204030204" pitchFamily="34" charset="0"/>
                          <a:ea typeface="+mn-ea"/>
                          <a:cs typeface="Calibri" panose="020F0502020204030204" pitchFamily="34" charset="0"/>
                        </a:rPr>
                        <a:t>16.78</a:t>
                      </a:r>
                    </a:p>
                  </a:txBody>
                  <a:tcPr marL="9525" marR="9525" marT="9525" marB="0" anchor="b"/>
                </a:tc>
                <a:extLst>
                  <a:ext uri="{0D108BD9-81ED-4DB2-BD59-A6C34878D82A}">
                    <a16:rowId xmlns:a16="http://schemas.microsoft.com/office/drawing/2014/main" xmlns="" val="2234976997"/>
                  </a:ext>
                </a:extLst>
              </a:tr>
              <a:tr h="500761">
                <a:tc>
                  <a:txBody>
                    <a:bodyPr/>
                    <a:lstStyle/>
                    <a:p>
                      <a:pPr algn="ctr" fontAlgn="b"/>
                      <a:r>
                        <a:rPr lang="en-US" sz="1600" b="0" i="0" u="none" strike="noStrike" dirty="0">
                          <a:solidFill>
                            <a:schemeClr val="tx1"/>
                          </a:solidFill>
                          <a:effectLst/>
                          <a:latin typeface="Calibri" panose="020F0502020204030204" pitchFamily="34" charset="0"/>
                          <a:cs typeface="Calibri" panose="020F0502020204030204" pitchFamily="34" charset="0"/>
                        </a:rPr>
                        <a:t>OK_850</a:t>
                      </a:r>
                      <a:r>
                        <a:rPr lang="en-US" sz="1600" b="0" i="0" u="none" strike="noStrike" baseline="30000" dirty="0">
                          <a:solidFill>
                            <a:schemeClr val="tx1"/>
                          </a:solidFill>
                          <a:effectLst/>
                          <a:latin typeface="Calibri" panose="020F0502020204030204" pitchFamily="34" charset="0"/>
                          <a:cs typeface="Calibri" panose="020F0502020204030204" pitchFamily="34" charset="0"/>
                        </a:rPr>
                        <a:t>o</a:t>
                      </a:r>
                      <a:r>
                        <a:rPr lang="en-US" sz="1600" b="0" i="0" u="none" strike="noStrike" dirty="0">
                          <a:solidFill>
                            <a:schemeClr val="tx1"/>
                          </a:solidFill>
                          <a:effectLst/>
                          <a:latin typeface="Calibri" panose="020F0502020204030204" pitchFamily="34" charset="0"/>
                          <a:cs typeface="Calibri" panose="020F0502020204030204" pitchFamily="34" charset="0"/>
                        </a:rPr>
                        <a:t>C</a:t>
                      </a:r>
                    </a:p>
                  </a:txBody>
                  <a:tcPr marL="9525" marR="9525" marT="9525" marB="0" anchor="b"/>
                </a:tc>
                <a:tc>
                  <a:txBody>
                    <a:bodyPr/>
                    <a:lstStyle/>
                    <a:p>
                      <a:pPr algn="ctr" fontAlgn="b"/>
                      <a:r>
                        <a:rPr lang="el-GR" sz="1600" b="0" i="0" u="none" strike="noStrike" kern="1200" dirty="0">
                          <a:solidFill>
                            <a:schemeClr val="tx1"/>
                          </a:solidFill>
                          <a:effectLst/>
                          <a:latin typeface="Calibri" panose="020F0502020204030204" pitchFamily="34" charset="0"/>
                          <a:ea typeface="+mn-ea"/>
                          <a:cs typeface="Calibri" panose="020F0502020204030204" pitchFamily="34" charset="0"/>
                        </a:rPr>
                        <a:t>16.35</a:t>
                      </a:r>
                    </a:p>
                  </a:txBody>
                  <a:tcPr marL="9525" marR="9525" marT="9525" marB="0" anchor="b"/>
                </a:tc>
                <a:extLst>
                  <a:ext uri="{0D108BD9-81ED-4DB2-BD59-A6C34878D82A}">
                    <a16:rowId xmlns:a16="http://schemas.microsoft.com/office/drawing/2014/main" xmlns="" val="2267821082"/>
                  </a:ext>
                </a:extLst>
              </a:tr>
              <a:tr h="500761">
                <a:tc>
                  <a:txBody>
                    <a:bodyPr/>
                    <a:lstStyle/>
                    <a:p>
                      <a:pPr algn="ctr">
                        <a:lnSpc>
                          <a:spcPct val="107000"/>
                        </a:lnSpc>
                        <a:spcAft>
                          <a:spcPts val="0"/>
                        </a:spcAft>
                      </a:pPr>
                      <a:r>
                        <a:rPr lang="en-US" sz="1600" b="0" i="0" u="none" strike="noStrike" kern="1200" dirty="0">
                          <a:solidFill>
                            <a:schemeClr val="tx1"/>
                          </a:solidFill>
                          <a:effectLst/>
                          <a:latin typeface="Calibri" panose="020F0502020204030204" pitchFamily="34" charset="0"/>
                          <a:ea typeface="+mn-ea"/>
                          <a:cs typeface="Calibri" panose="020F0502020204030204" pitchFamily="34" charset="0"/>
                        </a:rPr>
                        <a:t>OK_400</a:t>
                      </a:r>
                      <a:r>
                        <a:rPr lang="en-US" sz="1600" b="0" i="0" u="none" strike="noStrike" kern="1200" baseline="30000" dirty="0">
                          <a:solidFill>
                            <a:schemeClr val="tx1"/>
                          </a:solidFill>
                          <a:effectLst/>
                          <a:latin typeface="Calibri" panose="020F0502020204030204" pitchFamily="34" charset="0"/>
                          <a:ea typeface="+mn-ea"/>
                          <a:cs typeface="Calibri" panose="020F0502020204030204" pitchFamily="34" charset="0"/>
                        </a:rPr>
                        <a:t>o</a:t>
                      </a:r>
                      <a:r>
                        <a:rPr lang="en-US" sz="1600" b="0" i="0" u="none" strike="noStrike" kern="1200" dirty="0">
                          <a:solidFill>
                            <a:schemeClr val="tx1"/>
                          </a:solidFill>
                          <a:effectLst/>
                          <a:latin typeface="Calibri" panose="020F0502020204030204" pitchFamily="34" charset="0"/>
                          <a:ea typeface="+mn-ea"/>
                          <a:cs typeface="Calibri" panose="020F0502020204030204" pitchFamily="34" charset="0"/>
                        </a:rPr>
                        <a:t>C</a:t>
                      </a:r>
                      <a:r>
                        <a:rPr lang="en-US" sz="1600" b="0" dirty="0">
                          <a:solidFill>
                            <a:schemeClr val="tx1"/>
                          </a:solidFill>
                          <a:latin typeface="Calibri" panose="020F0502020204030204" pitchFamily="34" charset="0"/>
                          <a:cs typeface="Calibri" panose="020F0502020204030204" pitchFamily="34" charset="0"/>
                        </a:rPr>
                        <a:t> </a:t>
                      </a:r>
                      <a:endParaRPr lang="el-GR"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fontAlgn="b"/>
                      <a:r>
                        <a:rPr lang="el-GR" sz="1600" b="0" i="0" u="none" strike="noStrike" kern="1200" dirty="0">
                          <a:solidFill>
                            <a:schemeClr val="tx1"/>
                          </a:solidFill>
                          <a:effectLst/>
                          <a:latin typeface="Calibri" panose="020F0502020204030204" pitchFamily="34" charset="0"/>
                          <a:ea typeface="+mn-ea"/>
                          <a:cs typeface="Calibri" panose="020F0502020204030204" pitchFamily="34" charset="0"/>
                        </a:rPr>
                        <a:t>19.12</a:t>
                      </a:r>
                    </a:p>
                  </a:txBody>
                  <a:tcPr marL="9525" marR="9525" marT="9525" marB="0" anchor="b"/>
                </a:tc>
                <a:extLst>
                  <a:ext uri="{0D108BD9-81ED-4DB2-BD59-A6C34878D82A}">
                    <a16:rowId xmlns:a16="http://schemas.microsoft.com/office/drawing/2014/main" xmlns="" val="235812252"/>
                  </a:ext>
                </a:extLst>
              </a:tr>
              <a:tr h="244004">
                <a:tc>
                  <a:txBody>
                    <a:bodyPr/>
                    <a:lstStyle/>
                    <a:p>
                      <a:pPr algn="ctr" fontAlgn="b"/>
                      <a:r>
                        <a:rPr lang="en-US" sz="1600" b="0" i="0" u="none" strike="noStrike" dirty="0">
                          <a:solidFill>
                            <a:schemeClr val="tx1"/>
                          </a:solidFill>
                          <a:effectLst/>
                          <a:latin typeface="Calibri" panose="020F0502020204030204" pitchFamily="34" charset="0"/>
                          <a:cs typeface="Calibri" panose="020F0502020204030204" pitchFamily="34" charset="0"/>
                        </a:rPr>
                        <a:t>CSG_850</a:t>
                      </a:r>
                      <a:r>
                        <a:rPr lang="en-US" sz="1600" b="0" i="0" u="none" strike="noStrike" baseline="30000" dirty="0">
                          <a:solidFill>
                            <a:schemeClr val="tx1"/>
                          </a:solidFill>
                          <a:effectLst/>
                          <a:latin typeface="Calibri" panose="020F0502020204030204" pitchFamily="34" charset="0"/>
                          <a:cs typeface="Calibri" panose="020F0502020204030204" pitchFamily="34" charset="0"/>
                        </a:rPr>
                        <a:t>o</a:t>
                      </a:r>
                      <a:r>
                        <a:rPr lang="en-US" sz="1600" b="0" i="0" u="none" strike="noStrike" dirty="0">
                          <a:solidFill>
                            <a:schemeClr val="tx1"/>
                          </a:solidFill>
                          <a:effectLst/>
                          <a:latin typeface="Calibri" panose="020F0502020204030204" pitchFamily="34" charset="0"/>
                          <a:cs typeface="Calibri" panose="020F0502020204030204" pitchFamily="34" charset="0"/>
                        </a:rPr>
                        <a:t>C</a:t>
                      </a:r>
                    </a:p>
                  </a:txBody>
                  <a:tcPr marL="9525" marR="9525" marT="9525" marB="0" anchor="b"/>
                </a:tc>
                <a:tc>
                  <a:txBody>
                    <a:bodyPr/>
                    <a:lstStyle/>
                    <a:p>
                      <a:pPr algn="ctr" fontAlgn="b"/>
                      <a:r>
                        <a:rPr lang="el-GR" sz="1600" b="0" i="0" u="none" strike="noStrike" kern="1200" dirty="0">
                          <a:solidFill>
                            <a:schemeClr val="tx1"/>
                          </a:solidFill>
                          <a:effectLst/>
                          <a:latin typeface="Calibri" panose="020F0502020204030204" pitchFamily="34" charset="0"/>
                          <a:ea typeface="+mn-ea"/>
                          <a:cs typeface="Calibri" panose="020F0502020204030204" pitchFamily="34" charset="0"/>
                        </a:rPr>
                        <a:t>18.96</a:t>
                      </a:r>
                    </a:p>
                  </a:txBody>
                  <a:tcPr marL="9525" marR="9525" marT="9525" marB="0" anchor="b"/>
                </a:tc>
                <a:extLst>
                  <a:ext uri="{0D108BD9-81ED-4DB2-BD59-A6C34878D82A}">
                    <a16:rowId xmlns:a16="http://schemas.microsoft.com/office/drawing/2014/main" xmlns="" val="3484416034"/>
                  </a:ext>
                </a:extLst>
              </a:tr>
              <a:tr h="244004">
                <a:tc>
                  <a:txBody>
                    <a:bodyPr/>
                    <a:lstStyle/>
                    <a:p>
                      <a:pPr algn="ctr" fontAlgn="b"/>
                      <a:r>
                        <a:rPr lang="en-US" sz="1600" b="0" i="0" u="none" strike="noStrike" dirty="0">
                          <a:solidFill>
                            <a:schemeClr val="tx1"/>
                          </a:solidFill>
                          <a:effectLst/>
                          <a:latin typeface="Calibri" panose="020F0502020204030204" pitchFamily="34" charset="0"/>
                          <a:cs typeface="Calibri" panose="020F0502020204030204" pitchFamily="34" charset="0"/>
                        </a:rPr>
                        <a:t>CSG_400</a:t>
                      </a:r>
                      <a:r>
                        <a:rPr lang="en-US" sz="1600" b="0" i="0" u="none" strike="noStrike" baseline="30000" dirty="0">
                          <a:solidFill>
                            <a:schemeClr val="tx1"/>
                          </a:solidFill>
                          <a:effectLst/>
                          <a:latin typeface="Calibri" panose="020F0502020204030204" pitchFamily="34" charset="0"/>
                          <a:cs typeface="Calibri" panose="020F0502020204030204" pitchFamily="34" charset="0"/>
                        </a:rPr>
                        <a:t>o</a:t>
                      </a:r>
                      <a:r>
                        <a:rPr lang="en-US" sz="1600" b="0" i="0" u="none" strike="noStrike" dirty="0">
                          <a:solidFill>
                            <a:schemeClr val="tx1"/>
                          </a:solidFill>
                          <a:effectLst/>
                          <a:latin typeface="Calibri" panose="020F0502020204030204" pitchFamily="34" charset="0"/>
                          <a:cs typeface="Calibri" panose="020F0502020204030204" pitchFamily="34" charset="0"/>
                        </a:rPr>
                        <a:t>C</a:t>
                      </a:r>
                    </a:p>
                  </a:txBody>
                  <a:tcPr marL="9525" marR="9525" marT="9525" marB="0" anchor="b"/>
                </a:tc>
                <a:tc>
                  <a:txBody>
                    <a:bodyPr/>
                    <a:lstStyle/>
                    <a:p>
                      <a:pPr algn="ctr" fontAlgn="b"/>
                      <a:r>
                        <a:rPr lang="el-GR" sz="1600" b="0" i="0" u="none" strike="noStrike" kern="1200" dirty="0">
                          <a:solidFill>
                            <a:schemeClr val="tx1"/>
                          </a:solidFill>
                          <a:effectLst/>
                          <a:latin typeface="Calibri" panose="020F0502020204030204" pitchFamily="34" charset="0"/>
                          <a:ea typeface="+mn-ea"/>
                          <a:cs typeface="Calibri" panose="020F0502020204030204" pitchFamily="34" charset="0"/>
                        </a:rPr>
                        <a:t>25.70</a:t>
                      </a:r>
                    </a:p>
                  </a:txBody>
                  <a:tcPr marL="9525" marR="9525" marT="9525" marB="0" anchor="b"/>
                </a:tc>
                <a:extLst>
                  <a:ext uri="{0D108BD9-81ED-4DB2-BD59-A6C34878D82A}">
                    <a16:rowId xmlns:a16="http://schemas.microsoft.com/office/drawing/2014/main" xmlns="" val="3420450115"/>
                  </a:ext>
                </a:extLst>
              </a:tr>
            </a:tbl>
          </a:graphicData>
        </a:graphic>
      </p:graphicFrame>
      <p:sp>
        <p:nvSpPr>
          <p:cNvPr id="11" name="Ορθογώνιο 10">
            <a:extLst>
              <a:ext uri="{FF2B5EF4-FFF2-40B4-BE49-F238E27FC236}">
                <a16:creationId xmlns:a16="http://schemas.microsoft.com/office/drawing/2014/main" xmlns="" id="{A1D8D97A-6754-4851-B4CD-C3B8DBE2A557}"/>
              </a:ext>
            </a:extLst>
          </p:cNvPr>
          <p:cNvSpPr/>
          <p:nvPr/>
        </p:nvSpPr>
        <p:spPr>
          <a:xfrm>
            <a:off x="1241205" y="13220"/>
            <a:ext cx="10003882" cy="1046440"/>
          </a:xfrm>
          <a:prstGeom prst="rect">
            <a:avLst/>
          </a:prstGeom>
        </p:spPr>
        <p:txBody>
          <a:bodyPr wrap="square">
            <a:spAutoFit/>
          </a:bodyPr>
          <a:lstStyle/>
          <a:p>
            <a:pPr algn="ctr"/>
            <a:r>
              <a:rPr lang="en-US" sz="2000" b="1" dirty="0">
                <a:solidFill>
                  <a:srgbClr val="202066"/>
                </a:solidFill>
                <a:effectLst>
                  <a:outerShdw blurRad="38100" dist="38100" dir="2700000" algn="tl">
                    <a:srgbClr val="000000">
                      <a:alpha val="43137"/>
                    </a:srgbClr>
                  </a:outerShdw>
                </a:effectLst>
              </a:rPr>
              <a:t>Biochar from different feedstocks as catalysts for the conversion of algal lipid into biodiesel</a:t>
            </a:r>
            <a:r>
              <a:rPr lang="en-US" sz="1100" dirty="0">
                <a:solidFill>
                  <a:srgbClr val="202066"/>
                </a:solidFill>
              </a:rPr>
              <a:t/>
            </a:r>
            <a:br>
              <a:rPr lang="en-US" sz="1100" dirty="0">
                <a:solidFill>
                  <a:srgbClr val="202066"/>
                </a:solidFill>
              </a:rPr>
            </a:br>
            <a:r>
              <a:rPr lang="en-US" sz="1100" dirty="0" err="1">
                <a:solidFill>
                  <a:srgbClr val="202066"/>
                </a:solidFill>
              </a:rPr>
              <a:t>Vassiliki</a:t>
            </a:r>
            <a:r>
              <a:rPr lang="en-US" sz="1100" dirty="0">
                <a:solidFill>
                  <a:srgbClr val="202066"/>
                </a:solidFill>
              </a:rPr>
              <a:t> D. </a:t>
            </a:r>
            <a:r>
              <a:rPr lang="en-US" sz="1100" dirty="0" err="1">
                <a:solidFill>
                  <a:srgbClr val="202066"/>
                </a:solidFill>
              </a:rPr>
              <a:t>Tsavatopoulou</a:t>
            </a:r>
            <a:r>
              <a:rPr lang="en-US" sz="1100" dirty="0">
                <a:solidFill>
                  <a:srgbClr val="202066"/>
                </a:solidFill>
              </a:rPr>
              <a:t> (1), Andriana F. </a:t>
            </a:r>
            <a:r>
              <a:rPr lang="en-US" sz="1100" dirty="0" err="1">
                <a:solidFill>
                  <a:srgbClr val="202066"/>
                </a:solidFill>
              </a:rPr>
              <a:t>Aravantinou</a:t>
            </a:r>
            <a:r>
              <a:rPr lang="en-US" sz="1100" dirty="0">
                <a:solidFill>
                  <a:srgbClr val="202066"/>
                </a:solidFill>
              </a:rPr>
              <a:t> (1), John Vakros (2), and </a:t>
            </a:r>
            <a:r>
              <a:rPr lang="en-US" sz="1100" dirty="0" err="1">
                <a:solidFill>
                  <a:srgbClr val="202066"/>
                </a:solidFill>
              </a:rPr>
              <a:t>Ioannis</a:t>
            </a:r>
            <a:r>
              <a:rPr lang="en-US" sz="1100" dirty="0">
                <a:solidFill>
                  <a:srgbClr val="202066"/>
                </a:solidFill>
              </a:rPr>
              <a:t> D. </a:t>
            </a:r>
            <a:r>
              <a:rPr lang="en-US" sz="1100" dirty="0" err="1">
                <a:solidFill>
                  <a:srgbClr val="202066"/>
                </a:solidFill>
              </a:rPr>
              <a:t>Manariotis</a:t>
            </a:r>
            <a:r>
              <a:rPr lang="en-US" sz="1100" dirty="0">
                <a:solidFill>
                  <a:srgbClr val="202066"/>
                </a:solidFill>
              </a:rPr>
              <a:t> (1) (1) University of Patras, Department of Civil Engineering, 26504 Patras, Greece (idman@upatras.gr), (2) University of Patras, Department of Chemistry, 26504 Patras, Greece</a:t>
            </a:r>
            <a:endParaRPr lang="el-GR" sz="1100" dirty="0">
              <a:solidFill>
                <a:srgbClr val="202066"/>
              </a:solidFill>
            </a:endParaRPr>
          </a:p>
        </p:txBody>
      </p:sp>
      <p:pic>
        <p:nvPicPr>
          <p:cNvPr id="3" name="Εικόνα 2">
            <a:extLst>
              <a:ext uri="{FF2B5EF4-FFF2-40B4-BE49-F238E27FC236}">
                <a16:creationId xmlns:a16="http://schemas.microsoft.com/office/drawing/2014/main" xmlns="" id="{1E882FF3-F074-4554-BBDD-02E274DA5609}"/>
              </a:ext>
            </a:extLst>
          </p:cNvPr>
          <p:cNvPicPr>
            <a:picLocks noChangeAspect="1"/>
          </p:cNvPicPr>
          <p:nvPr/>
        </p:nvPicPr>
        <p:blipFill>
          <a:blip r:embed="rId4"/>
          <a:stretch>
            <a:fillRect/>
          </a:stretch>
        </p:blipFill>
        <p:spPr>
          <a:xfrm>
            <a:off x="11368969" y="6571463"/>
            <a:ext cx="823031" cy="286537"/>
          </a:xfrm>
          <a:prstGeom prst="rect">
            <a:avLst/>
          </a:prstGeom>
        </p:spPr>
      </p:pic>
    </p:spTree>
    <p:extLst>
      <p:ext uri="{BB962C8B-B14F-4D97-AF65-F5344CB8AC3E}">
        <p14:creationId xmlns:p14="http://schemas.microsoft.com/office/powerpoint/2010/main" xmlns="" val="516403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031" y="1306935"/>
            <a:ext cx="8596668" cy="618836"/>
          </a:xfrm>
        </p:spPr>
        <p:txBody>
          <a:bodyPr>
            <a:normAutofit fontScale="90000"/>
          </a:bodyPr>
          <a:lstStyle/>
          <a:p>
            <a:pPr algn="ctr"/>
            <a:r>
              <a:rPr lang="en-US" b="1" dirty="0">
                <a:latin typeface="Calibri" panose="020F0502020204030204" pitchFamily="34" charset="0"/>
                <a:cs typeface="Calibri" panose="020F0502020204030204" pitchFamily="34" charset="0"/>
              </a:rPr>
              <a:t>Conclusions</a:t>
            </a:r>
            <a:endParaRPr lang="el-GR"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77334" y="2465785"/>
            <a:ext cx="9248062" cy="3880773"/>
          </a:xfrm>
        </p:spPr>
        <p:txBody>
          <a:bodyPr/>
          <a:lstStyle/>
          <a:p>
            <a:pPr>
              <a:spcAft>
                <a:spcPts val="600"/>
              </a:spcAft>
            </a:pPr>
            <a:r>
              <a:rPr lang="en-US" dirty="0" err="1">
                <a:solidFill>
                  <a:schemeClr val="tx1"/>
                </a:solidFill>
                <a:latin typeface="Calibri" panose="020F0502020204030204" pitchFamily="34" charset="0"/>
                <a:cs typeface="Calibri" panose="020F0502020204030204" pitchFamily="34" charset="0"/>
              </a:rPr>
              <a:t>Biochars</a:t>
            </a:r>
            <a:r>
              <a:rPr lang="en-US" dirty="0">
                <a:solidFill>
                  <a:schemeClr val="tx1"/>
                </a:solidFill>
                <a:latin typeface="Calibri" panose="020F0502020204030204" pitchFamily="34" charset="0"/>
                <a:cs typeface="Calibri" panose="020F0502020204030204" pitchFamily="34" charset="0"/>
              </a:rPr>
              <a:t> are environmental friendly cheap and reusable catalysts.</a:t>
            </a:r>
          </a:p>
          <a:p>
            <a:pPr>
              <a:spcAft>
                <a:spcPts val="600"/>
              </a:spcAft>
            </a:pPr>
            <a:r>
              <a:rPr lang="en-US" dirty="0">
                <a:solidFill>
                  <a:schemeClr val="tx1"/>
                </a:solidFill>
                <a:latin typeface="Calibri" panose="020F0502020204030204" pitchFamily="34" charset="0"/>
                <a:cs typeface="Calibri" panose="020F0502020204030204" pitchFamily="34" charset="0"/>
              </a:rPr>
              <a:t>The transesterification process is influenced mainly by the type of selected catalyst.</a:t>
            </a:r>
          </a:p>
          <a:p>
            <a:pPr>
              <a:spcAft>
                <a:spcPts val="600"/>
              </a:spcAft>
            </a:pPr>
            <a:r>
              <a:rPr lang="en-US" dirty="0">
                <a:solidFill>
                  <a:schemeClr val="tx1"/>
                </a:solidFill>
                <a:latin typeface="Calibri" panose="020F0502020204030204" pitchFamily="34" charset="0"/>
                <a:cs typeface="Calibri" panose="020F0502020204030204" pitchFamily="34" charset="0"/>
              </a:rPr>
              <a:t>Homogeneous catalysts (H</a:t>
            </a:r>
            <a:r>
              <a:rPr lang="en-US" baseline="-25000" dirty="0">
                <a:solidFill>
                  <a:schemeClr val="tx1"/>
                </a:solidFill>
                <a:latin typeface="Calibri" panose="020F0502020204030204" pitchFamily="34" charset="0"/>
                <a:cs typeface="Calibri" panose="020F0502020204030204" pitchFamily="34" charset="0"/>
              </a:rPr>
              <a:t>2</a:t>
            </a:r>
            <a:r>
              <a:rPr lang="en-US" dirty="0">
                <a:solidFill>
                  <a:schemeClr val="tx1"/>
                </a:solidFill>
                <a:latin typeface="Calibri" panose="020F0502020204030204" pitchFamily="34" charset="0"/>
                <a:cs typeface="Calibri" panose="020F0502020204030204" pitchFamily="34" charset="0"/>
              </a:rPr>
              <a:t>SO</a:t>
            </a:r>
            <a:r>
              <a:rPr lang="en-US" baseline="-25000" dirty="0">
                <a:solidFill>
                  <a:schemeClr val="tx1"/>
                </a:solidFill>
                <a:latin typeface="Calibri" panose="020F0502020204030204" pitchFamily="34" charset="0"/>
                <a:cs typeface="Calibri" panose="020F0502020204030204" pitchFamily="34" charset="0"/>
              </a:rPr>
              <a:t>4</a:t>
            </a:r>
            <a:r>
              <a:rPr lang="en-US" dirty="0">
                <a:solidFill>
                  <a:schemeClr val="tx1"/>
                </a:solidFill>
                <a:latin typeface="Calibri" panose="020F0502020204030204" pitchFamily="34" charset="0"/>
                <a:cs typeface="Calibri" panose="020F0502020204030204" pitchFamily="34" charset="0"/>
              </a:rPr>
              <a:t> and NaOH) had similar results to the biochar CSG at 400</a:t>
            </a:r>
            <a:r>
              <a:rPr lang="en-US" baseline="30000" dirty="0">
                <a:solidFill>
                  <a:schemeClr val="tx1"/>
                </a:solidFill>
                <a:latin typeface="Calibri" panose="020F0502020204030204" pitchFamily="34" charset="0"/>
                <a:cs typeface="Calibri" panose="020F0502020204030204" pitchFamily="34" charset="0"/>
              </a:rPr>
              <a:t>o</a:t>
            </a:r>
            <a:r>
              <a:rPr lang="en-US" dirty="0">
                <a:solidFill>
                  <a:schemeClr val="tx1"/>
                </a:solidFill>
                <a:latin typeface="Calibri" panose="020F0502020204030204" pitchFamily="34" charset="0"/>
                <a:cs typeface="Calibri" panose="020F0502020204030204" pitchFamily="34" charset="0"/>
              </a:rPr>
              <a:t>C (the most productive tested biochar).</a:t>
            </a:r>
          </a:p>
          <a:p>
            <a:pPr>
              <a:spcAft>
                <a:spcPts val="600"/>
              </a:spcAft>
            </a:pPr>
            <a:r>
              <a:rPr lang="en-US" dirty="0">
                <a:solidFill>
                  <a:schemeClr val="tx1"/>
                </a:solidFill>
                <a:latin typeface="Calibri" panose="020F0502020204030204" pitchFamily="34" charset="0"/>
                <a:cs typeface="Calibri" panose="020F0502020204030204" pitchFamily="34" charset="0"/>
              </a:rPr>
              <a:t>In the OK and CSG biochar as catalyst showed that the treatment temperatures effect the FAMEs recovery.</a:t>
            </a:r>
          </a:p>
          <a:p>
            <a:pPr>
              <a:spcAft>
                <a:spcPts val="600"/>
              </a:spcAft>
            </a:pPr>
            <a:r>
              <a:rPr lang="en-US" dirty="0">
                <a:solidFill>
                  <a:schemeClr val="tx1"/>
                </a:solidFill>
                <a:latin typeface="Calibri" panose="020F0502020204030204" pitchFamily="34" charset="0"/>
                <a:cs typeface="Calibri" panose="020F0502020204030204" pitchFamily="34" charset="0"/>
              </a:rPr>
              <a:t>CSG biochar treated at 400</a:t>
            </a:r>
            <a:r>
              <a:rPr lang="en-US" baseline="30000" dirty="0">
                <a:solidFill>
                  <a:schemeClr val="tx1"/>
                </a:solidFill>
                <a:latin typeface="Calibri" panose="020F0502020204030204" pitchFamily="34" charset="0"/>
                <a:cs typeface="Calibri" panose="020F0502020204030204" pitchFamily="34" charset="0"/>
              </a:rPr>
              <a:t>o</a:t>
            </a:r>
            <a:r>
              <a:rPr lang="en-US" dirty="0">
                <a:solidFill>
                  <a:schemeClr val="tx1"/>
                </a:solidFill>
                <a:latin typeface="Calibri" panose="020F0502020204030204" pitchFamily="34" charset="0"/>
                <a:cs typeface="Calibri" panose="020F0502020204030204" pitchFamily="34" charset="0"/>
              </a:rPr>
              <a:t>C showed similar results to homogeneous catalysts.</a:t>
            </a:r>
          </a:p>
          <a:p>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cstate="print"/>
          <a:stretch>
            <a:fillRect/>
          </a:stretch>
        </p:blipFill>
        <p:spPr>
          <a:xfrm>
            <a:off x="144413" y="0"/>
            <a:ext cx="1152128" cy="1228937"/>
          </a:xfrm>
          <a:prstGeom prst="rect">
            <a:avLst/>
          </a:prstGeom>
        </p:spPr>
      </p:pic>
      <p:sp>
        <p:nvSpPr>
          <p:cNvPr id="6" name="AutoShape 22">
            <a:hlinkClick r:id="rId3" action="ppaction://hlinksldjump"/>
          </p:cNvPr>
          <p:cNvSpPr>
            <a:spLocks noChangeArrowheads="1"/>
          </p:cNvSpPr>
          <p:nvPr/>
        </p:nvSpPr>
        <p:spPr bwMode="auto">
          <a:xfrm>
            <a:off x="11117406" y="5980618"/>
            <a:ext cx="504825" cy="431800"/>
          </a:xfrm>
          <a:prstGeom prst="rightArrow">
            <a:avLst>
              <a:gd name="adj1" fmla="val 55880"/>
              <a:gd name="adj2" fmla="val 67278"/>
            </a:avLst>
          </a:prstGeom>
          <a:solidFill>
            <a:schemeClr val="bg1"/>
          </a:solidFill>
          <a:ln w="9525" algn="ctr">
            <a:noFill/>
            <a:miter lim="800000"/>
            <a:headEnd/>
            <a:tailEnd/>
          </a:ln>
          <a:effectLst/>
        </p:spPr>
        <p:txBody>
          <a:bodyPr wrap="none" anchor="ctr"/>
          <a:lstStyle/>
          <a:p>
            <a:endParaRPr lang="nl-NL"/>
          </a:p>
        </p:txBody>
      </p:sp>
      <p:sp>
        <p:nvSpPr>
          <p:cNvPr id="7" name="Ορθογώνιο 6">
            <a:extLst>
              <a:ext uri="{FF2B5EF4-FFF2-40B4-BE49-F238E27FC236}">
                <a16:creationId xmlns:a16="http://schemas.microsoft.com/office/drawing/2014/main" xmlns="" id="{EF3B5DEA-5EA5-4985-AADF-46B98B1ACA3D}"/>
              </a:ext>
            </a:extLst>
          </p:cNvPr>
          <p:cNvSpPr/>
          <p:nvPr/>
        </p:nvSpPr>
        <p:spPr>
          <a:xfrm>
            <a:off x="1241205" y="13220"/>
            <a:ext cx="10003882" cy="1046440"/>
          </a:xfrm>
          <a:prstGeom prst="rect">
            <a:avLst/>
          </a:prstGeom>
        </p:spPr>
        <p:txBody>
          <a:bodyPr wrap="square">
            <a:spAutoFit/>
          </a:bodyPr>
          <a:lstStyle/>
          <a:p>
            <a:pPr algn="ctr"/>
            <a:r>
              <a:rPr lang="en-US" sz="2000" b="1" dirty="0">
                <a:solidFill>
                  <a:srgbClr val="202066"/>
                </a:solidFill>
                <a:effectLst>
                  <a:outerShdw blurRad="38100" dist="38100" dir="2700000" algn="tl">
                    <a:srgbClr val="000000">
                      <a:alpha val="43137"/>
                    </a:srgbClr>
                  </a:outerShdw>
                </a:effectLst>
              </a:rPr>
              <a:t>Biochar from different feedstocks as catalysts for the conversion of algal lipid into biodiesel</a:t>
            </a:r>
            <a:r>
              <a:rPr lang="en-US" sz="1100" dirty="0">
                <a:solidFill>
                  <a:srgbClr val="202066"/>
                </a:solidFill>
              </a:rPr>
              <a:t/>
            </a:r>
            <a:br>
              <a:rPr lang="en-US" sz="1100" dirty="0">
                <a:solidFill>
                  <a:srgbClr val="202066"/>
                </a:solidFill>
              </a:rPr>
            </a:br>
            <a:r>
              <a:rPr lang="en-US" sz="1100" dirty="0" err="1">
                <a:solidFill>
                  <a:srgbClr val="202066"/>
                </a:solidFill>
              </a:rPr>
              <a:t>Vassiliki</a:t>
            </a:r>
            <a:r>
              <a:rPr lang="en-US" sz="1100" dirty="0">
                <a:solidFill>
                  <a:srgbClr val="202066"/>
                </a:solidFill>
              </a:rPr>
              <a:t> D. </a:t>
            </a:r>
            <a:r>
              <a:rPr lang="en-US" sz="1100" dirty="0" err="1">
                <a:solidFill>
                  <a:srgbClr val="202066"/>
                </a:solidFill>
              </a:rPr>
              <a:t>Tsavatopoulou</a:t>
            </a:r>
            <a:r>
              <a:rPr lang="en-US" sz="1100" dirty="0">
                <a:solidFill>
                  <a:srgbClr val="202066"/>
                </a:solidFill>
              </a:rPr>
              <a:t> (1), Andriana F. </a:t>
            </a:r>
            <a:r>
              <a:rPr lang="en-US" sz="1100" dirty="0" err="1">
                <a:solidFill>
                  <a:srgbClr val="202066"/>
                </a:solidFill>
              </a:rPr>
              <a:t>Aravantinou</a:t>
            </a:r>
            <a:r>
              <a:rPr lang="en-US" sz="1100" dirty="0">
                <a:solidFill>
                  <a:srgbClr val="202066"/>
                </a:solidFill>
              </a:rPr>
              <a:t> (1), John Vakros (2), and </a:t>
            </a:r>
            <a:r>
              <a:rPr lang="en-US" sz="1100" dirty="0" err="1">
                <a:solidFill>
                  <a:srgbClr val="202066"/>
                </a:solidFill>
              </a:rPr>
              <a:t>Ioannis</a:t>
            </a:r>
            <a:r>
              <a:rPr lang="en-US" sz="1100" dirty="0">
                <a:solidFill>
                  <a:srgbClr val="202066"/>
                </a:solidFill>
              </a:rPr>
              <a:t> D. </a:t>
            </a:r>
            <a:r>
              <a:rPr lang="en-US" sz="1100" dirty="0" err="1">
                <a:solidFill>
                  <a:srgbClr val="202066"/>
                </a:solidFill>
              </a:rPr>
              <a:t>Manariotis</a:t>
            </a:r>
            <a:r>
              <a:rPr lang="en-US" sz="1100" dirty="0">
                <a:solidFill>
                  <a:srgbClr val="202066"/>
                </a:solidFill>
              </a:rPr>
              <a:t> (1) (1) University of Patras, Department of Civil Engineering, 26504 Patras, Greece (</a:t>
            </a:r>
            <a:r>
              <a:rPr lang="en-US" sz="1100" dirty="0" err="1">
                <a:solidFill>
                  <a:srgbClr val="202066"/>
                </a:solidFill>
              </a:rPr>
              <a:t>idman@upatras.gr</a:t>
            </a:r>
            <a:r>
              <a:rPr lang="en-US" sz="1100" dirty="0">
                <a:solidFill>
                  <a:srgbClr val="202066"/>
                </a:solidFill>
              </a:rPr>
              <a:t>), (2) University of Patras, Department of Chemistry, 26504 Patras, Greece</a:t>
            </a:r>
            <a:endParaRPr lang="el-GR" sz="1100" dirty="0">
              <a:solidFill>
                <a:srgbClr val="202066"/>
              </a:solidFill>
            </a:endParaRPr>
          </a:p>
        </p:txBody>
      </p:sp>
      <p:pic>
        <p:nvPicPr>
          <p:cNvPr id="8" name="Εικόνα 7">
            <a:extLst>
              <a:ext uri="{FF2B5EF4-FFF2-40B4-BE49-F238E27FC236}">
                <a16:creationId xmlns:a16="http://schemas.microsoft.com/office/drawing/2014/main" xmlns="" id="{37E16754-4882-414A-B835-2A983A3928C4}"/>
              </a:ext>
            </a:extLst>
          </p:cNvPr>
          <p:cNvPicPr>
            <a:picLocks noChangeAspect="1"/>
          </p:cNvPicPr>
          <p:nvPr/>
        </p:nvPicPr>
        <p:blipFill>
          <a:blip r:embed="rId4"/>
          <a:stretch>
            <a:fillRect/>
          </a:stretch>
        </p:blipFill>
        <p:spPr>
          <a:xfrm>
            <a:off x="11369819" y="6571463"/>
            <a:ext cx="823031" cy="286537"/>
          </a:xfrm>
          <a:prstGeom prst="rect">
            <a:avLst/>
          </a:prstGeom>
        </p:spPr>
      </p:pic>
    </p:spTree>
    <p:extLst>
      <p:ext uri="{BB962C8B-B14F-4D97-AF65-F5344CB8AC3E}">
        <p14:creationId xmlns:p14="http://schemas.microsoft.com/office/powerpoint/2010/main" xmlns="" val="2237947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552" y="2253673"/>
            <a:ext cx="8596668" cy="794327"/>
          </a:xfrm>
        </p:spPr>
        <p:txBody>
          <a:bodyPr>
            <a:noAutofit/>
          </a:bodyPr>
          <a:lstStyle/>
          <a:p>
            <a:pPr algn="ctr"/>
            <a:r>
              <a:rPr lang="en-US" sz="6600" dirty="0"/>
              <a:t>Thank you for your attention</a:t>
            </a:r>
            <a:endParaRPr lang="el-GR" sz="6600" dirty="0"/>
          </a:p>
        </p:txBody>
      </p:sp>
      <p:pic>
        <p:nvPicPr>
          <p:cNvPr id="5" name="Picture 4"/>
          <p:cNvPicPr>
            <a:picLocks noChangeAspect="1"/>
          </p:cNvPicPr>
          <p:nvPr/>
        </p:nvPicPr>
        <p:blipFill>
          <a:blip r:embed="rId2" cstate="print"/>
          <a:stretch>
            <a:fillRect/>
          </a:stretch>
        </p:blipFill>
        <p:spPr>
          <a:xfrm>
            <a:off x="144413" y="0"/>
            <a:ext cx="1152128" cy="1228937"/>
          </a:xfrm>
          <a:prstGeom prst="rect">
            <a:avLst/>
          </a:prstGeom>
        </p:spPr>
      </p:pic>
      <p:sp>
        <p:nvSpPr>
          <p:cNvPr id="6" name="Oval 68">
            <a:hlinkClick r:id="rId3" action="ppaction://hlinksldjump"/>
          </p:cNvPr>
          <p:cNvSpPr>
            <a:spLocks noChangeArrowheads="1"/>
          </p:cNvSpPr>
          <p:nvPr/>
        </p:nvSpPr>
        <p:spPr bwMode="auto">
          <a:xfrm>
            <a:off x="11080838" y="5773631"/>
            <a:ext cx="576262" cy="576263"/>
          </a:xfrm>
          <a:prstGeom prst="ellipse">
            <a:avLst/>
          </a:prstGeom>
          <a:solidFill>
            <a:srgbClr val="000000"/>
          </a:solidFill>
          <a:ln w="9525" algn="ctr">
            <a:solidFill>
              <a:srgbClr val="000000"/>
            </a:solidFill>
            <a:roun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400" b="1" i="0" u="none" strike="noStrike" kern="0" cap="none" spc="0" normalizeH="0" baseline="0" noProof="0" dirty="0">
                <a:ln>
                  <a:noFill/>
                </a:ln>
                <a:solidFill>
                  <a:srgbClr val="FFFFFF"/>
                </a:solidFill>
                <a:effectLst/>
                <a:uLnTx/>
                <a:uFillTx/>
                <a:latin typeface="Arial" charset="0"/>
              </a:rPr>
              <a:t>X</a:t>
            </a:r>
            <a:endParaRPr kumimoji="0" lang="en-GB" sz="2400" b="1" i="0" u="none" strike="noStrike" kern="0" cap="none" spc="0" normalizeH="0" baseline="0" noProof="0" dirty="0">
              <a:ln>
                <a:noFill/>
              </a:ln>
              <a:solidFill>
                <a:srgbClr val="FFFFFF"/>
              </a:solidFill>
              <a:effectLst/>
              <a:uLnTx/>
              <a:uFillTx/>
              <a:latin typeface="Arial"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336003" y="4649340"/>
            <a:ext cx="1412423" cy="1412423"/>
          </a:xfrm>
          <a:prstGeom prst="rect">
            <a:avLst/>
          </a:prstGeom>
        </p:spPr>
      </p:pic>
      <p:pic>
        <p:nvPicPr>
          <p:cNvPr id="3" name="Εικόνα 2">
            <a:extLst>
              <a:ext uri="{FF2B5EF4-FFF2-40B4-BE49-F238E27FC236}">
                <a16:creationId xmlns:a16="http://schemas.microsoft.com/office/drawing/2014/main" xmlns="" id="{F92B1FBD-5D54-47FD-8C51-0F3104D93CA0}"/>
              </a:ext>
            </a:extLst>
          </p:cNvPr>
          <p:cNvPicPr>
            <a:picLocks noChangeAspect="1"/>
          </p:cNvPicPr>
          <p:nvPr/>
        </p:nvPicPr>
        <p:blipFill>
          <a:blip r:embed="rId5"/>
          <a:stretch>
            <a:fillRect/>
          </a:stretch>
        </p:blipFill>
        <p:spPr>
          <a:xfrm>
            <a:off x="11368969" y="6571463"/>
            <a:ext cx="823031" cy="286537"/>
          </a:xfrm>
          <a:prstGeom prst="rect">
            <a:avLst/>
          </a:prstGeom>
        </p:spPr>
      </p:pic>
    </p:spTree>
    <p:extLst>
      <p:ext uri="{BB962C8B-B14F-4D97-AF65-F5344CB8AC3E}">
        <p14:creationId xmlns:p14="http://schemas.microsoft.com/office/powerpoint/2010/main" xmlns="" val="260434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2157"/>
            <a:ext cx="12192000" cy="576262"/>
          </a:xfrm>
        </p:spPr>
        <p:txBody>
          <a:bodyPr>
            <a:normAutofit fontScale="90000"/>
          </a:bodyPr>
          <a:lstStyle/>
          <a:p>
            <a:pPr algn="ctr"/>
            <a:r>
              <a:rPr lang="nl-NL" kern="0" dirty="0" err="1">
                <a:solidFill>
                  <a:srgbClr val="000000"/>
                </a:solidFill>
                <a:latin typeface="Arial"/>
              </a:rPr>
              <a:t>Biochar</a:t>
            </a:r>
            <a:r>
              <a:rPr lang="en-GB" kern="0" dirty="0">
                <a:solidFill>
                  <a:srgbClr val="000000"/>
                </a:solidFill>
                <a:latin typeface="Arial"/>
              </a:rPr>
              <a:t/>
            </a:r>
            <a:br>
              <a:rPr lang="en-GB" kern="0" dirty="0">
                <a:solidFill>
                  <a:srgbClr val="000000"/>
                </a:solidFill>
                <a:latin typeface="Arial"/>
              </a:rPr>
            </a:br>
            <a:endParaRPr lang="el-GR" dirty="0"/>
          </a:p>
        </p:txBody>
      </p:sp>
      <p:sp>
        <p:nvSpPr>
          <p:cNvPr id="3" name="Content Placeholder 2"/>
          <p:cNvSpPr>
            <a:spLocks noGrp="1"/>
          </p:cNvSpPr>
          <p:nvPr>
            <p:ph idx="1"/>
          </p:nvPr>
        </p:nvSpPr>
        <p:spPr>
          <a:xfrm>
            <a:off x="144413" y="2291138"/>
            <a:ext cx="6134794" cy="4566862"/>
          </a:xfrm>
        </p:spPr>
        <p:txBody>
          <a:bodyPr>
            <a:normAutofit/>
          </a:bodyPr>
          <a:lstStyle/>
          <a:p>
            <a:pPr algn="just"/>
            <a:r>
              <a:rPr lang="en-US" dirty="0">
                <a:solidFill>
                  <a:schemeClr val="tx1"/>
                </a:solidFill>
                <a:latin typeface="Calibri" panose="020F0502020204030204" pitchFamily="34" charset="0"/>
                <a:cs typeface="Calibri" panose="020F0502020204030204" pitchFamily="34" charset="0"/>
              </a:rPr>
              <a:t>Biochar is obtained from the incomplete combustion of carbon-rich biomass under</a:t>
            </a:r>
            <a:r>
              <a:rPr lang="el-GR"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oxygen-limited conditions. </a:t>
            </a:r>
            <a:endParaRPr lang="el-GR" dirty="0">
              <a:solidFill>
                <a:schemeClr val="tx1"/>
              </a:solidFill>
              <a:latin typeface="Calibri" panose="020F0502020204030204" pitchFamily="34" charset="0"/>
              <a:cs typeface="Calibri" panose="020F0502020204030204" pitchFamily="34" charset="0"/>
            </a:endParaRPr>
          </a:p>
          <a:p>
            <a:pPr algn="just"/>
            <a:r>
              <a:rPr lang="en-US" dirty="0">
                <a:solidFill>
                  <a:schemeClr val="tx1"/>
                </a:solidFill>
                <a:latin typeface="Calibri" panose="020F0502020204030204" pitchFamily="34" charset="0"/>
                <a:cs typeface="Calibri" panose="020F0502020204030204" pitchFamily="34" charset="0"/>
              </a:rPr>
              <a:t>Raw materials </a:t>
            </a:r>
            <a:r>
              <a:rPr lang="en-US">
                <a:solidFill>
                  <a:schemeClr val="tx1"/>
                </a:solidFill>
                <a:latin typeface="Calibri" panose="020F0502020204030204" pitchFamily="34" charset="0"/>
                <a:cs typeface="Calibri" panose="020F0502020204030204" pitchFamily="34" charset="0"/>
              </a:rPr>
              <a:t>(coal, wood, </a:t>
            </a:r>
            <a:r>
              <a:rPr lang="en-US" dirty="0">
                <a:solidFill>
                  <a:schemeClr val="tx1"/>
                </a:solidFill>
                <a:latin typeface="Calibri" panose="020F0502020204030204" pitchFamily="34" charset="0"/>
                <a:cs typeface="Calibri" panose="020F0502020204030204" pitchFamily="34" charset="0"/>
              </a:rPr>
              <a:t>peat) and residue materials (</a:t>
            </a:r>
            <a:r>
              <a:rPr lang="en-US">
                <a:solidFill>
                  <a:schemeClr val="tx1"/>
                </a:solidFill>
                <a:latin typeface="Calibri" panose="020F0502020204030204" pitchFamily="34" charset="0"/>
                <a:cs typeface="Calibri" panose="020F0502020204030204" pitchFamily="34" charset="0"/>
              </a:rPr>
              <a:t>used coffee, </a:t>
            </a:r>
            <a:r>
              <a:rPr lang="en-US" dirty="0">
                <a:solidFill>
                  <a:schemeClr val="tx1"/>
                </a:solidFill>
                <a:latin typeface="Calibri" panose="020F0502020204030204" pitchFamily="34" charset="0"/>
                <a:cs typeface="Calibri" panose="020F0502020204030204" pitchFamily="34" charset="0"/>
              </a:rPr>
              <a:t>seeds from brewery) are converted to activated carbon by thermal decomposition in a furnace under controlled atmosphere and heat by physical or chemical activation.</a:t>
            </a:r>
          </a:p>
          <a:p>
            <a:pPr algn="just"/>
            <a:r>
              <a:rPr lang="en-US" dirty="0">
                <a:solidFill>
                  <a:schemeClr val="tx1"/>
                </a:solidFill>
                <a:latin typeface="Calibri" panose="020F0502020204030204" pitchFamily="34" charset="0"/>
                <a:cs typeface="Calibri" panose="020F0502020204030204" pitchFamily="34" charset="0"/>
              </a:rPr>
              <a:t>Biochar recyclable catalysts perform a better catalytic activity for simultaneous esterification and transesterification of non edible oils.</a:t>
            </a:r>
          </a:p>
        </p:txBody>
      </p:sp>
      <p:sp>
        <p:nvSpPr>
          <p:cNvPr id="5" name="Oval 49">
            <a:hlinkClick r:id="rId2" action="ppaction://hlinksldjump"/>
          </p:cNvPr>
          <p:cNvSpPr>
            <a:spLocks noChangeArrowheads="1"/>
          </p:cNvSpPr>
          <p:nvPr/>
        </p:nvSpPr>
        <p:spPr bwMode="auto">
          <a:xfrm>
            <a:off x="11080837" y="5812704"/>
            <a:ext cx="576263" cy="576262"/>
          </a:xfrm>
          <a:prstGeom prst="ellipse">
            <a:avLst/>
          </a:prstGeom>
          <a:solidFill>
            <a:schemeClr val="tx1"/>
          </a:solidFill>
          <a:ln w="9525" algn="ctr">
            <a:solidFill>
              <a:schemeClr val="tx1"/>
            </a:solidFill>
            <a:round/>
            <a:headEnd/>
            <a:tailEnd/>
          </a:ln>
          <a:effectLst/>
        </p:spPr>
        <p:txBody>
          <a:bodyPr wrap="none" anchor="ctr"/>
          <a:lstStyle/>
          <a:p>
            <a:pPr algn="ctr"/>
            <a:r>
              <a:rPr lang="nl-NL" sz="2400" b="1" dirty="0">
                <a:solidFill>
                  <a:schemeClr val="bg1"/>
                </a:solidFill>
              </a:rPr>
              <a:t> X</a:t>
            </a:r>
            <a:endParaRPr lang="en-GB" sz="2400" b="1" dirty="0">
              <a:solidFill>
                <a:schemeClr val="bg1"/>
              </a:solidFill>
            </a:endParaRPr>
          </a:p>
        </p:txBody>
      </p:sp>
      <p:pic>
        <p:nvPicPr>
          <p:cNvPr id="7" name="Picture 6"/>
          <p:cNvPicPr>
            <a:picLocks noChangeAspect="1"/>
          </p:cNvPicPr>
          <p:nvPr/>
        </p:nvPicPr>
        <p:blipFill>
          <a:blip r:embed="rId3" cstate="print"/>
          <a:stretch>
            <a:fillRect/>
          </a:stretch>
        </p:blipFill>
        <p:spPr>
          <a:xfrm>
            <a:off x="144413" y="0"/>
            <a:ext cx="1152128" cy="1228937"/>
          </a:xfrm>
          <a:prstGeom prst="rect">
            <a:avLst/>
          </a:prstGeom>
        </p:spPr>
      </p:pic>
      <p:sp>
        <p:nvSpPr>
          <p:cNvPr id="8" name="Ορθογώνιο 7">
            <a:extLst>
              <a:ext uri="{FF2B5EF4-FFF2-40B4-BE49-F238E27FC236}">
                <a16:creationId xmlns:a16="http://schemas.microsoft.com/office/drawing/2014/main" xmlns="" id="{1D99A894-3937-4E18-9BB6-9D511DA681CF}"/>
              </a:ext>
            </a:extLst>
          </p:cNvPr>
          <p:cNvSpPr/>
          <p:nvPr/>
        </p:nvSpPr>
        <p:spPr>
          <a:xfrm>
            <a:off x="1241205" y="13220"/>
            <a:ext cx="10003882" cy="1046440"/>
          </a:xfrm>
          <a:prstGeom prst="rect">
            <a:avLst/>
          </a:prstGeom>
        </p:spPr>
        <p:txBody>
          <a:bodyPr wrap="square">
            <a:spAutoFit/>
          </a:bodyPr>
          <a:lstStyle/>
          <a:p>
            <a:pPr algn="ctr"/>
            <a:r>
              <a:rPr lang="en-US" sz="2000" b="1" dirty="0">
                <a:solidFill>
                  <a:srgbClr val="202066"/>
                </a:solidFill>
                <a:effectLst>
                  <a:outerShdw blurRad="38100" dist="38100" dir="2700000" algn="tl">
                    <a:srgbClr val="000000">
                      <a:alpha val="43137"/>
                    </a:srgbClr>
                  </a:outerShdw>
                </a:effectLst>
              </a:rPr>
              <a:t>Biochar from different feedstocks as catalysts for the conversion of algal lipid into biodiesel</a:t>
            </a:r>
            <a:r>
              <a:rPr lang="en-US" sz="1100" dirty="0">
                <a:solidFill>
                  <a:srgbClr val="202066"/>
                </a:solidFill>
              </a:rPr>
              <a:t/>
            </a:r>
            <a:br>
              <a:rPr lang="en-US" sz="1100" dirty="0">
                <a:solidFill>
                  <a:srgbClr val="202066"/>
                </a:solidFill>
              </a:rPr>
            </a:br>
            <a:r>
              <a:rPr lang="en-US" sz="1100" dirty="0" err="1">
                <a:solidFill>
                  <a:srgbClr val="202066"/>
                </a:solidFill>
              </a:rPr>
              <a:t>Vassiliki</a:t>
            </a:r>
            <a:r>
              <a:rPr lang="en-US" sz="1100" dirty="0">
                <a:solidFill>
                  <a:srgbClr val="202066"/>
                </a:solidFill>
              </a:rPr>
              <a:t> D. </a:t>
            </a:r>
            <a:r>
              <a:rPr lang="en-US" sz="1100" dirty="0" err="1">
                <a:solidFill>
                  <a:srgbClr val="202066"/>
                </a:solidFill>
              </a:rPr>
              <a:t>Tsavatopoulou</a:t>
            </a:r>
            <a:r>
              <a:rPr lang="en-US" sz="1100" dirty="0">
                <a:solidFill>
                  <a:srgbClr val="202066"/>
                </a:solidFill>
              </a:rPr>
              <a:t> (1), Andriana F. </a:t>
            </a:r>
            <a:r>
              <a:rPr lang="en-US" sz="1100" dirty="0" err="1">
                <a:solidFill>
                  <a:srgbClr val="202066"/>
                </a:solidFill>
              </a:rPr>
              <a:t>Aravantinou</a:t>
            </a:r>
            <a:r>
              <a:rPr lang="en-US" sz="1100" dirty="0">
                <a:solidFill>
                  <a:srgbClr val="202066"/>
                </a:solidFill>
              </a:rPr>
              <a:t> (1), John Vakros (2), and </a:t>
            </a:r>
            <a:r>
              <a:rPr lang="en-US" sz="1100" dirty="0" err="1">
                <a:solidFill>
                  <a:srgbClr val="202066"/>
                </a:solidFill>
              </a:rPr>
              <a:t>Ioannis</a:t>
            </a:r>
            <a:r>
              <a:rPr lang="en-US" sz="1100" dirty="0">
                <a:solidFill>
                  <a:srgbClr val="202066"/>
                </a:solidFill>
              </a:rPr>
              <a:t> D. </a:t>
            </a:r>
            <a:r>
              <a:rPr lang="en-US" sz="1100" dirty="0" err="1">
                <a:solidFill>
                  <a:srgbClr val="202066"/>
                </a:solidFill>
              </a:rPr>
              <a:t>Manariotis</a:t>
            </a:r>
            <a:r>
              <a:rPr lang="en-US" sz="1100" dirty="0">
                <a:solidFill>
                  <a:srgbClr val="202066"/>
                </a:solidFill>
              </a:rPr>
              <a:t> (1) (1) University of Patras, Department of Civil Engineering, 26504 Patras, Greece (</a:t>
            </a:r>
            <a:r>
              <a:rPr lang="en-US" sz="1100" dirty="0" err="1">
                <a:solidFill>
                  <a:srgbClr val="202066"/>
                </a:solidFill>
              </a:rPr>
              <a:t>idman@upatras.gr</a:t>
            </a:r>
            <a:r>
              <a:rPr lang="en-US" sz="1100" dirty="0">
                <a:solidFill>
                  <a:srgbClr val="202066"/>
                </a:solidFill>
              </a:rPr>
              <a:t>), (2) University of Patras, Department of Chemistry, 26504 Patras, Greece</a:t>
            </a:r>
            <a:endParaRPr lang="el-GR" sz="1100" dirty="0">
              <a:solidFill>
                <a:srgbClr val="202066"/>
              </a:solidFill>
            </a:endParaRPr>
          </a:p>
        </p:txBody>
      </p:sp>
      <p:pic>
        <p:nvPicPr>
          <p:cNvPr id="9" name="Εικόνα 8">
            <a:extLst>
              <a:ext uri="{FF2B5EF4-FFF2-40B4-BE49-F238E27FC236}">
                <a16:creationId xmlns:a16="http://schemas.microsoft.com/office/drawing/2014/main" xmlns="" id="{39356C4F-5217-4D89-97D4-BBF3FB113272}"/>
              </a:ext>
            </a:extLst>
          </p:cNvPr>
          <p:cNvPicPr>
            <a:picLocks noChangeAspect="1"/>
          </p:cNvPicPr>
          <p:nvPr/>
        </p:nvPicPr>
        <p:blipFill>
          <a:blip r:embed="rId4"/>
          <a:stretch>
            <a:fillRect/>
          </a:stretch>
        </p:blipFill>
        <p:spPr>
          <a:xfrm>
            <a:off x="11368969" y="6571463"/>
            <a:ext cx="823031" cy="286537"/>
          </a:xfrm>
          <a:prstGeom prst="rect">
            <a:avLst/>
          </a:prstGeom>
        </p:spPr>
      </p:pic>
      <p:pic>
        <p:nvPicPr>
          <p:cNvPr id="4" name="Picture 3">
            <a:extLst>
              <a:ext uri="{FF2B5EF4-FFF2-40B4-BE49-F238E27FC236}">
                <a16:creationId xmlns:a16="http://schemas.microsoft.com/office/drawing/2014/main" xmlns="" id="{687660DE-EAF9-DE4A-8C6B-45A5EB9AEB17}"/>
              </a:ext>
            </a:extLst>
          </p:cNvPr>
          <p:cNvPicPr>
            <a:picLocks noChangeAspect="1"/>
          </p:cNvPicPr>
          <p:nvPr/>
        </p:nvPicPr>
        <p:blipFill>
          <a:blip r:embed="rId5" cstate="print"/>
          <a:stretch>
            <a:fillRect/>
          </a:stretch>
        </p:blipFill>
        <p:spPr>
          <a:xfrm>
            <a:off x="6835004" y="1951810"/>
            <a:ext cx="2788052" cy="1948520"/>
          </a:xfrm>
          <a:prstGeom prst="rect">
            <a:avLst/>
          </a:prstGeom>
        </p:spPr>
      </p:pic>
      <p:pic>
        <p:nvPicPr>
          <p:cNvPr id="10" name="Picture 9">
            <a:extLst>
              <a:ext uri="{FF2B5EF4-FFF2-40B4-BE49-F238E27FC236}">
                <a16:creationId xmlns:a16="http://schemas.microsoft.com/office/drawing/2014/main" xmlns="" id="{1954EC04-5135-4C4B-B07B-F15ED4CA8800}"/>
              </a:ext>
            </a:extLst>
          </p:cNvPr>
          <p:cNvPicPr>
            <a:picLocks noChangeAspect="1"/>
          </p:cNvPicPr>
          <p:nvPr/>
        </p:nvPicPr>
        <p:blipFill>
          <a:blip r:embed="rId6" cstate="print"/>
          <a:stretch>
            <a:fillRect/>
          </a:stretch>
        </p:blipFill>
        <p:spPr>
          <a:xfrm>
            <a:off x="6943493" y="4033721"/>
            <a:ext cx="2897932" cy="1881535"/>
          </a:xfrm>
          <a:prstGeom prst="rect">
            <a:avLst/>
          </a:prstGeom>
        </p:spPr>
      </p:pic>
    </p:spTree>
    <p:extLst>
      <p:ext uri="{BB962C8B-B14F-4D97-AF65-F5344CB8AC3E}">
        <p14:creationId xmlns:p14="http://schemas.microsoft.com/office/powerpoint/2010/main" xmlns="" val="1592057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10540"/>
            <a:ext cx="10515600" cy="327401"/>
          </a:xfrm>
        </p:spPr>
        <p:txBody>
          <a:bodyPr>
            <a:normAutofit fontScale="90000"/>
          </a:bodyPr>
          <a:lstStyle/>
          <a:p>
            <a:pPr algn="ctr"/>
            <a:r>
              <a:rPr lang="en-US" dirty="0">
                <a:latin typeface="Calibri" panose="020F0502020204030204" pitchFamily="34" charset="0"/>
                <a:cs typeface="Calibri" panose="020F0502020204030204" pitchFamily="34" charset="0"/>
              </a:rPr>
              <a:t>Materials &amp; Methods</a:t>
            </a:r>
            <a:endParaRPr lang="el-GR" dirty="0">
              <a:latin typeface="Calibri" panose="020F0502020204030204" pitchFamily="34" charset="0"/>
              <a:cs typeface="Calibri" panose="020F0502020204030204" pitchFamily="34" charset="0"/>
            </a:endParaRPr>
          </a:p>
        </p:txBody>
      </p:sp>
      <p:sp>
        <p:nvSpPr>
          <p:cNvPr id="5" name="Text Box 14">
            <a:hlinkClick r:id="rId2" action="ppaction://hlinksldjump"/>
          </p:cNvPr>
          <p:cNvSpPr txBox="1">
            <a:spLocks noChangeArrowheads="1"/>
          </p:cNvSpPr>
          <p:nvPr/>
        </p:nvSpPr>
        <p:spPr bwMode="auto">
          <a:xfrm>
            <a:off x="3333404" y="2107297"/>
            <a:ext cx="5228705" cy="685833"/>
          </a:xfrm>
          <a:prstGeom prst="rect">
            <a:avLst/>
          </a:prstGeom>
          <a:solidFill>
            <a:srgbClr val="008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108000" tIns="187200" bIns="187200" anchor="ctr" anchorCtr="0">
            <a:spAutoFit/>
          </a:bodyPr>
          <a:lstStyle/>
          <a:p>
            <a:pPr marL="0" marR="0" lvl="0" indent="0" algn="ctr" defTabSz="914400" eaLnBrk="1" fontAlgn="base" latinLnBrk="0" hangingPunct="1">
              <a:lnSpc>
                <a:spcPct val="100000"/>
              </a:lnSpc>
              <a:spcBef>
                <a:spcPts val="0"/>
              </a:spcBef>
              <a:spcAft>
                <a:spcPct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Microalgae Cultivation</a:t>
            </a:r>
          </a:p>
        </p:txBody>
      </p:sp>
      <p:sp>
        <p:nvSpPr>
          <p:cNvPr id="6" name="Text Box 14">
            <a:hlinkClick r:id="rId3" action="ppaction://hlinksldjump"/>
          </p:cNvPr>
          <p:cNvSpPr txBox="1">
            <a:spLocks noChangeArrowheads="1"/>
          </p:cNvSpPr>
          <p:nvPr/>
        </p:nvSpPr>
        <p:spPr bwMode="auto">
          <a:xfrm>
            <a:off x="3333404" y="2991420"/>
            <a:ext cx="5228705" cy="685833"/>
          </a:xfrm>
          <a:prstGeom prst="rect">
            <a:avLst/>
          </a:prstGeom>
          <a:solidFill>
            <a:srgbClr val="008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108000" tIns="187200" bIns="187200" anchor="ctr" anchorCtr="0">
            <a:spAutoFit/>
          </a:bodyPr>
          <a:lstStyle/>
          <a:p>
            <a:pPr marL="0" marR="0" lvl="0" indent="0" algn="ctr" defTabSz="914400" eaLnBrk="1" fontAlgn="base" latinLnBrk="0" hangingPunct="1">
              <a:lnSpc>
                <a:spcPct val="100000"/>
              </a:lnSpc>
              <a:spcBef>
                <a:spcPts val="0"/>
              </a:spcBef>
              <a:spcAft>
                <a:spcPct val="0"/>
              </a:spcAft>
              <a:buClrTx/>
              <a:buSzTx/>
              <a:buFontTx/>
              <a:buNone/>
              <a:tabLst/>
              <a:defRPr/>
            </a:pPr>
            <a:r>
              <a:rPr kumimoji="0" lang="en-GB" sz="20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Biochar</a:t>
            </a:r>
            <a:r>
              <a:rPr kumimoji="0" lang="en-GB" sz="2000" b="0" i="0" u="none" strike="noStrike" kern="0" cap="none" spc="0" normalizeH="0" noProof="0" dirty="0">
                <a:ln>
                  <a:noFill/>
                </a:ln>
                <a:solidFill>
                  <a:srgbClr val="FFFFFF"/>
                </a:solidFill>
                <a:effectLst/>
                <a:uLnTx/>
                <a:uFillTx/>
                <a:latin typeface="Calibri" panose="020F0502020204030204" pitchFamily="34" charset="0"/>
                <a:cs typeface="Calibri" panose="020F0502020204030204" pitchFamily="34" charset="0"/>
              </a:rPr>
              <a:t> Preparation</a:t>
            </a:r>
            <a:endParaRPr kumimoji="0" lang="en-GB"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7" name="Text Box 14">
            <a:hlinkClick r:id="rId4" action="ppaction://hlinksldjump"/>
          </p:cNvPr>
          <p:cNvSpPr txBox="1">
            <a:spLocks noChangeArrowheads="1"/>
          </p:cNvSpPr>
          <p:nvPr/>
        </p:nvSpPr>
        <p:spPr bwMode="auto">
          <a:xfrm>
            <a:off x="3333404" y="3875543"/>
            <a:ext cx="5228705" cy="685833"/>
          </a:xfrm>
          <a:prstGeom prst="rect">
            <a:avLst/>
          </a:prstGeom>
          <a:solidFill>
            <a:srgbClr val="008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108000" tIns="187200" bIns="187200" anchor="ctr" anchorCtr="0">
            <a:spAutoFit/>
          </a:bodyPr>
          <a:lstStyle/>
          <a:p>
            <a:pPr marL="0" marR="0" lvl="0" indent="0" algn="ctr" defTabSz="914400" eaLnBrk="1" fontAlgn="base" latinLnBrk="0" hangingPunct="1">
              <a:lnSpc>
                <a:spcPct val="100000"/>
              </a:lnSpc>
              <a:spcBef>
                <a:spcPts val="0"/>
              </a:spcBef>
              <a:spcAft>
                <a:spcPct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Lipid Extraction</a:t>
            </a:r>
          </a:p>
        </p:txBody>
      </p:sp>
      <p:sp>
        <p:nvSpPr>
          <p:cNvPr id="8" name="Text Box 14">
            <a:hlinkClick r:id="rId5" action="ppaction://hlinksldjump"/>
          </p:cNvPr>
          <p:cNvSpPr txBox="1">
            <a:spLocks noChangeArrowheads="1"/>
          </p:cNvSpPr>
          <p:nvPr/>
        </p:nvSpPr>
        <p:spPr bwMode="auto">
          <a:xfrm>
            <a:off x="3333404" y="4759463"/>
            <a:ext cx="5228705" cy="685833"/>
          </a:xfrm>
          <a:prstGeom prst="rect">
            <a:avLst/>
          </a:prstGeom>
          <a:solidFill>
            <a:srgbClr val="008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108000" tIns="187200" bIns="187200" anchor="ctr" anchorCtr="0">
            <a:spAutoFit/>
          </a:bodyPr>
          <a:lstStyle/>
          <a:p>
            <a:pPr marL="0" marR="0" lvl="0" indent="0" algn="ctr" defTabSz="914400" eaLnBrk="1" fontAlgn="base" latinLnBrk="0" hangingPunct="1">
              <a:lnSpc>
                <a:spcPct val="100000"/>
              </a:lnSpc>
              <a:spcBef>
                <a:spcPts val="0"/>
              </a:spcBef>
              <a:spcAft>
                <a:spcPct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Transesterification</a:t>
            </a:r>
            <a:r>
              <a:rPr kumimoji="0" lang="en-GB" sz="2000" b="0" i="0" u="none" strike="noStrike" kern="0" cap="none" spc="0" normalizeH="0" noProof="0" dirty="0">
                <a:ln>
                  <a:noFill/>
                </a:ln>
                <a:solidFill>
                  <a:srgbClr val="FFFFFF"/>
                </a:solidFill>
                <a:effectLst/>
                <a:uLnTx/>
                <a:uFillTx/>
                <a:latin typeface="Calibri" panose="020F0502020204030204" pitchFamily="34" charset="0"/>
                <a:cs typeface="Calibri" panose="020F0502020204030204" pitchFamily="34" charset="0"/>
              </a:rPr>
              <a:t> of algal lipids</a:t>
            </a:r>
            <a:endParaRPr kumimoji="0" lang="en-GB"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9" name="Oval 68">
            <a:hlinkClick r:id="rId6" action="ppaction://hlinksldjump"/>
          </p:cNvPr>
          <p:cNvSpPr>
            <a:spLocks noChangeArrowheads="1"/>
          </p:cNvSpPr>
          <p:nvPr/>
        </p:nvSpPr>
        <p:spPr bwMode="auto">
          <a:xfrm>
            <a:off x="11065669" y="5840091"/>
            <a:ext cx="576262" cy="576263"/>
          </a:xfrm>
          <a:prstGeom prst="ellipse">
            <a:avLst/>
          </a:prstGeom>
          <a:solidFill>
            <a:srgbClr val="000000"/>
          </a:solidFill>
          <a:ln w="9525" algn="ctr">
            <a:solidFill>
              <a:srgbClr val="000000"/>
            </a:solidFill>
            <a:roun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400" b="1" i="0" u="none" strike="noStrike" kern="0" cap="none" spc="0" normalizeH="0" baseline="0" noProof="0" dirty="0">
                <a:ln>
                  <a:noFill/>
                </a:ln>
                <a:solidFill>
                  <a:srgbClr val="FFFFFF"/>
                </a:solidFill>
                <a:effectLst/>
                <a:uLnTx/>
                <a:uFillTx/>
                <a:latin typeface="Arial" charset="0"/>
              </a:rPr>
              <a:t>X</a:t>
            </a:r>
            <a:endParaRPr kumimoji="0" lang="en-GB" sz="2400" b="1" i="0" u="none" strike="noStrike" kern="0" cap="none" spc="0" normalizeH="0" baseline="0" noProof="0" dirty="0">
              <a:ln>
                <a:noFill/>
              </a:ln>
              <a:solidFill>
                <a:srgbClr val="FFFFFF"/>
              </a:solidFill>
              <a:effectLst/>
              <a:uLnTx/>
              <a:uFillTx/>
              <a:latin typeface="Arial" charset="0"/>
            </a:endParaRPr>
          </a:p>
        </p:txBody>
      </p:sp>
      <p:pic>
        <p:nvPicPr>
          <p:cNvPr id="10" name="Picture 9"/>
          <p:cNvPicPr>
            <a:picLocks noChangeAspect="1"/>
          </p:cNvPicPr>
          <p:nvPr/>
        </p:nvPicPr>
        <p:blipFill>
          <a:blip r:embed="rId7" cstate="print"/>
          <a:stretch>
            <a:fillRect/>
          </a:stretch>
        </p:blipFill>
        <p:spPr>
          <a:xfrm>
            <a:off x="144413" y="0"/>
            <a:ext cx="1152128" cy="1228937"/>
          </a:xfrm>
          <a:prstGeom prst="rect">
            <a:avLst/>
          </a:prstGeom>
        </p:spPr>
      </p:pic>
      <p:sp>
        <p:nvSpPr>
          <p:cNvPr id="11" name="Ορθογώνιο 10">
            <a:extLst>
              <a:ext uri="{FF2B5EF4-FFF2-40B4-BE49-F238E27FC236}">
                <a16:creationId xmlns:a16="http://schemas.microsoft.com/office/drawing/2014/main" xmlns="" id="{EFC94363-3F82-4F03-AF0D-6EF2ADED4EAB}"/>
              </a:ext>
            </a:extLst>
          </p:cNvPr>
          <p:cNvSpPr/>
          <p:nvPr/>
        </p:nvSpPr>
        <p:spPr>
          <a:xfrm>
            <a:off x="1241205" y="13220"/>
            <a:ext cx="10003882" cy="1046440"/>
          </a:xfrm>
          <a:prstGeom prst="rect">
            <a:avLst/>
          </a:prstGeom>
        </p:spPr>
        <p:txBody>
          <a:bodyPr wrap="square">
            <a:spAutoFit/>
          </a:bodyPr>
          <a:lstStyle/>
          <a:p>
            <a:pPr algn="ctr"/>
            <a:r>
              <a:rPr lang="en-US" sz="2000" b="1" dirty="0">
                <a:effectLst>
                  <a:outerShdw blurRad="38100" dist="38100" dir="2700000" algn="tl">
                    <a:srgbClr val="000000">
                      <a:alpha val="43137"/>
                    </a:srgbClr>
                  </a:outerShdw>
                </a:effectLst>
              </a:rPr>
              <a:t>Biochar from different feedstocks as catalysts for the conversion of algal lipid into biodiesel</a:t>
            </a:r>
            <a:r>
              <a:rPr lang="en-US" sz="1100" dirty="0"/>
              <a:t/>
            </a:r>
            <a:br>
              <a:rPr lang="en-US" sz="1100" dirty="0"/>
            </a:br>
            <a:r>
              <a:rPr lang="en-US" sz="1100" dirty="0" err="1"/>
              <a:t>Vassiliki</a:t>
            </a:r>
            <a:r>
              <a:rPr lang="en-US" sz="1100" dirty="0"/>
              <a:t> D. </a:t>
            </a:r>
            <a:r>
              <a:rPr lang="en-US" sz="1100" dirty="0" err="1"/>
              <a:t>Tsavatopoulou</a:t>
            </a:r>
            <a:r>
              <a:rPr lang="en-US" sz="1100" dirty="0"/>
              <a:t> (</a:t>
            </a:r>
            <a:r>
              <a:rPr lang="en-US" sz="1100"/>
              <a:t>1), </a:t>
            </a:r>
            <a:r>
              <a:rPr lang="en-US" sz="1100" dirty="0"/>
              <a:t>Andriana F. </a:t>
            </a:r>
            <a:r>
              <a:rPr lang="en-US" sz="1100" dirty="0" err="1"/>
              <a:t>Aravantinou</a:t>
            </a:r>
            <a:r>
              <a:rPr lang="en-US" sz="1100" dirty="0"/>
              <a:t> (</a:t>
            </a:r>
            <a:r>
              <a:rPr lang="en-US" sz="1100"/>
              <a:t>1), </a:t>
            </a:r>
            <a:r>
              <a:rPr lang="en-US" sz="1100" dirty="0"/>
              <a:t>John Vakros (</a:t>
            </a:r>
            <a:r>
              <a:rPr lang="en-US" sz="1100"/>
              <a:t>2), </a:t>
            </a:r>
            <a:r>
              <a:rPr lang="en-US" sz="1100" dirty="0"/>
              <a:t>and </a:t>
            </a:r>
            <a:r>
              <a:rPr lang="en-US" sz="1100" dirty="0" err="1"/>
              <a:t>Ioannis</a:t>
            </a:r>
            <a:r>
              <a:rPr lang="en-US" sz="1100" dirty="0"/>
              <a:t> D. </a:t>
            </a:r>
            <a:r>
              <a:rPr lang="en-US" sz="1100" dirty="0" err="1"/>
              <a:t>Manariotis</a:t>
            </a:r>
            <a:r>
              <a:rPr lang="en-US" sz="1100" dirty="0"/>
              <a:t> (1) (1) University </a:t>
            </a:r>
            <a:r>
              <a:rPr lang="en-US" sz="1100"/>
              <a:t>of Patras, </a:t>
            </a:r>
            <a:r>
              <a:rPr lang="en-US" sz="1100" dirty="0"/>
              <a:t>Department of </a:t>
            </a:r>
            <a:r>
              <a:rPr lang="en-US" sz="1100"/>
              <a:t>Civil Engineering, 26504 Patras, </a:t>
            </a:r>
            <a:r>
              <a:rPr lang="en-US" sz="1100" dirty="0"/>
              <a:t>Greece (idman@upatras.</a:t>
            </a:r>
            <a:r>
              <a:rPr lang="en-US" sz="1100"/>
              <a:t>gr), </a:t>
            </a:r>
            <a:r>
              <a:rPr lang="en-US" sz="1100" dirty="0"/>
              <a:t>(2) University </a:t>
            </a:r>
            <a:r>
              <a:rPr lang="en-US" sz="1100"/>
              <a:t>of Patras, </a:t>
            </a:r>
            <a:r>
              <a:rPr lang="en-US" sz="1100" dirty="0"/>
              <a:t>Department </a:t>
            </a:r>
            <a:r>
              <a:rPr lang="en-US" sz="1100"/>
              <a:t>of Chemistry, 26504 Patras, </a:t>
            </a:r>
            <a:r>
              <a:rPr lang="en-US" sz="1100" dirty="0"/>
              <a:t>Greece</a:t>
            </a:r>
            <a:endParaRPr lang="el-GR" sz="1100" dirty="0"/>
          </a:p>
        </p:txBody>
      </p:sp>
      <p:pic>
        <p:nvPicPr>
          <p:cNvPr id="3" name="Εικόνα 2">
            <a:extLst>
              <a:ext uri="{FF2B5EF4-FFF2-40B4-BE49-F238E27FC236}">
                <a16:creationId xmlns:a16="http://schemas.microsoft.com/office/drawing/2014/main" xmlns="" id="{E817290A-D067-4596-B1E8-D528CC6B6CFE}"/>
              </a:ext>
            </a:extLst>
          </p:cNvPr>
          <p:cNvPicPr>
            <a:picLocks noChangeAspect="1"/>
          </p:cNvPicPr>
          <p:nvPr/>
        </p:nvPicPr>
        <p:blipFill>
          <a:blip r:embed="rId8"/>
          <a:stretch>
            <a:fillRect/>
          </a:stretch>
        </p:blipFill>
        <p:spPr>
          <a:xfrm>
            <a:off x="11353800" y="6571463"/>
            <a:ext cx="823031" cy="286537"/>
          </a:xfrm>
          <a:prstGeom prst="rect">
            <a:avLst/>
          </a:prstGeom>
        </p:spPr>
      </p:pic>
    </p:spTree>
    <p:extLst>
      <p:ext uri="{BB962C8B-B14F-4D97-AF65-F5344CB8AC3E}">
        <p14:creationId xmlns:p14="http://schemas.microsoft.com/office/powerpoint/2010/main" xmlns="" val="416258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8542"/>
            <a:ext cx="12192000" cy="576263"/>
          </a:xfrm>
        </p:spPr>
        <p:txBody>
          <a:bodyPr>
            <a:normAutofit fontScale="90000"/>
          </a:bodyPr>
          <a:lstStyle/>
          <a:p>
            <a:pPr algn="ctr"/>
            <a:r>
              <a:rPr lang="en-US" dirty="0">
                <a:latin typeface="Calibri" panose="020F0502020204030204" pitchFamily="34" charset="0"/>
                <a:cs typeface="Calibri" panose="020F0502020204030204" pitchFamily="34" charset="0"/>
              </a:rPr>
              <a:t>Microalgae cultivation</a:t>
            </a:r>
            <a:endParaRPr lang="el-GR"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44413" y="2621082"/>
            <a:ext cx="5657871" cy="2530244"/>
          </a:xfrm>
        </p:spPr>
        <p:txBody>
          <a:bodyPr>
            <a:noAutofit/>
          </a:bodyPr>
          <a:lstStyle/>
          <a:p>
            <a:pPr algn="just"/>
            <a:r>
              <a:rPr lang="en-US"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Scenedesmus</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sp.</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were used,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which was obtained from the SAG Culture Collection of the University of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Göttingen</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Algal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precultures</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were prepared with 10 L of modified 1/3 N BG-11 medium in a glass bottle. The bottle was under lights with constant aeration </a:t>
            </a: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(3,5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/min)  and was placed in a walk-in incubator room under controlled environmental conditions at 20</a:t>
            </a:r>
            <a:r>
              <a:rPr lang="en-US"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C. </a:t>
            </a:r>
            <a:endParaRPr lang="el-GR"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6251963" y="2668286"/>
            <a:ext cx="3454531" cy="2590898"/>
          </a:xfrm>
          <a:prstGeom prst="rect">
            <a:avLst/>
          </a:prstGeom>
        </p:spPr>
      </p:pic>
      <p:sp>
        <p:nvSpPr>
          <p:cNvPr id="6" name="Oval 68">
            <a:hlinkClick r:id="rId3" action="ppaction://hlinksldjump"/>
          </p:cNvPr>
          <p:cNvSpPr>
            <a:spLocks noChangeArrowheads="1"/>
          </p:cNvSpPr>
          <p:nvPr/>
        </p:nvSpPr>
        <p:spPr bwMode="auto">
          <a:xfrm>
            <a:off x="11080838" y="5830854"/>
            <a:ext cx="576262" cy="576263"/>
          </a:xfrm>
          <a:prstGeom prst="ellipse">
            <a:avLst/>
          </a:prstGeom>
          <a:solidFill>
            <a:srgbClr val="000000"/>
          </a:solidFill>
          <a:ln w="9525" algn="ctr">
            <a:solidFill>
              <a:srgbClr val="000000"/>
            </a:solidFill>
            <a:roun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400" b="1" i="0" u="none" strike="noStrike" kern="0" cap="none" spc="0" normalizeH="0" baseline="0" noProof="0" dirty="0">
                <a:ln>
                  <a:noFill/>
                </a:ln>
                <a:solidFill>
                  <a:srgbClr val="FFFFFF"/>
                </a:solidFill>
                <a:effectLst/>
                <a:uLnTx/>
                <a:uFillTx/>
                <a:latin typeface="Arial" charset="0"/>
              </a:rPr>
              <a:t>X</a:t>
            </a:r>
            <a:endParaRPr kumimoji="0" lang="en-GB" sz="2400" b="1" i="0" u="none" strike="noStrike" kern="0" cap="none" spc="0" normalizeH="0" baseline="0" noProof="0" dirty="0">
              <a:ln>
                <a:noFill/>
              </a:ln>
              <a:solidFill>
                <a:srgbClr val="FFFFFF"/>
              </a:solidFill>
              <a:effectLst/>
              <a:uLnTx/>
              <a:uFillTx/>
              <a:latin typeface="Arial" charset="0"/>
            </a:endParaRPr>
          </a:p>
        </p:txBody>
      </p:sp>
      <p:pic>
        <p:nvPicPr>
          <p:cNvPr id="7" name="Picture 6"/>
          <p:cNvPicPr>
            <a:picLocks noChangeAspect="1"/>
          </p:cNvPicPr>
          <p:nvPr/>
        </p:nvPicPr>
        <p:blipFill>
          <a:blip r:embed="rId4" cstate="print"/>
          <a:stretch>
            <a:fillRect/>
          </a:stretch>
        </p:blipFill>
        <p:spPr>
          <a:xfrm>
            <a:off x="144413" y="0"/>
            <a:ext cx="1152128" cy="1228937"/>
          </a:xfrm>
          <a:prstGeom prst="rect">
            <a:avLst/>
          </a:prstGeom>
        </p:spPr>
      </p:pic>
      <p:sp>
        <p:nvSpPr>
          <p:cNvPr id="8" name="Ορθογώνιο 7">
            <a:extLst>
              <a:ext uri="{FF2B5EF4-FFF2-40B4-BE49-F238E27FC236}">
                <a16:creationId xmlns:a16="http://schemas.microsoft.com/office/drawing/2014/main" xmlns="" id="{A64474FE-FFAD-4431-8409-8393DA514E2E}"/>
              </a:ext>
            </a:extLst>
          </p:cNvPr>
          <p:cNvSpPr/>
          <p:nvPr/>
        </p:nvSpPr>
        <p:spPr>
          <a:xfrm>
            <a:off x="1241205" y="13220"/>
            <a:ext cx="10003882" cy="1046440"/>
          </a:xfrm>
          <a:prstGeom prst="rect">
            <a:avLst/>
          </a:prstGeom>
        </p:spPr>
        <p:txBody>
          <a:bodyPr wrap="square">
            <a:spAutoFit/>
          </a:bodyPr>
          <a:lstStyle/>
          <a:p>
            <a:pPr algn="ctr"/>
            <a:r>
              <a:rPr lang="en-US" sz="2000" b="1" dirty="0">
                <a:solidFill>
                  <a:srgbClr val="202066"/>
                </a:solidFill>
                <a:effectLst>
                  <a:outerShdw blurRad="38100" dist="38100" dir="2700000" algn="tl">
                    <a:srgbClr val="000000">
                      <a:alpha val="43137"/>
                    </a:srgbClr>
                  </a:outerShdw>
                </a:effectLst>
              </a:rPr>
              <a:t>Biochar from different feedstocks as catalysts for the conversion of algal lipid into biodiesel</a:t>
            </a:r>
            <a:r>
              <a:rPr lang="en-US" sz="1100" dirty="0">
                <a:solidFill>
                  <a:srgbClr val="202066"/>
                </a:solidFill>
              </a:rPr>
              <a:t/>
            </a:r>
            <a:br>
              <a:rPr lang="en-US" sz="1100" dirty="0">
                <a:solidFill>
                  <a:srgbClr val="202066"/>
                </a:solidFill>
              </a:rPr>
            </a:br>
            <a:r>
              <a:rPr lang="en-US" sz="1100" dirty="0" err="1">
                <a:solidFill>
                  <a:srgbClr val="202066"/>
                </a:solidFill>
              </a:rPr>
              <a:t>Vassiliki</a:t>
            </a:r>
            <a:r>
              <a:rPr lang="en-US" sz="1100" dirty="0">
                <a:solidFill>
                  <a:srgbClr val="202066"/>
                </a:solidFill>
              </a:rPr>
              <a:t> D. </a:t>
            </a:r>
            <a:r>
              <a:rPr lang="en-US" sz="1100" dirty="0" err="1">
                <a:solidFill>
                  <a:srgbClr val="202066"/>
                </a:solidFill>
              </a:rPr>
              <a:t>Tsavatopoulou</a:t>
            </a:r>
            <a:r>
              <a:rPr lang="en-US" sz="1100" dirty="0">
                <a:solidFill>
                  <a:srgbClr val="202066"/>
                </a:solidFill>
              </a:rPr>
              <a:t> (1), Andriana F. </a:t>
            </a:r>
            <a:r>
              <a:rPr lang="en-US" sz="1100" dirty="0" err="1">
                <a:solidFill>
                  <a:srgbClr val="202066"/>
                </a:solidFill>
              </a:rPr>
              <a:t>Aravantinou</a:t>
            </a:r>
            <a:r>
              <a:rPr lang="en-US" sz="1100" dirty="0">
                <a:solidFill>
                  <a:srgbClr val="202066"/>
                </a:solidFill>
              </a:rPr>
              <a:t> (1), John Vakros (2), and </a:t>
            </a:r>
            <a:r>
              <a:rPr lang="en-US" sz="1100" dirty="0" err="1">
                <a:solidFill>
                  <a:srgbClr val="202066"/>
                </a:solidFill>
              </a:rPr>
              <a:t>Ioannis</a:t>
            </a:r>
            <a:r>
              <a:rPr lang="en-US" sz="1100" dirty="0">
                <a:solidFill>
                  <a:srgbClr val="202066"/>
                </a:solidFill>
              </a:rPr>
              <a:t> D. </a:t>
            </a:r>
            <a:r>
              <a:rPr lang="en-US" sz="1100" dirty="0" err="1">
                <a:solidFill>
                  <a:srgbClr val="202066"/>
                </a:solidFill>
              </a:rPr>
              <a:t>Manariotis</a:t>
            </a:r>
            <a:r>
              <a:rPr lang="en-US" sz="1100" dirty="0">
                <a:solidFill>
                  <a:srgbClr val="202066"/>
                </a:solidFill>
              </a:rPr>
              <a:t> (1) (1) University of Patras, Department of Civil Engineering, 26504 Patras, Greece (</a:t>
            </a:r>
            <a:r>
              <a:rPr lang="en-US" sz="1100" dirty="0" err="1">
                <a:solidFill>
                  <a:srgbClr val="202066"/>
                </a:solidFill>
              </a:rPr>
              <a:t>idman@upatras.gr</a:t>
            </a:r>
            <a:r>
              <a:rPr lang="en-US" sz="1100" dirty="0">
                <a:solidFill>
                  <a:srgbClr val="202066"/>
                </a:solidFill>
              </a:rPr>
              <a:t>), (2) University of Patras, Department of Chemistry, 26504 Patras, Greece</a:t>
            </a:r>
            <a:endParaRPr lang="el-GR" sz="1100" dirty="0">
              <a:solidFill>
                <a:srgbClr val="202066"/>
              </a:solidFill>
            </a:endParaRPr>
          </a:p>
        </p:txBody>
      </p:sp>
      <p:pic>
        <p:nvPicPr>
          <p:cNvPr id="9" name="Εικόνα 8">
            <a:extLst>
              <a:ext uri="{FF2B5EF4-FFF2-40B4-BE49-F238E27FC236}">
                <a16:creationId xmlns:a16="http://schemas.microsoft.com/office/drawing/2014/main" xmlns="" id="{3E3F23D9-807B-42B8-85E5-24DC0F7D2DD1}"/>
              </a:ext>
            </a:extLst>
          </p:cNvPr>
          <p:cNvPicPr>
            <a:picLocks noChangeAspect="1"/>
          </p:cNvPicPr>
          <p:nvPr/>
        </p:nvPicPr>
        <p:blipFill>
          <a:blip r:embed="rId5"/>
          <a:stretch>
            <a:fillRect/>
          </a:stretch>
        </p:blipFill>
        <p:spPr>
          <a:xfrm>
            <a:off x="11368969" y="6571463"/>
            <a:ext cx="823031" cy="286537"/>
          </a:xfrm>
          <a:prstGeom prst="rect">
            <a:avLst/>
          </a:prstGeom>
        </p:spPr>
      </p:pic>
    </p:spTree>
    <p:extLst>
      <p:ext uri="{BB962C8B-B14F-4D97-AF65-F5344CB8AC3E}">
        <p14:creationId xmlns:p14="http://schemas.microsoft.com/office/powerpoint/2010/main" xmlns="" val="3781643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3" y="1309084"/>
            <a:ext cx="6354154" cy="666672"/>
          </a:xfrm>
        </p:spPr>
        <p:txBody>
          <a:bodyPr>
            <a:normAutofit/>
          </a:bodyPr>
          <a:lstStyle/>
          <a:p>
            <a:pPr algn="ctr"/>
            <a:r>
              <a:rPr lang="en-US" dirty="0" err="1">
                <a:latin typeface="+mn-lt"/>
              </a:rPr>
              <a:t>Biochar</a:t>
            </a:r>
            <a:r>
              <a:rPr lang="en-US" dirty="0">
                <a:latin typeface="+mn-lt"/>
              </a:rPr>
              <a:t> preparation</a:t>
            </a:r>
            <a:endParaRPr lang="el-GR" dirty="0">
              <a:latin typeface="+mn-lt"/>
            </a:endParaRPr>
          </a:p>
        </p:txBody>
      </p:sp>
      <p:sp>
        <p:nvSpPr>
          <p:cNvPr id="3" name="Content Placeholder 2"/>
          <p:cNvSpPr>
            <a:spLocks noGrp="1"/>
          </p:cNvSpPr>
          <p:nvPr>
            <p:ph idx="1"/>
          </p:nvPr>
        </p:nvSpPr>
        <p:spPr>
          <a:xfrm>
            <a:off x="144413" y="2449789"/>
            <a:ext cx="6354154" cy="4351338"/>
          </a:xfrm>
        </p:spPr>
        <p:txBody>
          <a:bodyPr>
            <a:normAutofit/>
          </a:bodyPr>
          <a:lstStyle/>
          <a:p>
            <a:pPr algn="just"/>
            <a:r>
              <a:rPr lang="en-US" dirty="0">
                <a:solidFill>
                  <a:schemeClr val="tx1"/>
                </a:solidFill>
                <a:latin typeface="Calibri" panose="020F0502020204030204" pitchFamily="34" charset="0"/>
                <a:cs typeface="Calibri" panose="020F0502020204030204" pitchFamily="34" charset="0"/>
              </a:rPr>
              <a:t>Malt spent rootlets (MSR) were obtained from the Athenian Brewery S.A. (Patras, Greece). </a:t>
            </a:r>
            <a:r>
              <a:rPr lang="en-GB" dirty="0">
                <a:solidFill>
                  <a:schemeClr val="tx1"/>
                </a:solidFill>
                <a:latin typeface="Calibri" panose="020F0502020204030204" pitchFamily="34" charset="0"/>
                <a:cs typeface="Calibri" panose="020F0502020204030204" pitchFamily="34" charset="0"/>
              </a:rPr>
              <a:t>Its chemical composition includes 32% protein, 11% fibre, 8.7% ash, 2.5% reducing sugars, 0.9% non-reducing sugars, 27% starch, 0.02% phytic acid, 0.4% polyphenols, 2% Ca, 1%P, 0.2% K, 0.1% Na, 0.01%, Fe, 0.01% Mg, and 0.01% Zn (Salama et al. 1979; </a:t>
            </a:r>
            <a:r>
              <a:rPr lang="en-GB" dirty="0" err="1">
                <a:solidFill>
                  <a:schemeClr val="tx1"/>
                </a:solidFill>
                <a:latin typeface="Calibri" panose="020F0502020204030204" pitchFamily="34" charset="0"/>
                <a:cs typeface="Calibri" panose="020F0502020204030204" pitchFamily="34" charset="0"/>
              </a:rPr>
              <a:t>Bekatorou</a:t>
            </a:r>
            <a:r>
              <a:rPr lang="en-GB" dirty="0">
                <a:solidFill>
                  <a:schemeClr val="tx1"/>
                </a:solidFill>
                <a:latin typeface="Calibri" panose="020F0502020204030204" pitchFamily="34" charset="0"/>
                <a:cs typeface="Calibri" panose="020F0502020204030204" pitchFamily="34" charset="0"/>
              </a:rPr>
              <a:t> et al. 2010). </a:t>
            </a:r>
          </a:p>
          <a:p>
            <a:pPr algn="just"/>
            <a:r>
              <a:rPr lang="en-US" dirty="0">
                <a:solidFill>
                  <a:schemeClr val="tx1"/>
                </a:solidFill>
                <a:latin typeface="Calibri" panose="020F0502020204030204" pitchFamily="34" charset="0"/>
                <a:cs typeface="Calibri" panose="020F0502020204030204" pitchFamily="34" charset="0"/>
              </a:rPr>
              <a:t>Coffee spent grains (CSG) and olive kernels (OK) were obtained from local businesses of the region.</a:t>
            </a:r>
            <a:endParaRPr lang="en-GB" dirty="0">
              <a:solidFill>
                <a:schemeClr val="tx1"/>
              </a:solidFill>
              <a:latin typeface="Calibri" panose="020F0502020204030204" pitchFamily="34" charset="0"/>
              <a:cs typeface="Calibri" panose="020F0502020204030204" pitchFamily="34" charset="0"/>
            </a:endParaRPr>
          </a:p>
          <a:p>
            <a:pPr algn="just"/>
            <a:r>
              <a:rPr lang="en-US" dirty="0">
                <a:solidFill>
                  <a:schemeClr val="tx1"/>
                </a:solidFill>
                <a:latin typeface="Calibri" panose="020F0502020204030204" pitchFamily="34" charset="0"/>
                <a:cs typeface="Calibri" panose="020F0502020204030204" pitchFamily="34" charset="0"/>
              </a:rPr>
              <a:t>The vessels were placed in a gradient temperature furnace (LH 60/12, </a:t>
            </a:r>
            <a:r>
              <a:rPr lang="en-US" dirty="0" err="1">
                <a:solidFill>
                  <a:schemeClr val="tx1"/>
                </a:solidFill>
                <a:latin typeface="Calibri" panose="020F0502020204030204" pitchFamily="34" charset="0"/>
                <a:cs typeface="Calibri" panose="020F0502020204030204" pitchFamily="34" charset="0"/>
              </a:rPr>
              <a:t>Nabertherm</a:t>
            </a:r>
            <a:r>
              <a:rPr lang="en-US" dirty="0">
                <a:solidFill>
                  <a:schemeClr val="tx1"/>
                </a:solidFill>
                <a:latin typeface="Calibri" panose="020F0502020204030204" pitchFamily="34" charset="0"/>
                <a:cs typeface="Calibri" panose="020F0502020204030204" pitchFamily="34" charset="0"/>
              </a:rPr>
              <a:t> GmbH, Germany) at 400 or 850</a:t>
            </a:r>
            <a:r>
              <a:rPr lang="en-US" baseline="30000" dirty="0">
                <a:solidFill>
                  <a:schemeClr val="tx1"/>
                </a:solidFill>
                <a:latin typeface="Calibri" panose="020F0502020204030204" pitchFamily="34" charset="0"/>
                <a:cs typeface="Calibri" panose="020F0502020204030204" pitchFamily="34" charset="0"/>
              </a:rPr>
              <a:t> </a:t>
            </a:r>
            <a:r>
              <a:rPr lang="en-US" baseline="30000" dirty="0" err="1">
                <a:solidFill>
                  <a:schemeClr val="tx1"/>
                </a:solidFill>
                <a:latin typeface="Calibri" panose="020F0502020204030204" pitchFamily="34" charset="0"/>
                <a:cs typeface="Calibri" panose="020F0502020204030204" pitchFamily="34" charset="0"/>
              </a:rPr>
              <a:t>o</a:t>
            </a:r>
            <a:r>
              <a:rPr lang="en-US" dirty="0" err="1">
                <a:solidFill>
                  <a:schemeClr val="tx1"/>
                </a:solidFill>
                <a:latin typeface="Calibri" panose="020F0502020204030204" pitchFamily="34" charset="0"/>
                <a:cs typeface="Calibri" panose="020F0502020204030204" pitchFamily="34" charset="0"/>
              </a:rPr>
              <a:t>C</a:t>
            </a:r>
            <a:r>
              <a:rPr lang="en-US" dirty="0">
                <a:solidFill>
                  <a:schemeClr val="tx1"/>
                </a:solidFill>
                <a:latin typeface="Calibri" panose="020F0502020204030204" pitchFamily="34" charset="0"/>
                <a:cs typeface="Calibri" panose="020F0502020204030204" pitchFamily="34" charset="0"/>
              </a:rPr>
              <a:t> for 3 hours.</a:t>
            </a:r>
          </a:p>
          <a:p>
            <a:pPr algn="just"/>
            <a:endParaRPr lang="el-GR" sz="2000" dirty="0">
              <a:latin typeface="Calibri" panose="020F0502020204030204" pitchFamily="34" charset="0"/>
              <a:cs typeface="Calibri" panose="020F0502020204030204" pitchFamily="34" charset="0"/>
            </a:endParaRPr>
          </a:p>
          <a:p>
            <a:endParaRPr lang="el-GR" dirty="0">
              <a:latin typeface="Calibri" panose="020F0502020204030204" pitchFamily="34" charset="0"/>
              <a:cs typeface="Calibri" panose="020F0502020204030204" pitchFamily="34" charset="0"/>
            </a:endParaRPr>
          </a:p>
        </p:txBody>
      </p:sp>
      <p:sp>
        <p:nvSpPr>
          <p:cNvPr id="7" name="Oval 68">
            <a:hlinkClick r:id="rId2" action="ppaction://hlinksldjump"/>
          </p:cNvPr>
          <p:cNvSpPr>
            <a:spLocks noChangeArrowheads="1"/>
          </p:cNvSpPr>
          <p:nvPr/>
        </p:nvSpPr>
        <p:spPr bwMode="auto">
          <a:xfrm>
            <a:off x="11080838" y="5830854"/>
            <a:ext cx="576262" cy="576263"/>
          </a:xfrm>
          <a:prstGeom prst="ellipse">
            <a:avLst/>
          </a:prstGeom>
          <a:solidFill>
            <a:srgbClr val="000000"/>
          </a:solidFill>
          <a:ln w="9525" algn="ctr">
            <a:solidFill>
              <a:srgbClr val="000000"/>
            </a:solidFill>
            <a:roun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400" b="1" i="0" u="none" strike="noStrike" kern="0" cap="none" spc="0" normalizeH="0" baseline="0" noProof="0" dirty="0">
                <a:ln>
                  <a:noFill/>
                </a:ln>
                <a:solidFill>
                  <a:srgbClr val="FFFFFF"/>
                </a:solidFill>
                <a:effectLst/>
                <a:uLnTx/>
                <a:uFillTx/>
                <a:latin typeface="Arial" charset="0"/>
              </a:rPr>
              <a:t>X</a:t>
            </a:r>
            <a:endParaRPr kumimoji="0" lang="en-GB" sz="2400" b="1" i="0" u="none" strike="noStrike" kern="0" cap="none" spc="0" normalizeH="0" baseline="0" noProof="0" dirty="0">
              <a:ln>
                <a:noFill/>
              </a:ln>
              <a:solidFill>
                <a:srgbClr val="FFFFFF"/>
              </a:solidFill>
              <a:effectLst/>
              <a:uLnTx/>
              <a:uFillTx/>
              <a:latin typeface="Arial" charset="0"/>
            </a:endParaRPr>
          </a:p>
        </p:txBody>
      </p:sp>
      <p:pic>
        <p:nvPicPr>
          <p:cNvPr id="8" name="Picture 7"/>
          <p:cNvPicPr>
            <a:picLocks noChangeAspect="1"/>
          </p:cNvPicPr>
          <p:nvPr/>
        </p:nvPicPr>
        <p:blipFill>
          <a:blip r:embed="rId3" cstate="print"/>
          <a:stretch>
            <a:fillRect/>
          </a:stretch>
        </p:blipFill>
        <p:spPr>
          <a:xfrm>
            <a:off x="144413" y="0"/>
            <a:ext cx="1152128" cy="1228937"/>
          </a:xfrm>
          <a:prstGeom prst="rect">
            <a:avLst/>
          </a:prstGeom>
        </p:spPr>
      </p:pic>
      <p:sp>
        <p:nvSpPr>
          <p:cNvPr id="9" name="Ορθογώνιο 8">
            <a:extLst>
              <a:ext uri="{FF2B5EF4-FFF2-40B4-BE49-F238E27FC236}">
                <a16:creationId xmlns:a16="http://schemas.microsoft.com/office/drawing/2014/main" xmlns="" id="{1617A16E-A06B-4BE5-818F-653B622B6324}"/>
              </a:ext>
            </a:extLst>
          </p:cNvPr>
          <p:cNvSpPr/>
          <p:nvPr/>
        </p:nvSpPr>
        <p:spPr>
          <a:xfrm>
            <a:off x="1241205" y="13220"/>
            <a:ext cx="10003882" cy="1046440"/>
          </a:xfrm>
          <a:prstGeom prst="rect">
            <a:avLst/>
          </a:prstGeom>
        </p:spPr>
        <p:txBody>
          <a:bodyPr wrap="square">
            <a:spAutoFit/>
          </a:bodyPr>
          <a:lstStyle/>
          <a:p>
            <a:pPr algn="ctr"/>
            <a:r>
              <a:rPr lang="en-US" sz="2000" b="1" dirty="0">
                <a:solidFill>
                  <a:srgbClr val="202066"/>
                </a:solidFill>
                <a:effectLst>
                  <a:outerShdw blurRad="38100" dist="38100" dir="2700000" algn="tl">
                    <a:srgbClr val="000000">
                      <a:alpha val="43137"/>
                    </a:srgbClr>
                  </a:outerShdw>
                </a:effectLst>
              </a:rPr>
              <a:t>Biochar from different feedstocks as catalysts for the conversion of algal lipid into biodiesel</a:t>
            </a:r>
            <a:r>
              <a:rPr lang="en-US" sz="1100" dirty="0">
                <a:solidFill>
                  <a:srgbClr val="202066"/>
                </a:solidFill>
              </a:rPr>
              <a:t/>
            </a:r>
            <a:br>
              <a:rPr lang="en-US" sz="1100" dirty="0">
                <a:solidFill>
                  <a:srgbClr val="202066"/>
                </a:solidFill>
              </a:rPr>
            </a:br>
            <a:r>
              <a:rPr lang="en-US" sz="1100" dirty="0" err="1">
                <a:solidFill>
                  <a:srgbClr val="202066"/>
                </a:solidFill>
              </a:rPr>
              <a:t>Vassiliki</a:t>
            </a:r>
            <a:r>
              <a:rPr lang="en-US" sz="1100" dirty="0">
                <a:solidFill>
                  <a:srgbClr val="202066"/>
                </a:solidFill>
              </a:rPr>
              <a:t> D. </a:t>
            </a:r>
            <a:r>
              <a:rPr lang="en-US" sz="1100" dirty="0" err="1">
                <a:solidFill>
                  <a:srgbClr val="202066"/>
                </a:solidFill>
              </a:rPr>
              <a:t>Tsavatopoulou</a:t>
            </a:r>
            <a:r>
              <a:rPr lang="en-US" sz="1100" dirty="0">
                <a:solidFill>
                  <a:srgbClr val="202066"/>
                </a:solidFill>
              </a:rPr>
              <a:t> (1), Andriana F. </a:t>
            </a:r>
            <a:r>
              <a:rPr lang="en-US" sz="1100" dirty="0" err="1">
                <a:solidFill>
                  <a:srgbClr val="202066"/>
                </a:solidFill>
              </a:rPr>
              <a:t>Aravantinou</a:t>
            </a:r>
            <a:r>
              <a:rPr lang="en-US" sz="1100" dirty="0">
                <a:solidFill>
                  <a:srgbClr val="202066"/>
                </a:solidFill>
              </a:rPr>
              <a:t> (1), John Vakros (2), and </a:t>
            </a:r>
            <a:r>
              <a:rPr lang="en-US" sz="1100" dirty="0" err="1">
                <a:solidFill>
                  <a:srgbClr val="202066"/>
                </a:solidFill>
              </a:rPr>
              <a:t>Ioannis</a:t>
            </a:r>
            <a:r>
              <a:rPr lang="en-US" sz="1100" dirty="0">
                <a:solidFill>
                  <a:srgbClr val="202066"/>
                </a:solidFill>
              </a:rPr>
              <a:t> D. </a:t>
            </a:r>
            <a:r>
              <a:rPr lang="en-US" sz="1100" dirty="0" err="1">
                <a:solidFill>
                  <a:srgbClr val="202066"/>
                </a:solidFill>
              </a:rPr>
              <a:t>Manariotis</a:t>
            </a:r>
            <a:r>
              <a:rPr lang="en-US" sz="1100" dirty="0">
                <a:solidFill>
                  <a:srgbClr val="202066"/>
                </a:solidFill>
              </a:rPr>
              <a:t> (1) (1) University of Patras, Department of Civil Engineering, 26504 Patras, Greece (</a:t>
            </a:r>
            <a:r>
              <a:rPr lang="en-US" sz="1100" dirty="0" err="1">
                <a:solidFill>
                  <a:srgbClr val="202066"/>
                </a:solidFill>
              </a:rPr>
              <a:t>idman@upatras.gr</a:t>
            </a:r>
            <a:r>
              <a:rPr lang="en-US" sz="1100" dirty="0">
                <a:solidFill>
                  <a:srgbClr val="202066"/>
                </a:solidFill>
              </a:rPr>
              <a:t>), (2) University of Patras, Department of Chemistry, 26504 Patras, Greece</a:t>
            </a:r>
            <a:endParaRPr lang="el-GR" sz="1100" dirty="0">
              <a:solidFill>
                <a:srgbClr val="202066"/>
              </a:solidFill>
            </a:endParaRPr>
          </a:p>
        </p:txBody>
      </p:sp>
      <p:pic>
        <p:nvPicPr>
          <p:cNvPr id="5" name="Εικόνα 4">
            <a:extLst>
              <a:ext uri="{FF2B5EF4-FFF2-40B4-BE49-F238E27FC236}">
                <a16:creationId xmlns:a16="http://schemas.microsoft.com/office/drawing/2014/main" xmlns="" id="{C6F49EC0-C9EA-4E97-B103-A1C0D751F3F7}"/>
              </a:ext>
            </a:extLst>
          </p:cNvPr>
          <p:cNvPicPr>
            <a:picLocks noChangeAspect="1"/>
          </p:cNvPicPr>
          <p:nvPr/>
        </p:nvPicPr>
        <p:blipFill>
          <a:blip r:embed="rId4"/>
          <a:stretch>
            <a:fillRect/>
          </a:stretch>
        </p:blipFill>
        <p:spPr>
          <a:xfrm>
            <a:off x="11368969" y="6571463"/>
            <a:ext cx="823031" cy="286537"/>
          </a:xfrm>
          <a:prstGeom prst="rect">
            <a:avLst/>
          </a:prstGeom>
        </p:spPr>
      </p:pic>
      <p:pic>
        <p:nvPicPr>
          <p:cNvPr id="10" name="Picture 9">
            <a:extLst>
              <a:ext uri="{FF2B5EF4-FFF2-40B4-BE49-F238E27FC236}">
                <a16:creationId xmlns:a16="http://schemas.microsoft.com/office/drawing/2014/main" xmlns="" id="{382B5529-46C2-6B4F-87E3-08C4A1EEBB45}"/>
              </a:ext>
            </a:extLst>
          </p:cNvPr>
          <p:cNvPicPr>
            <a:picLocks noChangeAspect="1"/>
          </p:cNvPicPr>
          <p:nvPr/>
        </p:nvPicPr>
        <p:blipFill>
          <a:blip r:embed="rId5" cstate="print"/>
          <a:stretch>
            <a:fillRect/>
          </a:stretch>
        </p:blipFill>
        <p:spPr>
          <a:xfrm>
            <a:off x="6898087" y="1309084"/>
            <a:ext cx="2266541" cy="1631031"/>
          </a:xfrm>
          <a:prstGeom prst="rect">
            <a:avLst/>
          </a:prstGeom>
        </p:spPr>
      </p:pic>
      <p:pic>
        <p:nvPicPr>
          <p:cNvPr id="11" name="Picture 10" descr="espresso">
            <a:extLst>
              <a:ext uri="{FF2B5EF4-FFF2-40B4-BE49-F238E27FC236}">
                <a16:creationId xmlns:a16="http://schemas.microsoft.com/office/drawing/2014/main" xmlns="" id="{AADE88AB-3AC5-9A49-8917-3F6F84C82851}"/>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898087" y="3189539"/>
            <a:ext cx="1943100" cy="1439863"/>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D220A0E4-1B3E-424A-9E21-4BDF3BA00408}"/>
              </a:ext>
            </a:extLst>
          </p:cNvPr>
          <p:cNvPicPr>
            <a:picLocks noChangeAspect="1"/>
          </p:cNvPicPr>
          <p:nvPr/>
        </p:nvPicPr>
        <p:blipFill>
          <a:blip r:embed="rId7" cstate="print"/>
          <a:stretch>
            <a:fillRect/>
          </a:stretch>
        </p:blipFill>
        <p:spPr>
          <a:xfrm>
            <a:off x="6869308" y="4967069"/>
            <a:ext cx="2064460" cy="1452701"/>
          </a:xfrm>
          <a:prstGeom prst="rect">
            <a:avLst/>
          </a:prstGeom>
        </p:spPr>
      </p:pic>
      <p:sp>
        <p:nvSpPr>
          <p:cNvPr id="13" name="Rectangle 12">
            <a:extLst>
              <a:ext uri="{FF2B5EF4-FFF2-40B4-BE49-F238E27FC236}">
                <a16:creationId xmlns:a16="http://schemas.microsoft.com/office/drawing/2014/main" xmlns="" id="{D9D1A129-B659-1C40-8A72-777736C7C321}"/>
              </a:ext>
            </a:extLst>
          </p:cNvPr>
          <p:cNvSpPr/>
          <p:nvPr/>
        </p:nvSpPr>
        <p:spPr>
          <a:xfrm>
            <a:off x="7366113" y="6050438"/>
            <a:ext cx="1330487" cy="369332"/>
          </a:xfrm>
          <a:prstGeom prst="rect">
            <a:avLst/>
          </a:prstGeom>
        </p:spPr>
        <p:txBody>
          <a:bodyPr wrap="none">
            <a:spAutoFit/>
          </a:bodyPr>
          <a:lstStyle/>
          <a:p>
            <a:r>
              <a:rPr lang="en-US" dirty="0">
                <a:solidFill>
                  <a:schemeClr val="bg1"/>
                </a:solidFill>
              </a:rPr>
              <a:t>Olive stones</a:t>
            </a:r>
          </a:p>
        </p:txBody>
      </p:sp>
      <p:sp>
        <p:nvSpPr>
          <p:cNvPr id="14" name="Rectangle 13">
            <a:extLst>
              <a:ext uri="{FF2B5EF4-FFF2-40B4-BE49-F238E27FC236}">
                <a16:creationId xmlns:a16="http://schemas.microsoft.com/office/drawing/2014/main" xmlns="" id="{78E534FB-3F7B-6F45-8647-AD9712985685}"/>
              </a:ext>
            </a:extLst>
          </p:cNvPr>
          <p:cNvSpPr/>
          <p:nvPr/>
        </p:nvSpPr>
        <p:spPr>
          <a:xfrm>
            <a:off x="7204393" y="4203395"/>
            <a:ext cx="869149" cy="369332"/>
          </a:xfrm>
          <a:prstGeom prst="rect">
            <a:avLst/>
          </a:prstGeom>
        </p:spPr>
        <p:txBody>
          <a:bodyPr wrap="none">
            <a:spAutoFit/>
          </a:bodyPr>
          <a:lstStyle/>
          <a:p>
            <a:r>
              <a:rPr lang="en-US" dirty="0">
                <a:solidFill>
                  <a:schemeClr val="bg1"/>
                </a:solidFill>
              </a:rPr>
              <a:t>Coffee</a:t>
            </a:r>
          </a:p>
        </p:txBody>
      </p:sp>
      <p:sp>
        <p:nvSpPr>
          <p:cNvPr id="15" name="Rectangle 14">
            <a:extLst>
              <a:ext uri="{FF2B5EF4-FFF2-40B4-BE49-F238E27FC236}">
                <a16:creationId xmlns:a16="http://schemas.microsoft.com/office/drawing/2014/main" xmlns="" id="{3DC98E6F-9717-CE41-AC17-488B1892973C}"/>
              </a:ext>
            </a:extLst>
          </p:cNvPr>
          <p:cNvSpPr/>
          <p:nvPr/>
        </p:nvSpPr>
        <p:spPr>
          <a:xfrm>
            <a:off x="7638967" y="2456862"/>
            <a:ext cx="593432" cy="369332"/>
          </a:xfrm>
          <a:prstGeom prst="rect">
            <a:avLst/>
          </a:prstGeom>
        </p:spPr>
        <p:txBody>
          <a:bodyPr wrap="none">
            <a:spAutoFit/>
          </a:bodyPr>
          <a:lstStyle/>
          <a:p>
            <a:r>
              <a:rPr lang="en-US" dirty="0">
                <a:solidFill>
                  <a:schemeClr val="bg1"/>
                </a:solidFill>
              </a:rPr>
              <a:t>MSR</a:t>
            </a:r>
          </a:p>
        </p:txBody>
      </p:sp>
    </p:spTree>
    <p:extLst>
      <p:ext uri="{BB962C8B-B14F-4D97-AF65-F5344CB8AC3E}">
        <p14:creationId xmlns:p14="http://schemas.microsoft.com/office/powerpoint/2010/main" xmlns="" val="332616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42" y="1297165"/>
            <a:ext cx="10515600" cy="397597"/>
          </a:xfrm>
        </p:spPr>
        <p:txBody>
          <a:bodyPr>
            <a:normAutofit fontScale="90000"/>
          </a:bodyPr>
          <a:lstStyle/>
          <a:p>
            <a:pPr algn="ctr"/>
            <a:r>
              <a:rPr lang="en-US" dirty="0">
                <a:latin typeface="+mn-lt"/>
              </a:rPr>
              <a:t>Lipid Extraction</a:t>
            </a:r>
            <a:endParaRPr lang="el-GR" dirty="0">
              <a:latin typeface="+mn-lt"/>
            </a:endParaRPr>
          </a:p>
        </p:txBody>
      </p:sp>
      <p:sp>
        <p:nvSpPr>
          <p:cNvPr id="3" name="Content Placeholder 2"/>
          <p:cNvSpPr>
            <a:spLocks noGrp="1"/>
          </p:cNvSpPr>
          <p:nvPr>
            <p:ph idx="1"/>
          </p:nvPr>
        </p:nvSpPr>
        <p:spPr>
          <a:xfrm>
            <a:off x="261938" y="2160589"/>
            <a:ext cx="6516367" cy="4697411"/>
          </a:xfrm>
        </p:spPr>
        <p:txBody>
          <a:bodyPr>
            <a:normAutofit/>
          </a:bodyPr>
          <a:lstStyle/>
          <a:p>
            <a:pPr algn="just"/>
            <a:r>
              <a:rPr lang="en-US" dirty="0">
                <a:solidFill>
                  <a:schemeClr val="tx1"/>
                </a:solidFill>
                <a:latin typeface="Calibri" panose="020F0502020204030204" pitchFamily="34" charset="0"/>
                <a:cs typeface="Calibri" panose="020F0502020204030204" pitchFamily="34" charset="0"/>
              </a:rPr>
              <a:t>Selected algal strains were</a:t>
            </a:r>
            <a:r>
              <a:rPr lang="el-GR"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cultivated and lipids were extracted. </a:t>
            </a:r>
            <a:endParaRPr lang="el-GR" dirty="0">
              <a:solidFill>
                <a:schemeClr val="tx1"/>
              </a:solidFill>
              <a:latin typeface="Calibri" panose="020F0502020204030204" pitchFamily="34" charset="0"/>
              <a:cs typeface="Calibri" panose="020F0502020204030204" pitchFamily="34" charset="0"/>
            </a:endParaRPr>
          </a:p>
          <a:p>
            <a:pPr algn="just"/>
            <a:r>
              <a:rPr lang="en-GB" dirty="0">
                <a:solidFill>
                  <a:schemeClr val="tx1"/>
                </a:solidFill>
                <a:latin typeface="Calibri" panose="020F0502020204030204" pitchFamily="34" charset="0"/>
                <a:ea typeface="Times New Roman" panose="02020603050405020304" pitchFamily="18" charset="0"/>
                <a:cs typeface="Calibri" panose="020F0502020204030204" pitchFamily="34" charset="0"/>
              </a:rPr>
              <a:t>The procedure of </a:t>
            </a:r>
            <a:r>
              <a:rPr lang="en-GB"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Folch</a:t>
            </a:r>
            <a:r>
              <a:rPr lang="en-GB" dirty="0">
                <a:solidFill>
                  <a:schemeClr val="tx1"/>
                </a:solidFill>
                <a:latin typeface="Calibri" panose="020F0502020204030204" pitchFamily="34" charset="0"/>
                <a:ea typeface="Times New Roman" panose="02020603050405020304" pitchFamily="18" charset="0"/>
                <a:cs typeface="Calibri" panose="020F0502020204030204" pitchFamily="34" charset="0"/>
              </a:rPr>
              <a:t> et al. (1957) was followed for the extraction of lipids.  The biomass was dried at 90</a:t>
            </a:r>
            <a:r>
              <a:rPr lang="en-GB" baseline="30000" dirty="0">
                <a:solidFill>
                  <a:schemeClr val="tx1"/>
                </a:solidFill>
                <a:latin typeface="Calibri" panose="020F0502020204030204" pitchFamily="34" charset="0"/>
                <a:ea typeface="Times New Roman" panose="02020603050405020304" pitchFamily="18" charset="0"/>
                <a:cs typeface="Calibri" panose="020F0502020204030204" pitchFamily="34" charset="0"/>
              </a:rPr>
              <a:t>o </a:t>
            </a:r>
            <a:r>
              <a:rPr lang="en-GB" dirty="0">
                <a:solidFill>
                  <a:schemeClr val="tx1"/>
                </a:solidFill>
                <a:latin typeface="Calibri" panose="020F0502020204030204" pitchFamily="34" charset="0"/>
                <a:ea typeface="Times New Roman" panose="02020603050405020304" pitchFamily="18" charset="0"/>
                <a:cs typeface="Calibri" panose="020F0502020204030204" pitchFamily="34" charset="0"/>
              </a:rPr>
              <a:t>C and then extracted three times with a mixture of </a:t>
            </a:r>
            <a:r>
              <a:rPr lang="en-GB"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chloroform:methanol</a:t>
            </a:r>
            <a:r>
              <a:rPr lang="en-GB" dirty="0">
                <a:solidFill>
                  <a:schemeClr val="tx1"/>
                </a:solidFill>
                <a:latin typeface="Calibri" panose="020F0502020204030204" pitchFamily="34" charset="0"/>
                <a:ea typeface="Times New Roman" panose="02020603050405020304" pitchFamily="18" charset="0"/>
                <a:cs typeface="Calibri" panose="020F0502020204030204" pitchFamily="34" charset="0"/>
              </a:rPr>
              <a:t> (2:1). </a:t>
            </a:r>
            <a:r>
              <a:rPr 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The biomass was removed by filtration through a filter paper and the extracted lipids transferred quantitatively to a tared Erlenmeyer flask. The procedure was repeated three times in order to extract all the lipids.</a:t>
            </a:r>
          </a:p>
          <a:p>
            <a:pPr algn="just"/>
            <a:r>
              <a:rPr 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The flask was fitted to a rotary evaporator, where the FOLCH reagent was removed under vacuum conditions. The flask was allowed to cool to ambient temperature in a desiccator and then was weighed. The weight difference corresponded to intracellular lipids.</a:t>
            </a:r>
            <a:endParaRPr lang="el-GR" dirty="0">
              <a:solidFill>
                <a:schemeClr val="tx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cstate="print"/>
          <a:stretch>
            <a:fillRect/>
          </a:stretch>
        </p:blipFill>
        <p:spPr>
          <a:xfrm>
            <a:off x="144413" y="0"/>
            <a:ext cx="1152128" cy="1228937"/>
          </a:xfrm>
          <a:prstGeom prst="rect">
            <a:avLst/>
          </a:prstGeom>
        </p:spPr>
      </p:pic>
      <p:sp>
        <p:nvSpPr>
          <p:cNvPr id="6" name="Oval 68">
            <a:hlinkClick r:id="rId3" action="ppaction://hlinksldjump"/>
          </p:cNvPr>
          <p:cNvSpPr>
            <a:spLocks noChangeArrowheads="1"/>
          </p:cNvSpPr>
          <p:nvPr/>
        </p:nvSpPr>
        <p:spPr bwMode="auto">
          <a:xfrm>
            <a:off x="11080838" y="5830854"/>
            <a:ext cx="576262" cy="576263"/>
          </a:xfrm>
          <a:prstGeom prst="ellipse">
            <a:avLst/>
          </a:prstGeom>
          <a:solidFill>
            <a:srgbClr val="000000"/>
          </a:solidFill>
          <a:ln w="9525" algn="ctr">
            <a:solidFill>
              <a:srgbClr val="000000"/>
            </a:solidFill>
            <a:roun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400" b="1" i="0" u="none" strike="noStrike" kern="0" cap="none" spc="0" normalizeH="0" baseline="0" noProof="0" dirty="0">
                <a:ln>
                  <a:noFill/>
                </a:ln>
                <a:solidFill>
                  <a:srgbClr val="FFFFFF"/>
                </a:solidFill>
                <a:effectLst/>
                <a:uLnTx/>
                <a:uFillTx/>
                <a:latin typeface="Arial" charset="0"/>
              </a:rPr>
              <a:t>X</a:t>
            </a:r>
            <a:endParaRPr kumimoji="0" lang="en-GB" sz="2400" b="1" i="0" u="none" strike="noStrike" kern="0" cap="none" spc="0" normalizeH="0" baseline="0" noProof="0" dirty="0">
              <a:ln>
                <a:noFill/>
              </a:ln>
              <a:solidFill>
                <a:srgbClr val="FFFFFF"/>
              </a:solidFill>
              <a:effectLst/>
              <a:uLnTx/>
              <a:uFillTx/>
              <a:latin typeface="Arial"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87370" y="2854037"/>
            <a:ext cx="2598496" cy="1948872"/>
          </a:xfrm>
          <a:prstGeom prst="rect">
            <a:avLst/>
          </a:prstGeom>
        </p:spPr>
      </p:pic>
      <p:sp>
        <p:nvSpPr>
          <p:cNvPr id="8" name="Ορθογώνιο 7">
            <a:extLst>
              <a:ext uri="{FF2B5EF4-FFF2-40B4-BE49-F238E27FC236}">
                <a16:creationId xmlns:a16="http://schemas.microsoft.com/office/drawing/2014/main" xmlns="" id="{579D72B4-86EB-451A-877D-0493C4364998}"/>
              </a:ext>
            </a:extLst>
          </p:cNvPr>
          <p:cNvSpPr/>
          <p:nvPr/>
        </p:nvSpPr>
        <p:spPr>
          <a:xfrm>
            <a:off x="1241205" y="13220"/>
            <a:ext cx="10003882" cy="1046440"/>
          </a:xfrm>
          <a:prstGeom prst="rect">
            <a:avLst/>
          </a:prstGeom>
        </p:spPr>
        <p:txBody>
          <a:bodyPr wrap="square">
            <a:spAutoFit/>
          </a:bodyPr>
          <a:lstStyle/>
          <a:p>
            <a:pPr algn="ctr"/>
            <a:r>
              <a:rPr lang="en-US" sz="2000" b="1" dirty="0">
                <a:solidFill>
                  <a:srgbClr val="202066"/>
                </a:solidFill>
                <a:effectLst>
                  <a:outerShdw blurRad="38100" dist="38100" dir="2700000" algn="tl">
                    <a:srgbClr val="000000">
                      <a:alpha val="43137"/>
                    </a:srgbClr>
                  </a:outerShdw>
                </a:effectLst>
              </a:rPr>
              <a:t>Biochar from different feedstocks as catalysts for the conversion of algal lipid into biodiesel</a:t>
            </a:r>
            <a:r>
              <a:rPr lang="en-US" sz="1100" dirty="0">
                <a:solidFill>
                  <a:srgbClr val="202066"/>
                </a:solidFill>
              </a:rPr>
              <a:t/>
            </a:r>
            <a:br>
              <a:rPr lang="en-US" sz="1100" dirty="0">
                <a:solidFill>
                  <a:srgbClr val="202066"/>
                </a:solidFill>
              </a:rPr>
            </a:br>
            <a:r>
              <a:rPr lang="en-US" sz="1100" dirty="0" err="1">
                <a:solidFill>
                  <a:srgbClr val="202066"/>
                </a:solidFill>
              </a:rPr>
              <a:t>Vassiliki</a:t>
            </a:r>
            <a:r>
              <a:rPr lang="en-US" sz="1100" dirty="0">
                <a:solidFill>
                  <a:srgbClr val="202066"/>
                </a:solidFill>
              </a:rPr>
              <a:t> D. </a:t>
            </a:r>
            <a:r>
              <a:rPr lang="en-US" sz="1100" dirty="0" err="1">
                <a:solidFill>
                  <a:srgbClr val="202066"/>
                </a:solidFill>
              </a:rPr>
              <a:t>Tsavatopoulou</a:t>
            </a:r>
            <a:r>
              <a:rPr lang="en-US" sz="1100" dirty="0">
                <a:solidFill>
                  <a:srgbClr val="202066"/>
                </a:solidFill>
              </a:rPr>
              <a:t> (1), Andriana F. </a:t>
            </a:r>
            <a:r>
              <a:rPr lang="en-US" sz="1100" dirty="0" err="1">
                <a:solidFill>
                  <a:srgbClr val="202066"/>
                </a:solidFill>
              </a:rPr>
              <a:t>Aravantinou</a:t>
            </a:r>
            <a:r>
              <a:rPr lang="en-US" sz="1100" dirty="0">
                <a:solidFill>
                  <a:srgbClr val="202066"/>
                </a:solidFill>
              </a:rPr>
              <a:t> (1), John Vakros (2), and </a:t>
            </a:r>
            <a:r>
              <a:rPr lang="en-US" sz="1100" dirty="0" err="1">
                <a:solidFill>
                  <a:srgbClr val="202066"/>
                </a:solidFill>
              </a:rPr>
              <a:t>Ioannis</a:t>
            </a:r>
            <a:r>
              <a:rPr lang="en-US" sz="1100" dirty="0">
                <a:solidFill>
                  <a:srgbClr val="202066"/>
                </a:solidFill>
              </a:rPr>
              <a:t> D. </a:t>
            </a:r>
            <a:r>
              <a:rPr lang="en-US" sz="1100" dirty="0" err="1">
                <a:solidFill>
                  <a:srgbClr val="202066"/>
                </a:solidFill>
              </a:rPr>
              <a:t>Manariotis</a:t>
            </a:r>
            <a:r>
              <a:rPr lang="en-US" sz="1100" dirty="0">
                <a:solidFill>
                  <a:srgbClr val="202066"/>
                </a:solidFill>
              </a:rPr>
              <a:t> (1) (1) University of Patras, Department of Civil Engineering, 26504 Patras, Greece (</a:t>
            </a:r>
            <a:r>
              <a:rPr lang="en-US" sz="1100" dirty="0" err="1">
                <a:solidFill>
                  <a:srgbClr val="202066"/>
                </a:solidFill>
              </a:rPr>
              <a:t>idman@upatras.gr</a:t>
            </a:r>
            <a:r>
              <a:rPr lang="en-US" sz="1100" dirty="0">
                <a:solidFill>
                  <a:srgbClr val="202066"/>
                </a:solidFill>
              </a:rPr>
              <a:t>), (2) University of Patras, Department of Chemistry, 26504 Patras, Greece</a:t>
            </a:r>
            <a:endParaRPr lang="el-GR" sz="1100" dirty="0">
              <a:solidFill>
                <a:srgbClr val="202066"/>
              </a:solidFill>
            </a:endParaRPr>
          </a:p>
        </p:txBody>
      </p:sp>
      <p:pic>
        <p:nvPicPr>
          <p:cNvPr id="9" name="Εικόνα 8">
            <a:extLst>
              <a:ext uri="{FF2B5EF4-FFF2-40B4-BE49-F238E27FC236}">
                <a16:creationId xmlns:a16="http://schemas.microsoft.com/office/drawing/2014/main" xmlns="" id="{B14E7CAA-1C60-4B01-9E88-003E1A6B9E35}"/>
              </a:ext>
            </a:extLst>
          </p:cNvPr>
          <p:cNvPicPr>
            <a:picLocks noChangeAspect="1"/>
          </p:cNvPicPr>
          <p:nvPr/>
        </p:nvPicPr>
        <p:blipFill>
          <a:blip r:embed="rId5"/>
          <a:stretch>
            <a:fillRect/>
          </a:stretch>
        </p:blipFill>
        <p:spPr>
          <a:xfrm>
            <a:off x="11368969" y="6571463"/>
            <a:ext cx="823031" cy="286537"/>
          </a:xfrm>
          <a:prstGeom prst="rect">
            <a:avLst/>
          </a:prstGeom>
        </p:spPr>
      </p:pic>
    </p:spTree>
    <p:extLst>
      <p:ext uri="{BB962C8B-B14F-4D97-AF65-F5344CB8AC3E}">
        <p14:creationId xmlns:p14="http://schemas.microsoft.com/office/powerpoint/2010/main" xmlns="" val="393170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189" y="1314878"/>
            <a:ext cx="8596668" cy="692727"/>
          </a:xfrm>
        </p:spPr>
        <p:txBody>
          <a:bodyPr/>
          <a:lstStyle/>
          <a:p>
            <a:pPr algn="ctr"/>
            <a:r>
              <a:rPr lang="en-US" dirty="0">
                <a:latin typeface="Calibri" panose="020F0502020204030204" pitchFamily="34" charset="0"/>
                <a:cs typeface="Calibri" panose="020F0502020204030204" pitchFamily="34" charset="0"/>
              </a:rPr>
              <a:t>Transesterification of algal lipids</a:t>
            </a:r>
            <a:endParaRPr lang="el-GR"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44413" y="2112457"/>
            <a:ext cx="6400813" cy="4732323"/>
          </a:xfrm>
        </p:spPr>
        <p:txBody>
          <a:bodyPr>
            <a:noAutofit/>
          </a:bodyPr>
          <a:lstStyle/>
          <a:p>
            <a:pPr algn="just"/>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molar ratio of catalyst: lipid was 0.35:1 and the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methanol:lipid</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ratio was 600:1</a:t>
            </a:r>
            <a:r>
              <a:rPr 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The molecular weight of microalgae was considered to be 845 g/mol.</a:t>
            </a:r>
          </a:p>
          <a:p>
            <a:pPr algn="just"/>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Reactions were done at 60°C and the samples were centrifuged on a shaking agitator for 20 h and a stirring speed of 200 rpm.</a:t>
            </a:r>
          </a:p>
          <a:p>
            <a:pPr algn="just"/>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microalgal</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residues were then separated from the solutions by centrifugation at 5000U/min for 5 min in a centrifuge.</a:t>
            </a:r>
          </a:p>
          <a:p>
            <a:pPr algn="just"/>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Finally, analysis and the concentration of FAMEs were performed using a gas chromatograph.</a:t>
            </a:r>
          </a:p>
        </p:txBody>
      </p:sp>
      <p:pic>
        <p:nvPicPr>
          <p:cNvPr id="5" name="Picture 4"/>
          <p:cNvPicPr>
            <a:picLocks noChangeAspect="1"/>
          </p:cNvPicPr>
          <p:nvPr/>
        </p:nvPicPr>
        <p:blipFill>
          <a:blip r:embed="rId2" cstate="print"/>
          <a:stretch>
            <a:fillRect/>
          </a:stretch>
        </p:blipFill>
        <p:spPr>
          <a:xfrm>
            <a:off x="144413" y="0"/>
            <a:ext cx="1152128" cy="1228937"/>
          </a:xfrm>
          <a:prstGeom prst="rect">
            <a:avLst/>
          </a:prstGeom>
        </p:spPr>
      </p:pic>
      <p:sp>
        <p:nvSpPr>
          <p:cNvPr id="6" name="Oval 68">
            <a:hlinkClick r:id="rId3" action="ppaction://hlinksldjump"/>
          </p:cNvPr>
          <p:cNvSpPr>
            <a:spLocks noChangeArrowheads="1"/>
          </p:cNvSpPr>
          <p:nvPr/>
        </p:nvSpPr>
        <p:spPr bwMode="auto">
          <a:xfrm>
            <a:off x="11080838" y="5840091"/>
            <a:ext cx="576262" cy="576263"/>
          </a:xfrm>
          <a:prstGeom prst="ellipse">
            <a:avLst/>
          </a:prstGeom>
          <a:solidFill>
            <a:srgbClr val="000000"/>
          </a:solidFill>
          <a:ln w="9525" algn="ctr">
            <a:solidFill>
              <a:srgbClr val="000000"/>
            </a:solidFill>
            <a:roun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400" b="1" i="0" u="none" strike="noStrike" kern="0" cap="none" spc="0" normalizeH="0" baseline="0" noProof="0" dirty="0">
                <a:ln>
                  <a:noFill/>
                </a:ln>
                <a:solidFill>
                  <a:srgbClr val="FFFFFF"/>
                </a:solidFill>
                <a:effectLst/>
                <a:uLnTx/>
                <a:uFillTx/>
                <a:latin typeface="Arial" charset="0"/>
              </a:rPr>
              <a:t>X</a:t>
            </a:r>
            <a:endParaRPr kumimoji="0" lang="en-GB" sz="2400" b="1" i="0" u="none" strike="noStrike" kern="0" cap="none" spc="0" normalizeH="0" baseline="0" noProof="0" dirty="0">
              <a:ln>
                <a:noFill/>
              </a:ln>
              <a:solidFill>
                <a:srgbClr val="FFFFFF"/>
              </a:solidFill>
              <a:effectLst/>
              <a:uLnTx/>
              <a:uFillTx/>
              <a:latin typeface="Arial"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545226" y="2856894"/>
            <a:ext cx="3157631" cy="2038927"/>
          </a:xfrm>
          <a:prstGeom prst="rect">
            <a:avLst/>
          </a:prstGeom>
        </p:spPr>
      </p:pic>
      <p:sp>
        <p:nvSpPr>
          <p:cNvPr id="8" name="Ορθογώνιο 7">
            <a:extLst>
              <a:ext uri="{FF2B5EF4-FFF2-40B4-BE49-F238E27FC236}">
                <a16:creationId xmlns:a16="http://schemas.microsoft.com/office/drawing/2014/main" xmlns="" id="{711A903B-D713-4820-A02E-95A87DD02659}"/>
              </a:ext>
            </a:extLst>
          </p:cNvPr>
          <p:cNvSpPr/>
          <p:nvPr/>
        </p:nvSpPr>
        <p:spPr>
          <a:xfrm>
            <a:off x="1241205" y="13220"/>
            <a:ext cx="10003882" cy="1046440"/>
          </a:xfrm>
          <a:prstGeom prst="rect">
            <a:avLst/>
          </a:prstGeom>
        </p:spPr>
        <p:txBody>
          <a:bodyPr wrap="square">
            <a:spAutoFit/>
          </a:bodyPr>
          <a:lstStyle/>
          <a:p>
            <a:pPr algn="ctr"/>
            <a:r>
              <a:rPr lang="en-US" sz="2000" b="1" dirty="0">
                <a:solidFill>
                  <a:srgbClr val="202066"/>
                </a:solidFill>
                <a:effectLst>
                  <a:outerShdw blurRad="38100" dist="38100" dir="2700000" algn="tl">
                    <a:srgbClr val="000000">
                      <a:alpha val="43137"/>
                    </a:srgbClr>
                  </a:outerShdw>
                </a:effectLst>
              </a:rPr>
              <a:t>Biochar from different feedstocks as catalysts for the conversion of algal lipid into biodiesel</a:t>
            </a:r>
            <a:r>
              <a:rPr lang="en-US" sz="1100" dirty="0">
                <a:solidFill>
                  <a:srgbClr val="202066"/>
                </a:solidFill>
              </a:rPr>
              <a:t/>
            </a:r>
            <a:br>
              <a:rPr lang="en-US" sz="1100" dirty="0">
                <a:solidFill>
                  <a:srgbClr val="202066"/>
                </a:solidFill>
              </a:rPr>
            </a:br>
            <a:r>
              <a:rPr lang="en-US" sz="1100" dirty="0" err="1">
                <a:solidFill>
                  <a:srgbClr val="202066"/>
                </a:solidFill>
              </a:rPr>
              <a:t>Vassiliki</a:t>
            </a:r>
            <a:r>
              <a:rPr lang="en-US" sz="1100" dirty="0">
                <a:solidFill>
                  <a:srgbClr val="202066"/>
                </a:solidFill>
              </a:rPr>
              <a:t> D. </a:t>
            </a:r>
            <a:r>
              <a:rPr lang="en-US" sz="1100" dirty="0" err="1">
                <a:solidFill>
                  <a:srgbClr val="202066"/>
                </a:solidFill>
              </a:rPr>
              <a:t>Tsavatopoulou</a:t>
            </a:r>
            <a:r>
              <a:rPr lang="en-US" sz="1100" dirty="0">
                <a:solidFill>
                  <a:srgbClr val="202066"/>
                </a:solidFill>
              </a:rPr>
              <a:t> (1), Andriana F. </a:t>
            </a:r>
            <a:r>
              <a:rPr lang="en-US" sz="1100" dirty="0" err="1">
                <a:solidFill>
                  <a:srgbClr val="202066"/>
                </a:solidFill>
              </a:rPr>
              <a:t>Aravantinou</a:t>
            </a:r>
            <a:r>
              <a:rPr lang="en-US" sz="1100" dirty="0">
                <a:solidFill>
                  <a:srgbClr val="202066"/>
                </a:solidFill>
              </a:rPr>
              <a:t> (1), John Vakros (2), and </a:t>
            </a:r>
            <a:r>
              <a:rPr lang="en-US" sz="1100" dirty="0" err="1">
                <a:solidFill>
                  <a:srgbClr val="202066"/>
                </a:solidFill>
              </a:rPr>
              <a:t>Ioannis</a:t>
            </a:r>
            <a:r>
              <a:rPr lang="en-US" sz="1100" dirty="0">
                <a:solidFill>
                  <a:srgbClr val="202066"/>
                </a:solidFill>
              </a:rPr>
              <a:t> D. </a:t>
            </a:r>
            <a:r>
              <a:rPr lang="en-US" sz="1100" dirty="0" err="1">
                <a:solidFill>
                  <a:srgbClr val="202066"/>
                </a:solidFill>
              </a:rPr>
              <a:t>Manariotis</a:t>
            </a:r>
            <a:r>
              <a:rPr lang="en-US" sz="1100" dirty="0">
                <a:solidFill>
                  <a:srgbClr val="202066"/>
                </a:solidFill>
              </a:rPr>
              <a:t> (1) (1) University of Patras, Department of Civil Engineering, 26504 Patras, Greece (</a:t>
            </a:r>
            <a:r>
              <a:rPr lang="en-US" sz="1100" dirty="0" err="1">
                <a:solidFill>
                  <a:srgbClr val="202066"/>
                </a:solidFill>
              </a:rPr>
              <a:t>idman@upatras.gr</a:t>
            </a:r>
            <a:r>
              <a:rPr lang="en-US" sz="1100" dirty="0">
                <a:solidFill>
                  <a:srgbClr val="202066"/>
                </a:solidFill>
              </a:rPr>
              <a:t>), (2) University of Patras, Department of Chemistry, 26504 Patras, Greece</a:t>
            </a:r>
            <a:endParaRPr lang="el-GR" sz="1100" dirty="0">
              <a:solidFill>
                <a:srgbClr val="202066"/>
              </a:solidFill>
            </a:endParaRPr>
          </a:p>
        </p:txBody>
      </p:sp>
      <p:pic>
        <p:nvPicPr>
          <p:cNvPr id="9" name="Εικόνα 8">
            <a:extLst>
              <a:ext uri="{FF2B5EF4-FFF2-40B4-BE49-F238E27FC236}">
                <a16:creationId xmlns:a16="http://schemas.microsoft.com/office/drawing/2014/main" xmlns="" id="{DA019A36-46B4-4933-9790-884188400C55}"/>
              </a:ext>
            </a:extLst>
          </p:cNvPr>
          <p:cNvPicPr>
            <a:picLocks noChangeAspect="1"/>
          </p:cNvPicPr>
          <p:nvPr/>
        </p:nvPicPr>
        <p:blipFill>
          <a:blip r:embed="rId5"/>
          <a:stretch>
            <a:fillRect/>
          </a:stretch>
        </p:blipFill>
        <p:spPr>
          <a:xfrm>
            <a:off x="11368969" y="6571463"/>
            <a:ext cx="823031" cy="286537"/>
          </a:xfrm>
          <a:prstGeom prst="rect">
            <a:avLst/>
          </a:prstGeom>
        </p:spPr>
      </p:pic>
    </p:spTree>
    <p:extLst>
      <p:ext uri="{BB962C8B-B14F-4D97-AF65-F5344CB8AC3E}">
        <p14:creationId xmlns:p14="http://schemas.microsoft.com/office/powerpoint/2010/main" xmlns="" val="112755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357" y="1228937"/>
            <a:ext cx="8596668" cy="526473"/>
          </a:xfrm>
        </p:spPr>
        <p:txBody>
          <a:bodyPr>
            <a:normAutofit fontScale="90000"/>
          </a:bodyPr>
          <a:lstStyle/>
          <a:p>
            <a:pPr algn="ctr"/>
            <a:r>
              <a:rPr lang="en-US" dirty="0" err="1">
                <a:latin typeface="Calibri" panose="020F0502020204030204" pitchFamily="34" charset="0"/>
                <a:cs typeface="Calibri" panose="020F0502020204030204" pitchFamily="34" charset="0"/>
              </a:rPr>
              <a:t>Biochar</a:t>
            </a:r>
            <a:r>
              <a:rPr lang="en-US" dirty="0">
                <a:latin typeface="Calibri" panose="020F0502020204030204" pitchFamily="34" charset="0"/>
                <a:cs typeface="Calibri" panose="020F0502020204030204" pitchFamily="34" charset="0"/>
              </a:rPr>
              <a:t> Characterization</a:t>
            </a:r>
            <a:endParaRPr lang="el-GR"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03324" y="5102591"/>
            <a:ext cx="5334615" cy="404900"/>
          </a:xfrm>
        </p:spPr>
        <p:txBody>
          <a:bodyPr>
            <a:normAutofit/>
          </a:bodyPr>
          <a:lstStyle/>
          <a:p>
            <a:r>
              <a:rPr lang="en-US" sz="1600" dirty="0">
                <a:latin typeface="Calibri" panose="020F0502020204030204" pitchFamily="34" charset="0"/>
                <a:ea typeface="Times New Roman" panose="02020603050405020304" pitchFamily="18" charset="0"/>
                <a:cs typeface="Calibri" panose="020F0502020204030204" pitchFamily="34" charset="0"/>
              </a:rPr>
              <a:t>SEM images and EDS analysis of the biochar MRS</a:t>
            </a:r>
            <a:endParaRPr lang="el-GR" sz="16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cstate="print"/>
          <a:stretch>
            <a:fillRect/>
          </a:stretch>
        </p:blipFill>
        <p:spPr>
          <a:xfrm>
            <a:off x="144413" y="0"/>
            <a:ext cx="1152128" cy="1228937"/>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xmlns="" val="1563526443"/>
              </p:ext>
            </p:extLst>
          </p:nvPr>
        </p:nvGraphicFramePr>
        <p:xfrm>
          <a:off x="665018" y="2031422"/>
          <a:ext cx="4738255" cy="3046084"/>
        </p:xfrm>
        <a:graphic>
          <a:graphicData uri="http://schemas.openxmlformats.org/presentationml/2006/ole">
            <p:oleObj spid="_x0000_s1070" name="Document" r:id="rId4" imgW="5261479" imgH="4305985" progId="Word.Document.12">
              <p:embed/>
            </p:oleObj>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261133237"/>
              </p:ext>
            </p:extLst>
          </p:nvPr>
        </p:nvGraphicFramePr>
        <p:xfrm>
          <a:off x="7017329" y="2328120"/>
          <a:ext cx="2018030" cy="1957070"/>
        </p:xfrm>
        <a:graphic>
          <a:graphicData uri="http://schemas.openxmlformats.org/drawingml/2006/table">
            <a:tbl>
              <a:tblPr firstRow="1" firstCol="1" bandRow="1">
                <a:tableStyleId>{5C22544A-7EE6-4342-B048-85BDC9FD1C3A}</a:tableStyleId>
              </a:tblPr>
              <a:tblGrid>
                <a:gridCol w="941705">
                  <a:extLst>
                    <a:ext uri="{9D8B030D-6E8A-4147-A177-3AD203B41FA5}">
                      <a16:colId xmlns:a16="http://schemas.microsoft.com/office/drawing/2014/main" xmlns="" val="1245862335"/>
                    </a:ext>
                  </a:extLst>
                </a:gridCol>
                <a:gridCol w="1076325">
                  <a:extLst>
                    <a:ext uri="{9D8B030D-6E8A-4147-A177-3AD203B41FA5}">
                      <a16:colId xmlns:a16="http://schemas.microsoft.com/office/drawing/2014/main" xmlns="" val="3887028051"/>
                    </a:ext>
                  </a:extLst>
                </a:gridCol>
              </a:tblGrid>
              <a:tr h="0">
                <a:tc rowSpan="2">
                  <a:txBody>
                    <a:bodyPr/>
                    <a:lstStyle/>
                    <a:p>
                      <a:pPr algn="ctr">
                        <a:lnSpc>
                          <a:spcPct val="107000"/>
                        </a:lnSpc>
                        <a:spcAft>
                          <a:spcPts val="0"/>
                        </a:spcAft>
                      </a:pPr>
                      <a:r>
                        <a:rPr lang="en-US" sz="1200">
                          <a:effectLst/>
                        </a:rPr>
                        <a:t>Element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 weight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439867156"/>
                  </a:ext>
                </a:extLst>
              </a:tr>
              <a:tr h="0">
                <a:tc vMerge="1">
                  <a:txBody>
                    <a:bodyPr/>
                    <a:lstStyle/>
                    <a:p>
                      <a:endParaRPr lang="el-GR"/>
                    </a:p>
                  </a:txBody>
                  <a:tcPr/>
                </a:tc>
                <a:tc>
                  <a:txBody>
                    <a:bodyPr/>
                    <a:lstStyle/>
                    <a:p>
                      <a:pPr algn="ctr">
                        <a:lnSpc>
                          <a:spcPct val="107000"/>
                        </a:lnSpc>
                        <a:spcAft>
                          <a:spcPts val="0"/>
                        </a:spcAft>
                      </a:pPr>
                      <a:r>
                        <a:rPr lang="en-US" sz="1200">
                          <a:effectLst/>
                        </a:rPr>
                        <a:t>BC</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23119382"/>
                  </a:ext>
                </a:extLst>
              </a:tr>
              <a:tr h="0">
                <a:tc>
                  <a:txBody>
                    <a:bodyPr/>
                    <a:lstStyle/>
                    <a:p>
                      <a:pPr>
                        <a:lnSpc>
                          <a:spcPct val="107000"/>
                        </a:lnSpc>
                        <a:spcAft>
                          <a:spcPts val="0"/>
                        </a:spcAft>
                      </a:pPr>
                      <a:r>
                        <a:rPr lang="en-US" sz="1200">
                          <a:effectLst/>
                        </a:rPr>
                        <a:t>C</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74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18124451"/>
                  </a:ext>
                </a:extLst>
              </a:tr>
              <a:tr h="0">
                <a:tc>
                  <a:txBody>
                    <a:bodyPr/>
                    <a:lstStyle/>
                    <a:p>
                      <a:pPr>
                        <a:lnSpc>
                          <a:spcPct val="107000"/>
                        </a:lnSpc>
                        <a:spcAft>
                          <a:spcPts val="0"/>
                        </a:spcAft>
                      </a:pPr>
                      <a:r>
                        <a:rPr lang="en-US" sz="1200">
                          <a:effectLst/>
                        </a:rPr>
                        <a:t>O</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12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75649768"/>
                  </a:ext>
                </a:extLst>
              </a:tr>
              <a:tr h="0">
                <a:tc>
                  <a:txBody>
                    <a:bodyPr/>
                    <a:lstStyle/>
                    <a:p>
                      <a:pPr>
                        <a:lnSpc>
                          <a:spcPct val="107000"/>
                        </a:lnSpc>
                        <a:spcAft>
                          <a:spcPts val="0"/>
                        </a:spcAft>
                      </a:pPr>
                      <a:r>
                        <a:rPr lang="en-US" sz="1200">
                          <a:effectLst/>
                        </a:rPr>
                        <a:t>K</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85118655"/>
                  </a:ext>
                </a:extLst>
              </a:tr>
              <a:tr h="0">
                <a:tc>
                  <a:txBody>
                    <a:bodyPr/>
                    <a:lstStyle/>
                    <a:p>
                      <a:pPr>
                        <a:lnSpc>
                          <a:spcPct val="107000"/>
                        </a:lnSpc>
                        <a:spcAft>
                          <a:spcPts val="0"/>
                        </a:spcAft>
                      </a:pPr>
                      <a:r>
                        <a:rPr lang="en-US" sz="1200">
                          <a:effectLst/>
                        </a:rPr>
                        <a:t>P</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75227545"/>
                  </a:ext>
                </a:extLst>
              </a:tr>
              <a:tr h="0">
                <a:tc>
                  <a:txBody>
                    <a:bodyPr/>
                    <a:lstStyle/>
                    <a:p>
                      <a:pPr>
                        <a:lnSpc>
                          <a:spcPct val="107000"/>
                        </a:lnSpc>
                        <a:spcAft>
                          <a:spcPts val="0"/>
                        </a:spcAft>
                      </a:pPr>
                      <a:r>
                        <a:rPr lang="en-US" sz="1200">
                          <a:effectLst/>
                        </a:rPr>
                        <a:t>Si</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96599549"/>
                  </a:ext>
                </a:extLst>
              </a:tr>
              <a:tr h="0">
                <a:tc>
                  <a:txBody>
                    <a:bodyPr/>
                    <a:lstStyle/>
                    <a:p>
                      <a:pPr>
                        <a:lnSpc>
                          <a:spcPct val="107000"/>
                        </a:lnSpc>
                        <a:spcAft>
                          <a:spcPts val="0"/>
                        </a:spcAft>
                      </a:pPr>
                      <a:r>
                        <a:rPr lang="en-US" sz="1200" dirty="0">
                          <a:effectLst/>
                        </a:rPr>
                        <a:t>Cl</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87325079"/>
                  </a:ext>
                </a:extLst>
              </a:tr>
              <a:tr h="0">
                <a:tc>
                  <a:txBody>
                    <a:bodyPr/>
                    <a:lstStyle/>
                    <a:p>
                      <a:pPr>
                        <a:lnSpc>
                          <a:spcPct val="107000"/>
                        </a:lnSpc>
                        <a:spcAft>
                          <a:spcPts val="0"/>
                        </a:spcAft>
                      </a:pPr>
                      <a:r>
                        <a:rPr lang="en-US" sz="1200">
                          <a:effectLst/>
                        </a:rPr>
                        <a:t>S</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4898510"/>
                  </a:ext>
                </a:extLst>
              </a:tr>
              <a:tr h="0">
                <a:tc>
                  <a:txBody>
                    <a:bodyPr/>
                    <a:lstStyle/>
                    <a:p>
                      <a:pPr>
                        <a:lnSpc>
                          <a:spcPct val="107000"/>
                        </a:lnSpc>
                        <a:spcAft>
                          <a:spcPts val="0"/>
                        </a:spcAft>
                      </a:pPr>
                      <a:r>
                        <a:rPr lang="en-US" sz="1200">
                          <a:effectLst/>
                        </a:rPr>
                        <a:t>Others</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rPr>
                        <a:t>0.5</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83690804"/>
                  </a:ext>
                </a:extLst>
              </a:tr>
            </a:tbl>
          </a:graphicData>
        </a:graphic>
      </p:graphicFrame>
      <p:sp>
        <p:nvSpPr>
          <p:cNvPr id="10" name="Content Placeholder 2"/>
          <p:cNvSpPr txBox="1">
            <a:spLocks/>
          </p:cNvSpPr>
          <p:nvPr/>
        </p:nvSpPr>
        <p:spPr>
          <a:xfrm>
            <a:off x="5910472" y="5077506"/>
            <a:ext cx="5334615" cy="404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600" dirty="0">
                <a:latin typeface="Calibri" panose="020F0502020204030204" pitchFamily="34" charset="0"/>
                <a:ea typeface="Times New Roman" panose="02020603050405020304" pitchFamily="18" charset="0"/>
                <a:cs typeface="Calibri" panose="020F0502020204030204" pitchFamily="34" charset="0"/>
              </a:rPr>
              <a:t>EDS results for the untreated biochar MRS.</a:t>
            </a:r>
            <a:endParaRPr lang="el-GR" sz="16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1" name="Ορθογώνιο 10">
            <a:extLst>
              <a:ext uri="{FF2B5EF4-FFF2-40B4-BE49-F238E27FC236}">
                <a16:creationId xmlns:a16="http://schemas.microsoft.com/office/drawing/2014/main" xmlns="" id="{1CD84C29-ABAD-4009-8F14-A9D0AFB54738}"/>
              </a:ext>
            </a:extLst>
          </p:cNvPr>
          <p:cNvSpPr/>
          <p:nvPr/>
        </p:nvSpPr>
        <p:spPr>
          <a:xfrm>
            <a:off x="1241205" y="13220"/>
            <a:ext cx="10003882" cy="1046440"/>
          </a:xfrm>
          <a:prstGeom prst="rect">
            <a:avLst/>
          </a:prstGeom>
        </p:spPr>
        <p:txBody>
          <a:bodyPr wrap="square">
            <a:spAutoFit/>
          </a:bodyPr>
          <a:lstStyle/>
          <a:p>
            <a:pPr algn="ctr"/>
            <a:r>
              <a:rPr lang="en-US" sz="2000" b="1" dirty="0">
                <a:solidFill>
                  <a:srgbClr val="202066"/>
                </a:solidFill>
                <a:effectLst>
                  <a:outerShdw blurRad="38100" dist="38100" dir="2700000" algn="tl">
                    <a:srgbClr val="000000">
                      <a:alpha val="43137"/>
                    </a:srgbClr>
                  </a:outerShdw>
                </a:effectLst>
              </a:rPr>
              <a:t>Biochar from different feedstocks as catalysts for the conversion of algal lipid into biodiesel</a:t>
            </a:r>
            <a:r>
              <a:rPr lang="en-US" sz="1100" dirty="0">
                <a:solidFill>
                  <a:srgbClr val="202066"/>
                </a:solidFill>
              </a:rPr>
              <a:t/>
            </a:r>
            <a:br>
              <a:rPr lang="en-US" sz="1100" dirty="0">
                <a:solidFill>
                  <a:srgbClr val="202066"/>
                </a:solidFill>
              </a:rPr>
            </a:br>
            <a:r>
              <a:rPr lang="en-US" sz="1100" dirty="0" err="1">
                <a:solidFill>
                  <a:srgbClr val="202066"/>
                </a:solidFill>
              </a:rPr>
              <a:t>Vassiliki</a:t>
            </a:r>
            <a:r>
              <a:rPr lang="en-US" sz="1100" dirty="0">
                <a:solidFill>
                  <a:srgbClr val="202066"/>
                </a:solidFill>
              </a:rPr>
              <a:t> D. </a:t>
            </a:r>
            <a:r>
              <a:rPr lang="en-US" sz="1100" dirty="0" err="1">
                <a:solidFill>
                  <a:srgbClr val="202066"/>
                </a:solidFill>
              </a:rPr>
              <a:t>Tsavatopoulou</a:t>
            </a:r>
            <a:r>
              <a:rPr lang="en-US" sz="1100" dirty="0">
                <a:solidFill>
                  <a:srgbClr val="202066"/>
                </a:solidFill>
              </a:rPr>
              <a:t> (1), Andriana F. </a:t>
            </a:r>
            <a:r>
              <a:rPr lang="en-US" sz="1100" dirty="0" err="1">
                <a:solidFill>
                  <a:srgbClr val="202066"/>
                </a:solidFill>
              </a:rPr>
              <a:t>Aravantinou</a:t>
            </a:r>
            <a:r>
              <a:rPr lang="en-US" sz="1100" dirty="0">
                <a:solidFill>
                  <a:srgbClr val="202066"/>
                </a:solidFill>
              </a:rPr>
              <a:t> (1), John Vakros (2), and </a:t>
            </a:r>
            <a:r>
              <a:rPr lang="en-US" sz="1100" dirty="0" err="1">
                <a:solidFill>
                  <a:srgbClr val="202066"/>
                </a:solidFill>
              </a:rPr>
              <a:t>Ioannis</a:t>
            </a:r>
            <a:r>
              <a:rPr lang="en-US" sz="1100" dirty="0">
                <a:solidFill>
                  <a:srgbClr val="202066"/>
                </a:solidFill>
              </a:rPr>
              <a:t> D. </a:t>
            </a:r>
            <a:r>
              <a:rPr lang="en-US" sz="1100" dirty="0" err="1">
                <a:solidFill>
                  <a:srgbClr val="202066"/>
                </a:solidFill>
              </a:rPr>
              <a:t>Manariotis</a:t>
            </a:r>
            <a:r>
              <a:rPr lang="en-US" sz="1100" dirty="0">
                <a:solidFill>
                  <a:srgbClr val="202066"/>
                </a:solidFill>
              </a:rPr>
              <a:t> (1) (1) University of Patras, Department of Civil Engineering, 26504 Patras, Greece (</a:t>
            </a:r>
            <a:r>
              <a:rPr lang="en-US" sz="1100" dirty="0" err="1">
                <a:solidFill>
                  <a:srgbClr val="202066"/>
                </a:solidFill>
              </a:rPr>
              <a:t>idman@upatras.gr</a:t>
            </a:r>
            <a:r>
              <a:rPr lang="en-US" sz="1100" dirty="0">
                <a:solidFill>
                  <a:srgbClr val="202066"/>
                </a:solidFill>
              </a:rPr>
              <a:t>), (2) University of Patras, Department of Chemistry, 26504 Patras, Greece</a:t>
            </a:r>
            <a:endParaRPr lang="el-GR" sz="1100" dirty="0">
              <a:solidFill>
                <a:srgbClr val="202066"/>
              </a:solidFill>
            </a:endParaRPr>
          </a:p>
        </p:txBody>
      </p:sp>
      <p:sp>
        <p:nvSpPr>
          <p:cNvPr id="12" name="TextBox 11">
            <a:extLst>
              <a:ext uri="{FF2B5EF4-FFF2-40B4-BE49-F238E27FC236}">
                <a16:creationId xmlns:a16="http://schemas.microsoft.com/office/drawing/2014/main" xmlns="" id="{B011AFA4-647E-4E9D-B141-375F5B9CFB99}"/>
              </a:ext>
            </a:extLst>
          </p:cNvPr>
          <p:cNvSpPr txBox="1"/>
          <p:nvPr/>
        </p:nvSpPr>
        <p:spPr>
          <a:xfrm>
            <a:off x="3912524" y="5773256"/>
            <a:ext cx="2503506" cy="307777"/>
          </a:xfrm>
          <a:prstGeom prst="rect">
            <a:avLst/>
          </a:prstGeom>
          <a:noFill/>
        </p:spPr>
        <p:txBody>
          <a:bodyPr wrap="none" rtlCol="0">
            <a:spAutoFit/>
          </a:bodyPr>
          <a:lstStyle/>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PZC of biochar MRS: pH</a:t>
            </a:r>
            <a:r>
              <a:rPr lang="en-US" sz="1400">
                <a:latin typeface="Calibri" panose="020F0502020204030204" pitchFamily="34" charset="0"/>
                <a:cs typeface="Calibri" panose="020F0502020204030204" pitchFamily="34" charset="0"/>
              </a:rPr>
              <a:t>=6,9</a:t>
            </a:r>
            <a:endParaRPr lang="en-US" sz="1400" dirty="0">
              <a:latin typeface="Calibri" panose="020F0502020204030204" pitchFamily="34" charset="0"/>
              <a:cs typeface="Calibri" panose="020F0502020204030204" pitchFamily="34" charset="0"/>
            </a:endParaRPr>
          </a:p>
        </p:txBody>
      </p:sp>
      <p:sp>
        <p:nvSpPr>
          <p:cNvPr id="13" name="Oval 68">
            <a:hlinkClick r:id="rId5" action="ppaction://hlinksldjump"/>
            <a:extLst>
              <a:ext uri="{FF2B5EF4-FFF2-40B4-BE49-F238E27FC236}">
                <a16:creationId xmlns:a16="http://schemas.microsoft.com/office/drawing/2014/main" xmlns="" id="{8B627270-3B70-4C44-AF97-05D28516B7EE}"/>
              </a:ext>
            </a:extLst>
          </p:cNvPr>
          <p:cNvSpPr>
            <a:spLocks noChangeArrowheads="1"/>
          </p:cNvSpPr>
          <p:nvPr/>
        </p:nvSpPr>
        <p:spPr bwMode="auto">
          <a:xfrm>
            <a:off x="11080838" y="5858563"/>
            <a:ext cx="576262" cy="576263"/>
          </a:xfrm>
          <a:prstGeom prst="ellipse">
            <a:avLst/>
          </a:prstGeom>
          <a:solidFill>
            <a:srgbClr val="000000"/>
          </a:solidFill>
          <a:ln w="9525" algn="ctr">
            <a:solidFill>
              <a:srgbClr val="000000"/>
            </a:solidFill>
            <a:roun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400" b="1" i="0" u="none" strike="noStrike" kern="0" cap="none" spc="0" normalizeH="0" baseline="0" noProof="0" dirty="0">
                <a:ln>
                  <a:noFill/>
                </a:ln>
                <a:solidFill>
                  <a:srgbClr val="FFFFFF"/>
                </a:solidFill>
                <a:effectLst/>
                <a:uLnTx/>
                <a:uFillTx/>
                <a:latin typeface="Arial" charset="0"/>
              </a:rPr>
              <a:t>X</a:t>
            </a:r>
            <a:endParaRPr kumimoji="0" lang="en-GB" sz="2400" b="1" i="0" u="none" strike="noStrike" kern="0" cap="none" spc="0" normalizeH="0" baseline="0" noProof="0" dirty="0">
              <a:ln>
                <a:noFill/>
              </a:ln>
              <a:solidFill>
                <a:srgbClr val="FFFFFF"/>
              </a:solidFill>
              <a:effectLst/>
              <a:uLnTx/>
              <a:uFillTx/>
              <a:latin typeface="Arial" charset="0"/>
            </a:endParaRPr>
          </a:p>
        </p:txBody>
      </p:sp>
      <p:pic>
        <p:nvPicPr>
          <p:cNvPr id="14" name="Εικόνα 13">
            <a:extLst>
              <a:ext uri="{FF2B5EF4-FFF2-40B4-BE49-F238E27FC236}">
                <a16:creationId xmlns:a16="http://schemas.microsoft.com/office/drawing/2014/main" xmlns="" id="{1108417C-A316-4A7A-ABA6-675D3436DE24}"/>
              </a:ext>
            </a:extLst>
          </p:cNvPr>
          <p:cNvPicPr>
            <a:picLocks noChangeAspect="1"/>
          </p:cNvPicPr>
          <p:nvPr/>
        </p:nvPicPr>
        <p:blipFill>
          <a:blip r:embed="rId6"/>
          <a:stretch>
            <a:fillRect/>
          </a:stretch>
        </p:blipFill>
        <p:spPr>
          <a:xfrm>
            <a:off x="11368969" y="6571463"/>
            <a:ext cx="823031" cy="286537"/>
          </a:xfrm>
          <a:prstGeom prst="rect">
            <a:avLst/>
          </a:prstGeom>
        </p:spPr>
      </p:pic>
    </p:spTree>
    <p:extLst>
      <p:ext uri="{BB962C8B-B14F-4D97-AF65-F5344CB8AC3E}">
        <p14:creationId xmlns:p14="http://schemas.microsoft.com/office/powerpoint/2010/main" xmlns="" val="1716997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8436"/>
            <a:ext cx="12192000" cy="701964"/>
          </a:xfrm>
        </p:spPr>
        <p:txBody>
          <a:bodyPr>
            <a:normAutofit/>
          </a:bodyPr>
          <a:lstStyle/>
          <a:p>
            <a:pPr algn="ctr"/>
            <a:r>
              <a:rPr lang="en-US" sz="3200" dirty="0"/>
              <a:t>Transesterification results</a:t>
            </a:r>
            <a:endParaRPr lang="el-GR" sz="3200" dirty="0"/>
          </a:p>
        </p:txBody>
      </p:sp>
      <p:sp>
        <p:nvSpPr>
          <p:cNvPr id="3" name="Content Placeholder 2"/>
          <p:cNvSpPr>
            <a:spLocks noGrp="1"/>
          </p:cNvSpPr>
          <p:nvPr>
            <p:ph idx="1"/>
          </p:nvPr>
        </p:nvSpPr>
        <p:spPr>
          <a:xfrm>
            <a:off x="677334" y="5301673"/>
            <a:ext cx="8596668" cy="1477818"/>
          </a:xfrm>
        </p:spPr>
        <p:txBody>
          <a:bodyPr>
            <a:normAutofit lnSpcReduction="10000"/>
          </a:bodyPr>
          <a:lstStyle/>
          <a:p>
            <a:r>
              <a:rPr lang="en-US" sz="1600" dirty="0">
                <a:solidFill>
                  <a:schemeClr val="tx1"/>
                </a:solidFill>
                <a:latin typeface="Calibri" panose="020F0502020204030204" pitchFamily="34" charset="0"/>
                <a:cs typeface="Calibri" panose="020F0502020204030204" pitchFamily="34" charset="0"/>
              </a:rPr>
              <a:t>Homogeneous catalysts (H</a:t>
            </a:r>
            <a:r>
              <a:rPr lang="en-US" sz="1600" baseline="-25000" dirty="0">
                <a:solidFill>
                  <a:schemeClr val="tx1"/>
                </a:solidFill>
                <a:latin typeface="Calibri" panose="020F0502020204030204" pitchFamily="34" charset="0"/>
                <a:cs typeface="Calibri" panose="020F0502020204030204" pitchFamily="34" charset="0"/>
              </a:rPr>
              <a:t>2</a:t>
            </a:r>
            <a:r>
              <a:rPr lang="en-US" sz="1600" dirty="0">
                <a:solidFill>
                  <a:schemeClr val="tx1"/>
                </a:solidFill>
                <a:latin typeface="Calibri" panose="020F0502020204030204" pitchFamily="34" charset="0"/>
                <a:cs typeface="Calibri" panose="020F0502020204030204" pitchFamily="34" charset="0"/>
              </a:rPr>
              <a:t>SO</a:t>
            </a:r>
            <a:r>
              <a:rPr lang="en-US" sz="1600" baseline="-25000" dirty="0">
                <a:solidFill>
                  <a:schemeClr val="tx1"/>
                </a:solidFill>
                <a:latin typeface="Calibri" panose="020F0502020204030204" pitchFamily="34" charset="0"/>
                <a:cs typeface="Calibri" panose="020F0502020204030204" pitchFamily="34" charset="0"/>
              </a:rPr>
              <a:t>4</a:t>
            </a:r>
            <a:r>
              <a:rPr lang="en-US" sz="1600" dirty="0">
                <a:solidFill>
                  <a:schemeClr val="tx1"/>
                </a:solidFill>
                <a:latin typeface="Calibri" panose="020F0502020204030204" pitchFamily="34" charset="0"/>
                <a:cs typeface="Calibri" panose="020F0502020204030204" pitchFamily="34" charset="0"/>
              </a:rPr>
              <a:t> and NaOH) compared to the biochar CSG at 400</a:t>
            </a:r>
            <a:r>
              <a:rPr lang="en-US" sz="1600" baseline="30000" dirty="0">
                <a:solidFill>
                  <a:schemeClr val="tx1"/>
                </a:solidFill>
                <a:latin typeface="Calibri" panose="020F0502020204030204" pitchFamily="34" charset="0"/>
                <a:cs typeface="Calibri" panose="020F0502020204030204" pitchFamily="34" charset="0"/>
              </a:rPr>
              <a:t>o</a:t>
            </a:r>
            <a:r>
              <a:rPr lang="en-US" sz="1600" dirty="0">
                <a:solidFill>
                  <a:schemeClr val="tx1"/>
                </a:solidFill>
                <a:latin typeface="Calibri" panose="020F0502020204030204" pitchFamily="34" charset="0"/>
                <a:cs typeface="Calibri" panose="020F0502020204030204" pitchFamily="34" charset="0"/>
              </a:rPr>
              <a:t>C (the most productive tested biochar).</a:t>
            </a:r>
          </a:p>
          <a:p>
            <a:r>
              <a:rPr lang="en-US" sz="1600" dirty="0">
                <a:solidFill>
                  <a:schemeClr val="tx1"/>
                </a:solidFill>
                <a:latin typeface="Calibri" panose="020F0502020204030204" pitchFamily="34" charset="0"/>
                <a:cs typeface="Calibri" panose="020F0502020204030204" pitchFamily="34" charset="0"/>
              </a:rPr>
              <a:t>The main methyl ester in all cases was the Methyl palmitate (C16:0).</a:t>
            </a:r>
          </a:p>
          <a:p>
            <a:r>
              <a:rPr lang="en-US" sz="1600" dirty="0">
                <a:solidFill>
                  <a:schemeClr val="tx1"/>
                </a:solidFill>
                <a:latin typeface="Calibri" panose="020F0502020204030204" pitchFamily="34" charset="0"/>
                <a:cs typeface="Calibri" panose="020F0502020204030204" pitchFamily="34" charset="0"/>
              </a:rPr>
              <a:t>Methyl palmitate (</a:t>
            </a:r>
            <a:r>
              <a:rPr lang="en-US" sz="1600">
                <a:solidFill>
                  <a:schemeClr val="tx1"/>
                </a:solidFill>
                <a:latin typeface="Calibri" panose="020F0502020204030204" pitchFamily="34" charset="0"/>
                <a:cs typeface="Calibri" panose="020F0502020204030204" pitchFamily="34" charset="0"/>
              </a:rPr>
              <a:t>C16:0), </a:t>
            </a:r>
            <a:r>
              <a:rPr lang="en-US" sz="1600" dirty="0">
                <a:solidFill>
                  <a:schemeClr val="tx1"/>
                </a:solidFill>
                <a:latin typeface="Calibri" panose="020F0502020204030204" pitchFamily="34" charset="0"/>
                <a:cs typeface="Calibri" panose="020F0502020204030204" pitchFamily="34" charset="0"/>
              </a:rPr>
              <a:t>methyl </a:t>
            </a:r>
            <a:r>
              <a:rPr lang="en-US" sz="1600" dirty="0" err="1">
                <a:solidFill>
                  <a:schemeClr val="tx1"/>
                </a:solidFill>
                <a:latin typeface="Calibri" panose="020F0502020204030204" pitchFamily="34" charset="0"/>
                <a:cs typeface="Calibri" panose="020F0502020204030204" pitchFamily="34" charset="0"/>
              </a:rPr>
              <a:t>stereate</a:t>
            </a:r>
            <a:r>
              <a:rPr lang="en-US" sz="1600" dirty="0">
                <a:solidFill>
                  <a:schemeClr val="tx1"/>
                </a:solidFill>
                <a:latin typeface="Calibri" panose="020F0502020204030204" pitchFamily="34" charset="0"/>
                <a:cs typeface="Calibri" panose="020F0502020204030204" pitchFamily="34" charset="0"/>
              </a:rPr>
              <a:t> (</a:t>
            </a:r>
            <a:r>
              <a:rPr lang="en-US" sz="1600">
                <a:solidFill>
                  <a:schemeClr val="tx1"/>
                </a:solidFill>
                <a:latin typeface="Calibri" panose="020F0502020204030204" pitchFamily="34" charset="0"/>
                <a:cs typeface="Calibri" panose="020F0502020204030204" pitchFamily="34" charset="0"/>
              </a:rPr>
              <a:t>C18:0), </a:t>
            </a:r>
            <a:r>
              <a:rPr lang="en-US" sz="1600" dirty="0">
                <a:solidFill>
                  <a:schemeClr val="tx1"/>
                </a:solidFill>
                <a:latin typeface="Calibri" panose="020F0502020204030204" pitchFamily="34" charset="0"/>
                <a:cs typeface="Calibri" panose="020F0502020204030204" pitchFamily="34" charset="0"/>
              </a:rPr>
              <a:t>methyl oleate(</a:t>
            </a:r>
            <a:r>
              <a:rPr lang="en-US" sz="1600">
                <a:solidFill>
                  <a:schemeClr val="tx1"/>
                </a:solidFill>
                <a:latin typeface="Calibri" panose="020F0502020204030204" pitchFamily="34" charset="0"/>
                <a:cs typeface="Calibri" panose="020F0502020204030204" pitchFamily="34" charset="0"/>
              </a:rPr>
              <a:t>C18:1), </a:t>
            </a:r>
            <a:r>
              <a:rPr lang="en-US" sz="1600" dirty="0">
                <a:solidFill>
                  <a:schemeClr val="tx1"/>
                </a:solidFill>
                <a:latin typeface="Calibri" panose="020F0502020204030204" pitchFamily="34" charset="0"/>
                <a:cs typeface="Calibri" panose="020F0502020204030204" pitchFamily="34" charset="0"/>
              </a:rPr>
              <a:t>methyl linoleate (C18:2) and methyl </a:t>
            </a:r>
            <a:r>
              <a:rPr lang="en-US" sz="1600" dirty="0" err="1">
                <a:solidFill>
                  <a:schemeClr val="tx1"/>
                </a:solidFill>
                <a:latin typeface="Calibri" panose="020F0502020204030204" pitchFamily="34" charset="0"/>
                <a:cs typeface="Calibri" panose="020F0502020204030204" pitchFamily="34" charset="0"/>
              </a:rPr>
              <a:t>linolenate</a:t>
            </a:r>
            <a:r>
              <a:rPr lang="en-US" sz="1600" dirty="0">
                <a:solidFill>
                  <a:schemeClr val="tx1"/>
                </a:solidFill>
                <a:latin typeface="Calibri" panose="020F0502020204030204" pitchFamily="34" charset="0"/>
                <a:cs typeface="Calibri" panose="020F0502020204030204" pitchFamily="34" charset="0"/>
              </a:rPr>
              <a:t> (C18:3) are suitable candidates for biodiesel production.</a:t>
            </a:r>
            <a:endParaRPr lang="el-GR" sz="1600" dirty="0">
              <a:solidFill>
                <a:schemeClr val="tx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cstate="print"/>
          <a:stretch>
            <a:fillRect/>
          </a:stretch>
        </p:blipFill>
        <p:spPr>
          <a:xfrm>
            <a:off x="144413" y="0"/>
            <a:ext cx="1152128" cy="1228937"/>
          </a:xfrm>
          <a:prstGeom prst="rect">
            <a:avLst/>
          </a:prstGeom>
        </p:spPr>
      </p:pic>
      <p:sp>
        <p:nvSpPr>
          <p:cNvPr id="10" name="AutoShape 22">
            <a:hlinkClick r:id="rId3" action="ppaction://hlinksldjump"/>
          </p:cNvPr>
          <p:cNvSpPr>
            <a:spLocks noChangeArrowheads="1"/>
          </p:cNvSpPr>
          <p:nvPr/>
        </p:nvSpPr>
        <p:spPr bwMode="auto">
          <a:xfrm>
            <a:off x="11116556" y="5981079"/>
            <a:ext cx="504825" cy="431800"/>
          </a:xfrm>
          <a:prstGeom prst="rightArrow">
            <a:avLst>
              <a:gd name="adj1" fmla="val 55880"/>
              <a:gd name="adj2" fmla="val 67278"/>
            </a:avLst>
          </a:prstGeom>
          <a:solidFill>
            <a:schemeClr val="bg1"/>
          </a:solidFill>
          <a:ln w="9525" algn="ctr">
            <a:noFill/>
            <a:miter lim="800000"/>
            <a:headEnd/>
            <a:tailEnd/>
          </a:ln>
          <a:effectLst/>
        </p:spPr>
        <p:txBody>
          <a:bodyPr wrap="none" anchor="ctr"/>
          <a:lstStyle/>
          <a:p>
            <a:endParaRPr lang="nl-NL"/>
          </a:p>
        </p:txBody>
      </p:sp>
      <p:sp>
        <p:nvSpPr>
          <p:cNvPr id="11" name="Text Box 21">
            <a:hlinkClick r:id="rId4" action="ppaction://hlinksldjump"/>
          </p:cNvPr>
          <p:cNvSpPr txBox="1">
            <a:spLocks noChangeArrowheads="1"/>
          </p:cNvSpPr>
          <p:nvPr/>
        </p:nvSpPr>
        <p:spPr bwMode="auto">
          <a:xfrm>
            <a:off x="10382640" y="5955679"/>
            <a:ext cx="986329" cy="457200"/>
          </a:xfrm>
          <a:prstGeom prst="rect">
            <a:avLst/>
          </a:prstGeom>
          <a:noFill/>
          <a:ln w="9525" algn="ctr">
            <a:noFill/>
            <a:miter lim="800000"/>
            <a:headEnd/>
            <a:tailEnd/>
          </a:ln>
          <a:effectLst/>
        </p:spPr>
        <p:txBody>
          <a:bodyPr wrap="square">
            <a:spAutoFit/>
          </a:bodyPr>
          <a:lstStyle/>
          <a:p>
            <a:pPr>
              <a:spcBef>
                <a:spcPct val="50000"/>
              </a:spcBef>
            </a:pPr>
            <a:r>
              <a:rPr lang="nl-NL" sz="2400" b="1" dirty="0">
                <a:solidFill>
                  <a:schemeClr val="bg1"/>
                </a:solidFill>
              </a:rPr>
              <a:t>1/3</a:t>
            </a:r>
            <a:endParaRPr lang="en-GB" sz="2400" b="1" dirty="0">
              <a:solidFill>
                <a:schemeClr val="bg1"/>
              </a:solidFill>
            </a:endParaRPr>
          </a:p>
        </p:txBody>
      </p:sp>
      <p:sp>
        <p:nvSpPr>
          <p:cNvPr id="9" name="Ορθογώνιο 8">
            <a:extLst>
              <a:ext uri="{FF2B5EF4-FFF2-40B4-BE49-F238E27FC236}">
                <a16:creationId xmlns:a16="http://schemas.microsoft.com/office/drawing/2014/main" xmlns="" id="{F8A1CA78-8854-47EB-B596-EEEF92969557}"/>
              </a:ext>
            </a:extLst>
          </p:cNvPr>
          <p:cNvSpPr/>
          <p:nvPr/>
        </p:nvSpPr>
        <p:spPr>
          <a:xfrm>
            <a:off x="1241205" y="13220"/>
            <a:ext cx="10003882" cy="1046440"/>
          </a:xfrm>
          <a:prstGeom prst="rect">
            <a:avLst/>
          </a:prstGeom>
        </p:spPr>
        <p:txBody>
          <a:bodyPr wrap="square">
            <a:spAutoFit/>
          </a:bodyPr>
          <a:lstStyle/>
          <a:p>
            <a:pPr algn="ctr"/>
            <a:r>
              <a:rPr lang="en-US" sz="2000" b="1" dirty="0">
                <a:solidFill>
                  <a:srgbClr val="202066"/>
                </a:solidFill>
                <a:effectLst>
                  <a:outerShdw blurRad="38100" dist="38100" dir="2700000" algn="tl">
                    <a:srgbClr val="000000">
                      <a:alpha val="43137"/>
                    </a:srgbClr>
                  </a:outerShdw>
                </a:effectLst>
              </a:rPr>
              <a:t>Biochar from different feedstocks as catalysts for the conversion of algal lipid into biodiesel</a:t>
            </a:r>
            <a:r>
              <a:rPr lang="en-US" sz="1100" dirty="0">
                <a:solidFill>
                  <a:srgbClr val="202066"/>
                </a:solidFill>
              </a:rPr>
              <a:t/>
            </a:r>
            <a:br>
              <a:rPr lang="en-US" sz="1100" dirty="0">
                <a:solidFill>
                  <a:srgbClr val="202066"/>
                </a:solidFill>
              </a:rPr>
            </a:br>
            <a:r>
              <a:rPr lang="en-US" sz="1100" dirty="0" err="1">
                <a:solidFill>
                  <a:srgbClr val="202066"/>
                </a:solidFill>
              </a:rPr>
              <a:t>Vassiliki</a:t>
            </a:r>
            <a:r>
              <a:rPr lang="en-US" sz="1100" dirty="0">
                <a:solidFill>
                  <a:srgbClr val="202066"/>
                </a:solidFill>
              </a:rPr>
              <a:t> D. </a:t>
            </a:r>
            <a:r>
              <a:rPr lang="en-US" sz="1100" dirty="0" err="1">
                <a:solidFill>
                  <a:srgbClr val="202066"/>
                </a:solidFill>
              </a:rPr>
              <a:t>Tsavatopoulou</a:t>
            </a:r>
            <a:r>
              <a:rPr lang="en-US" sz="1100" dirty="0">
                <a:solidFill>
                  <a:srgbClr val="202066"/>
                </a:solidFill>
              </a:rPr>
              <a:t> (1), Andriana F. </a:t>
            </a:r>
            <a:r>
              <a:rPr lang="en-US" sz="1100" dirty="0" err="1">
                <a:solidFill>
                  <a:srgbClr val="202066"/>
                </a:solidFill>
              </a:rPr>
              <a:t>Aravantinou</a:t>
            </a:r>
            <a:r>
              <a:rPr lang="en-US" sz="1100" dirty="0">
                <a:solidFill>
                  <a:srgbClr val="202066"/>
                </a:solidFill>
              </a:rPr>
              <a:t> (1), John Vakros (2), and </a:t>
            </a:r>
            <a:r>
              <a:rPr lang="en-US" sz="1100" dirty="0" err="1">
                <a:solidFill>
                  <a:srgbClr val="202066"/>
                </a:solidFill>
              </a:rPr>
              <a:t>Ioannis</a:t>
            </a:r>
            <a:r>
              <a:rPr lang="en-US" sz="1100" dirty="0">
                <a:solidFill>
                  <a:srgbClr val="202066"/>
                </a:solidFill>
              </a:rPr>
              <a:t> D. </a:t>
            </a:r>
            <a:r>
              <a:rPr lang="en-US" sz="1100" dirty="0" err="1">
                <a:solidFill>
                  <a:srgbClr val="202066"/>
                </a:solidFill>
              </a:rPr>
              <a:t>Manariotis</a:t>
            </a:r>
            <a:r>
              <a:rPr lang="en-US" sz="1100" dirty="0">
                <a:solidFill>
                  <a:srgbClr val="202066"/>
                </a:solidFill>
              </a:rPr>
              <a:t> (1) (1) University of Patras, Department of Civil Engineering, 26504 Patras, Greece (</a:t>
            </a:r>
            <a:r>
              <a:rPr lang="en-US" sz="1100" dirty="0" err="1">
                <a:solidFill>
                  <a:srgbClr val="202066"/>
                </a:solidFill>
              </a:rPr>
              <a:t>idman@upatras.gr</a:t>
            </a:r>
            <a:r>
              <a:rPr lang="en-US" sz="1100" dirty="0">
                <a:solidFill>
                  <a:srgbClr val="202066"/>
                </a:solidFill>
              </a:rPr>
              <a:t>), (2) University of Patras, Department of Chemistry, 26504 Patras, Greece</a:t>
            </a:r>
            <a:endParaRPr lang="el-GR" sz="1100" dirty="0">
              <a:solidFill>
                <a:srgbClr val="202066"/>
              </a:solidFill>
            </a:endParaRPr>
          </a:p>
        </p:txBody>
      </p:sp>
      <p:pic>
        <p:nvPicPr>
          <p:cNvPr id="7" name="Εικόνα 6">
            <a:extLst>
              <a:ext uri="{FF2B5EF4-FFF2-40B4-BE49-F238E27FC236}">
                <a16:creationId xmlns:a16="http://schemas.microsoft.com/office/drawing/2014/main" xmlns="" id="{8389F4C2-0745-410C-9984-998E6C0AE4EC}"/>
              </a:ext>
            </a:extLst>
          </p:cNvPr>
          <p:cNvPicPr>
            <a:picLocks noChangeAspect="1"/>
          </p:cNvPicPr>
          <p:nvPr/>
        </p:nvPicPr>
        <p:blipFill>
          <a:blip r:embed="rId5"/>
          <a:stretch>
            <a:fillRect/>
          </a:stretch>
        </p:blipFill>
        <p:spPr>
          <a:xfrm>
            <a:off x="11368969" y="6571463"/>
            <a:ext cx="823031" cy="286537"/>
          </a:xfrm>
          <a:prstGeom prst="rect">
            <a:avLst/>
          </a:prstGeom>
        </p:spPr>
      </p:pic>
      <p:pic>
        <p:nvPicPr>
          <p:cNvPr id="8" name="Εικόνα 7">
            <a:extLst>
              <a:ext uri="{FF2B5EF4-FFF2-40B4-BE49-F238E27FC236}">
                <a16:creationId xmlns:a16="http://schemas.microsoft.com/office/drawing/2014/main" xmlns="" id="{9C566F64-5961-419D-852A-E5AE74AA0A84}"/>
              </a:ext>
            </a:extLst>
          </p:cNvPr>
          <p:cNvPicPr>
            <a:picLocks noChangeAspect="1"/>
          </p:cNvPicPr>
          <p:nvPr/>
        </p:nvPicPr>
        <p:blipFill>
          <a:blip r:embed="rId6"/>
          <a:stretch>
            <a:fillRect/>
          </a:stretch>
        </p:blipFill>
        <p:spPr>
          <a:xfrm>
            <a:off x="1420213" y="1975876"/>
            <a:ext cx="7495922" cy="3280321"/>
          </a:xfrm>
          <a:prstGeom prst="rect">
            <a:avLst/>
          </a:prstGeom>
        </p:spPr>
      </p:pic>
    </p:spTree>
    <p:extLst>
      <p:ext uri="{BB962C8B-B14F-4D97-AF65-F5344CB8AC3E}">
        <p14:creationId xmlns:p14="http://schemas.microsoft.com/office/powerpoint/2010/main" xmlns="" val="238111658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946</TotalTime>
  <Words>1228</Words>
  <Application>Microsoft Macintosh PowerPoint</Application>
  <PresentationFormat>Προσαρμογή</PresentationFormat>
  <Paragraphs>169</Paragraphs>
  <Slides>13</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13</vt:i4>
      </vt:variant>
    </vt:vector>
  </HeadingPairs>
  <TitlesOfParts>
    <vt:vector size="15" baseType="lpstr">
      <vt:lpstr>Facet</vt:lpstr>
      <vt:lpstr>Document</vt:lpstr>
      <vt:lpstr>Biochar from different feedstocks as catalysts for the conversion of algal lipid into biodiesel </vt:lpstr>
      <vt:lpstr>Biochar </vt:lpstr>
      <vt:lpstr>Materials &amp; Methods</vt:lpstr>
      <vt:lpstr>Microalgae cultivation</vt:lpstr>
      <vt:lpstr>Biochar preparation</vt:lpstr>
      <vt:lpstr>Lipid Extraction</vt:lpstr>
      <vt:lpstr>Transesterification of algal lipids</vt:lpstr>
      <vt:lpstr>Biochar Characterization</vt:lpstr>
      <vt:lpstr>Transesterification results</vt:lpstr>
      <vt:lpstr>Transesterification results</vt:lpstr>
      <vt:lpstr>Transesterification results</vt:lpstr>
      <vt:lpstr>Conclusions</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Biochar as catalyst for conversion of algal lipid into biodiesel   Vassiliki D. Tsavatopoulou (1), John Vakros (2), and Ioannis D. Manariotis (1) (1) University of Patras, Department of Civil Engineering, 26504 Patras, Greece (idman@upatras.gr), (2) University of Patras, Department of Chemistry, 26504 Patras, Greece</dc:title>
  <dc:creator>Windows User</dc:creator>
  <cp:lastModifiedBy>User</cp:lastModifiedBy>
  <cp:revision>73</cp:revision>
  <dcterms:created xsi:type="dcterms:W3CDTF">2019-03-26T07:57:12Z</dcterms:created>
  <dcterms:modified xsi:type="dcterms:W3CDTF">2020-05-03T20:08:42Z</dcterms:modified>
</cp:coreProperties>
</file>