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0" r:id="rId3"/>
    <p:sldId id="267" r:id="rId4"/>
    <p:sldId id="262" r:id="rId5"/>
    <p:sldId id="269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27F38F-47ED-4AD5-AA40-F10B560F6A3F}">
          <p14:sldIdLst>
            <p14:sldId id="265"/>
            <p14:sldId id="270"/>
            <p14:sldId id="267"/>
            <p14:sldId id="262"/>
            <p14:sldId id="269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/>
  </p:normalViewPr>
  <p:slideViewPr>
    <p:cSldViewPr snapToGrid="0">
      <p:cViewPr varScale="1">
        <p:scale>
          <a:sx n="54" d="100"/>
          <a:sy n="54" d="100"/>
        </p:scale>
        <p:origin x="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7C174-F433-410D-B76B-CA570A800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cap="all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6F3706-EED9-4A96-99C4-510E83D9F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D143C-88A3-49E1-BB22-CCF1732B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728B-EE9C-4C57-9039-E8350587496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30926-213D-41F8-B1FF-F98604770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E922F-84D4-41E1-8181-7CC018FD0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16C-7498-4069-8EE1-B524CF009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68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A577A-CCA1-43CA-BFF8-11B90F699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8D38F0-4A92-442E-94CA-99F90EB2B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76DC0-22F3-43C4-9101-5714018D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728B-EE9C-4C57-9039-E8350587496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22062-3AAA-4148-82F3-D491088B8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772E0-AF93-44B1-A17F-13569F28A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16C-7498-4069-8EE1-B524CF009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88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73D4DA-C26D-4EA9-8365-A79BA35AE2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A4E54-0D08-462F-9A4E-E2B00427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DCC4E-1A87-47EF-94C0-EAE61480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728B-EE9C-4C57-9039-E8350587496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3BA18-0223-4819-A3D7-B84D80FA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2558A-5281-4D43-9FF5-49A00A73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16C-7498-4069-8EE1-B524CF009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995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t in to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E783C2-A73E-4F5D-9417-BE94D88E4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728B-EE9C-4C57-9039-E8350587496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117208-1D08-4892-9ACA-9491895A0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F59AA-FC58-4B5A-8BA2-D21B0EA4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16C-7498-4069-8EE1-B524CF0090AE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83EC4B-0368-4B1C-8F4A-57B66A00D8C4}"/>
              </a:ext>
            </a:extLst>
          </p:cNvPr>
          <p:cNvGrpSpPr/>
          <p:nvPr userDrawn="1"/>
        </p:nvGrpSpPr>
        <p:grpSpPr>
          <a:xfrm>
            <a:off x="1784193" y="1903067"/>
            <a:ext cx="3797189" cy="3360651"/>
            <a:chOff x="4138612" y="2274838"/>
            <a:chExt cx="3797189" cy="336065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B60F070-CA37-4624-962E-6099614EA8F3}"/>
                </a:ext>
              </a:extLst>
            </p:cNvPr>
            <p:cNvSpPr txBox="1"/>
            <p:nvPr/>
          </p:nvSpPr>
          <p:spPr>
            <a:xfrm>
              <a:off x="4686300" y="2274838"/>
              <a:ext cx="3249501" cy="326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300000"/>
                </a:lnSpc>
              </a:pPr>
              <a:r>
                <a:rPr lang="en-GB" dirty="0">
                  <a:solidFill>
                    <a:schemeClr val="bg1"/>
                  </a:solidFill>
                  <a:latin typeface="Raleway" panose="020B0503030101060003" pitchFamily="34" charset="0"/>
                </a:rPr>
                <a:t>www.2excelgeospatial.com</a:t>
              </a:r>
            </a:p>
            <a:p>
              <a:pPr>
                <a:lnSpc>
                  <a:spcPct val="300000"/>
                </a:lnSpc>
              </a:pPr>
              <a:r>
                <a:rPr lang="en-GB" dirty="0">
                  <a:solidFill>
                    <a:schemeClr val="bg1"/>
                  </a:solidFill>
                  <a:latin typeface="Raleway" panose="020B0503030101060003" pitchFamily="34" charset="0"/>
                </a:rPr>
                <a:t>info@2excelgeospatial.com</a:t>
              </a:r>
            </a:p>
            <a:p>
              <a:pPr>
                <a:lnSpc>
                  <a:spcPct val="300000"/>
                </a:lnSpc>
              </a:pPr>
              <a:r>
                <a:rPr lang="en-GB" dirty="0">
                  <a:solidFill>
                    <a:schemeClr val="bg1"/>
                  </a:solidFill>
                  <a:latin typeface="Raleway" panose="020B0503030101060003" pitchFamily="34" charset="0"/>
                </a:rPr>
                <a:t>@2excelgeo</a:t>
              </a:r>
            </a:p>
            <a:p>
              <a:pPr>
                <a:lnSpc>
                  <a:spcPct val="300000"/>
                </a:lnSpc>
              </a:pPr>
              <a:r>
                <a:rPr lang="en-GB" dirty="0">
                  <a:solidFill>
                    <a:schemeClr val="bg1"/>
                  </a:solidFill>
                  <a:latin typeface="Raleway" panose="020B0503030101060003" pitchFamily="34" charset="0"/>
                </a:rPr>
                <a:t>2Excel geospatial</a:t>
              </a:r>
            </a:p>
          </p:txBody>
        </p:sp>
        <p:pic>
          <p:nvPicPr>
            <p:cNvPr id="9" name="Picture 2" descr="Image result for twitter png">
              <a:extLst>
                <a:ext uri="{FF2B5EF4-FFF2-40B4-BE49-F238E27FC236}">
                  <a16:creationId xmlns:a16="http://schemas.microsoft.com/office/drawing/2014/main" id="{A0BC645B-CB9C-43EF-BF66-05A7393DC9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8612" y="4272681"/>
              <a:ext cx="547688" cy="54768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Image result for linkedin png">
              <a:extLst>
                <a:ext uri="{FF2B5EF4-FFF2-40B4-BE49-F238E27FC236}">
                  <a16:creationId xmlns:a16="http://schemas.microsoft.com/office/drawing/2014/main" id="{776EE106-AB95-4EB6-896B-AB5C35C625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8612" y="5087801"/>
              <a:ext cx="547688" cy="547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Image result for web png">
              <a:extLst>
                <a:ext uri="{FF2B5EF4-FFF2-40B4-BE49-F238E27FC236}">
                  <a16:creationId xmlns:a16="http://schemas.microsoft.com/office/drawing/2014/main" id="{A6F16E12-4C27-40DE-8D5B-3E6AAD4614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8612" y="2566947"/>
              <a:ext cx="547688" cy="547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Image result for mail png">
              <a:extLst>
                <a:ext uri="{FF2B5EF4-FFF2-40B4-BE49-F238E27FC236}">
                  <a16:creationId xmlns:a16="http://schemas.microsoft.com/office/drawing/2014/main" id="{D8A8BFC9-E959-4E46-882C-81DD6E1D93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38612" y="3435310"/>
              <a:ext cx="547688" cy="547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3000AEE-D1A4-4B11-B834-1E51F7AAD38A}"/>
              </a:ext>
            </a:extLst>
          </p:cNvPr>
          <p:cNvSpPr txBox="1"/>
          <p:nvPr userDrawn="1"/>
        </p:nvSpPr>
        <p:spPr>
          <a:xfrm>
            <a:off x="1784193" y="913326"/>
            <a:ext cx="3519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in touch</a:t>
            </a:r>
          </a:p>
        </p:txBody>
      </p:sp>
    </p:spTree>
    <p:extLst>
      <p:ext uri="{BB962C8B-B14F-4D97-AF65-F5344CB8AC3E}">
        <p14:creationId xmlns:p14="http://schemas.microsoft.com/office/powerpoint/2010/main" val="233676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F635-B965-4E75-A215-E8B304012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C61F8-2EFB-4AC9-A3DE-6579CDE82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7A6EC-E1F2-4526-9E85-D7320DEDA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728B-EE9C-4C57-9039-E8350587496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BF2E4-D6D7-406D-ADD5-551AD7017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2ABE2-37CC-422A-BC2F-FF6783EB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16C-7498-4069-8EE1-B524CF009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38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7F09-7981-4FF3-9ECD-60CC646D3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9EFED-1FA6-4E1C-ABCC-6522F5F0F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0A11D-3EF8-43B2-BFCB-A66B1361F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728B-EE9C-4C57-9039-E8350587496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E0EFD-1BFF-4674-B6F2-9C4D1FBC2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D33C9-EAA9-4175-9AC2-5CA03359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16C-7498-4069-8EE1-B524CF009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52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521A0-0852-4BAA-87CF-DF0747A0A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54E3D-CCC8-4288-B9FB-749DDDB78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911A8-FB9F-4A94-A493-B459FB4FD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F530B-D61D-4E7D-9356-0A306224A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728B-EE9C-4C57-9039-E8350587496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8CE94-EFD2-4EA4-B1D3-BBA9CF144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2343A-1E7B-4E17-B59A-C394C07A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16C-7498-4069-8EE1-B524CF009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41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0CE64-8FAC-4B09-95F4-3D0A1B12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6725E-FD62-45C9-A436-F79E6478E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A54E9-D4D4-4F1A-BA23-5A957E69F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BC9B61-1B3D-4597-8297-AED2760344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B43F55-080A-4067-880A-63634891E0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302C50-CAD5-421B-B46F-EA7A4F9E1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728B-EE9C-4C57-9039-E8350587496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1E5788-70DA-45E6-93A2-ED9689C59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EF2ED3-E313-4BA0-900C-1995DF5E9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16C-7498-4069-8EE1-B524CF009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00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3F43-3E48-47F6-8217-8002BB843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941589-54FB-4437-8EAD-D8AEA7B41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728B-EE9C-4C57-9039-E8350587496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168531-3EB5-4515-B6DD-2EA056C36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B0DDA-3536-447B-9F92-DA84ABF81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16C-7498-4069-8EE1-B524CF009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34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E51152-AB53-4921-A74C-BAFA9C44B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728B-EE9C-4C57-9039-E8350587496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E95C4-15E2-49D1-BCCB-4D418940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A9FC2-1E2D-4A83-AA4A-19A55ADA4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16C-7498-4069-8EE1-B524CF009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97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9B83E-B32E-42C2-BE77-46D9B7E33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628D7-ED9C-4EA8-A505-7C29E7A5B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FC0F6A-EDFA-47C7-B65D-D6FCD25AB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1D826-68D2-4C83-9A64-CACCA5553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728B-EE9C-4C57-9039-E8350587496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3E47F-DBD1-44F2-965C-19B562DAF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563D4-C4A4-4E13-A392-B93D068B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16C-7498-4069-8EE1-B524CF009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55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B057F-3BAA-4D8D-9B64-5D91CB1A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CD2F62-5474-4A3D-B01C-418581A04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0E9A8-261D-4C16-AA24-139D29B05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19072-69E1-4CDC-8ABB-4E62921B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728B-EE9C-4C57-9039-E8350587496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E18C0-75D2-4A0F-8637-DBFF2AE79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C2046-C642-43DE-BF40-2701BD9E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16C-7498-4069-8EE1-B524CF009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46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A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556B1A-B6E7-42EB-B16C-AFC9A9E04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7425D-9CEC-4B12-B2C7-8651E78DD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CC68B-E5C2-4D5C-ADEC-13979A28F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E728B-EE9C-4C57-9039-E8350587496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DB295-0795-46E7-A3CC-34C76CAFA1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86784-A446-4303-A745-BD5DA5672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522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1516C-7498-4069-8EE1-B524CF0090AE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48204E-EB08-4168-951C-D9E0192F955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3" y="5679441"/>
            <a:ext cx="11794334" cy="90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5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Raleway" panose="020B0503030101060003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aleway" panose="020B0503030101060003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Raleway" panose="020B0503030101060003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aleway" panose="020B0503030101060003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aleway" panose="020B0503030101060003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9445E47-727F-443C-A658-6070342C80DA}"/>
              </a:ext>
            </a:extLst>
          </p:cNvPr>
          <p:cNvSpPr txBox="1">
            <a:spLocks/>
          </p:cNvSpPr>
          <p:nvPr/>
        </p:nvSpPr>
        <p:spPr>
          <a:xfrm>
            <a:off x="546265" y="767265"/>
            <a:ext cx="11269683" cy="234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 sz="4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 </a:t>
            </a:r>
            <a:r>
              <a:rPr lang="en-GB" sz="4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rhododendron in a </a:t>
            </a:r>
            <a:endParaRPr lang="en-GB" sz="45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deciduous </a:t>
            </a:r>
            <a:r>
              <a:rPr lang="en-GB" sz="4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woodland </a:t>
            </a:r>
            <a:r>
              <a:rPr lang="en-GB" sz="4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GB" sz="4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airborne </a:t>
            </a:r>
            <a:endParaRPr lang="en-GB" sz="45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hyperspectral remote </a:t>
            </a:r>
            <a:r>
              <a:rPr lang="en-GB" sz="4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sensing</a:t>
            </a:r>
            <a:r>
              <a:rPr lang="en-GB" sz="4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7511" y="2426017"/>
            <a:ext cx="115071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Gary Llewellyn, Loreena Jaouen, Jennifer Killeen, Chloe Barnes,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Luke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Platts, Steve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David Mothersdill</a:t>
            </a: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gary.llewellyn@2excel.uk</a:t>
            </a: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D696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EGU2020-19931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55" y="1686297"/>
            <a:ext cx="6008225" cy="3148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96447" y="1686297"/>
            <a:ext cx="45957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NEO </a:t>
            </a:r>
            <a:r>
              <a:rPr lang="en-GB" sz="2400" dirty="0" err="1" smtClean="0">
                <a:solidFill>
                  <a:schemeClr val="bg1"/>
                </a:solidFill>
              </a:rPr>
              <a:t>HySPEX</a:t>
            </a:r>
            <a:r>
              <a:rPr lang="en-GB" sz="2400" dirty="0" smtClean="0">
                <a:solidFill>
                  <a:schemeClr val="bg1"/>
                </a:solidFill>
              </a:rPr>
              <a:t> VNIR sensor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Spectral range: 400 – 1000nm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Spatial bands: 1800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Spectral channels: 186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Spectral sampling: 3.26nm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Bit resolution: 16 bit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Flight height (above ground level): 1000m  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93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9445E47-727F-443C-A658-6070342C80DA}"/>
              </a:ext>
            </a:extLst>
          </p:cNvPr>
          <p:cNvSpPr txBox="1">
            <a:spLocks/>
          </p:cNvSpPr>
          <p:nvPr/>
        </p:nvSpPr>
        <p:spPr>
          <a:xfrm>
            <a:off x="593765" y="541629"/>
            <a:ext cx="10782795" cy="1904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Rhododendron (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Rhododendron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ponticum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) has been identified as an invasive non-native species (INNS) in the UK and a potential carrier of plant pathogen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Phytophthora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ramorum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2" y="2231001"/>
            <a:ext cx="2815359" cy="372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51366" y="2231002"/>
            <a:ext cx="4892634" cy="372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92" y="2324594"/>
            <a:ext cx="4722421" cy="354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4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5" y="610001"/>
            <a:ext cx="6693551" cy="4852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99" y="598123"/>
            <a:ext cx="4678879" cy="4057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8949" y="4750913"/>
            <a:ext cx="4678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resolution satellite solutions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468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3" y="376960"/>
            <a:ext cx="3832609" cy="35804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44" y="399284"/>
            <a:ext cx="3744849" cy="35581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755" y="399284"/>
            <a:ext cx="3523819" cy="3635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3" y="4120737"/>
            <a:ext cx="3835616" cy="24344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8244" y="4120737"/>
            <a:ext cx="7493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Airborne hyperspectral data allows for the detection of specific understorey species rather than the general identification of similar under-storey species, i.e. Potential Rhododendron.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748" y="5567287"/>
            <a:ext cx="539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In this example, spectral angle mapper (SAM) values are used to separate three understorey species.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5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5647" y="261257"/>
            <a:ext cx="4035296" cy="58307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31" y="451262"/>
            <a:ext cx="3857662" cy="54507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0769" y="591305"/>
            <a:ext cx="64126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‘high’ spatial resolution satellite data could identify areas 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‘potential rhododendron</a:t>
            </a:r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’, the discrimination 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rhododendron from other understorey woodland vegetation was not </a:t>
            </a:r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hyperspectral systems could specifically identify rhododendron in the understorey and </a:t>
            </a:r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airborne hyperspectral systems could provide both the spatial and spectral resolution required to identify and map rhododendron coverage.  </a:t>
            </a:r>
            <a:endParaRPr lang="en-GB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982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_ppt_template_widescreen.potx" id="{3C97688A-5A97-4C5E-BAB2-8BAEC64B490D}" vid="{5547045E-B1C4-4083-8740-A0350203F5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geo_ppt_template_widescreen_image</Template>
  <TotalTime>710</TotalTime>
  <Words>206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Open Sans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Barnes</dc:creator>
  <cp:lastModifiedBy>Gary Llewellyn</cp:lastModifiedBy>
  <cp:revision>61</cp:revision>
  <dcterms:created xsi:type="dcterms:W3CDTF">2020-03-26T14:15:18Z</dcterms:created>
  <dcterms:modified xsi:type="dcterms:W3CDTF">2020-05-07T07:37:40Z</dcterms:modified>
</cp:coreProperties>
</file>