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9" r:id="rId2"/>
    <p:sldId id="328" r:id="rId3"/>
    <p:sldId id="329" r:id="rId4"/>
    <p:sldId id="318" r:id="rId5"/>
    <p:sldId id="302" r:id="rId6"/>
    <p:sldId id="303" r:id="rId7"/>
    <p:sldId id="337" r:id="rId8"/>
    <p:sldId id="330" r:id="rId9"/>
    <p:sldId id="331" r:id="rId10"/>
    <p:sldId id="332" r:id="rId11"/>
    <p:sldId id="308" r:id="rId12"/>
    <p:sldId id="307" r:id="rId13"/>
    <p:sldId id="309" r:id="rId14"/>
    <p:sldId id="310" r:id="rId15"/>
    <p:sldId id="317" r:id="rId16"/>
    <p:sldId id="311" r:id="rId17"/>
    <p:sldId id="338" r:id="rId18"/>
    <p:sldId id="339" r:id="rId19"/>
    <p:sldId id="333" r:id="rId20"/>
    <p:sldId id="334" r:id="rId21"/>
    <p:sldId id="335" r:id="rId22"/>
    <p:sldId id="336" r:id="rId23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119" autoAdjust="0"/>
  </p:normalViewPr>
  <p:slideViewPr>
    <p:cSldViewPr>
      <p:cViewPr varScale="1">
        <p:scale>
          <a:sx n="91" d="100"/>
          <a:sy n="91" d="100"/>
        </p:scale>
        <p:origin x="-102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LR_2010\Projects\CANDELA_project\Delivrables\WP2\D2.7\Precision-recal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LR_2010\Projects\CANDELA_project\Delivrables\WP2\D2.7\Precision-recal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LR_2010\Projects\CANDELA_project\Delivrables\WP2\D2.7\Precision-recal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LR_2010\Projects\CANDELA_project\Delivrables\WP2\D2.7\Precision-recal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/>
            </a:pPr>
            <a:r>
              <a:rPr lang="de-DE" sz="1000"/>
              <a:t>Precision / Recall for Bucharest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Multisprectral - precision</c:v>
          </c:tx>
          <c:marker>
            <c:symbol val="none"/>
          </c:marker>
          <c:cat>
            <c:strRef>
              <c:f>Tabelle1!$D$5:$D$16</c:f>
              <c:strCache>
                <c:ptCount val="12"/>
                <c:pt idx="0">
                  <c:v>Administrative and Monument areas</c:v>
                </c:pt>
                <c:pt idx="1">
                  <c:v>Bridges</c:v>
                </c:pt>
                <c:pt idx="2">
                  <c:v>Broadleaf forest</c:v>
                </c:pt>
                <c:pt idx="3">
                  <c:v>Cemeteries</c:v>
                </c:pt>
                <c:pt idx="4">
                  <c:v>Grassland</c:v>
                </c:pt>
                <c:pt idx="5">
                  <c:v>High-density residential areas</c:v>
                </c:pt>
                <c:pt idx="6">
                  <c:v>Medium-density residential areas</c:v>
                </c:pt>
                <c:pt idx="7">
                  <c:v>Mixed urban areas</c:v>
                </c:pt>
                <c:pt idx="8">
                  <c:v>Parking areas</c:v>
                </c:pt>
                <c:pt idx="9">
                  <c:v>Rivers</c:v>
                </c:pt>
                <c:pt idx="10">
                  <c:v>Roads</c:v>
                </c:pt>
                <c:pt idx="11">
                  <c:v>Sports grounds</c:v>
                </c:pt>
              </c:strCache>
            </c:strRef>
          </c:cat>
          <c:val>
            <c:numRef>
              <c:f>Tabelle1!$E$5:$E$16</c:f>
              <c:numCache>
                <c:formatCode>General</c:formatCode>
                <c:ptCount val="12"/>
                <c:pt idx="0">
                  <c:v>50.29</c:v>
                </c:pt>
                <c:pt idx="1">
                  <c:v>42.42</c:v>
                </c:pt>
                <c:pt idx="2">
                  <c:v>82.96</c:v>
                </c:pt>
                <c:pt idx="3">
                  <c:v>44.45</c:v>
                </c:pt>
                <c:pt idx="4">
                  <c:v>41.94</c:v>
                </c:pt>
                <c:pt idx="5">
                  <c:v>46.45</c:v>
                </c:pt>
                <c:pt idx="6">
                  <c:v>73.97</c:v>
                </c:pt>
                <c:pt idx="7">
                  <c:v>56</c:v>
                </c:pt>
                <c:pt idx="8">
                  <c:v>60.61</c:v>
                </c:pt>
                <c:pt idx="9">
                  <c:v>69.37</c:v>
                </c:pt>
                <c:pt idx="10">
                  <c:v>56.37</c:v>
                </c:pt>
                <c:pt idx="11">
                  <c:v>100</c:v>
                </c:pt>
              </c:numCache>
            </c:numRef>
          </c:val>
          <c:smooth val="0"/>
        </c:ser>
        <c:ser>
          <c:idx val="1"/>
          <c:order val="1"/>
          <c:tx>
            <c:v>Multispectral - Recall</c:v>
          </c:tx>
          <c:marker>
            <c:symbol val="none"/>
          </c:marker>
          <c:cat>
            <c:strRef>
              <c:f>Tabelle1!$D$5:$D$16</c:f>
              <c:strCache>
                <c:ptCount val="12"/>
                <c:pt idx="0">
                  <c:v>Administrative and Monument areas</c:v>
                </c:pt>
                <c:pt idx="1">
                  <c:v>Bridges</c:v>
                </c:pt>
                <c:pt idx="2">
                  <c:v>Broadleaf forest</c:v>
                </c:pt>
                <c:pt idx="3">
                  <c:v>Cemeteries</c:v>
                </c:pt>
                <c:pt idx="4">
                  <c:v>Grassland</c:v>
                </c:pt>
                <c:pt idx="5">
                  <c:v>High-density residential areas</c:v>
                </c:pt>
                <c:pt idx="6">
                  <c:v>Medium-density residential areas</c:v>
                </c:pt>
                <c:pt idx="7">
                  <c:v>Mixed urban areas</c:v>
                </c:pt>
                <c:pt idx="8">
                  <c:v>Parking areas</c:v>
                </c:pt>
                <c:pt idx="9">
                  <c:v>Rivers</c:v>
                </c:pt>
                <c:pt idx="10">
                  <c:v>Roads</c:v>
                </c:pt>
                <c:pt idx="11">
                  <c:v>Sports grounds</c:v>
                </c:pt>
              </c:strCache>
            </c:strRef>
          </c:cat>
          <c:val>
            <c:numRef>
              <c:f>Tabelle1!$F$5:$F$16</c:f>
              <c:numCache>
                <c:formatCode>General</c:formatCode>
                <c:ptCount val="12"/>
                <c:pt idx="0">
                  <c:v>36.47</c:v>
                </c:pt>
                <c:pt idx="1">
                  <c:v>58.33</c:v>
                </c:pt>
                <c:pt idx="2">
                  <c:v>41.67</c:v>
                </c:pt>
                <c:pt idx="3">
                  <c:v>36.67</c:v>
                </c:pt>
                <c:pt idx="4">
                  <c:v>71.14</c:v>
                </c:pt>
                <c:pt idx="5">
                  <c:v>58.99</c:v>
                </c:pt>
                <c:pt idx="6">
                  <c:v>57.12</c:v>
                </c:pt>
                <c:pt idx="7">
                  <c:v>39.21</c:v>
                </c:pt>
                <c:pt idx="8">
                  <c:v>43.97</c:v>
                </c:pt>
                <c:pt idx="9">
                  <c:v>64.169999999999973</c:v>
                </c:pt>
                <c:pt idx="10">
                  <c:v>45.39</c:v>
                </c:pt>
                <c:pt idx="11">
                  <c:v>80.95</c:v>
                </c:pt>
              </c:numCache>
            </c:numRef>
          </c:val>
          <c:smooth val="0"/>
        </c:ser>
        <c:ser>
          <c:idx val="2"/>
          <c:order val="2"/>
          <c:tx>
            <c:v>SAR- precision</c:v>
          </c:tx>
          <c:marker>
            <c:symbol val="none"/>
          </c:marker>
          <c:cat>
            <c:strRef>
              <c:f>Tabelle1!$D$5:$D$16</c:f>
              <c:strCache>
                <c:ptCount val="12"/>
                <c:pt idx="0">
                  <c:v>Administrative and Monument areas</c:v>
                </c:pt>
                <c:pt idx="1">
                  <c:v>Bridges</c:v>
                </c:pt>
                <c:pt idx="2">
                  <c:v>Broadleaf forest</c:v>
                </c:pt>
                <c:pt idx="3">
                  <c:v>Cemeteries</c:v>
                </c:pt>
                <c:pt idx="4">
                  <c:v>Grassland</c:v>
                </c:pt>
                <c:pt idx="5">
                  <c:v>High-density residential areas</c:v>
                </c:pt>
                <c:pt idx="6">
                  <c:v>Medium-density residential areas</c:v>
                </c:pt>
                <c:pt idx="7">
                  <c:v>Mixed urban areas</c:v>
                </c:pt>
                <c:pt idx="8">
                  <c:v>Parking areas</c:v>
                </c:pt>
                <c:pt idx="9">
                  <c:v>Rivers</c:v>
                </c:pt>
                <c:pt idx="10">
                  <c:v>Roads</c:v>
                </c:pt>
                <c:pt idx="11">
                  <c:v>Sports grounds</c:v>
                </c:pt>
              </c:strCache>
            </c:strRef>
          </c:cat>
          <c:val>
            <c:numRef>
              <c:f>Tabelle1!$G$5:$G$16</c:f>
              <c:numCache>
                <c:formatCode>General</c:formatCode>
                <c:ptCount val="12"/>
                <c:pt idx="0">
                  <c:v>44.49</c:v>
                </c:pt>
                <c:pt idx="1">
                  <c:v>33.450000000000003</c:v>
                </c:pt>
                <c:pt idx="2">
                  <c:v>56.57</c:v>
                </c:pt>
                <c:pt idx="3">
                  <c:v>41.1</c:v>
                </c:pt>
                <c:pt idx="4">
                  <c:v>40.29</c:v>
                </c:pt>
                <c:pt idx="5">
                  <c:v>43.64</c:v>
                </c:pt>
                <c:pt idx="6">
                  <c:v>51.51</c:v>
                </c:pt>
                <c:pt idx="7">
                  <c:v>53.24</c:v>
                </c:pt>
                <c:pt idx="8">
                  <c:v>50</c:v>
                </c:pt>
                <c:pt idx="9">
                  <c:v>59.08</c:v>
                </c:pt>
                <c:pt idx="10">
                  <c:v>47.84</c:v>
                </c:pt>
                <c:pt idx="11">
                  <c:v>52.31</c:v>
                </c:pt>
              </c:numCache>
            </c:numRef>
          </c:val>
          <c:smooth val="0"/>
        </c:ser>
        <c:ser>
          <c:idx val="3"/>
          <c:order val="3"/>
          <c:tx>
            <c:v>SAR - recall</c:v>
          </c:tx>
          <c:marker>
            <c:symbol val="none"/>
          </c:marker>
          <c:cat>
            <c:strRef>
              <c:f>Tabelle1!$D$5:$D$16</c:f>
              <c:strCache>
                <c:ptCount val="12"/>
                <c:pt idx="0">
                  <c:v>Administrative and Monument areas</c:v>
                </c:pt>
                <c:pt idx="1">
                  <c:v>Bridges</c:v>
                </c:pt>
                <c:pt idx="2">
                  <c:v>Broadleaf forest</c:v>
                </c:pt>
                <c:pt idx="3">
                  <c:v>Cemeteries</c:v>
                </c:pt>
                <c:pt idx="4">
                  <c:v>Grassland</c:v>
                </c:pt>
                <c:pt idx="5">
                  <c:v>High-density residential areas</c:v>
                </c:pt>
                <c:pt idx="6">
                  <c:v>Medium-density residential areas</c:v>
                </c:pt>
                <c:pt idx="7">
                  <c:v>Mixed urban areas</c:v>
                </c:pt>
                <c:pt idx="8">
                  <c:v>Parking areas</c:v>
                </c:pt>
                <c:pt idx="9">
                  <c:v>Rivers</c:v>
                </c:pt>
                <c:pt idx="10">
                  <c:v>Roads</c:v>
                </c:pt>
                <c:pt idx="11">
                  <c:v>Sports grounds</c:v>
                </c:pt>
              </c:strCache>
            </c:strRef>
          </c:cat>
          <c:val>
            <c:numRef>
              <c:f>Tabelle1!$H$5:$H$16</c:f>
              <c:numCache>
                <c:formatCode>General</c:formatCode>
                <c:ptCount val="12"/>
                <c:pt idx="0">
                  <c:v>42.3</c:v>
                </c:pt>
                <c:pt idx="1">
                  <c:v>37.5</c:v>
                </c:pt>
                <c:pt idx="2">
                  <c:v>52.87</c:v>
                </c:pt>
                <c:pt idx="3">
                  <c:v>36.57</c:v>
                </c:pt>
                <c:pt idx="4">
                  <c:v>77.62</c:v>
                </c:pt>
                <c:pt idx="5">
                  <c:v>39.659999999999997</c:v>
                </c:pt>
                <c:pt idx="6">
                  <c:v>42.05</c:v>
                </c:pt>
                <c:pt idx="7">
                  <c:v>38.72</c:v>
                </c:pt>
                <c:pt idx="8">
                  <c:v>37</c:v>
                </c:pt>
                <c:pt idx="9">
                  <c:v>47.5</c:v>
                </c:pt>
                <c:pt idx="10">
                  <c:v>42.33</c:v>
                </c:pt>
                <c:pt idx="11">
                  <c:v>58.1</c:v>
                </c:pt>
              </c:numCache>
            </c:numRef>
          </c:val>
          <c:smooth val="0"/>
        </c:ser>
        <c:ser>
          <c:idx val="4"/>
          <c:order val="4"/>
          <c:tx>
            <c:v>Fusion - precision</c:v>
          </c:tx>
          <c:marker>
            <c:symbol val="none"/>
          </c:marker>
          <c:cat>
            <c:strRef>
              <c:f>Tabelle1!$D$5:$D$16</c:f>
              <c:strCache>
                <c:ptCount val="12"/>
                <c:pt idx="0">
                  <c:v>Administrative and Monument areas</c:v>
                </c:pt>
                <c:pt idx="1">
                  <c:v>Bridges</c:v>
                </c:pt>
                <c:pt idx="2">
                  <c:v>Broadleaf forest</c:v>
                </c:pt>
                <c:pt idx="3">
                  <c:v>Cemeteries</c:v>
                </c:pt>
                <c:pt idx="4">
                  <c:v>Grassland</c:v>
                </c:pt>
                <c:pt idx="5">
                  <c:v>High-density residential areas</c:v>
                </c:pt>
                <c:pt idx="6">
                  <c:v>Medium-density residential areas</c:v>
                </c:pt>
                <c:pt idx="7">
                  <c:v>Mixed urban areas</c:v>
                </c:pt>
                <c:pt idx="8">
                  <c:v>Parking areas</c:v>
                </c:pt>
                <c:pt idx="9">
                  <c:v>Rivers</c:v>
                </c:pt>
                <c:pt idx="10">
                  <c:v>Roads</c:v>
                </c:pt>
                <c:pt idx="11">
                  <c:v>Sports grounds</c:v>
                </c:pt>
              </c:strCache>
            </c:strRef>
          </c:cat>
          <c:val>
            <c:numRef>
              <c:f>Tabelle1!$I$5:$I$16</c:f>
              <c:numCache>
                <c:formatCode>General</c:formatCode>
                <c:ptCount val="12"/>
                <c:pt idx="0">
                  <c:v>94.78</c:v>
                </c:pt>
                <c:pt idx="1">
                  <c:v>80.95</c:v>
                </c:pt>
                <c:pt idx="2">
                  <c:v>95.39</c:v>
                </c:pt>
                <c:pt idx="3">
                  <c:v>91.669999999999973</c:v>
                </c:pt>
                <c:pt idx="4">
                  <c:v>78</c:v>
                </c:pt>
                <c:pt idx="5">
                  <c:v>96.98</c:v>
                </c:pt>
                <c:pt idx="6">
                  <c:v>94.75</c:v>
                </c:pt>
                <c:pt idx="7">
                  <c:v>80.209999999999994</c:v>
                </c:pt>
                <c:pt idx="8">
                  <c:v>52.76</c:v>
                </c:pt>
                <c:pt idx="9">
                  <c:v>80</c:v>
                </c:pt>
                <c:pt idx="10">
                  <c:v>98.6</c:v>
                </c:pt>
                <c:pt idx="11">
                  <c:v>85.45</c:v>
                </c:pt>
              </c:numCache>
            </c:numRef>
          </c:val>
          <c:smooth val="0"/>
        </c:ser>
        <c:ser>
          <c:idx val="5"/>
          <c:order val="5"/>
          <c:tx>
            <c:v>Fusion - recall</c:v>
          </c:tx>
          <c:marker>
            <c:symbol val="none"/>
          </c:marker>
          <c:cat>
            <c:strRef>
              <c:f>Tabelle1!$D$5:$D$16</c:f>
              <c:strCache>
                <c:ptCount val="12"/>
                <c:pt idx="0">
                  <c:v>Administrative and Monument areas</c:v>
                </c:pt>
                <c:pt idx="1">
                  <c:v>Bridges</c:v>
                </c:pt>
                <c:pt idx="2">
                  <c:v>Broadleaf forest</c:v>
                </c:pt>
                <c:pt idx="3">
                  <c:v>Cemeteries</c:v>
                </c:pt>
                <c:pt idx="4">
                  <c:v>Grassland</c:v>
                </c:pt>
                <c:pt idx="5">
                  <c:v>High-density residential areas</c:v>
                </c:pt>
                <c:pt idx="6">
                  <c:v>Medium-density residential areas</c:v>
                </c:pt>
                <c:pt idx="7">
                  <c:v>Mixed urban areas</c:v>
                </c:pt>
                <c:pt idx="8">
                  <c:v>Parking areas</c:v>
                </c:pt>
                <c:pt idx="9">
                  <c:v>Rivers</c:v>
                </c:pt>
                <c:pt idx="10">
                  <c:v>Roads</c:v>
                </c:pt>
                <c:pt idx="11">
                  <c:v>Sports grounds</c:v>
                </c:pt>
              </c:strCache>
            </c:strRef>
          </c:cat>
          <c:val>
            <c:numRef>
              <c:f>Tabelle1!$J$5:$J$16</c:f>
              <c:numCache>
                <c:formatCode>General</c:formatCode>
                <c:ptCount val="12"/>
                <c:pt idx="0">
                  <c:v>73.209999999999994</c:v>
                </c:pt>
                <c:pt idx="1">
                  <c:v>70.83</c:v>
                </c:pt>
                <c:pt idx="2">
                  <c:v>76.06</c:v>
                </c:pt>
                <c:pt idx="3">
                  <c:v>30.56</c:v>
                </c:pt>
                <c:pt idx="4">
                  <c:v>84.03</c:v>
                </c:pt>
                <c:pt idx="5">
                  <c:v>57.37</c:v>
                </c:pt>
                <c:pt idx="6">
                  <c:v>89.58</c:v>
                </c:pt>
                <c:pt idx="7">
                  <c:v>40.11</c:v>
                </c:pt>
                <c:pt idx="8">
                  <c:v>46.85</c:v>
                </c:pt>
                <c:pt idx="9">
                  <c:v>80.33</c:v>
                </c:pt>
                <c:pt idx="10">
                  <c:v>22.34</c:v>
                </c:pt>
                <c:pt idx="11">
                  <c:v>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115776"/>
        <c:axId val="141117312"/>
      </c:lineChart>
      <c:catAx>
        <c:axId val="14111577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 rot="-1800000"/>
          <a:lstStyle/>
          <a:p>
            <a:pPr>
              <a:defRPr sz="900"/>
            </a:pPr>
            <a:endParaRPr lang="en-US"/>
          </a:p>
        </c:txPr>
        <c:crossAx val="141117312"/>
        <c:crosses val="autoZero"/>
        <c:auto val="1"/>
        <c:lblAlgn val="ctr"/>
        <c:lblOffset val="100"/>
        <c:noMultiLvlLbl val="0"/>
      </c:catAx>
      <c:valAx>
        <c:axId val="14111731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4111577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/>
            </a:pPr>
            <a:r>
              <a:rPr lang="de-DE" sz="1000"/>
              <a:t>Precision/Recall for</a:t>
            </a:r>
            <a:r>
              <a:rPr lang="de-DE" sz="1000" baseline="0"/>
              <a:t> Munich</a:t>
            </a:r>
            <a:endParaRPr lang="de-DE" sz="100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Multispectral - precision</c:v>
          </c:tx>
          <c:marker>
            <c:symbol val="none"/>
          </c:marker>
          <c:cat>
            <c:strRef>
              <c:f>Tabelle1!$D$24:$D$33</c:f>
              <c:strCache>
                <c:ptCount val="10"/>
                <c:pt idx="0">
                  <c:v>Amusement parks</c:v>
                </c:pt>
                <c:pt idx="1">
                  <c:v>Bridges</c:v>
                </c:pt>
                <c:pt idx="2">
                  <c:v>Broadleaf forest / Sparse Trees</c:v>
                </c:pt>
                <c:pt idx="3">
                  <c:v>Clouds</c:v>
                </c:pt>
                <c:pt idx="4">
                  <c:v>Grassland</c:v>
                </c:pt>
                <c:pt idx="5">
                  <c:v>Industrial commercial areas</c:v>
                </c:pt>
                <c:pt idx="6">
                  <c:v>Mixed urban areas</c:v>
                </c:pt>
                <c:pt idx="7">
                  <c:v>Railway tracks</c:v>
                </c:pt>
                <c:pt idx="8">
                  <c:v>Rivers</c:v>
                </c:pt>
                <c:pt idx="9">
                  <c:v>Roads</c:v>
                </c:pt>
              </c:strCache>
            </c:strRef>
          </c:cat>
          <c:val>
            <c:numRef>
              <c:f>Tabelle1!$E$24:$E$33</c:f>
              <c:numCache>
                <c:formatCode>General</c:formatCode>
                <c:ptCount val="10"/>
                <c:pt idx="0">
                  <c:v>85.06</c:v>
                </c:pt>
                <c:pt idx="1">
                  <c:v>76</c:v>
                </c:pt>
                <c:pt idx="2">
                  <c:v>97.669999999999973</c:v>
                </c:pt>
                <c:pt idx="3">
                  <c:v>94.53</c:v>
                </c:pt>
                <c:pt idx="4">
                  <c:v>70.209999999999994</c:v>
                </c:pt>
                <c:pt idx="5">
                  <c:v>62.84</c:v>
                </c:pt>
                <c:pt idx="6">
                  <c:v>71.95</c:v>
                </c:pt>
                <c:pt idx="7">
                  <c:v>80.69</c:v>
                </c:pt>
                <c:pt idx="8">
                  <c:v>61.34</c:v>
                </c:pt>
                <c:pt idx="9">
                  <c:v>24.33</c:v>
                </c:pt>
              </c:numCache>
            </c:numRef>
          </c:val>
          <c:smooth val="0"/>
        </c:ser>
        <c:ser>
          <c:idx val="1"/>
          <c:order val="1"/>
          <c:tx>
            <c:v>Multispectral - recall</c:v>
          </c:tx>
          <c:marker>
            <c:symbol val="none"/>
          </c:marker>
          <c:cat>
            <c:strRef>
              <c:f>Tabelle1!$D$24:$D$33</c:f>
              <c:strCache>
                <c:ptCount val="10"/>
                <c:pt idx="0">
                  <c:v>Amusement parks</c:v>
                </c:pt>
                <c:pt idx="1">
                  <c:v>Bridges</c:v>
                </c:pt>
                <c:pt idx="2">
                  <c:v>Broadleaf forest / Sparse Trees</c:v>
                </c:pt>
                <c:pt idx="3">
                  <c:v>Clouds</c:v>
                </c:pt>
                <c:pt idx="4">
                  <c:v>Grassland</c:v>
                </c:pt>
                <c:pt idx="5">
                  <c:v>Industrial commercial areas</c:v>
                </c:pt>
                <c:pt idx="6">
                  <c:v>Mixed urban areas</c:v>
                </c:pt>
                <c:pt idx="7">
                  <c:v>Railway tracks</c:v>
                </c:pt>
                <c:pt idx="8">
                  <c:v>Rivers</c:v>
                </c:pt>
                <c:pt idx="9">
                  <c:v>Roads</c:v>
                </c:pt>
              </c:strCache>
            </c:strRef>
          </c:cat>
          <c:val>
            <c:numRef>
              <c:f>Tabelle1!$F$24:$F$33</c:f>
              <c:numCache>
                <c:formatCode>General</c:formatCode>
                <c:ptCount val="10"/>
                <c:pt idx="0">
                  <c:v>83.87</c:v>
                </c:pt>
                <c:pt idx="1">
                  <c:v>54.29</c:v>
                </c:pt>
                <c:pt idx="2">
                  <c:v>34.72</c:v>
                </c:pt>
                <c:pt idx="3">
                  <c:v>96.57</c:v>
                </c:pt>
                <c:pt idx="4">
                  <c:v>38.67</c:v>
                </c:pt>
                <c:pt idx="5">
                  <c:v>22.86</c:v>
                </c:pt>
                <c:pt idx="6">
                  <c:v>57.79</c:v>
                </c:pt>
                <c:pt idx="7">
                  <c:v>74.209999999999994</c:v>
                </c:pt>
                <c:pt idx="8">
                  <c:v>61.86</c:v>
                </c:pt>
                <c:pt idx="9">
                  <c:v>25.98</c:v>
                </c:pt>
              </c:numCache>
            </c:numRef>
          </c:val>
          <c:smooth val="0"/>
        </c:ser>
        <c:ser>
          <c:idx val="2"/>
          <c:order val="2"/>
          <c:tx>
            <c:v>SAR - precision</c:v>
          </c:tx>
          <c:marker>
            <c:symbol val="none"/>
          </c:marker>
          <c:cat>
            <c:strRef>
              <c:f>Tabelle1!$D$24:$D$33</c:f>
              <c:strCache>
                <c:ptCount val="10"/>
                <c:pt idx="0">
                  <c:v>Amusement parks</c:v>
                </c:pt>
                <c:pt idx="1">
                  <c:v>Bridges</c:v>
                </c:pt>
                <c:pt idx="2">
                  <c:v>Broadleaf forest / Sparse Trees</c:v>
                </c:pt>
                <c:pt idx="3">
                  <c:v>Clouds</c:v>
                </c:pt>
                <c:pt idx="4">
                  <c:v>Grassland</c:v>
                </c:pt>
                <c:pt idx="5">
                  <c:v>Industrial commercial areas</c:v>
                </c:pt>
                <c:pt idx="6">
                  <c:v>Mixed urban areas</c:v>
                </c:pt>
                <c:pt idx="7">
                  <c:v>Railway tracks</c:v>
                </c:pt>
                <c:pt idx="8">
                  <c:v>Rivers</c:v>
                </c:pt>
                <c:pt idx="9">
                  <c:v>Roads</c:v>
                </c:pt>
              </c:strCache>
            </c:strRef>
          </c:cat>
          <c:val>
            <c:numRef>
              <c:f>Tabelle1!$G$24:$G$33</c:f>
              <c:numCache>
                <c:formatCode>General</c:formatCode>
                <c:ptCount val="10"/>
                <c:pt idx="0">
                  <c:v>48.8</c:v>
                </c:pt>
                <c:pt idx="1">
                  <c:v>53.33</c:v>
                </c:pt>
                <c:pt idx="2">
                  <c:v>91.08</c:v>
                </c:pt>
                <c:pt idx="3">
                  <c:v>0</c:v>
                </c:pt>
                <c:pt idx="4">
                  <c:v>43.59</c:v>
                </c:pt>
                <c:pt idx="5">
                  <c:v>36.22</c:v>
                </c:pt>
                <c:pt idx="6">
                  <c:v>61.63</c:v>
                </c:pt>
                <c:pt idx="7">
                  <c:v>34.49</c:v>
                </c:pt>
                <c:pt idx="8">
                  <c:v>45.4</c:v>
                </c:pt>
                <c:pt idx="9">
                  <c:v>53.64</c:v>
                </c:pt>
              </c:numCache>
            </c:numRef>
          </c:val>
          <c:smooth val="0"/>
        </c:ser>
        <c:ser>
          <c:idx val="3"/>
          <c:order val="3"/>
          <c:tx>
            <c:v>SAR - recall</c:v>
          </c:tx>
          <c:marker>
            <c:symbol val="none"/>
          </c:marker>
          <c:cat>
            <c:strRef>
              <c:f>Tabelle1!$D$24:$D$33</c:f>
              <c:strCache>
                <c:ptCount val="10"/>
                <c:pt idx="0">
                  <c:v>Amusement parks</c:v>
                </c:pt>
                <c:pt idx="1">
                  <c:v>Bridges</c:v>
                </c:pt>
                <c:pt idx="2">
                  <c:v>Broadleaf forest / Sparse Trees</c:v>
                </c:pt>
                <c:pt idx="3">
                  <c:v>Clouds</c:v>
                </c:pt>
                <c:pt idx="4">
                  <c:v>Grassland</c:v>
                </c:pt>
                <c:pt idx="5">
                  <c:v>Industrial commercial areas</c:v>
                </c:pt>
                <c:pt idx="6">
                  <c:v>Mixed urban areas</c:v>
                </c:pt>
                <c:pt idx="7">
                  <c:v>Railway tracks</c:v>
                </c:pt>
                <c:pt idx="8">
                  <c:v>Rivers</c:v>
                </c:pt>
                <c:pt idx="9">
                  <c:v>Roads</c:v>
                </c:pt>
              </c:strCache>
            </c:strRef>
          </c:cat>
          <c:val>
            <c:numRef>
              <c:f>Tabelle1!$H$24:$H$33</c:f>
              <c:numCache>
                <c:formatCode>General</c:formatCode>
                <c:ptCount val="10"/>
                <c:pt idx="0">
                  <c:v>51.92</c:v>
                </c:pt>
                <c:pt idx="1">
                  <c:v>22.86</c:v>
                </c:pt>
                <c:pt idx="2">
                  <c:v>20.03</c:v>
                </c:pt>
                <c:pt idx="3">
                  <c:v>0</c:v>
                </c:pt>
                <c:pt idx="4">
                  <c:v>29.92</c:v>
                </c:pt>
                <c:pt idx="5">
                  <c:v>31.59</c:v>
                </c:pt>
                <c:pt idx="6">
                  <c:v>63.1</c:v>
                </c:pt>
                <c:pt idx="7">
                  <c:v>74.5</c:v>
                </c:pt>
                <c:pt idx="8">
                  <c:v>66.95</c:v>
                </c:pt>
                <c:pt idx="9">
                  <c:v>72.3</c:v>
                </c:pt>
              </c:numCache>
            </c:numRef>
          </c:val>
          <c:smooth val="0"/>
        </c:ser>
        <c:ser>
          <c:idx val="4"/>
          <c:order val="4"/>
          <c:tx>
            <c:v>Fusion - precision</c:v>
          </c:tx>
          <c:marker>
            <c:symbol val="none"/>
          </c:marker>
          <c:cat>
            <c:strRef>
              <c:f>Tabelle1!$D$24:$D$33</c:f>
              <c:strCache>
                <c:ptCount val="10"/>
                <c:pt idx="0">
                  <c:v>Amusement parks</c:v>
                </c:pt>
                <c:pt idx="1">
                  <c:v>Bridges</c:v>
                </c:pt>
                <c:pt idx="2">
                  <c:v>Broadleaf forest / Sparse Trees</c:v>
                </c:pt>
                <c:pt idx="3">
                  <c:v>Clouds</c:v>
                </c:pt>
                <c:pt idx="4">
                  <c:v>Grassland</c:v>
                </c:pt>
                <c:pt idx="5">
                  <c:v>Industrial commercial areas</c:v>
                </c:pt>
                <c:pt idx="6">
                  <c:v>Mixed urban areas</c:v>
                </c:pt>
                <c:pt idx="7">
                  <c:v>Railway tracks</c:v>
                </c:pt>
                <c:pt idx="8">
                  <c:v>Rivers</c:v>
                </c:pt>
                <c:pt idx="9">
                  <c:v>Roads</c:v>
                </c:pt>
              </c:strCache>
            </c:strRef>
          </c:cat>
          <c:val>
            <c:numRef>
              <c:f>Tabelle1!$I$24:$I$33</c:f>
              <c:numCache>
                <c:formatCode>General</c:formatCode>
                <c:ptCount val="10"/>
                <c:pt idx="0">
                  <c:v>87.06</c:v>
                </c:pt>
                <c:pt idx="1">
                  <c:v>53.39</c:v>
                </c:pt>
                <c:pt idx="2">
                  <c:v>96.69</c:v>
                </c:pt>
                <c:pt idx="3">
                  <c:v>98.51</c:v>
                </c:pt>
                <c:pt idx="4">
                  <c:v>93.55</c:v>
                </c:pt>
                <c:pt idx="5">
                  <c:v>46.04</c:v>
                </c:pt>
                <c:pt idx="6">
                  <c:v>58.15</c:v>
                </c:pt>
                <c:pt idx="7">
                  <c:v>88.62</c:v>
                </c:pt>
                <c:pt idx="8">
                  <c:v>67.63</c:v>
                </c:pt>
                <c:pt idx="9">
                  <c:v>35.18</c:v>
                </c:pt>
              </c:numCache>
            </c:numRef>
          </c:val>
          <c:smooth val="0"/>
        </c:ser>
        <c:ser>
          <c:idx val="5"/>
          <c:order val="5"/>
          <c:tx>
            <c:v>Fusion - recall</c:v>
          </c:tx>
          <c:marker>
            <c:symbol val="none"/>
          </c:marker>
          <c:cat>
            <c:strRef>
              <c:f>Tabelle1!$D$24:$D$33</c:f>
              <c:strCache>
                <c:ptCount val="10"/>
                <c:pt idx="0">
                  <c:v>Amusement parks</c:v>
                </c:pt>
                <c:pt idx="1">
                  <c:v>Bridges</c:v>
                </c:pt>
                <c:pt idx="2">
                  <c:v>Broadleaf forest / Sparse Trees</c:v>
                </c:pt>
                <c:pt idx="3">
                  <c:v>Clouds</c:v>
                </c:pt>
                <c:pt idx="4">
                  <c:v>Grassland</c:v>
                </c:pt>
                <c:pt idx="5">
                  <c:v>Industrial commercial areas</c:v>
                </c:pt>
                <c:pt idx="6">
                  <c:v>Mixed urban areas</c:v>
                </c:pt>
                <c:pt idx="7">
                  <c:v>Railway tracks</c:v>
                </c:pt>
                <c:pt idx="8">
                  <c:v>Rivers</c:v>
                </c:pt>
                <c:pt idx="9">
                  <c:v>Roads</c:v>
                </c:pt>
              </c:strCache>
            </c:strRef>
          </c:cat>
          <c:val>
            <c:numRef>
              <c:f>Tabelle1!$J$24:$J$33</c:f>
              <c:numCache>
                <c:formatCode>General</c:formatCode>
                <c:ptCount val="10"/>
                <c:pt idx="0">
                  <c:v>94.87</c:v>
                </c:pt>
                <c:pt idx="1">
                  <c:v>42.86</c:v>
                </c:pt>
                <c:pt idx="2">
                  <c:v>32.26</c:v>
                </c:pt>
                <c:pt idx="3">
                  <c:v>48.33</c:v>
                </c:pt>
                <c:pt idx="4">
                  <c:v>33.979999999999997</c:v>
                </c:pt>
                <c:pt idx="5">
                  <c:v>38.97</c:v>
                </c:pt>
                <c:pt idx="6">
                  <c:v>79.53</c:v>
                </c:pt>
                <c:pt idx="7">
                  <c:v>82.52</c:v>
                </c:pt>
                <c:pt idx="8">
                  <c:v>79.66</c:v>
                </c:pt>
                <c:pt idx="9">
                  <c:v>27.03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158272"/>
        <c:axId val="141159808"/>
      </c:lineChart>
      <c:catAx>
        <c:axId val="14115827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 rot="-1980000"/>
          <a:lstStyle/>
          <a:p>
            <a:pPr>
              <a:defRPr sz="900"/>
            </a:pPr>
            <a:endParaRPr lang="en-US"/>
          </a:p>
        </c:txPr>
        <c:crossAx val="141159808"/>
        <c:crosses val="autoZero"/>
        <c:auto val="1"/>
        <c:lblAlgn val="ctr"/>
        <c:lblOffset val="100"/>
        <c:noMultiLvlLbl val="0"/>
      </c:catAx>
      <c:valAx>
        <c:axId val="141159808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41158272"/>
        <c:crosses val="autoZero"/>
        <c:crossBetween val="between"/>
        <c:majorUnit val="20"/>
      </c:valAx>
    </c:plotArea>
    <c:legend>
      <c:legendPos val="b"/>
      <c:layout/>
      <c:overlay val="0"/>
      <c:txPr>
        <a:bodyPr/>
        <a:lstStyle/>
        <a:p>
          <a:pPr>
            <a:defRPr sz="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/>
            </a:pPr>
            <a:r>
              <a:rPr lang="de-DE" sz="1000"/>
              <a:t>Precision/Recall</a:t>
            </a:r>
            <a:r>
              <a:rPr lang="de-DE" sz="1000" baseline="0"/>
              <a:t> for Venice</a:t>
            </a:r>
            <a:endParaRPr lang="de-DE" sz="100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Multispectral - precision</c:v>
          </c:tx>
          <c:marker>
            <c:symbol val="none"/>
          </c:marker>
          <c:cat>
            <c:strRef>
              <c:f>Tabelle1!$D$39:$D$51</c:f>
              <c:strCache>
                <c:ptCount val="13"/>
                <c:pt idx="0">
                  <c:v>Boats</c:v>
                </c:pt>
                <c:pt idx="1">
                  <c:v>Bridges</c:v>
                </c:pt>
                <c:pt idx="2">
                  <c:v>Broadleaf forest</c:v>
                </c:pt>
                <c:pt idx="3">
                  <c:v>Buoys</c:v>
                </c:pt>
                <c:pt idx="4">
                  <c:v>Cemeteries</c:v>
                </c:pt>
                <c:pt idx="5">
                  <c:v>Channel and Medium-density residential areas</c:v>
                </c:pt>
                <c:pt idx="6">
                  <c:v>Firth</c:v>
                </c:pt>
                <c:pt idx="7">
                  <c:v>Harbour infrastructure</c:v>
                </c:pt>
                <c:pt idx="8">
                  <c:v>Industrial buildings</c:v>
                </c:pt>
                <c:pt idx="9">
                  <c:v>Medium-density residential areas</c:v>
                </c:pt>
                <c:pt idx="10">
                  <c:v>Railway tracks</c:v>
                </c:pt>
                <c:pt idx="11">
                  <c:v>Sea</c:v>
                </c:pt>
                <c:pt idx="12">
                  <c:v>Sea and Medium-density residential areas</c:v>
                </c:pt>
              </c:strCache>
            </c:strRef>
          </c:cat>
          <c:val>
            <c:numRef>
              <c:f>Tabelle1!$E$39:$E$51</c:f>
              <c:numCache>
                <c:formatCode>General</c:formatCode>
                <c:ptCount val="13"/>
                <c:pt idx="0">
                  <c:v>68.89</c:v>
                </c:pt>
                <c:pt idx="1">
                  <c:v>100</c:v>
                </c:pt>
                <c:pt idx="2">
                  <c:v>77.78</c:v>
                </c:pt>
                <c:pt idx="3">
                  <c:v>0</c:v>
                </c:pt>
                <c:pt idx="4">
                  <c:v>100</c:v>
                </c:pt>
                <c:pt idx="5">
                  <c:v>83.34</c:v>
                </c:pt>
                <c:pt idx="6">
                  <c:v>100</c:v>
                </c:pt>
                <c:pt idx="7">
                  <c:v>90.9</c:v>
                </c:pt>
                <c:pt idx="8">
                  <c:v>52.38</c:v>
                </c:pt>
                <c:pt idx="9">
                  <c:v>87.5</c:v>
                </c:pt>
                <c:pt idx="10">
                  <c:v>100</c:v>
                </c:pt>
                <c:pt idx="11">
                  <c:v>97.11</c:v>
                </c:pt>
                <c:pt idx="12">
                  <c:v>79.169999999999973</c:v>
                </c:pt>
              </c:numCache>
            </c:numRef>
          </c:val>
          <c:smooth val="0"/>
        </c:ser>
        <c:ser>
          <c:idx val="1"/>
          <c:order val="1"/>
          <c:tx>
            <c:v>Multispectral - recall</c:v>
          </c:tx>
          <c:marker>
            <c:symbol val="none"/>
          </c:marker>
          <c:cat>
            <c:strRef>
              <c:f>Tabelle1!$D$39:$D$51</c:f>
              <c:strCache>
                <c:ptCount val="13"/>
                <c:pt idx="0">
                  <c:v>Boats</c:v>
                </c:pt>
                <c:pt idx="1">
                  <c:v>Bridges</c:v>
                </c:pt>
                <c:pt idx="2">
                  <c:v>Broadleaf forest</c:v>
                </c:pt>
                <c:pt idx="3">
                  <c:v>Buoys</c:v>
                </c:pt>
                <c:pt idx="4">
                  <c:v>Cemeteries</c:v>
                </c:pt>
                <c:pt idx="5">
                  <c:v>Channel and Medium-density residential areas</c:v>
                </c:pt>
                <c:pt idx="6">
                  <c:v>Firth</c:v>
                </c:pt>
                <c:pt idx="7">
                  <c:v>Harbour infrastructure</c:v>
                </c:pt>
                <c:pt idx="8">
                  <c:v>Industrial buildings</c:v>
                </c:pt>
                <c:pt idx="9">
                  <c:v>Medium-density residential areas</c:v>
                </c:pt>
                <c:pt idx="10">
                  <c:v>Railway tracks</c:v>
                </c:pt>
                <c:pt idx="11">
                  <c:v>Sea</c:v>
                </c:pt>
                <c:pt idx="12">
                  <c:v>Sea and Medium-density residential areas</c:v>
                </c:pt>
              </c:strCache>
            </c:strRef>
          </c:cat>
          <c:val>
            <c:numRef>
              <c:f>Tabelle1!$F$39:$F$51</c:f>
              <c:numCache>
                <c:formatCode>General</c:formatCode>
                <c:ptCount val="13"/>
                <c:pt idx="0">
                  <c:v>81.58</c:v>
                </c:pt>
                <c:pt idx="1">
                  <c:v>100</c:v>
                </c:pt>
                <c:pt idx="2">
                  <c:v>46.67</c:v>
                </c:pt>
                <c:pt idx="3">
                  <c:v>0</c:v>
                </c:pt>
                <c:pt idx="4">
                  <c:v>75</c:v>
                </c:pt>
                <c:pt idx="5">
                  <c:v>68.97</c:v>
                </c:pt>
                <c:pt idx="6">
                  <c:v>94.12</c:v>
                </c:pt>
                <c:pt idx="7">
                  <c:v>64.52</c:v>
                </c:pt>
                <c:pt idx="8">
                  <c:v>45.83</c:v>
                </c:pt>
                <c:pt idx="9">
                  <c:v>72.92</c:v>
                </c:pt>
                <c:pt idx="10">
                  <c:v>100</c:v>
                </c:pt>
                <c:pt idx="11">
                  <c:v>77.78</c:v>
                </c:pt>
                <c:pt idx="12">
                  <c:v>88.37</c:v>
                </c:pt>
              </c:numCache>
            </c:numRef>
          </c:val>
          <c:smooth val="0"/>
        </c:ser>
        <c:ser>
          <c:idx val="2"/>
          <c:order val="2"/>
          <c:tx>
            <c:v>SAR - precision</c:v>
          </c:tx>
          <c:marker>
            <c:symbol val="none"/>
          </c:marker>
          <c:cat>
            <c:strRef>
              <c:f>Tabelle1!$D$39:$D$51</c:f>
              <c:strCache>
                <c:ptCount val="13"/>
                <c:pt idx="0">
                  <c:v>Boats</c:v>
                </c:pt>
                <c:pt idx="1">
                  <c:v>Bridges</c:v>
                </c:pt>
                <c:pt idx="2">
                  <c:v>Broadleaf forest</c:v>
                </c:pt>
                <c:pt idx="3">
                  <c:v>Buoys</c:v>
                </c:pt>
                <c:pt idx="4">
                  <c:v>Cemeteries</c:v>
                </c:pt>
                <c:pt idx="5">
                  <c:v>Channel and Medium-density residential areas</c:v>
                </c:pt>
                <c:pt idx="6">
                  <c:v>Firth</c:v>
                </c:pt>
                <c:pt idx="7">
                  <c:v>Harbour infrastructure</c:v>
                </c:pt>
                <c:pt idx="8">
                  <c:v>Industrial buildings</c:v>
                </c:pt>
                <c:pt idx="9">
                  <c:v>Medium-density residential areas</c:v>
                </c:pt>
                <c:pt idx="10">
                  <c:v>Railway tracks</c:v>
                </c:pt>
                <c:pt idx="11">
                  <c:v>Sea</c:v>
                </c:pt>
                <c:pt idx="12">
                  <c:v>Sea and Medium-density residential areas</c:v>
                </c:pt>
              </c:strCache>
            </c:strRef>
          </c:cat>
          <c:val>
            <c:numRef>
              <c:f>Tabelle1!$G$39:$G$51</c:f>
              <c:numCache>
                <c:formatCode>General</c:formatCode>
                <c:ptCount val="13"/>
                <c:pt idx="0">
                  <c:v>33.33</c:v>
                </c:pt>
                <c:pt idx="1">
                  <c:v>100</c:v>
                </c:pt>
                <c:pt idx="2">
                  <c:v>40</c:v>
                </c:pt>
                <c:pt idx="3">
                  <c:v>79.169999999999973</c:v>
                </c:pt>
                <c:pt idx="4">
                  <c:v>75</c:v>
                </c:pt>
                <c:pt idx="5">
                  <c:v>82.76</c:v>
                </c:pt>
                <c:pt idx="6">
                  <c:v>100</c:v>
                </c:pt>
                <c:pt idx="7">
                  <c:v>66.669999999999973</c:v>
                </c:pt>
                <c:pt idx="8">
                  <c:v>39.28</c:v>
                </c:pt>
                <c:pt idx="9">
                  <c:v>91.76</c:v>
                </c:pt>
                <c:pt idx="10">
                  <c:v>100</c:v>
                </c:pt>
                <c:pt idx="11">
                  <c:v>77.42</c:v>
                </c:pt>
                <c:pt idx="12">
                  <c:v>60</c:v>
                </c:pt>
              </c:numCache>
            </c:numRef>
          </c:val>
          <c:smooth val="0"/>
        </c:ser>
        <c:ser>
          <c:idx val="3"/>
          <c:order val="3"/>
          <c:tx>
            <c:v>SAR- recall</c:v>
          </c:tx>
          <c:marker>
            <c:symbol val="none"/>
          </c:marker>
          <c:cat>
            <c:strRef>
              <c:f>Tabelle1!$D$39:$D$51</c:f>
              <c:strCache>
                <c:ptCount val="13"/>
                <c:pt idx="0">
                  <c:v>Boats</c:v>
                </c:pt>
                <c:pt idx="1">
                  <c:v>Bridges</c:v>
                </c:pt>
                <c:pt idx="2">
                  <c:v>Broadleaf forest</c:v>
                </c:pt>
                <c:pt idx="3">
                  <c:v>Buoys</c:v>
                </c:pt>
                <c:pt idx="4">
                  <c:v>Cemeteries</c:v>
                </c:pt>
                <c:pt idx="5">
                  <c:v>Channel and Medium-density residential areas</c:v>
                </c:pt>
                <c:pt idx="6">
                  <c:v>Firth</c:v>
                </c:pt>
                <c:pt idx="7">
                  <c:v>Harbour infrastructure</c:v>
                </c:pt>
                <c:pt idx="8">
                  <c:v>Industrial buildings</c:v>
                </c:pt>
                <c:pt idx="9">
                  <c:v>Medium-density residential areas</c:v>
                </c:pt>
                <c:pt idx="10">
                  <c:v>Railway tracks</c:v>
                </c:pt>
                <c:pt idx="11">
                  <c:v>Sea</c:v>
                </c:pt>
                <c:pt idx="12">
                  <c:v>Sea and Medium-density residential areas</c:v>
                </c:pt>
              </c:strCache>
            </c:strRef>
          </c:cat>
          <c:val>
            <c:numRef>
              <c:f>Tabelle1!$H$39:$H$51</c:f>
              <c:numCache>
                <c:formatCode>General</c:formatCode>
                <c:ptCount val="13"/>
                <c:pt idx="0">
                  <c:v>6.58</c:v>
                </c:pt>
                <c:pt idx="1">
                  <c:v>100</c:v>
                </c:pt>
                <c:pt idx="2">
                  <c:v>80</c:v>
                </c:pt>
                <c:pt idx="3">
                  <c:v>90.48</c:v>
                </c:pt>
                <c:pt idx="4">
                  <c:v>75</c:v>
                </c:pt>
                <c:pt idx="5">
                  <c:v>82.76</c:v>
                </c:pt>
                <c:pt idx="6">
                  <c:v>82.35</c:v>
                </c:pt>
                <c:pt idx="7">
                  <c:v>77.42</c:v>
                </c:pt>
                <c:pt idx="8">
                  <c:v>45.83</c:v>
                </c:pt>
                <c:pt idx="9">
                  <c:v>81.25</c:v>
                </c:pt>
                <c:pt idx="10">
                  <c:v>75</c:v>
                </c:pt>
                <c:pt idx="11">
                  <c:v>80</c:v>
                </c:pt>
                <c:pt idx="12">
                  <c:v>48.84</c:v>
                </c:pt>
              </c:numCache>
            </c:numRef>
          </c:val>
          <c:smooth val="0"/>
        </c:ser>
        <c:ser>
          <c:idx val="4"/>
          <c:order val="4"/>
          <c:tx>
            <c:v>Fusion - precision</c:v>
          </c:tx>
          <c:marker>
            <c:symbol val="none"/>
          </c:marker>
          <c:cat>
            <c:strRef>
              <c:f>Tabelle1!$D$39:$D$51</c:f>
              <c:strCache>
                <c:ptCount val="13"/>
                <c:pt idx="0">
                  <c:v>Boats</c:v>
                </c:pt>
                <c:pt idx="1">
                  <c:v>Bridges</c:v>
                </c:pt>
                <c:pt idx="2">
                  <c:v>Broadleaf forest</c:v>
                </c:pt>
                <c:pt idx="3">
                  <c:v>Buoys</c:v>
                </c:pt>
                <c:pt idx="4">
                  <c:v>Cemeteries</c:v>
                </c:pt>
                <c:pt idx="5">
                  <c:v>Channel and Medium-density residential areas</c:v>
                </c:pt>
                <c:pt idx="6">
                  <c:v>Firth</c:v>
                </c:pt>
                <c:pt idx="7">
                  <c:v>Harbour infrastructure</c:v>
                </c:pt>
                <c:pt idx="8">
                  <c:v>Industrial buildings</c:v>
                </c:pt>
                <c:pt idx="9">
                  <c:v>Medium-density residential areas</c:v>
                </c:pt>
                <c:pt idx="10">
                  <c:v>Railway tracks</c:v>
                </c:pt>
                <c:pt idx="11">
                  <c:v>Sea</c:v>
                </c:pt>
                <c:pt idx="12">
                  <c:v>Sea and Medium-density residential areas</c:v>
                </c:pt>
              </c:strCache>
            </c:strRef>
          </c:cat>
          <c:val>
            <c:numRef>
              <c:f>Tabelle1!$I$39:$I$51</c:f>
              <c:numCache>
                <c:formatCode>General</c:formatCode>
                <c:ptCount val="13"/>
                <c:pt idx="0">
                  <c:v>87.95</c:v>
                </c:pt>
                <c:pt idx="1">
                  <c:v>100</c:v>
                </c:pt>
                <c:pt idx="2">
                  <c:v>100</c:v>
                </c:pt>
                <c:pt idx="3">
                  <c:v>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85</c:v>
                </c:pt>
                <c:pt idx="9">
                  <c:v>95.88</c:v>
                </c:pt>
                <c:pt idx="10">
                  <c:v>100</c:v>
                </c:pt>
                <c:pt idx="11">
                  <c:v>99.49</c:v>
                </c:pt>
                <c:pt idx="12">
                  <c:v>100</c:v>
                </c:pt>
              </c:numCache>
            </c:numRef>
          </c:val>
          <c:smooth val="0"/>
        </c:ser>
        <c:ser>
          <c:idx val="5"/>
          <c:order val="5"/>
          <c:tx>
            <c:v>Fusion - recall</c:v>
          </c:tx>
          <c:marker>
            <c:symbol val="none"/>
          </c:marker>
          <c:cat>
            <c:strRef>
              <c:f>Tabelle1!$D$39:$D$51</c:f>
              <c:strCache>
                <c:ptCount val="13"/>
                <c:pt idx="0">
                  <c:v>Boats</c:v>
                </c:pt>
                <c:pt idx="1">
                  <c:v>Bridges</c:v>
                </c:pt>
                <c:pt idx="2">
                  <c:v>Broadleaf forest</c:v>
                </c:pt>
                <c:pt idx="3">
                  <c:v>Buoys</c:v>
                </c:pt>
                <c:pt idx="4">
                  <c:v>Cemeteries</c:v>
                </c:pt>
                <c:pt idx="5">
                  <c:v>Channel and Medium-density residential areas</c:v>
                </c:pt>
                <c:pt idx="6">
                  <c:v>Firth</c:v>
                </c:pt>
                <c:pt idx="7">
                  <c:v>Harbour infrastructure</c:v>
                </c:pt>
                <c:pt idx="8">
                  <c:v>Industrial buildings</c:v>
                </c:pt>
                <c:pt idx="9">
                  <c:v>Medium-density residential areas</c:v>
                </c:pt>
                <c:pt idx="10">
                  <c:v>Railway tracks</c:v>
                </c:pt>
                <c:pt idx="11">
                  <c:v>Sea</c:v>
                </c:pt>
                <c:pt idx="12">
                  <c:v>Sea and Medium-density residential areas</c:v>
                </c:pt>
              </c:strCache>
            </c:strRef>
          </c:cat>
          <c:val>
            <c:numRef>
              <c:f>Tabelle1!$J$39:$J$51</c:f>
              <c:numCache>
                <c:formatCode>General</c:formatCode>
                <c:ptCount val="13"/>
                <c:pt idx="0">
                  <c:v>90.53</c:v>
                </c:pt>
                <c:pt idx="1">
                  <c:v>100</c:v>
                </c:pt>
                <c:pt idx="2">
                  <c:v>80</c:v>
                </c:pt>
                <c:pt idx="3">
                  <c:v>0</c:v>
                </c:pt>
                <c:pt idx="4">
                  <c:v>100</c:v>
                </c:pt>
                <c:pt idx="5">
                  <c:v>82.76</c:v>
                </c:pt>
                <c:pt idx="6">
                  <c:v>94.12</c:v>
                </c:pt>
                <c:pt idx="7">
                  <c:v>87.1</c:v>
                </c:pt>
                <c:pt idx="8">
                  <c:v>70.83</c:v>
                </c:pt>
                <c:pt idx="9">
                  <c:v>96.88</c:v>
                </c:pt>
                <c:pt idx="10">
                  <c:v>100</c:v>
                </c:pt>
                <c:pt idx="11">
                  <c:v>92.38</c:v>
                </c:pt>
                <c:pt idx="12">
                  <c:v>100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204864"/>
        <c:axId val="141210752"/>
      </c:lineChart>
      <c:catAx>
        <c:axId val="14120486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 rot="-1620000"/>
          <a:lstStyle/>
          <a:p>
            <a:pPr>
              <a:defRPr sz="900"/>
            </a:pPr>
            <a:endParaRPr lang="en-US"/>
          </a:p>
        </c:txPr>
        <c:crossAx val="141210752"/>
        <c:crosses val="autoZero"/>
        <c:auto val="1"/>
        <c:lblAlgn val="ctr"/>
        <c:lblOffset val="100"/>
        <c:noMultiLvlLbl val="0"/>
      </c:catAx>
      <c:valAx>
        <c:axId val="14121075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4120486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/>
            </a:pPr>
            <a:r>
              <a:rPr lang="de-DE" sz="1000"/>
              <a:t>Precision/Recall for </a:t>
            </a:r>
            <a:r>
              <a:rPr lang="en-GB" sz="1000" b="1" i="0" u="none" strike="noStrike" baseline="0">
                <a:effectLst/>
              </a:rPr>
              <a:t>Washington DC</a:t>
            </a:r>
            <a:endParaRPr lang="de-DE" sz="100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Multispectral - precision</c:v>
          </c:tx>
          <c:marker>
            <c:symbol val="none"/>
          </c:marker>
          <c:cat>
            <c:strRef>
              <c:f>Tabelle1!$D$60:$D$67</c:f>
              <c:strCache>
                <c:ptCount val="8"/>
                <c:pt idx="0">
                  <c:v>Boats</c:v>
                </c:pt>
                <c:pt idx="1">
                  <c:v>Bridges</c:v>
                </c:pt>
                <c:pt idx="2">
                  <c:v>High-density residential areas</c:v>
                </c:pt>
                <c:pt idx="3">
                  <c:v>Medium-density residential areas</c:v>
                </c:pt>
                <c:pt idx="4">
                  <c:v>Mixed forest</c:v>
                </c:pt>
                <c:pt idx="5">
                  <c:v>Railway tracks</c:v>
                </c:pt>
                <c:pt idx="6">
                  <c:v>Rivers</c:v>
                </c:pt>
                <c:pt idx="7">
                  <c:v>Streets</c:v>
                </c:pt>
              </c:strCache>
            </c:strRef>
          </c:cat>
          <c:val>
            <c:numRef>
              <c:f>Tabelle1!$E$60:$E$67</c:f>
              <c:numCache>
                <c:formatCode>General</c:formatCode>
                <c:ptCount val="8"/>
                <c:pt idx="0">
                  <c:v>100</c:v>
                </c:pt>
                <c:pt idx="1">
                  <c:v>92.31</c:v>
                </c:pt>
                <c:pt idx="2">
                  <c:v>79.12</c:v>
                </c:pt>
                <c:pt idx="3">
                  <c:v>82.679999999999978</c:v>
                </c:pt>
                <c:pt idx="4">
                  <c:v>56.07</c:v>
                </c:pt>
                <c:pt idx="5">
                  <c:v>72</c:v>
                </c:pt>
                <c:pt idx="6">
                  <c:v>97.06</c:v>
                </c:pt>
                <c:pt idx="7">
                  <c:v>51.52</c:v>
                </c:pt>
              </c:numCache>
            </c:numRef>
          </c:val>
          <c:smooth val="0"/>
        </c:ser>
        <c:ser>
          <c:idx val="1"/>
          <c:order val="1"/>
          <c:tx>
            <c:v>Multispectral - recall</c:v>
          </c:tx>
          <c:marker>
            <c:symbol val="none"/>
          </c:marker>
          <c:cat>
            <c:strRef>
              <c:f>Tabelle1!$D$60:$D$67</c:f>
              <c:strCache>
                <c:ptCount val="8"/>
                <c:pt idx="0">
                  <c:v>Boats</c:v>
                </c:pt>
                <c:pt idx="1">
                  <c:v>Bridges</c:v>
                </c:pt>
                <c:pt idx="2">
                  <c:v>High-density residential areas</c:v>
                </c:pt>
                <c:pt idx="3">
                  <c:v>Medium-density residential areas</c:v>
                </c:pt>
                <c:pt idx="4">
                  <c:v>Mixed forest</c:v>
                </c:pt>
                <c:pt idx="5">
                  <c:v>Railway tracks</c:v>
                </c:pt>
                <c:pt idx="6">
                  <c:v>Rivers</c:v>
                </c:pt>
                <c:pt idx="7">
                  <c:v>Streets</c:v>
                </c:pt>
              </c:strCache>
            </c:strRef>
          </c:cat>
          <c:val>
            <c:numRef>
              <c:f>Tabelle1!$F$60:$F$67</c:f>
              <c:numCache>
                <c:formatCode>General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79.12</c:v>
                </c:pt>
                <c:pt idx="3">
                  <c:v>93.08</c:v>
                </c:pt>
                <c:pt idx="4">
                  <c:v>96.77</c:v>
                </c:pt>
                <c:pt idx="5">
                  <c:v>69.23</c:v>
                </c:pt>
                <c:pt idx="6">
                  <c:v>94.29</c:v>
                </c:pt>
                <c:pt idx="7">
                  <c:v>35.42</c:v>
                </c:pt>
              </c:numCache>
            </c:numRef>
          </c:val>
          <c:smooth val="0"/>
        </c:ser>
        <c:ser>
          <c:idx val="2"/>
          <c:order val="2"/>
          <c:tx>
            <c:v>SAR - precision</c:v>
          </c:tx>
          <c:marker>
            <c:symbol val="none"/>
          </c:marker>
          <c:cat>
            <c:strRef>
              <c:f>Tabelle1!$D$60:$D$67</c:f>
              <c:strCache>
                <c:ptCount val="8"/>
                <c:pt idx="0">
                  <c:v>Boats</c:v>
                </c:pt>
                <c:pt idx="1">
                  <c:v>Bridges</c:v>
                </c:pt>
                <c:pt idx="2">
                  <c:v>High-density residential areas</c:v>
                </c:pt>
                <c:pt idx="3">
                  <c:v>Medium-density residential areas</c:v>
                </c:pt>
                <c:pt idx="4">
                  <c:v>Mixed forest</c:v>
                </c:pt>
                <c:pt idx="5">
                  <c:v>Railway tracks</c:v>
                </c:pt>
                <c:pt idx="6">
                  <c:v>Rivers</c:v>
                </c:pt>
                <c:pt idx="7">
                  <c:v>Streets</c:v>
                </c:pt>
              </c:strCache>
            </c:strRef>
          </c:cat>
          <c:val>
            <c:numRef>
              <c:f>Tabelle1!$G$60:$G$67</c:f>
              <c:numCache>
                <c:formatCode>General</c:formatCode>
                <c:ptCount val="8"/>
                <c:pt idx="0">
                  <c:v>100</c:v>
                </c:pt>
                <c:pt idx="1">
                  <c:v>90</c:v>
                </c:pt>
                <c:pt idx="2">
                  <c:v>77.14</c:v>
                </c:pt>
                <c:pt idx="3">
                  <c:v>89.679999999999978</c:v>
                </c:pt>
                <c:pt idx="4">
                  <c:v>84.88</c:v>
                </c:pt>
                <c:pt idx="5">
                  <c:v>41.18</c:v>
                </c:pt>
                <c:pt idx="6">
                  <c:v>96.97</c:v>
                </c:pt>
                <c:pt idx="7">
                  <c:v>80</c:v>
                </c:pt>
              </c:numCache>
            </c:numRef>
          </c:val>
          <c:smooth val="0"/>
        </c:ser>
        <c:ser>
          <c:idx val="3"/>
          <c:order val="3"/>
          <c:tx>
            <c:v>SAR - recall</c:v>
          </c:tx>
          <c:marker>
            <c:symbol val="none"/>
          </c:marker>
          <c:cat>
            <c:strRef>
              <c:f>Tabelle1!$D$60:$D$67</c:f>
              <c:strCache>
                <c:ptCount val="8"/>
                <c:pt idx="0">
                  <c:v>Boats</c:v>
                </c:pt>
                <c:pt idx="1">
                  <c:v>Bridges</c:v>
                </c:pt>
                <c:pt idx="2">
                  <c:v>High-density residential areas</c:v>
                </c:pt>
                <c:pt idx="3">
                  <c:v>Medium-density residential areas</c:v>
                </c:pt>
                <c:pt idx="4">
                  <c:v>Mixed forest</c:v>
                </c:pt>
                <c:pt idx="5">
                  <c:v>Railway tracks</c:v>
                </c:pt>
                <c:pt idx="6">
                  <c:v>Rivers</c:v>
                </c:pt>
                <c:pt idx="7">
                  <c:v>Streets</c:v>
                </c:pt>
              </c:strCache>
            </c:strRef>
          </c:cat>
          <c:val>
            <c:numRef>
              <c:f>Tabelle1!$H$60:$H$67</c:f>
              <c:numCache>
                <c:formatCode>General</c:formatCode>
                <c:ptCount val="8"/>
                <c:pt idx="0">
                  <c:v>60</c:v>
                </c:pt>
                <c:pt idx="1">
                  <c:v>75</c:v>
                </c:pt>
                <c:pt idx="2">
                  <c:v>74.179999999999978</c:v>
                </c:pt>
                <c:pt idx="3">
                  <c:v>87.42</c:v>
                </c:pt>
                <c:pt idx="4">
                  <c:v>68.22</c:v>
                </c:pt>
                <c:pt idx="5">
                  <c:v>26.92</c:v>
                </c:pt>
                <c:pt idx="6">
                  <c:v>91.43</c:v>
                </c:pt>
                <c:pt idx="7">
                  <c:v>16.670000000000009</c:v>
                </c:pt>
              </c:numCache>
            </c:numRef>
          </c:val>
          <c:smooth val="0"/>
        </c:ser>
        <c:ser>
          <c:idx val="4"/>
          <c:order val="4"/>
          <c:tx>
            <c:v>Fusion - precision</c:v>
          </c:tx>
          <c:marker>
            <c:symbol val="none"/>
          </c:marker>
          <c:cat>
            <c:strRef>
              <c:f>Tabelle1!$D$60:$D$67</c:f>
              <c:strCache>
                <c:ptCount val="8"/>
                <c:pt idx="0">
                  <c:v>Boats</c:v>
                </c:pt>
                <c:pt idx="1">
                  <c:v>Bridges</c:v>
                </c:pt>
                <c:pt idx="2">
                  <c:v>High-density residential areas</c:v>
                </c:pt>
                <c:pt idx="3">
                  <c:v>Medium-density residential areas</c:v>
                </c:pt>
                <c:pt idx="4">
                  <c:v>Mixed forest</c:v>
                </c:pt>
                <c:pt idx="5">
                  <c:v>Railway tracks</c:v>
                </c:pt>
                <c:pt idx="6">
                  <c:v>Rivers</c:v>
                </c:pt>
                <c:pt idx="7">
                  <c:v>Streets</c:v>
                </c:pt>
              </c:strCache>
            </c:strRef>
          </c:cat>
          <c:val>
            <c:numRef>
              <c:f>Tabelle1!$I$60:$I$67</c:f>
              <c:numCache>
                <c:formatCode>General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98.01</c:v>
                </c:pt>
                <c:pt idx="3">
                  <c:v>99.32</c:v>
                </c:pt>
                <c:pt idx="4">
                  <c:v>100</c:v>
                </c:pt>
                <c:pt idx="5">
                  <c:v>65.709999999999994</c:v>
                </c:pt>
                <c:pt idx="6">
                  <c:v>91.669999999999973</c:v>
                </c:pt>
                <c:pt idx="7">
                  <c:v>89.47</c:v>
                </c:pt>
              </c:numCache>
            </c:numRef>
          </c:val>
          <c:smooth val="0"/>
        </c:ser>
        <c:ser>
          <c:idx val="5"/>
          <c:order val="5"/>
          <c:tx>
            <c:v>Fusion - recall</c:v>
          </c:tx>
          <c:marker>
            <c:symbol val="none"/>
          </c:marker>
          <c:cat>
            <c:strRef>
              <c:f>Tabelle1!$D$60:$D$67</c:f>
              <c:strCache>
                <c:ptCount val="8"/>
                <c:pt idx="0">
                  <c:v>Boats</c:v>
                </c:pt>
                <c:pt idx="1">
                  <c:v>Bridges</c:v>
                </c:pt>
                <c:pt idx="2">
                  <c:v>High-density residential areas</c:v>
                </c:pt>
                <c:pt idx="3">
                  <c:v>Medium-density residential areas</c:v>
                </c:pt>
                <c:pt idx="4">
                  <c:v>Mixed forest</c:v>
                </c:pt>
                <c:pt idx="5">
                  <c:v>Railway tracks</c:v>
                </c:pt>
                <c:pt idx="6">
                  <c:v>Rivers</c:v>
                </c:pt>
                <c:pt idx="7">
                  <c:v>Streets</c:v>
                </c:pt>
              </c:strCache>
            </c:strRef>
          </c:cat>
          <c:val>
            <c:numRef>
              <c:f>Tabelle1!$J$60:$J$67</c:f>
              <c:numCache>
                <c:formatCode>General</c:formatCode>
                <c:ptCount val="8"/>
                <c:pt idx="0">
                  <c:v>87</c:v>
                </c:pt>
                <c:pt idx="1">
                  <c:v>91.669999999999973</c:v>
                </c:pt>
                <c:pt idx="2">
                  <c:v>81.319999999999993</c:v>
                </c:pt>
                <c:pt idx="3">
                  <c:v>92.45</c:v>
                </c:pt>
                <c:pt idx="4">
                  <c:v>98.13</c:v>
                </c:pt>
                <c:pt idx="5">
                  <c:v>88.46</c:v>
                </c:pt>
                <c:pt idx="6">
                  <c:v>94.29</c:v>
                </c:pt>
                <c:pt idx="7">
                  <c:v>35.42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251712"/>
        <c:axId val="141253248"/>
      </c:lineChart>
      <c:catAx>
        <c:axId val="14125171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 rot="-1500000"/>
          <a:lstStyle/>
          <a:p>
            <a:pPr>
              <a:defRPr sz="900"/>
            </a:pPr>
            <a:endParaRPr lang="en-US"/>
          </a:p>
        </c:txPr>
        <c:crossAx val="141253248"/>
        <c:crosses val="autoZero"/>
        <c:auto val="1"/>
        <c:lblAlgn val="ctr"/>
        <c:lblOffset val="100"/>
        <c:noMultiLvlLbl val="0"/>
      </c:catAx>
      <c:valAx>
        <c:axId val="141253248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4125171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1E68B-6FCE-4C83-B6C1-2EE9FC524BAE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618CA-E404-4792-9146-5C75BCA5DB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16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45B75E70-762A-4375-AA7C-DE9BB7CC9339}" type="datetimeFigureOut">
              <a:rPr lang="de-DE" smtClean="0"/>
              <a:pPr/>
              <a:t>08.05.2020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F1895BC-06EC-475A-97CA-BF53472F2E0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83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Similarly, data</a:t>
            </a:r>
            <a:r>
              <a:rPr lang="en-US" baseline="0" dirty="0" smtClean="0"/>
              <a:t> fusion module in  candela differs in:</a:t>
            </a:r>
          </a:p>
          <a:p>
            <a:r>
              <a:rPr lang="en-US" baseline="0" dirty="0" smtClean="0"/>
              <a:t>1 layer, data model generation for data fusion which processes 1 s-1 and 1 s-2 products simultaneously, under the premise that they are co-registered and cover the same area.</a:t>
            </a:r>
          </a:p>
          <a:p>
            <a:r>
              <a:rPr lang="en-US" baseline="0" dirty="0" smtClean="0"/>
              <a:t>3 layer, the front end is able to extend the quick-look columns, and show the paired s-1 and s-2 patches. Which means, each row the patches are registered.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1FCB82-54AA-40ED-B137-59880ACD0477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2075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were talking about modules,</a:t>
            </a:r>
            <a:r>
              <a:rPr lang="en-US" baseline="0" dirty="0" smtClean="0"/>
              <a:t> and architectures.</a:t>
            </a:r>
            <a:endParaRPr lang="en-US" dirty="0" smtClean="0"/>
          </a:p>
          <a:p>
            <a:r>
              <a:rPr lang="en-US" dirty="0" smtClean="0"/>
              <a:t>Now</a:t>
            </a:r>
            <a:r>
              <a:rPr lang="en-US" baseline="0" dirty="0" smtClean="0"/>
              <a:t> is a detailed processing pipeline for data mining and data fusion:</a:t>
            </a:r>
          </a:p>
          <a:p>
            <a:r>
              <a:rPr lang="en-US" baseline="0" dirty="0" err="1" smtClean="0"/>
              <a:t>Creodias</a:t>
            </a:r>
            <a:r>
              <a:rPr lang="en-US" baseline="0" dirty="0" smtClean="0"/>
              <a:t> provides a data finder </a:t>
            </a:r>
            <a:r>
              <a:rPr lang="en-US" baseline="0" dirty="0" err="1" smtClean="0"/>
              <a:t>api</a:t>
            </a:r>
            <a:r>
              <a:rPr lang="en-US" baseline="0" dirty="0" smtClean="0"/>
              <a:t>, which provides abundant options to discover Copernicus data:</a:t>
            </a:r>
          </a:p>
          <a:p>
            <a:r>
              <a:rPr lang="en-US" baseline="0" dirty="0" smtClean="0"/>
              <a:t>Location name, mission, resolution, </a:t>
            </a:r>
            <a:r>
              <a:rPr lang="en-US" baseline="0" dirty="0" err="1" smtClean="0"/>
              <a:t>cloudcover</a:t>
            </a:r>
            <a:r>
              <a:rPr lang="en-US" baseline="0" dirty="0" smtClean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1FCB82-54AA-40ED-B137-59880ACD0477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591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user</a:t>
            </a:r>
            <a:r>
              <a:rPr lang="en-US" baseline="0" dirty="0" smtClean="0"/>
              <a:t> interface of candela platform is via </a:t>
            </a:r>
            <a:r>
              <a:rPr lang="en-US" baseline="0" dirty="0" err="1" smtClean="0"/>
              <a:t>jupyterlab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Each user has his/her own account, for example, I used my account to developed:</a:t>
            </a:r>
          </a:p>
          <a:p>
            <a:r>
              <a:rPr lang="en-US" baseline="0" dirty="0" smtClean="0"/>
              <a:t>Launch_dmg_s1 and s2 notebooks, launch data fusion notebook, and </a:t>
            </a:r>
            <a:r>
              <a:rPr lang="en-US" baseline="0" dirty="0" err="1" smtClean="0"/>
              <a:t>monetdb</a:t>
            </a:r>
            <a:r>
              <a:rPr lang="en-US" baseline="0" dirty="0" smtClean="0"/>
              <a:t> notebook which enables users query in the database.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1FCB82-54AA-40ED-B137-59880ACD0477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5808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1143000" y="1392238"/>
            <a:ext cx="7342188" cy="741362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GB" noProof="0" dirty="0" smtClean="0"/>
              <a:t>Click here to insert lecture title</a:t>
            </a:r>
          </a:p>
        </p:txBody>
      </p:sp>
      <p:pic>
        <p:nvPicPr>
          <p:cNvPr id="7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159000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 smtClean="0"/>
              <a:t>Click here to insert lecture subtitle</a:t>
            </a:r>
          </a:p>
        </p:txBody>
      </p:sp>
      <p:sp>
        <p:nvSpPr>
          <p:cNvPr id="20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00" y="122238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0" dirty="0" smtClean="0"/>
              <a:t>www.DLR.de  •  Chart </a:t>
            </a:r>
            <a:fld id="{E19ADC32-8BA4-452D-8D92-8E4AF5BC6D76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sp>
        <p:nvSpPr>
          <p:cNvPr id="21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2672853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  <a:endParaRPr lang="de-DE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143000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2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00" y="122238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0" dirty="0" smtClean="0"/>
              <a:t>www.DLR.de  •  Chart </a:t>
            </a:r>
            <a:fld id="{E19ADC32-8BA4-452D-8D92-8E4AF5BC6D76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sp>
        <p:nvSpPr>
          <p:cNvPr id="13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1391502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  <a:endParaRPr lang="de-DE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143001" y="1884363"/>
            <a:ext cx="3769200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5065200" y="1882800"/>
            <a:ext cx="3769200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3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00" y="122238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0" dirty="0" smtClean="0"/>
              <a:t>www.DLR.de  •  Chart </a:t>
            </a:r>
            <a:fld id="{E19ADC32-8BA4-452D-8D92-8E4AF5BC6D76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sp>
        <p:nvSpPr>
          <p:cNvPr id="14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3042503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  <a:endParaRPr lang="de-DE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143001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5065200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9" name="Textplatzhalter 1"/>
          <p:cNvSpPr>
            <a:spLocks noGrp="1"/>
          </p:cNvSpPr>
          <p:nvPr>
            <p:ph type="body" idx="11" hasCustomPrompt="1"/>
          </p:nvPr>
        </p:nvSpPr>
        <p:spPr>
          <a:xfrm>
            <a:off x="1144800" y="1871439"/>
            <a:ext cx="37692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065200" y="1872000"/>
            <a:ext cx="37692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00" y="122238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0" dirty="0" smtClean="0"/>
              <a:t>www.DLR.de  •  Chart </a:t>
            </a:r>
            <a:fld id="{E19ADC32-8BA4-452D-8D92-8E4AF5BC6D76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sp>
        <p:nvSpPr>
          <p:cNvPr id="11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3538477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  <a:endParaRPr lang="de-DE" dirty="0" smtClean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00" y="122238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0" dirty="0" smtClean="0"/>
              <a:t>www.DLR.de  •  Chart </a:t>
            </a:r>
            <a:fld id="{E19ADC32-8BA4-452D-8D92-8E4AF5BC6D76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sp>
        <p:nvSpPr>
          <p:cNvPr id="8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401938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00" y="122238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0" dirty="0" smtClean="0"/>
              <a:t>www.DLR.de  •  Chart </a:t>
            </a:r>
            <a:fld id="{E19ADC32-8BA4-452D-8D92-8E4AF5BC6D76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517683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91762"/>
            <a:ext cx="5867400" cy="446438"/>
          </a:xfrm>
        </p:spPr>
        <p:txBody>
          <a:bodyPr anchor="t"/>
          <a:lstStyle>
            <a:lvl1pPr algn="l">
              <a:defRPr sz="2400" baseline="0">
                <a:solidFill>
                  <a:srgbClr val="3E4982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10" name="9 Rectángulo"/>
          <p:cNvSpPr/>
          <p:nvPr userDrawn="1"/>
        </p:nvSpPr>
        <p:spPr>
          <a:xfrm flipV="1">
            <a:off x="457200" y="1142998"/>
            <a:ext cx="8229600" cy="45722"/>
          </a:xfrm>
          <a:prstGeom prst="rect">
            <a:avLst/>
          </a:prstGeom>
          <a:solidFill>
            <a:srgbClr val="19B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1 Rectángulo"/>
          <p:cNvSpPr/>
          <p:nvPr userDrawn="1"/>
        </p:nvSpPr>
        <p:spPr>
          <a:xfrm>
            <a:off x="0" y="1142998"/>
            <a:ext cx="457200" cy="45723"/>
          </a:xfrm>
          <a:prstGeom prst="rect">
            <a:avLst/>
          </a:prstGeom>
          <a:solidFill>
            <a:srgbClr val="3E4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Rectangle 10"/>
          <p:cNvSpPr/>
          <p:nvPr userDrawn="1"/>
        </p:nvSpPr>
        <p:spPr>
          <a:xfrm>
            <a:off x="0" y="6705600"/>
            <a:ext cx="9144000" cy="169200"/>
          </a:xfrm>
          <a:prstGeom prst="rect">
            <a:avLst/>
          </a:prstGeom>
          <a:solidFill>
            <a:srgbClr val="19B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9BC562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  <a:noFill/>
        </p:spPr>
        <p:txBody>
          <a:bodyPr/>
          <a:lstStyle>
            <a:lvl1pPr marL="342900" indent="-342900">
              <a:buClr>
                <a:srgbClr val="3E4982"/>
              </a:buClr>
              <a:buFont typeface="Arial" panose="020B0604020202020204" pitchFamily="34" charset="0"/>
              <a:buChar char="•"/>
              <a:defRPr sz="2400">
                <a:solidFill>
                  <a:srgbClr val="3E4982"/>
                </a:solidFill>
              </a:defRPr>
            </a:lvl1pPr>
            <a:lvl2pPr marL="742950" indent="-285750">
              <a:buClr>
                <a:srgbClr val="19B8D3"/>
              </a:buClr>
              <a:buFont typeface="Calibri" panose="020F0502020204030204" pitchFamily="34" charset="0"/>
              <a:buChar char="‐"/>
              <a:defRPr sz="2200">
                <a:solidFill>
                  <a:srgbClr val="19B8D3"/>
                </a:solidFill>
              </a:defRPr>
            </a:lvl2pPr>
            <a:lvl3pPr marL="1143000" indent="-2286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2" name="11 CuadroTexto"/>
          <p:cNvSpPr txBox="1"/>
          <p:nvPr userDrawn="1"/>
        </p:nvSpPr>
        <p:spPr>
          <a:xfrm>
            <a:off x="8001000" y="6349374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F17F291-2120-4396-97E5-7EC76B2C334A}" type="slidenum">
              <a:rPr lang="en-GB" sz="1200" noProof="0" smtClean="0"/>
              <a:pPr algn="r"/>
              <a:t>‹Nr.›</a:t>
            </a:fld>
            <a:endParaRPr lang="en-GB" sz="1200" noProof="0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457200" y="6414214"/>
            <a:ext cx="1752600" cy="2420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C4262"/>
                </a:solidFill>
              </a:defRPr>
            </a:lvl1pPr>
          </a:lstStyle>
          <a:p>
            <a:pPr>
              <a:defRPr/>
            </a:pPr>
            <a:r>
              <a:rPr lang="en-GB" sz="11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</a:t>
            </a:r>
            <a:r>
              <a:rPr lang="en-GB" sz="1100" noProof="0" dirty="0">
                <a:solidFill>
                  <a:srgbClr val="3E29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1100" noProof="0" dirty="0">
                <a:solidFill>
                  <a:srgbClr val="2831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candela-h2020</a:t>
            </a:r>
            <a:r>
              <a:rPr lang="en-GB" sz="1100" noProof="0" dirty="0">
                <a:solidFill>
                  <a:srgbClr val="1919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.eu</a:t>
            </a:r>
            <a:endParaRPr lang="en-GB" sz="1100" noProof="0" dirty="0">
              <a:solidFill>
                <a:srgbClr val="494D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175361"/>
            <a:ext cx="2202189" cy="8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10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93" y="584790"/>
            <a:ext cx="3145812" cy="863010"/>
          </a:xfrm>
          <a:prstGeom prst="rect">
            <a:avLst/>
          </a:prstGeom>
        </p:spPr>
      </p:pic>
      <p:sp>
        <p:nvSpPr>
          <p:cNvPr id="9" name="Rectangle 10"/>
          <p:cNvSpPr/>
          <p:nvPr userDrawn="1"/>
        </p:nvSpPr>
        <p:spPr>
          <a:xfrm>
            <a:off x="0" y="6705600"/>
            <a:ext cx="9144000" cy="169200"/>
          </a:xfrm>
          <a:prstGeom prst="rect">
            <a:avLst/>
          </a:prstGeom>
          <a:solidFill>
            <a:srgbClr val="3E4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9BC562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057400"/>
            <a:ext cx="8229600" cy="381000"/>
          </a:xfrm>
          <a:noFill/>
        </p:spPr>
        <p:txBody>
          <a:bodyPr anchor="ctr"/>
          <a:lstStyle>
            <a:lvl1pPr algn="l">
              <a:defRPr sz="2400" b="1">
                <a:solidFill>
                  <a:srgbClr val="3E4982"/>
                </a:solidFill>
              </a:defRPr>
            </a:lvl1pPr>
          </a:lstStyle>
          <a:p>
            <a:r>
              <a:rPr lang="en-GB" noProof="0" dirty="0"/>
              <a:t>Contents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514600"/>
            <a:ext cx="8229600" cy="3834318"/>
          </a:xfrm>
          <a:noFill/>
        </p:spPr>
        <p:txBody>
          <a:bodyPr anchor="t">
            <a:normAutofit/>
          </a:bodyPr>
          <a:lstStyle>
            <a:lvl1pPr marL="514350" indent="-514350" algn="l">
              <a:buClr>
                <a:srgbClr val="444444"/>
              </a:buClr>
              <a:buFont typeface="+mj-lt"/>
              <a:buAutoNum type="arabicPeriod"/>
              <a:defRPr sz="2200" b="1" baseline="0">
                <a:solidFill>
                  <a:srgbClr val="19B8D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Project vision</a:t>
            </a:r>
          </a:p>
          <a:p>
            <a:r>
              <a:rPr lang="en-GB" noProof="0" dirty="0"/>
              <a:t>Project Context</a:t>
            </a:r>
          </a:p>
          <a:p>
            <a:r>
              <a:rPr lang="en-GB" noProof="0" dirty="0"/>
              <a:t>…</a:t>
            </a:r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2" name="1 CuadroTexto"/>
          <p:cNvSpPr txBox="1"/>
          <p:nvPr userDrawn="1"/>
        </p:nvSpPr>
        <p:spPr>
          <a:xfrm>
            <a:off x="8001000" y="64008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F17F291-2120-4396-97E5-7EC76B2C334A}" type="slidenum">
              <a:rPr lang="en-GB" sz="1200" noProof="0" smtClean="0"/>
              <a:pPr algn="r"/>
              <a:t>‹Nr.›</a:t>
            </a:fld>
            <a:endParaRPr lang="en-GB" sz="1200" noProof="0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3695699" y="6400800"/>
            <a:ext cx="1752600" cy="2420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C4262"/>
                </a:solidFill>
              </a:defRPr>
            </a:lvl1pPr>
          </a:lstStyle>
          <a:p>
            <a:pPr algn="ctr">
              <a:defRPr/>
            </a:pPr>
            <a:r>
              <a:rPr lang="en-GB" sz="11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</a:t>
            </a:r>
            <a:r>
              <a:rPr lang="en-GB" sz="1100" noProof="0" dirty="0">
                <a:solidFill>
                  <a:srgbClr val="3E29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1100" noProof="0" dirty="0">
                <a:solidFill>
                  <a:srgbClr val="2831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candela-h2020</a:t>
            </a:r>
            <a:r>
              <a:rPr lang="en-GB" sz="1100" noProof="0" dirty="0">
                <a:solidFill>
                  <a:srgbClr val="1919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.eu</a:t>
            </a:r>
          </a:p>
        </p:txBody>
      </p:sp>
      <p:pic>
        <p:nvPicPr>
          <p:cNvPr id="12" name="11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337" y="304800"/>
            <a:ext cx="2941326" cy="118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81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91762"/>
            <a:ext cx="5867400" cy="446438"/>
          </a:xfrm>
        </p:spPr>
        <p:txBody>
          <a:bodyPr anchor="t"/>
          <a:lstStyle>
            <a:lvl1pPr algn="l">
              <a:defRPr sz="2400" baseline="0">
                <a:solidFill>
                  <a:srgbClr val="3E4982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10" name="9 Rectángulo"/>
          <p:cNvSpPr/>
          <p:nvPr userDrawn="1"/>
        </p:nvSpPr>
        <p:spPr>
          <a:xfrm flipV="1">
            <a:off x="457200" y="1142998"/>
            <a:ext cx="8229600" cy="45722"/>
          </a:xfrm>
          <a:prstGeom prst="rect">
            <a:avLst/>
          </a:prstGeom>
          <a:solidFill>
            <a:srgbClr val="19B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1 Rectángulo"/>
          <p:cNvSpPr/>
          <p:nvPr userDrawn="1"/>
        </p:nvSpPr>
        <p:spPr>
          <a:xfrm>
            <a:off x="0" y="1142998"/>
            <a:ext cx="457200" cy="45723"/>
          </a:xfrm>
          <a:prstGeom prst="rect">
            <a:avLst/>
          </a:prstGeom>
          <a:solidFill>
            <a:srgbClr val="3E4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Rectangle 10"/>
          <p:cNvSpPr/>
          <p:nvPr userDrawn="1"/>
        </p:nvSpPr>
        <p:spPr>
          <a:xfrm>
            <a:off x="0" y="6705600"/>
            <a:ext cx="9144000" cy="169200"/>
          </a:xfrm>
          <a:prstGeom prst="rect">
            <a:avLst/>
          </a:prstGeom>
          <a:solidFill>
            <a:srgbClr val="19B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9BC562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71600"/>
            <a:ext cx="4038600" cy="4953000"/>
          </a:xfrm>
          <a:noFill/>
        </p:spPr>
        <p:txBody>
          <a:bodyPr/>
          <a:lstStyle>
            <a:lvl1pPr marL="342900" indent="-342900">
              <a:buClr>
                <a:srgbClr val="3E4982"/>
              </a:buClr>
              <a:buFont typeface="Arial" panose="020B0604020202020204" pitchFamily="34" charset="0"/>
              <a:buChar char="•"/>
              <a:defRPr sz="2400">
                <a:solidFill>
                  <a:srgbClr val="3E4982"/>
                </a:solidFill>
              </a:defRPr>
            </a:lvl1pPr>
            <a:lvl2pPr marL="742950" indent="-285750">
              <a:buClr>
                <a:srgbClr val="19B8D3"/>
              </a:buClr>
              <a:buFont typeface="Calibri" panose="020F0502020204030204" pitchFamily="34" charset="0"/>
              <a:buChar char="‐"/>
              <a:defRPr sz="2200">
                <a:solidFill>
                  <a:srgbClr val="19B8D3"/>
                </a:solidFill>
              </a:defRPr>
            </a:lvl2pPr>
            <a:lvl3pPr marL="1143000" indent="-2286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 noProof="0" dirty="0" smtClean="0"/>
              <a:t>Click to add text</a:t>
            </a:r>
          </a:p>
          <a:p>
            <a:pPr lvl="0"/>
            <a:endParaRPr lang="en-GB" noProof="0" dirty="0" smtClean="0"/>
          </a:p>
        </p:txBody>
      </p:sp>
      <p:sp>
        <p:nvSpPr>
          <p:cNvPr id="12" name="11 CuadroTexto"/>
          <p:cNvSpPr txBox="1"/>
          <p:nvPr userDrawn="1"/>
        </p:nvSpPr>
        <p:spPr>
          <a:xfrm>
            <a:off x="8001000" y="6349374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F17F291-2120-4396-97E5-7EC76B2C334A}" type="slidenum">
              <a:rPr lang="en-GB" sz="1200" noProof="0" smtClean="0"/>
              <a:pPr algn="r"/>
              <a:t>‹Nr.›</a:t>
            </a:fld>
            <a:endParaRPr lang="en-GB" sz="1200" noProof="0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457200" y="6414214"/>
            <a:ext cx="1752600" cy="2420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C4262"/>
                </a:solidFill>
              </a:defRPr>
            </a:lvl1pPr>
          </a:lstStyle>
          <a:p>
            <a:pPr>
              <a:defRPr/>
            </a:pPr>
            <a:r>
              <a:rPr lang="en-GB" sz="1100" noProof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</a:t>
            </a:r>
            <a:r>
              <a:rPr lang="en-GB" sz="1100" noProof="0" dirty="0" smtClean="0">
                <a:solidFill>
                  <a:srgbClr val="3E29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1100" noProof="0" dirty="0" smtClean="0">
                <a:solidFill>
                  <a:srgbClr val="2831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candela-h2020</a:t>
            </a:r>
            <a:r>
              <a:rPr lang="en-GB" sz="1100" noProof="0" dirty="0" smtClean="0">
                <a:solidFill>
                  <a:srgbClr val="1919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.eu</a:t>
            </a:r>
            <a:endParaRPr lang="en-GB" sz="1100" noProof="0" dirty="0">
              <a:solidFill>
                <a:srgbClr val="494D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175361"/>
            <a:ext cx="2202189" cy="890003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724400" y="1371600"/>
            <a:ext cx="4038600" cy="4953000"/>
          </a:xfrm>
          <a:noFill/>
        </p:spPr>
        <p:txBody>
          <a:bodyPr/>
          <a:lstStyle>
            <a:lvl1pPr marL="342900" indent="-342900">
              <a:buClr>
                <a:srgbClr val="3E4982"/>
              </a:buClr>
              <a:buFont typeface="Arial" panose="020B0604020202020204" pitchFamily="34" charset="0"/>
              <a:buChar char="•"/>
              <a:defRPr sz="2400">
                <a:solidFill>
                  <a:srgbClr val="3E4982"/>
                </a:solidFill>
              </a:defRPr>
            </a:lvl1pPr>
            <a:lvl2pPr marL="742950" indent="-285750">
              <a:buClr>
                <a:srgbClr val="19B8D3"/>
              </a:buClr>
              <a:buFont typeface="Calibri" panose="020F0502020204030204" pitchFamily="34" charset="0"/>
              <a:buChar char="‐"/>
              <a:defRPr sz="2200">
                <a:solidFill>
                  <a:srgbClr val="19B8D3"/>
                </a:solidFill>
              </a:defRPr>
            </a:lvl2pPr>
            <a:lvl3pPr marL="1143000" indent="-2286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 noProof="0" dirty="0" smtClean="0"/>
              <a:t>Click to add text</a:t>
            </a:r>
          </a:p>
          <a:p>
            <a:pPr lvl="0"/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84901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pic>
        <p:nvPicPr>
          <p:cNvPr id="13" name="Grafik 10" descr="dlr_signet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00" y="122238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0" dirty="0" smtClean="0"/>
              <a:t>www.DLR.de  •  Chart </a:t>
            </a:r>
            <a:fld id="{E19ADC32-8BA4-452D-8D92-8E4AF5BC6D76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sp>
        <p:nvSpPr>
          <p:cNvPr id="16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</a:p>
        </p:txBody>
      </p:sp>
    </p:spTree>
    <p:extLst>
      <p:ext uri="{BB962C8B-B14F-4D97-AF65-F5344CB8AC3E}">
        <p14:creationId xmlns:p14="http://schemas.microsoft.com/office/powerpoint/2010/main" val="331836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5" r:id="rId5"/>
    <p:sldLayoutId id="2147483656" r:id="rId6"/>
    <p:sldLayoutId id="2147483659" r:id="rId7"/>
    <p:sldLayoutId id="2147483660" r:id="rId8"/>
    <p:sldLayoutId id="2147483661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lang="en-GB" sz="2400" b="1" kern="1200" noProof="0" dirty="0" smtClean="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package" Target="../embeddings/Microsoft_Word_Document1.docx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827584" y="908720"/>
            <a:ext cx="7488832" cy="1800200"/>
          </a:xfrm>
        </p:spPr>
        <p:txBody>
          <a:bodyPr/>
          <a:lstStyle/>
          <a:p>
            <a:pPr algn="ctr"/>
            <a:r>
              <a:rPr lang="en-GB" sz="3000" dirty="0" smtClean="0"/>
              <a:t>Data </a:t>
            </a:r>
            <a:r>
              <a:rPr lang="en-GB" sz="3000" dirty="0" smtClean="0"/>
              <a:t>Fusion on the CANDELA Cloud Platform</a:t>
            </a:r>
            <a:r>
              <a:rPr lang="en-US" sz="3000" dirty="0"/>
              <a:t/>
            </a:r>
            <a:br>
              <a:rPr lang="en-US" sz="3000" dirty="0"/>
            </a:br>
            <a:endParaRPr lang="en-GB" sz="3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27584" y="2636912"/>
            <a:ext cx="7342188" cy="1512168"/>
          </a:xfrm>
        </p:spPr>
        <p:txBody>
          <a:bodyPr/>
          <a:lstStyle/>
          <a:p>
            <a:pPr algn="ctr"/>
            <a:r>
              <a:rPr lang="en-US" sz="2000" b="1" dirty="0" smtClean="0"/>
              <a:t>German Aerospace Center </a:t>
            </a:r>
          </a:p>
          <a:p>
            <a:pPr algn="ctr"/>
            <a:r>
              <a:rPr lang="en-US" sz="2000" b="1" dirty="0" smtClean="0"/>
              <a:t>Data Intelligence and Knowledge Discovery </a:t>
            </a:r>
            <a:r>
              <a:rPr lang="en-US" sz="2000" b="1" dirty="0"/>
              <a:t>t</a:t>
            </a:r>
            <a:r>
              <a:rPr lang="en-US" sz="2000" b="1" dirty="0" smtClean="0"/>
              <a:t>eam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4789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457200" y="457200"/>
            <a:ext cx="509005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Supervised </a:t>
            </a:r>
            <a:r>
              <a:rPr lang="en-GB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machine learning 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334971"/>
              </p:ext>
            </p:extLst>
          </p:nvPr>
        </p:nvGraphicFramePr>
        <p:xfrm>
          <a:off x="762000" y="2057400"/>
          <a:ext cx="7467600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900"/>
                <a:gridCol w="1866900"/>
                <a:gridCol w="1866900"/>
                <a:gridCol w="1866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KPI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Shallow ML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Deep</a:t>
                      </a:r>
                      <a:r>
                        <a:rPr lang="en-US" baseline="0" dirty="0" smtClean="0"/>
                        <a:t> Learning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Active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Learning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BEA2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Training data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 (GB)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 high (PB)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Very small (0.1KB)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C9ED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Trained</a:t>
                      </a:r>
                      <a:r>
                        <a:rPr lang="en-US" b="1" baseline="0" dirty="0" smtClean="0"/>
                        <a:t> data volume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Large (GB-TB)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 high (PB)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Large (GB-TB)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C9ED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No. of classes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100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Any, user defined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C9ED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Classification</a:t>
                      </a:r>
                      <a:r>
                        <a:rPr lang="en-US" b="1" baseline="0" dirty="0" smtClean="0"/>
                        <a:t> accuracy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Avg. 85%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Avg. 90%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Avg. 85%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C9ED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Training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 (hour)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Slow (days)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Fast (minutes)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C9EDFF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09600" y="1295400"/>
            <a:ext cx="2082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 assessment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124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</a:t>
            </a:r>
            <a:r>
              <a:rPr lang="en-GB" dirty="0" smtClean="0"/>
              <a:t>Fusion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228600" y="1905000"/>
            <a:ext cx="86106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dirty="0" smtClean="0"/>
              <a:t>We analysed the complementarity </a:t>
            </a:r>
            <a:r>
              <a:rPr lang="en-GB" dirty="0"/>
              <a:t>between SAR and multispectral </a:t>
            </a:r>
            <a:r>
              <a:rPr lang="en-GB" dirty="0" smtClean="0"/>
              <a:t>sensors </a:t>
            </a:r>
            <a:endParaRPr lang="en-US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dirty="0" smtClean="0"/>
              <a:t>Developed </a:t>
            </a:r>
            <a:r>
              <a:rPr lang="en-GB" dirty="0" smtClean="0"/>
              <a:t>new </a:t>
            </a:r>
            <a:r>
              <a:rPr lang="en-GB" dirty="0"/>
              <a:t>data fusion components </a:t>
            </a:r>
            <a:endParaRPr lang="en-GB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dirty="0" smtClean="0"/>
              <a:t>Developed components have </a:t>
            </a:r>
            <a:r>
              <a:rPr lang="en-GB" dirty="0" smtClean="0"/>
              <a:t>been </a:t>
            </a:r>
            <a:r>
              <a:rPr lang="en-GB" dirty="0" smtClean="0"/>
              <a:t>validated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dirty="0" smtClean="0"/>
              <a:t>Fusion </a:t>
            </a:r>
            <a:r>
              <a:rPr lang="en-GB" dirty="0"/>
              <a:t>by concatenating the features computed from each kind of image </a:t>
            </a:r>
            <a:r>
              <a:rPr lang="en-GB" dirty="0" smtClean="0"/>
              <a:t>provide </a:t>
            </a:r>
            <a:r>
              <a:rPr lang="en-GB" dirty="0"/>
              <a:t>better </a:t>
            </a:r>
            <a:r>
              <a:rPr lang="en-GB" dirty="0" smtClean="0"/>
              <a:t>accuracy</a:t>
            </a:r>
            <a:endParaRPr lang="en-US" dirty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dirty="0" smtClean="0"/>
              <a:t>The </a:t>
            </a:r>
            <a:r>
              <a:rPr lang="en-GB" dirty="0"/>
              <a:t>fused images discriminate the retrieved categories more accurately by complementing the characteristics of each single </a:t>
            </a:r>
            <a:r>
              <a:rPr lang="en-GB" dirty="0" smtClean="0"/>
              <a:t>image</a:t>
            </a:r>
            <a:endParaRPr lang="en-US" dirty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dirty="0"/>
              <a:t>For the second version of the deliverable, we are planning to test Data Fusion on the Sentinel-1 and Sentinel-2 data that will be in relation with the use cases from WP1.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92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Fusion in CANDELA</a:t>
            </a:r>
            <a:endParaRPr lang="en-GB" dirty="0"/>
          </a:p>
        </p:txBody>
      </p:sp>
      <p:pic>
        <p:nvPicPr>
          <p:cNvPr id="2" name="Picture 1" descr="Screenshot 2019-01-16 at 16.07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113737" cy="2971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91000" y="1676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CANDELA Data Model Generation (DMG) </a:t>
            </a:r>
            <a:r>
              <a:rPr lang="en-GB" dirty="0" smtClean="0"/>
              <a:t>Component: new modules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Screenshot 2019-01-16 at 16.08.5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029" y="3124200"/>
            <a:ext cx="5966971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1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Fusion: SAR vs. MS EO</a:t>
            </a:r>
            <a:endParaRPr lang="en-GB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926195"/>
              </p:ext>
            </p:extLst>
          </p:nvPr>
        </p:nvGraphicFramePr>
        <p:xfrm>
          <a:off x="228600" y="1828800"/>
          <a:ext cx="5765800" cy="431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Document" r:id="rId3" imgW="5765800" imgH="4318000" progId="Word.Document.12">
                  <p:embed/>
                </p:oleObj>
              </mc:Choice>
              <mc:Fallback>
                <p:oleObj name="Document" r:id="rId3" imgW="5765800" imgH="4318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1828800"/>
                        <a:ext cx="5765800" cy="431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Optic-1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28800"/>
            <a:ext cx="1206418" cy="120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ar-1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828800"/>
            <a:ext cx="1206418" cy="120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Opt-20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1206418" cy="120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Ar-20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1206418" cy="120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Opt-2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724400"/>
            <a:ext cx="1206418" cy="120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Ar-20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724400"/>
            <a:ext cx="1206418" cy="120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04800" y="1295400"/>
            <a:ext cx="2588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/>
              <a:t>TerraSAR</a:t>
            </a:r>
            <a:r>
              <a:rPr lang="en-GB" dirty="0" smtClean="0"/>
              <a:t>-X vs. </a:t>
            </a:r>
            <a:r>
              <a:rPr lang="en-GB" dirty="0" err="1" smtClean="0"/>
              <a:t>WordView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038600" y="1295400"/>
            <a:ext cx="1190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The clouds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943600" y="1295400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Complementary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9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91762"/>
            <a:ext cx="6096000" cy="446438"/>
          </a:xfrm>
        </p:spPr>
        <p:txBody>
          <a:bodyPr/>
          <a:lstStyle/>
          <a:p>
            <a:r>
              <a:rPr lang="en-GB" dirty="0" smtClean="0"/>
              <a:t>Data Fusion: The Validation Data Sets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782" y="1937488"/>
            <a:ext cx="6744586" cy="1668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382" y="3690087"/>
            <a:ext cx="6351984" cy="16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0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Fusion: Selected Results</a:t>
            </a:r>
            <a:endParaRPr lang="en-GB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554377295"/>
              </p:ext>
            </p:extLst>
          </p:nvPr>
        </p:nvGraphicFramePr>
        <p:xfrm>
          <a:off x="-180528" y="1268760"/>
          <a:ext cx="475252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945074020"/>
              </p:ext>
            </p:extLst>
          </p:nvPr>
        </p:nvGraphicFramePr>
        <p:xfrm>
          <a:off x="4716016" y="1196752"/>
          <a:ext cx="457136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252098398"/>
              </p:ext>
            </p:extLst>
          </p:nvPr>
        </p:nvGraphicFramePr>
        <p:xfrm>
          <a:off x="15793" y="4005064"/>
          <a:ext cx="457136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284171860"/>
              </p:ext>
            </p:extLst>
          </p:nvPr>
        </p:nvGraphicFramePr>
        <p:xfrm>
          <a:off x="4572635" y="4005064"/>
          <a:ext cx="4571365" cy="2643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3307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Fusion: Selected Results</a:t>
            </a:r>
            <a:endParaRPr lang="en-GB" dirty="0"/>
          </a:p>
        </p:txBody>
      </p:sp>
      <p:pic>
        <p:nvPicPr>
          <p:cNvPr id="6" name="Picture 5" descr="Screenshot 2019-01-21 at 09.21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627"/>
            <a:ext cx="9144000" cy="52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4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CreoDIAS</a:t>
            </a:r>
            <a:r>
              <a:rPr lang="en-US" dirty="0"/>
              <a:t>: data connector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71600"/>
            <a:ext cx="3600400" cy="4865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CreoDIAS</a:t>
            </a:r>
            <a:r>
              <a:rPr lang="en-US" sz="2000" dirty="0"/>
              <a:t> provides access to metadata through a Data Finder API, to discover data</a:t>
            </a:r>
            <a:r>
              <a:rPr lang="en-US" dirty="0"/>
              <a:t>:</a:t>
            </a:r>
            <a:br>
              <a:rPr lang="en-US" dirty="0"/>
            </a:br>
            <a:endParaRPr lang="en-US" dirty="0"/>
          </a:p>
          <a:p>
            <a:r>
              <a:rPr lang="en-US" sz="1800" dirty="0"/>
              <a:t>name</a:t>
            </a:r>
          </a:p>
          <a:p>
            <a:r>
              <a:rPr lang="en-US" sz="1800" dirty="0"/>
              <a:t>platform</a:t>
            </a:r>
          </a:p>
          <a:p>
            <a:r>
              <a:rPr lang="en-US" sz="1800" dirty="0"/>
              <a:t>instrument</a:t>
            </a:r>
          </a:p>
          <a:p>
            <a:r>
              <a:rPr lang="en-US" sz="1800" dirty="0"/>
              <a:t>resolution</a:t>
            </a:r>
          </a:p>
          <a:p>
            <a:r>
              <a:rPr lang="en-US" sz="1800" dirty="0" err="1"/>
              <a:t>productType</a:t>
            </a:r>
            <a:endParaRPr lang="en-US" sz="1800" dirty="0"/>
          </a:p>
          <a:p>
            <a:r>
              <a:rPr lang="en-US" sz="1800" dirty="0" err="1"/>
              <a:t>cloudCover</a:t>
            </a:r>
            <a:endParaRPr lang="en-US" sz="1800" dirty="0"/>
          </a:p>
          <a:p>
            <a:r>
              <a:rPr lang="en-US" sz="1800" dirty="0" err="1"/>
              <a:t>snowCover</a:t>
            </a:r>
            <a:endParaRPr lang="en-US" sz="1800" dirty="0"/>
          </a:p>
          <a:p>
            <a:r>
              <a:rPr lang="en-US" sz="1800" dirty="0" err="1"/>
              <a:t>cultivatedCover</a:t>
            </a:r>
            <a:endParaRPr lang="en-US" sz="1800" dirty="0"/>
          </a:p>
          <a:p>
            <a:r>
              <a:rPr lang="en-US" sz="1800" dirty="0"/>
              <a:t>… etc.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3" t="13080"/>
          <a:stretch/>
        </p:blipFill>
        <p:spPr bwMode="auto">
          <a:xfrm>
            <a:off x="3429000" y="2209800"/>
            <a:ext cx="5334000" cy="399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29"/>
          <a:stretch/>
        </p:blipFill>
        <p:spPr bwMode="auto">
          <a:xfrm>
            <a:off x="5257800" y="1219200"/>
            <a:ext cx="3657600" cy="1083183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4114800" y="1219202"/>
            <a:ext cx="1143000" cy="2438398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114800" y="2302383"/>
            <a:ext cx="1143000" cy="1876438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98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CANDELA platform: </a:t>
            </a:r>
            <a:r>
              <a:rPr lang="en-US" dirty="0" err="1"/>
              <a:t>Jupyterlab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340768"/>
            <a:ext cx="8352928" cy="879376"/>
          </a:xfrm>
        </p:spPr>
        <p:txBody>
          <a:bodyPr/>
          <a:lstStyle/>
          <a:p>
            <a:r>
              <a:rPr lang="en-US" sz="2000" dirty="0" err="1" smtClean="0"/>
              <a:t>Launch_datafusion.jynb</a:t>
            </a:r>
            <a:r>
              <a:rPr lang="en-US" sz="2000" dirty="0" smtClean="0"/>
              <a:t>: </a:t>
            </a:r>
            <a:r>
              <a:rPr lang="en-US" sz="1600" dirty="0"/>
              <a:t>launch </a:t>
            </a:r>
            <a:r>
              <a:rPr lang="en-US" sz="1600" dirty="0" smtClean="0"/>
              <a:t>data fusion </a:t>
            </a:r>
            <a:r>
              <a:rPr lang="en-US" sz="1600" dirty="0" err="1"/>
              <a:t>dmg</a:t>
            </a:r>
            <a:r>
              <a:rPr lang="en-US" sz="1600" dirty="0"/>
              <a:t> process on the platform</a:t>
            </a:r>
            <a:endParaRPr lang="en-US" sz="1600" dirty="0"/>
          </a:p>
          <a:p>
            <a:r>
              <a:rPr lang="en-US" sz="2000" dirty="0" err="1" smtClean="0"/>
              <a:t>Monetdb.jynb</a:t>
            </a:r>
            <a:r>
              <a:rPr lang="en-US" sz="2000" dirty="0" smtClean="0"/>
              <a:t>: </a:t>
            </a:r>
            <a:r>
              <a:rPr lang="en-US" sz="1600" dirty="0" smtClean="0"/>
              <a:t>Search </a:t>
            </a:r>
            <a:r>
              <a:rPr lang="en-US" sz="1600" dirty="0"/>
              <a:t>and query in database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5879" b="-2022"/>
          <a:stretch/>
        </p:blipFill>
        <p:spPr bwMode="auto">
          <a:xfrm>
            <a:off x="1187624" y="2204864"/>
            <a:ext cx="661235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25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Fusion: Selected Results</a:t>
            </a:r>
            <a:endParaRPr lang="en-GB" dirty="0"/>
          </a:p>
        </p:txBody>
      </p:sp>
      <p:pic>
        <p:nvPicPr>
          <p:cNvPr id="2" name="Picture 1" descr="Screenshot 2020-05-06 at 18.36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1268760"/>
            <a:ext cx="7524328" cy="526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8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 dirty="0"/>
              <a:t>Contents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About CANDELA</a:t>
            </a:r>
          </a:p>
          <a:p>
            <a:r>
              <a:rPr lang="en-GB" dirty="0" smtClean="0"/>
              <a:t>Insight Machine Learning</a:t>
            </a:r>
          </a:p>
          <a:p>
            <a:r>
              <a:rPr lang="en-GB" dirty="0" smtClean="0"/>
              <a:t>What is Data Mining?</a:t>
            </a:r>
          </a:p>
          <a:p>
            <a:r>
              <a:rPr lang="en-GB" dirty="0" smtClean="0"/>
              <a:t>Data </a:t>
            </a:r>
            <a:r>
              <a:rPr lang="en-GB" dirty="0"/>
              <a:t>Mining </a:t>
            </a:r>
            <a:r>
              <a:rPr lang="en-GB" dirty="0" smtClean="0"/>
              <a:t>in action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5.    </a:t>
            </a:r>
            <a:r>
              <a:rPr lang="en-GB" dirty="0" smtClean="0"/>
              <a:t>Data </a:t>
            </a:r>
            <a:r>
              <a:rPr lang="en-GB" dirty="0"/>
              <a:t>M</a:t>
            </a:r>
            <a:r>
              <a:rPr lang="en-GB" dirty="0" smtClean="0"/>
              <a:t>ining demo</a:t>
            </a:r>
            <a:endParaRPr lang="en-GB" dirty="0"/>
          </a:p>
          <a:p>
            <a:pPr marL="0" indent="0">
              <a:buNone/>
            </a:pP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89654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Fusion: Selected Results</a:t>
            </a:r>
            <a:endParaRPr lang="en-GB" dirty="0"/>
          </a:p>
        </p:txBody>
      </p:sp>
      <p:pic>
        <p:nvPicPr>
          <p:cNvPr id="4" name="Picture 3" descr="Screenshot 2020-05-06 at 18.39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270047"/>
            <a:ext cx="7675546" cy="53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5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Fusion: Selected Results</a:t>
            </a:r>
            <a:endParaRPr lang="en-GB" dirty="0"/>
          </a:p>
        </p:txBody>
      </p:sp>
      <p:pic>
        <p:nvPicPr>
          <p:cNvPr id="4" name="Picture 3" descr="Screenshot 2020-05-07 at 09.12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0" y="1237617"/>
            <a:ext cx="8171690" cy="543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5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This presentation was prepared by the Data Intelligence and Knowledge Discovery team at DLR: Dr. Wei Yao, Dr. Corneliu Octavian Dumitru and Prof. Dr. Mihai Datcu.</a:t>
            </a:r>
          </a:p>
          <a:p>
            <a:endParaRPr lang="en-US" sz="2000" dirty="0" smtClean="0"/>
          </a:p>
          <a:p>
            <a:r>
              <a:rPr lang="en-US" sz="2000" dirty="0" smtClean="0"/>
              <a:t>Special thanks to </a:t>
            </a:r>
            <a:r>
              <a:rPr lang="en-US" sz="2000" dirty="0" err="1" smtClean="0"/>
              <a:t>Perre</a:t>
            </a:r>
            <a:r>
              <a:rPr lang="en-US" sz="2000" dirty="0" smtClean="0"/>
              <a:t> </a:t>
            </a:r>
            <a:r>
              <a:rPr lang="en-US" sz="2000" dirty="0" err="1" smtClean="0"/>
              <a:t>Blanchart</a:t>
            </a:r>
            <a:r>
              <a:rPr lang="en-US" sz="2000" dirty="0" smtClean="0"/>
              <a:t>, </a:t>
            </a:r>
            <a:r>
              <a:rPr lang="en-US" sz="2000" dirty="0" err="1"/>
              <a:t>LivingPlanet</a:t>
            </a:r>
            <a:r>
              <a:rPr lang="en-US" sz="2000" dirty="0"/>
              <a:t> </a:t>
            </a:r>
            <a:r>
              <a:rPr lang="en-US" sz="2000" dirty="0" smtClean="0"/>
              <a:t>19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Contact: mihai.datcu@dlr.de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2789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>
            <a:normAutofit/>
          </a:bodyPr>
          <a:lstStyle/>
          <a:p>
            <a:r>
              <a:rPr lang="en-GB" dirty="0" smtClean="0"/>
              <a:t>With </a:t>
            </a:r>
            <a:r>
              <a:rPr lang="en-GB" dirty="0"/>
              <a:t>the advent of the </a:t>
            </a:r>
            <a:r>
              <a:rPr lang="en-GB" b="1" dirty="0">
                <a:solidFill>
                  <a:srgbClr val="1FCBFF"/>
                </a:solidFill>
              </a:rPr>
              <a:t>Copernicus</a:t>
            </a:r>
            <a:r>
              <a:rPr lang="en-GB" dirty="0">
                <a:solidFill>
                  <a:srgbClr val="1FCBFF"/>
                </a:solidFill>
              </a:rPr>
              <a:t> </a:t>
            </a:r>
            <a:r>
              <a:rPr lang="en-GB" dirty="0"/>
              <a:t>program with its wealth of </a:t>
            </a:r>
            <a:r>
              <a:rPr lang="en-GB" b="1" dirty="0">
                <a:solidFill>
                  <a:srgbClr val="1FCBFF"/>
                </a:solidFill>
              </a:rPr>
              <a:t>open data</a:t>
            </a:r>
            <a:r>
              <a:rPr lang="en-GB" dirty="0"/>
              <a:t>, the Earth Observation application and service development domain is increasingly adopting </a:t>
            </a:r>
            <a:r>
              <a:rPr lang="en-GB" b="1" dirty="0">
                <a:solidFill>
                  <a:srgbClr val="1FCBFF"/>
                </a:solidFill>
              </a:rPr>
              <a:t>big data technologies</a:t>
            </a:r>
            <a:r>
              <a:rPr lang="en-GB" dirty="0"/>
              <a:t>.</a:t>
            </a:r>
          </a:p>
          <a:p>
            <a:r>
              <a:rPr lang="en-GB" dirty="0" smtClean="0"/>
              <a:t>CANDELA R&amp;D step proposes the deployment of efficient Access, </a:t>
            </a:r>
            <a:r>
              <a:rPr lang="en-GB" b="1" dirty="0" smtClean="0">
                <a:solidFill>
                  <a:srgbClr val="1FCBFF"/>
                </a:solidFill>
              </a:rPr>
              <a:t>Discovery, Processing</a:t>
            </a:r>
            <a:r>
              <a:rPr lang="en-GB" b="1" dirty="0" smtClean="0">
                <a:solidFill>
                  <a:srgbClr val="B300BB"/>
                </a:solidFill>
              </a:rPr>
              <a:t> </a:t>
            </a:r>
            <a:r>
              <a:rPr lang="en-GB" dirty="0" smtClean="0"/>
              <a:t>and Delivery modules.</a:t>
            </a:r>
          </a:p>
          <a:p>
            <a:r>
              <a:rPr lang="en-GB" dirty="0"/>
              <a:t>Efficient data retrieval</a:t>
            </a:r>
            <a:r>
              <a:rPr lang="en-GB" b="1" dirty="0"/>
              <a:t>, </a:t>
            </a:r>
            <a:r>
              <a:rPr lang="en-GB" b="1" dirty="0">
                <a:solidFill>
                  <a:srgbClr val="1FCBFF"/>
                </a:solidFill>
              </a:rPr>
              <a:t>mining augmented with machine learning techniques</a:t>
            </a:r>
            <a:r>
              <a:rPr lang="en-GB" dirty="0"/>
              <a:t> and interoperability is key in order to fully benefit from the available assets, create more value and subsequently economic growth and development of European members states</a:t>
            </a:r>
            <a:r>
              <a:rPr lang="en-GB" dirty="0" smtClean="0"/>
              <a:t>.</a:t>
            </a:r>
          </a:p>
          <a:p>
            <a:r>
              <a:rPr lang="en-GB" dirty="0"/>
              <a:t>A special attention is given to </a:t>
            </a:r>
            <a:r>
              <a:rPr lang="en-GB" b="1" dirty="0">
                <a:solidFill>
                  <a:srgbClr val="1FCBFF"/>
                </a:solidFill>
              </a:rPr>
              <a:t>re-use and openness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07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CANDELA main objective</a:t>
            </a:r>
            <a:endParaRPr lang="en-GB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229600" cy="14478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GB" sz="2000" b="1" dirty="0"/>
              <a:t>CANDELA</a:t>
            </a:r>
            <a:r>
              <a:rPr lang="en-GB" sz="2000" dirty="0"/>
              <a:t> project main objective is to allow the </a:t>
            </a:r>
            <a:r>
              <a:rPr lang="en-GB" sz="2000" b="1" dirty="0"/>
              <a:t>creation of value </a:t>
            </a:r>
            <a:r>
              <a:rPr lang="en-GB" sz="2000" dirty="0"/>
              <a:t>from </a:t>
            </a:r>
            <a:r>
              <a:rPr lang="en-GB" sz="2000" b="1" dirty="0"/>
              <a:t>Copernicus data </a:t>
            </a:r>
            <a:r>
              <a:rPr lang="en-GB" sz="2000" dirty="0"/>
              <a:t>through the provisioning of </a:t>
            </a:r>
            <a:r>
              <a:rPr lang="en-GB" sz="2000" b="1" dirty="0"/>
              <a:t>modelling and analytics tools</a:t>
            </a:r>
            <a:r>
              <a:rPr lang="en-GB" sz="2000" dirty="0"/>
              <a:t> given that the tasks of data collection, processing, storage and access will be provided by the </a:t>
            </a:r>
            <a:r>
              <a:rPr lang="en-GB" sz="2000" b="1" dirty="0"/>
              <a:t>Copernicus Data and Information Access Service (DIAS)</a:t>
            </a:r>
            <a:r>
              <a:rPr lang="en-GB" sz="2000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3200400"/>
            <a:ext cx="4800600" cy="334332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876800" y="3733800"/>
            <a:ext cx="12192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2971800"/>
            <a:ext cx="4267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Concept: </a:t>
            </a:r>
            <a:r>
              <a:rPr lang="en-US" sz="2000" b="1" dirty="0" smtClean="0"/>
              <a:t>Data </a:t>
            </a:r>
            <a:r>
              <a:rPr lang="en-US" sz="2000" b="1" dirty="0"/>
              <a:t>Science </a:t>
            </a:r>
            <a:r>
              <a:rPr lang="en-US" sz="2000" dirty="0" smtClean="0"/>
              <a:t>to </a:t>
            </a:r>
            <a:r>
              <a:rPr lang="en-US" sz="2000" dirty="0"/>
              <a:t>enable the successful </a:t>
            </a:r>
            <a:r>
              <a:rPr lang="en-US" sz="2000" b="1" dirty="0"/>
              <a:t>integration of heterogeneous datasets</a:t>
            </a:r>
            <a:r>
              <a:rPr lang="en-US" sz="2000" dirty="0"/>
              <a:t>, to support the definition and design of </a:t>
            </a:r>
            <a:r>
              <a:rPr lang="en-US" sz="2000" b="1" dirty="0"/>
              <a:t>the data transformation to information</a:t>
            </a:r>
            <a:r>
              <a:rPr lang="en-US" sz="2000" dirty="0"/>
              <a:t>, </a:t>
            </a:r>
            <a:r>
              <a:rPr lang="en-US" sz="2000" dirty="0" smtClean="0"/>
              <a:t>the </a:t>
            </a:r>
            <a:r>
              <a:rPr lang="en-US" sz="2000" dirty="0"/>
              <a:t>use of taxonomies and elements of </a:t>
            </a:r>
            <a:r>
              <a:rPr lang="en-US" sz="2000" b="1" dirty="0"/>
              <a:t>ontology and semantics, learning, KDD, annotation, data analytics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899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GB" dirty="0" smtClean="0"/>
              <a:t>he </a:t>
            </a:r>
            <a:r>
              <a:rPr lang="en-GB" dirty="0"/>
              <a:t>analytics modules </a:t>
            </a:r>
          </a:p>
        </p:txBody>
      </p:sp>
      <p:pic>
        <p:nvPicPr>
          <p:cNvPr id="6" name="Picture 5" descr="Screenshot 2019-01-16 at 15.36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752600"/>
            <a:ext cx="90805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7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391762"/>
            <a:ext cx="6435824" cy="446438"/>
          </a:xfrm>
        </p:spPr>
        <p:txBody>
          <a:bodyPr/>
          <a:lstStyle/>
          <a:p>
            <a:r>
              <a:rPr lang="en-GB" dirty="0" smtClean="0"/>
              <a:t>Data Mining and Fusion in CANDELA</a:t>
            </a:r>
            <a:endParaRPr lang="en-GB" dirty="0"/>
          </a:p>
        </p:txBody>
      </p:sp>
      <p:pic>
        <p:nvPicPr>
          <p:cNvPr id="4" name="Picture 3" descr="Screenshot 2019-01-16 at 15.40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447800"/>
            <a:ext cx="9029700" cy="50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1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Fusion Architecture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42" y="1372200"/>
            <a:ext cx="6582858" cy="4937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200" y="6383923"/>
            <a:ext cx="29587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 pitchFamily="34" charset="0"/>
                <a:cs typeface="Arial" pitchFamily="34" charset="0"/>
              </a:rPr>
              <a:t>Source: CANDELA D2.8 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Data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Fusion v2 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v1.0</a:t>
            </a:r>
            <a:endParaRPr lang="en-US" sz="11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57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68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/>
              <a:t>Supervised </a:t>
            </a:r>
            <a:r>
              <a:rPr lang="en-GB" sz="2000" dirty="0" smtClean="0"/>
              <a:t>machine learning for classification is a mapping of an </a:t>
            </a:r>
            <a:r>
              <a:rPr lang="en-GB" sz="2000" dirty="0"/>
              <a:t>input </a:t>
            </a:r>
            <a:r>
              <a:rPr lang="en-GB" sz="2000" dirty="0" smtClean="0"/>
              <a:t>data to </a:t>
            </a:r>
            <a:r>
              <a:rPr lang="en-GB" sz="2000" dirty="0"/>
              <a:t>an </a:t>
            </a:r>
            <a:r>
              <a:rPr lang="en-GB" sz="2000" dirty="0" smtClean="0"/>
              <a:t>output set of labels </a:t>
            </a:r>
            <a:r>
              <a:rPr lang="en-GB" sz="2000" dirty="0"/>
              <a:t>based on </a:t>
            </a:r>
            <a:r>
              <a:rPr lang="en-GB" sz="2000" dirty="0" smtClean="0"/>
              <a:t>a </a:t>
            </a:r>
            <a:r>
              <a:rPr lang="en-GB" sz="2000" dirty="0"/>
              <a:t>training data </a:t>
            </a:r>
            <a:r>
              <a:rPr lang="en-GB" sz="2000" dirty="0" smtClean="0"/>
              <a:t>set of examples</a:t>
            </a:r>
            <a:r>
              <a:rPr lang="en-GB" sz="2000" dirty="0"/>
              <a:t>.</a:t>
            </a:r>
            <a:endParaRPr lang="en-GB" sz="2000" dirty="0" smtClean="0"/>
          </a:p>
        </p:txBody>
      </p:sp>
      <p:sp>
        <p:nvSpPr>
          <p:cNvPr id="6" name="Magnetic Disk 5"/>
          <p:cNvSpPr/>
          <p:nvPr/>
        </p:nvSpPr>
        <p:spPr>
          <a:xfrm>
            <a:off x="609600" y="4191000"/>
            <a:ext cx="914400" cy="838200"/>
          </a:xfrm>
          <a:prstGeom prst="flowChartMagneticDisk">
            <a:avLst/>
          </a:prstGeom>
          <a:solidFill>
            <a:srgbClr val="99E58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Bent Arrow 6"/>
          <p:cNvSpPr/>
          <p:nvPr/>
        </p:nvSpPr>
        <p:spPr>
          <a:xfrm>
            <a:off x="990600" y="3657600"/>
            <a:ext cx="609600" cy="685800"/>
          </a:xfrm>
          <a:prstGeom prst="bentArrow">
            <a:avLst/>
          </a:prstGeom>
          <a:solidFill>
            <a:srgbClr val="99E58F"/>
          </a:solidFill>
          <a:ln>
            <a:solidFill>
              <a:srgbClr val="1FCB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isplay 7"/>
          <p:cNvSpPr/>
          <p:nvPr/>
        </p:nvSpPr>
        <p:spPr>
          <a:xfrm>
            <a:off x="1600200" y="3124200"/>
            <a:ext cx="2133600" cy="1371600"/>
          </a:xfrm>
          <a:prstGeom prst="flowChartDisplay">
            <a:avLst/>
          </a:prstGeom>
          <a:solidFill>
            <a:srgbClr val="FC43F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splay 8"/>
          <p:cNvSpPr/>
          <p:nvPr/>
        </p:nvSpPr>
        <p:spPr>
          <a:xfrm>
            <a:off x="5867400" y="3124200"/>
            <a:ext cx="2133600" cy="1371600"/>
          </a:xfrm>
          <a:prstGeom prst="flowChartDisplay">
            <a:avLst/>
          </a:prstGeom>
          <a:solidFill>
            <a:srgbClr val="FC43F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agnetic Disk 9"/>
          <p:cNvSpPr/>
          <p:nvPr/>
        </p:nvSpPr>
        <p:spPr>
          <a:xfrm>
            <a:off x="4267200" y="2819400"/>
            <a:ext cx="1295400" cy="2057400"/>
          </a:xfrm>
          <a:prstGeom prst="flowChartMagneticDisk">
            <a:avLst/>
          </a:prstGeom>
          <a:solidFill>
            <a:srgbClr val="FF66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uble Bracket 10"/>
          <p:cNvSpPr/>
          <p:nvPr/>
        </p:nvSpPr>
        <p:spPr>
          <a:xfrm>
            <a:off x="8229600" y="2514600"/>
            <a:ext cx="609600" cy="609600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uble Bracket 11"/>
          <p:cNvSpPr/>
          <p:nvPr/>
        </p:nvSpPr>
        <p:spPr>
          <a:xfrm>
            <a:off x="8229600" y="3352800"/>
            <a:ext cx="609600" cy="609600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uble Bracket 12"/>
          <p:cNvSpPr/>
          <p:nvPr/>
        </p:nvSpPr>
        <p:spPr>
          <a:xfrm>
            <a:off x="8229600" y="4419600"/>
            <a:ext cx="609600" cy="609600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uble Bracket 13"/>
          <p:cNvSpPr/>
          <p:nvPr/>
        </p:nvSpPr>
        <p:spPr>
          <a:xfrm>
            <a:off x="990600" y="5410200"/>
            <a:ext cx="609600" cy="609600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uble Bracket 14"/>
          <p:cNvSpPr/>
          <p:nvPr/>
        </p:nvSpPr>
        <p:spPr>
          <a:xfrm>
            <a:off x="228600" y="5410200"/>
            <a:ext cx="609600" cy="609600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uble Bracket 15"/>
          <p:cNvSpPr/>
          <p:nvPr/>
        </p:nvSpPr>
        <p:spPr>
          <a:xfrm>
            <a:off x="2133600" y="5410200"/>
            <a:ext cx="609600" cy="609600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image_fmabspic_0_0-1129878246"/>
          <p:cNvPicPr preferRelativeResize="0">
            <a:picLocks noChangeArrowheads="1"/>
          </p:cNvPicPr>
          <p:nvPr/>
        </p:nvPicPr>
        <p:blipFill>
          <a:blip r:embed="rId2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486400"/>
            <a:ext cx="457200" cy="48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vulkaus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86400"/>
            <a:ext cx="457200" cy="48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86400"/>
            <a:ext cx="457200" cy="48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590800"/>
            <a:ext cx="457200" cy="48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vulkaus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429000"/>
            <a:ext cx="457200" cy="48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image_fmabspic_0_0-1129878246"/>
          <p:cNvPicPr preferRelativeResize="0">
            <a:picLocks noChangeArrowheads="1"/>
          </p:cNvPicPr>
          <p:nvPr/>
        </p:nvPicPr>
        <p:blipFill>
          <a:blip r:embed="rId2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495800"/>
            <a:ext cx="457200" cy="48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28600" y="5029200"/>
            <a:ext cx="1790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7F7F7F"/>
                </a:solidFill>
              </a:rPr>
              <a:t>Training data set </a:t>
            </a:r>
            <a:endParaRPr lang="en-US" b="1" dirty="0">
              <a:solidFill>
                <a:srgbClr val="7F7F7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76400" y="3200400"/>
            <a:ext cx="2133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b="1" dirty="0" smtClean="0"/>
          </a:p>
          <a:p>
            <a:pPr algn="ctr"/>
            <a:r>
              <a:rPr lang="en-GB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Machine</a:t>
            </a:r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is 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learning </a:t>
            </a:r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data </a:t>
            </a:r>
            <a:r>
              <a:rPr lang="en-GB" b="1" dirty="0" smtClean="0">
                <a:solidFill>
                  <a:srgbClr val="1FCBFF"/>
                </a:solidFill>
              </a:rPr>
              <a:t>model</a:t>
            </a:r>
            <a:endParaRPr lang="en-US" b="1" dirty="0">
              <a:solidFill>
                <a:srgbClr val="1FCB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52600" y="5486400"/>
            <a:ext cx="30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305800" y="3962400"/>
            <a:ext cx="30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962400" y="5029200"/>
            <a:ext cx="198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7F7F7F"/>
                </a:solidFill>
              </a:rPr>
              <a:t>Unknown data </a:t>
            </a:r>
            <a:endParaRPr lang="en-US" b="1" dirty="0">
              <a:solidFill>
                <a:srgbClr val="7F7F7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43600" y="2971800"/>
            <a:ext cx="2133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b="1" dirty="0" smtClean="0"/>
          </a:p>
          <a:p>
            <a:pPr algn="ctr"/>
            <a:r>
              <a:rPr lang="en-GB" b="1" i="1" dirty="0" smtClean="0">
                <a:solidFill>
                  <a:srgbClr val="7F7F7F"/>
                </a:solidFill>
              </a:rPr>
              <a:t>Machine</a:t>
            </a:r>
            <a:r>
              <a:rPr lang="en-GB" b="1" dirty="0" smtClean="0">
                <a:solidFill>
                  <a:srgbClr val="7F7F7F"/>
                </a:solidFill>
              </a:rPr>
              <a:t> uses the </a:t>
            </a:r>
            <a:r>
              <a:rPr lang="en-GB" b="1" dirty="0" smtClean="0">
                <a:solidFill>
                  <a:srgbClr val="1FCBFF"/>
                </a:solidFill>
              </a:rPr>
              <a:t>model</a:t>
            </a:r>
            <a:r>
              <a:rPr lang="en-GB" b="1" dirty="0" smtClean="0">
                <a:solidFill>
                  <a:srgbClr val="7F7F7F"/>
                </a:solidFill>
              </a:rPr>
              <a:t> to map unknown data to trained classes</a:t>
            </a:r>
            <a:endParaRPr lang="en-US" b="1" dirty="0">
              <a:solidFill>
                <a:srgbClr val="7F7F7F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5486400" y="3657600"/>
            <a:ext cx="381000" cy="304800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524000" y="2057400"/>
            <a:ext cx="198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1FCBFF"/>
                </a:solidFill>
              </a:rPr>
              <a:t>Step 1 TRAINING</a:t>
            </a:r>
            <a:endParaRPr lang="en-US" b="1" dirty="0">
              <a:solidFill>
                <a:srgbClr val="1FCB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724400" y="2057400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1FCBFF"/>
                </a:solidFill>
              </a:rPr>
              <a:t>Step 2 CLASSIFICATION</a:t>
            </a:r>
            <a:endParaRPr lang="en-US" b="1" dirty="0">
              <a:solidFill>
                <a:srgbClr val="1FCBFF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3962400" y="2286000"/>
            <a:ext cx="0" cy="3657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57200" y="457200"/>
            <a:ext cx="509005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Supervised </a:t>
            </a:r>
            <a:r>
              <a:rPr lang="en-GB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machine learning 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704667" y="5029200"/>
            <a:ext cx="1439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7F7F7F"/>
                </a:solidFill>
              </a:rPr>
              <a:t>Labeled data </a:t>
            </a:r>
            <a:endParaRPr lang="en-US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6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68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/>
              <a:t>Active learning </a:t>
            </a:r>
            <a:r>
              <a:rPr lang="en-GB" sz="2000" dirty="0" smtClean="0"/>
              <a:t>is when machine is interactively interrogating </a:t>
            </a:r>
            <a:r>
              <a:rPr lang="en-GB" sz="2000" dirty="0"/>
              <a:t>a user </a:t>
            </a:r>
            <a:r>
              <a:rPr lang="en-GB" sz="2000" dirty="0" smtClean="0"/>
              <a:t>(information </a:t>
            </a:r>
            <a:r>
              <a:rPr lang="en-GB" sz="2000" dirty="0"/>
              <a:t>source) to label new data points with the desired outputs.</a:t>
            </a:r>
            <a:endParaRPr lang="en-GB" sz="2000" dirty="0" smtClean="0"/>
          </a:p>
        </p:txBody>
      </p:sp>
      <p:sp>
        <p:nvSpPr>
          <p:cNvPr id="9" name="Display 8"/>
          <p:cNvSpPr/>
          <p:nvPr/>
        </p:nvSpPr>
        <p:spPr>
          <a:xfrm>
            <a:off x="5105400" y="3476625"/>
            <a:ext cx="2133600" cy="1371600"/>
          </a:xfrm>
          <a:prstGeom prst="flowChartDisplay">
            <a:avLst/>
          </a:prstGeom>
          <a:solidFill>
            <a:srgbClr val="FC43F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agnetic Disk 9"/>
          <p:cNvSpPr/>
          <p:nvPr/>
        </p:nvSpPr>
        <p:spPr>
          <a:xfrm>
            <a:off x="1219200" y="3171825"/>
            <a:ext cx="1295400" cy="2057400"/>
          </a:xfrm>
          <a:prstGeom prst="flowChartMagneticDisk">
            <a:avLst/>
          </a:prstGeom>
          <a:solidFill>
            <a:srgbClr val="FF66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uble Bracket 10"/>
          <p:cNvSpPr/>
          <p:nvPr/>
        </p:nvSpPr>
        <p:spPr>
          <a:xfrm>
            <a:off x="2667000" y="5076825"/>
            <a:ext cx="609600" cy="609600"/>
          </a:xfrm>
          <a:prstGeom prst="bracketPai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uble Bracket 11"/>
          <p:cNvSpPr/>
          <p:nvPr/>
        </p:nvSpPr>
        <p:spPr>
          <a:xfrm>
            <a:off x="3581400" y="5076825"/>
            <a:ext cx="609600" cy="609600"/>
          </a:xfrm>
          <a:prstGeom prst="bracketPair">
            <a:avLst/>
          </a:prstGeom>
          <a:ln>
            <a:solidFill>
              <a:srgbClr val="00873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uble Bracket 12"/>
          <p:cNvSpPr/>
          <p:nvPr/>
        </p:nvSpPr>
        <p:spPr>
          <a:xfrm>
            <a:off x="4648200" y="5076825"/>
            <a:ext cx="609600" cy="609600"/>
          </a:xfrm>
          <a:prstGeom prst="bracketPai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uble Bracket 13"/>
          <p:cNvSpPr/>
          <p:nvPr/>
        </p:nvSpPr>
        <p:spPr>
          <a:xfrm>
            <a:off x="3505200" y="2867025"/>
            <a:ext cx="609600" cy="609600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uble Bracket 14"/>
          <p:cNvSpPr/>
          <p:nvPr/>
        </p:nvSpPr>
        <p:spPr>
          <a:xfrm>
            <a:off x="2743200" y="2867025"/>
            <a:ext cx="609600" cy="609600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uble Bracket 15"/>
          <p:cNvSpPr/>
          <p:nvPr/>
        </p:nvSpPr>
        <p:spPr>
          <a:xfrm>
            <a:off x="4648200" y="2867025"/>
            <a:ext cx="609600" cy="609600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vulkaus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943225"/>
            <a:ext cx="457200" cy="48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153025"/>
            <a:ext cx="457200" cy="48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vulkaus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153025"/>
            <a:ext cx="457200" cy="48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image_fmabspic_0_0-1129878246"/>
          <p:cNvPicPr preferRelativeResize="0">
            <a:picLocks noChangeArrowheads="1"/>
          </p:cNvPicPr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53025"/>
            <a:ext cx="457200" cy="48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514600" y="2486025"/>
            <a:ext cx="2758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User selected training data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67200" y="2943225"/>
            <a:ext cx="30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267200" y="5229225"/>
            <a:ext cx="30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838200" y="5305425"/>
            <a:ext cx="198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Unknown data </a:t>
            </a:r>
            <a:endParaRPr lang="en-US" b="1" dirty="0"/>
          </a:p>
        </p:txBody>
      </p:sp>
      <p:sp>
        <p:nvSpPr>
          <p:cNvPr id="28" name="Rectangle 27"/>
          <p:cNvSpPr/>
          <p:nvPr/>
        </p:nvSpPr>
        <p:spPr>
          <a:xfrm>
            <a:off x="5181600" y="3552825"/>
            <a:ext cx="2133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b="1" dirty="0" smtClean="0"/>
          </a:p>
          <a:p>
            <a:pPr algn="ctr"/>
            <a:r>
              <a:rPr lang="en-GB" b="1" i="1" dirty="0" smtClean="0"/>
              <a:t>Machine</a:t>
            </a:r>
            <a:r>
              <a:rPr lang="en-GB" b="1" dirty="0" smtClean="0"/>
              <a:t> is learning</a:t>
            </a:r>
          </a:p>
          <a:p>
            <a:pPr algn="ctr"/>
            <a:r>
              <a:rPr lang="en-GB" b="1" dirty="0" smtClean="0">
                <a:solidFill>
                  <a:srgbClr val="1FCBFF"/>
                </a:solidFill>
              </a:rPr>
              <a:t>incremental</a:t>
            </a:r>
            <a:endParaRPr lang="en-US" b="1" dirty="0">
              <a:solidFill>
                <a:srgbClr val="1FCB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57200" y="457200"/>
            <a:ext cx="273664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Active learning 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AutoShape 44"/>
          <p:cNvSpPr>
            <a:spLocks noChangeArrowheads="1"/>
          </p:cNvSpPr>
          <p:nvPr/>
        </p:nvSpPr>
        <p:spPr bwMode="auto">
          <a:xfrm>
            <a:off x="1905000" y="2181225"/>
            <a:ext cx="4267200" cy="638175"/>
          </a:xfrm>
          <a:prstGeom prst="curvedDownArrow">
            <a:avLst>
              <a:gd name="adj1" fmla="val 26982"/>
              <a:gd name="adj2" fmla="val 139483"/>
              <a:gd name="adj3" fmla="val 17839"/>
            </a:avLst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2895600" y="3505200"/>
            <a:ext cx="1905000" cy="1447800"/>
            <a:chOff x="971600" y="3645024"/>
            <a:chExt cx="2443129" cy="1836948"/>
          </a:xfrm>
        </p:grpSpPr>
        <p:sp>
          <p:nvSpPr>
            <p:cNvPr id="37" name="Oval 36"/>
            <p:cNvSpPr/>
            <p:nvPr/>
          </p:nvSpPr>
          <p:spPr>
            <a:xfrm>
              <a:off x="1259632" y="3645024"/>
              <a:ext cx="1892701" cy="18369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pic>
          <p:nvPicPr>
            <p:cNvPr id="38" name="Picture 37" descr="Unknown.jpe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405" l="0" r="98333">
                          <a14:foregroundMark x1="34667" y1="59524" x2="24000" y2="61310"/>
                          <a14:foregroundMark x1="19000" y1="88690" x2="18000" y2="93452"/>
                          <a14:foregroundMark x1="67000" y1="24405" x2="79333" y2="23810"/>
                          <a14:foregroundMark x1="78333" y1="52381" x2="78333" y2="52381"/>
                          <a14:backgroundMark x1="66667" y1="31548" x2="81000" y2="32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3789040"/>
              <a:ext cx="2443129" cy="1368152"/>
            </a:xfrm>
            <a:prstGeom prst="rect">
              <a:avLst/>
            </a:prstGeom>
          </p:spPr>
        </p:pic>
      </p:grpSp>
      <p:pic>
        <p:nvPicPr>
          <p:cNvPr id="41" name="Picture 40" descr="vulkaus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943225"/>
            <a:ext cx="457200" cy="48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 descr="vulkaus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943225"/>
            <a:ext cx="457200" cy="48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AutoShape 44"/>
          <p:cNvSpPr>
            <a:spLocks noChangeArrowheads="1"/>
          </p:cNvSpPr>
          <p:nvPr/>
        </p:nvSpPr>
        <p:spPr bwMode="auto">
          <a:xfrm flipH="1" flipV="1">
            <a:off x="1828800" y="5762625"/>
            <a:ext cx="4267200" cy="638175"/>
          </a:xfrm>
          <a:prstGeom prst="curvedDownArrow">
            <a:avLst>
              <a:gd name="adj1" fmla="val 26982"/>
              <a:gd name="adj2" fmla="val 139483"/>
              <a:gd name="adj3" fmla="val 17839"/>
            </a:avLst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667000" y="5762625"/>
            <a:ext cx="2535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7F7F7F"/>
                </a:solidFill>
              </a:rPr>
              <a:t>User relevance feedback</a:t>
            </a:r>
            <a:endParaRPr lang="en-US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7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sp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857</Words>
  <Application>Microsoft Office PowerPoint</Application>
  <PresentationFormat>Bildschirmpräsentation (4:3)</PresentationFormat>
  <Paragraphs>130</Paragraphs>
  <Slides>22</Slides>
  <Notes>3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4" baseType="lpstr">
      <vt:lpstr>Larissa</vt:lpstr>
      <vt:lpstr>Document</vt:lpstr>
      <vt:lpstr>Data Fusion on the CANDELA Cloud Platform </vt:lpstr>
      <vt:lpstr>Contents</vt:lpstr>
      <vt:lpstr>PowerPoint-Präsentation</vt:lpstr>
      <vt:lpstr>CANDELA main objective</vt:lpstr>
      <vt:lpstr>The analytics modules </vt:lpstr>
      <vt:lpstr>Data Mining and Fusion in CANDELA</vt:lpstr>
      <vt:lpstr>Data Fusion Architecture </vt:lpstr>
      <vt:lpstr>PowerPoint-Präsentation</vt:lpstr>
      <vt:lpstr>PowerPoint-Präsentation</vt:lpstr>
      <vt:lpstr>PowerPoint-Präsentation</vt:lpstr>
      <vt:lpstr>Data Fusion</vt:lpstr>
      <vt:lpstr>Data Fusion in CANDELA</vt:lpstr>
      <vt:lpstr>Data Fusion: SAR vs. MS EO</vt:lpstr>
      <vt:lpstr>Data Fusion: The Validation Data Sets</vt:lpstr>
      <vt:lpstr>Data Fusion: Selected Results</vt:lpstr>
      <vt:lpstr>Data Fusion: Selected Results</vt:lpstr>
      <vt:lpstr>CreoDIAS: data connector</vt:lpstr>
      <vt:lpstr>CANDELA platform: Jupyterlab</vt:lpstr>
      <vt:lpstr>Data Fusion: Selected Results</vt:lpstr>
      <vt:lpstr>Data Fusion: Selected Results</vt:lpstr>
      <vt:lpstr>Data Fusion: Selected Results</vt:lpstr>
      <vt:lpstr>Acknowledgement</vt:lpstr>
    </vt:vector>
  </TitlesOfParts>
  <Company>T-Systems SfR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Mayerhofer, Ludwig</dc:creator>
  <cp:lastModifiedBy>Yao, Wei</cp:lastModifiedBy>
  <cp:revision>158</cp:revision>
  <cp:lastPrinted>2015-03-24T16:22:29Z</cp:lastPrinted>
  <dcterms:created xsi:type="dcterms:W3CDTF">2012-06-19T06:51:55Z</dcterms:created>
  <dcterms:modified xsi:type="dcterms:W3CDTF">2020-05-08T07:41:10Z</dcterms:modified>
</cp:coreProperties>
</file>