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3" r:id="rId3"/>
    <p:sldId id="282" r:id="rId4"/>
    <p:sldId id="284" r:id="rId5"/>
    <p:sldId id="285" r:id="rId6"/>
    <p:sldId id="286" r:id="rId7"/>
    <p:sldId id="288" r:id="rId8"/>
    <p:sldId id="289" r:id="rId9"/>
    <p:sldId id="287" r:id="rId10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0" autoAdjust="0"/>
    <p:restoredTop sz="94660"/>
  </p:normalViewPr>
  <p:slideViewPr>
    <p:cSldViewPr>
      <p:cViewPr>
        <p:scale>
          <a:sx n="64" d="100"/>
          <a:sy n="64" d="100"/>
        </p:scale>
        <p:origin x="-500" y="-8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02.05.2020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9" y="6286091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Collisional growth in a </a:t>
            </a:r>
            <a:r>
              <a:rPr lang="en-GB" dirty="0" err="1" smtClean="0"/>
              <a:t>Lagrangian</a:t>
            </a:r>
            <a:r>
              <a:rPr lang="en-GB" dirty="0" smtClean="0"/>
              <a:t> cloud model: Findings from column model simulations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783770"/>
          </a:xfrm>
        </p:spPr>
        <p:txBody>
          <a:bodyPr/>
          <a:lstStyle/>
          <a:p>
            <a:r>
              <a:rPr lang="en-GB" dirty="0" smtClean="0"/>
              <a:t>S. </a:t>
            </a:r>
            <a:r>
              <a:rPr lang="en-GB" dirty="0" err="1" smtClean="0"/>
              <a:t>Unterstrasser</a:t>
            </a:r>
            <a:r>
              <a:rPr lang="en-GB" dirty="0" smtClean="0"/>
              <a:t> (DLR </a:t>
            </a:r>
            <a:r>
              <a:rPr lang="en-GB" dirty="0" err="1" smtClean="0"/>
              <a:t>Oberpfaffenhofen</a:t>
            </a:r>
            <a:r>
              <a:rPr lang="en-GB" dirty="0" smtClean="0"/>
              <a:t>), F. Hoffmann (NOAA/CIRES), </a:t>
            </a:r>
          </a:p>
          <a:p>
            <a:r>
              <a:rPr lang="en-GB" dirty="0" smtClean="0"/>
              <a:t>M. </a:t>
            </a:r>
            <a:r>
              <a:rPr lang="en-GB" dirty="0" err="1" smtClean="0"/>
              <a:t>Lerch</a:t>
            </a:r>
            <a:r>
              <a:rPr lang="en-GB" dirty="0" smtClean="0"/>
              <a:t> (DLR)</a:t>
            </a:r>
          </a:p>
        </p:txBody>
      </p:sp>
      <p:sp>
        <p:nvSpPr>
          <p:cNvPr id="6" name="Untertitel 8"/>
          <p:cNvSpPr txBox="1">
            <a:spLocks/>
          </p:cNvSpPr>
          <p:nvPr/>
        </p:nvSpPr>
        <p:spPr bwMode="auto">
          <a:xfrm>
            <a:off x="878399" y="3645818"/>
            <a:ext cx="10864800" cy="4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2400" kern="1200" baseline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Contribution</a:t>
            </a:r>
            <a:r>
              <a:rPr lang="de-DE" dirty="0">
                <a:solidFill>
                  <a:schemeClr val="tx1"/>
                </a:solidFill>
              </a:rPr>
              <a:t> D3622 | </a:t>
            </a:r>
            <a:r>
              <a:rPr lang="de-DE" dirty="0" smtClean="0">
                <a:solidFill>
                  <a:schemeClr val="tx1"/>
                </a:solidFill>
              </a:rPr>
              <a:t>EGU2020-1997</a:t>
            </a:r>
          </a:p>
          <a:p>
            <a:r>
              <a:rPr lang="de-DE" smtClean="0">
                <a:solidFill>
                  <a:schemeClr val="tx1"/>
                </a:solidFill>
              </a:rPr>
              <a:t>in </a:t>
            </a:r>
            <a:r>
              <a:rPr lang="de-DE" dirty="0" err="1" smtClean="0">
                <a:solidFill>
                  <a:schemeClr val="tx1"/>
                </a:solidFill>
              </a:rPr>
              <a:t>session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AS5.9</a:t>
            </a:r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5999" y="1591200"/>
            <a:ext cx="11588251" cy="4338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Terminology:</a:t>
            </a:r>
          </a:p>
          <a:p>
            <a:pPr marL="361950" lvl="1" indent="-179388"/>
            <a:r>
              <a:rPr lang="en-GB" dirty="0" smtClean="0"/>
              <a:t>Collisional growth: aggregation, coalescence, coagulation, riming.</a:t>
            </a:r>
            <a:br>
              <a:rPr lang="en-GB" dirty="0" smtClean="0"/>
            </a:br>
            <a:r>
              <a:rPr lang="en-GB" dirty="0" smtClean="0"/>
              <a:t>The technical implementation of those processes is similar in </a:t>
            </a:r>
            <a:r>
              <a:rPr lang="en-GB" dirty="0" err="1" smtClean="0"/>
              <a:t>Lagrangian</a:t>
            </a:r>
            <a:r>
              <a:rPr lang="en-GB" dirty="0" smtClean="0"/>
              <a:t> cloud model (LCM).</a:t>
            </a:r>
          </a:p>
          <a:p>
            <a:pPr marL="361950" lvl="1" indent="-179388"/>
            <a:r>
              <a:rPr lang="en-GB" dirty="0" smtClean="0"/>
              <a:t>LCM = particle-based microphysics = </a:t>
            </a:r>
            <a:r>
              <a:rPr lang="en-GB" dirty="0" err="1" smtClean="0"/>
              <a:t>superdroplet</a:t>
            </a:r>
            <a:r>
              <a:rPr lang="en-GB" dirty="0" smtClean="0"/>
              <a:t> method.</a:t>
            </a:r>
            <a:endParaRPr lang="en-GB" dirty="0"/>
          </a:p>
          <a:p>
            <a:pPr marL="361950" lvl="1" indent="-179388"/>
            <a:r>
              <a:rPr lang="en-GB" dirty="0" smtClean="0"/>
              <a:t>Simulation particle (SIP) = computational droplet = super droplet.</a:t>
            </a:r>
            <a:br>
              <a:rPr lang="en-GB" dirty="0" smtClean="0"/>
            </a:br>
            <a:r>
              <a:rPr lang="en-GB" dirty="0" smtClean="0"/>
              <a:t>Usually, each SIP represent a certain number of identical hydrometeors.</a:t>
            </a:r>
          </a:p>
          <a:p>
            <a:pPr marL="361950" lvl="1" indent="-179388"/>
            <a:r>
              <a:rPr lang="en-GB" dirty="0" smtClean="0"/>
              <a:t>Weighting factor = multiplicity</a:t>
            </a:r>
            <a:endParaRPr lang="en-GB" dirty="0"/>
          </a:p>
          <a:p>
            <a:pPr marL="182562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Introduction:</a:t>
            </a:r>
          </a:p>
          <a:p>
            <a:pPr marL="361950" lvl="1" indent="-179388"/>
            <a:r>
              <a:rPr lang="en-US" dirty="0" smtClean="0"/>
              <a:t>LCMs </a:t>
            </a:r>
            <a:r>
              <a:rPr lang="en-US" dirty="0"/>
              <a:t>are considered the future of cloud microphysical </a:t>
            </a:r>
            <a:r>
              <a:rPr lang="en-US" dirty="0" smtClean="0"/>
              <a:t>modeling, though they are computationally expensive.</a:t>
            </a:r>
          </a:p>
          <a:p>
            <a:pPr marL="361950" lvl="1" indent="-179388"/>
            <a:r>
              <a:rPr lang="en-US" dirty="0" smtClean="0"/>
              <a:t>Several algorithms exist for treating collisional growth in an LCM (</a:t>
            </a:r>
            <a:r>
              <a:rPr lang="en-US" dirty="0" err="1" smtClean="0"/>
              <a:t>Shima</a:t>
            </a:r>
            <a:r>
              <a:rPr lang="en-US" dirty="0" smtClean="0"/>
              <a:t> et al, 2009; </a:t>
            </a:r>
            <a:r>
              <a:rPr lang="en-US" dirty="0" err="1" smtClean="0"/>
              <a:t>Sölch</a:t>
            </a:r>
            <a:r>
              <a:rPr lang="en-US" dirty="0" smtClean="0"/>
              <a:t> &amp; </a:t>
            </a:r>
            <a:r>
              <a:rPr lang="en-US" dirty="0" err="1" smtClean="0"/>
              <a:t>Kärcher</a:t>
            </a:r>
            <a:r>
              <a:rPr lang="en-US" dirty="0" smtClean="0"/>
              <a:t>, 2010; </a:t>
            </a:r>
            <a:r>
              <a:rPr lang="en-US" dirty="0" err="1" smtClean="0"/>
              <a:t>Andrejczuk</a:t>
            </a:r>
            <a:r>
              <a:rPr lang="en-US" dirty="0" smtClean="0"/>
              <a:t> et al, 2010; </a:t>
            </a:r>
            <a:r>
              <a:rPr lang="en-US" dirty="0" err="1" smtClean="0"/>
              <a:t>Riechelmann</a:t>
            </a:r>
            <a:r>
              <a:rPr lang="en-US" dirty="0" smtClean="0"/>
              <a:t> et al, 2012).</a:t>
            </a:r>
          </a:p>
          <a:p>
            <a:pPr marL="361950" lvl="1" indent="-179388"/>
            <a:r>
              <a:rPr lang="en-US" dirty="0" smtClean="0"/>
              <a:t>Three different algorithms have been rigorously tested in a box model setup with a clear indication which algorithm is superior (</a:t>
            </a:r>
            <a:r>
              <a:rPr lang="en-US" dirty="0" err="1" smtClean="0"/>
              <a:t>Unterstrasser</a:t>
            </a:r>
            <a:r>
              <a:rPr lang="en-US" dirty="0" smtClean="0"/>
              <a:t> et al, 2017).</a:t>
            </a:r>
          </a:p>
          <a:p>
            <a:pPr marL="361950" lvl="1" indent="-179388"/>
            <a:r>
              <a:rPr lang="en-US" dirty="0" smtClean="0"/>
              <a:t>This superior algorithm is now tested in column-model framework.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3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Background: </a:t>
            </a:r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in LCMs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6979739" cy="147855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in LCMs </a:t>
            </a:r>
            <a:r>
              <a:rPr lang="de-DE" dirty="0" err="1" smtClean="0"/>
              <a:t>are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feasible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/>
              <a:t>SIP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collision</a:t>
            </a:r>
            <a:r>
              <a:rPr lang="de-DE" dirty="0"/>
              <a:t> , </a:t>
            </a:r>
            <a:r>
              <a:rPr lang="de-DE" dirty="0" err="1" smtClean="0"/>
              <a:t>as</a:t>
            </a:r>
            <a:r>
              <a:rPr lang="de-DE" dirty="0" smtClean="0"/>
              <a:t> N</a:t>
            </a:r>
            <a:r>
              <a:rPr lang="de-DE" baseline="-25000" dirty="0" smtClean="0"/>
              <a:t>SIP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explode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: </a:t>
            </a:r>
            <a:r>
              <a:rPr lang="de-DE" dirty="0" err="1" smtClean="0"/>
              <a:t>Quadratic</a:t>
            </a:r>
            <a:r>
              <a:rPr lang="de-DE" dirty="0" smtClean="0"/>
              <a:t> in N</a:t>
            </a:r>
            <a:r>
              <a:rPr lang="de-DE" baseline="-25000" dirty="0" smtClean="0"/>
              <a:t>SIP </a:t>
            </a:r>
            <a:r>
              <a:rPr lang="de-DE" dirty="0" err="1" smtClean="0"/>
              <a:t>if</a:t>
            </a:r>
            <a:r>
              <a:rPr lang="de-DE" dirty="0" smtClean="0"/>
              <a:t> all SIP </a:t>
            </a:r>
            <a:r>
              <a:rPr lang="de-DE" dirty="0" err="1" smtClean="0"/>
              <a:t>combinations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1341562"/>
            <a:ext cx="4319588" cy="31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9901646" y="189434"/>
            <a:ext cx="2016224" cy="4345005"/>
            <a:chOff x="9901646" y="189434"/>
            <a:chExt cx="2016224" cy="4345005"/>
          </a:xfrm>
        </p:grpSpPr>
        <p:sp>
          <p:nvSpPr>
            <p:cNvPr id="6" name="Textfeld 5"/>
            <p:cNvSpPr txBox="1"/>
            <p:nvPr/>
          </p:nvSpPr>
          <p:spPr>
            <a:xfrm>
              <a:off x="9901646" y="2872446"/>
              <a:ext cx="2016224" cy="16619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901646" y="189434"/>
              <a:ext cx="2016224" cy="16619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27" y="3069754"/>
            <a:ext cx="2746381" cy="32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2"/>
          <p:cNvSpPr txBox="1">
            <a:spLocks/>
          </p:cNvSpPr>
          <p:nvPr/>
        </p:nvSpPr>
        <p:spPr bwMode="auto">
          <a:xfrm>
            <a:off x="486000" y="3117568"/>
            <a:ext cx="4160161" cy="316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bin </a:t>
            </a:r>
            <a:r>
              <a:rPr lang="de-DE" dirty="0" err="1" smtClean="0"/>
              <a:t>models</a:t>
            </a:r>
            <a:r>
              <a:rPr lang="de-DE" dirty="0" smtClean="0"/>
              <a:t>, LCM do not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err="1" smtClean="0"/>
              <a:t>Unterstrasser</a:t>
            </a:r>
            <a:r>
              <a:rPr lang="de-DE" dirty="0" smtClean="0"/>
              <a:t> et al, 2017 </a:t>
            </a:r>
            <a:r>
              <a:rPr lang="de-DE" dirty="0" err="1" smtClean="0"/>
              <a:t>showed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collision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</a:t>
            </a:r>
            <a:r>
              <a:rPr lang="de-DE" dirty="0" err="1" smtClean="0"/>
              <a:t>crucially</a:t>
            </a:r>
            <a:r>
              <a:rPr lang="de-DE" dirty="0" smtClean="0"/>
              <a:t> on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SIP </a:t>
            </a:r>
            <a:r>
              <a:rPr lang="de-DE" dirty="0" err="1" smtClean="0"/>
              <a:t>ensemble</a:t>
            </a:r>
            <a:r>
              <a:rPr lang="de-DE" dirty="0"/>
              <a:t> </a:t>
            </a:r>
            <a:r>
              <a:rPr lang="de-DE" dirty="0" err="1" smtClean="0"/>
              <a:t>looks</a:t>
            </a:r>
            <a:r>
              <a:rPr lang="de-DE" dirty="0" smtClean="0"/>
              <a:t> like. </a:t>
            </a:r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equally-weighted</a:t>
            </a:r>
            <a:r>
              <a:rPr lang="de-DE" dirty="0" smtClean="0"/>
              <a:t> SIPs </a:t>
            </a:r>
            <a:r>
              <a:rPr lang="de-DE" dirty="0" err="1" smtClean="0"/>
              <a:t>drastically</a:t>
            </a:r>
            <a:r>
              <a:rPr lang="de-DE" dirty="0" smtClean="0"/>
              <a:t> </a:t>
            </a:r>
            <a:r>
              <a:rPr lang="de-DE" dirty="0" err="1" smtClean="0"/>
              <a:t>deteriorates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/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30920" y="4952995"/>
            <a:ext cx="32403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0051100" y="3327551"/>
            <a:ext cx="265574" cy="455186"/>
            <a:chOff x="1141961" y="3996197"/>
            <a:chExt cx="653688" cy="707563"/>
          </a:xfrm>
        </p:grpSpPr>
        <p:sp>
          <p:nvSpPr>
            <p:cNvPr id="15" name="Ellipse 14"/>
            <p:cNvSpPr/>
            <p:nvPr/>
          </p:nvSpPr>
          <p:spPr>
            <a:xfrm>
              <a:off x="1193740" y="4231747"/>
              <a:ext cx="244800" cy="2448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1141961" y="3996197"/>
              <a:ext cx="653688" cy="707563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1468805" y="4239430"/>
              <a:ext cx="244800" cy="2448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 rot="16200000">
            <a:off x="10472989" y="3385030"/>
            <a:ext cx="715446" cy="597670"/>
            <a:chOff x="2066529" y="4795160"/>
            <a:chExt cx="1112125" cy="1471122"/>
          </a:xfrm>
        </p:grpSpPr>
        <p:sp>
          <p:nvSpPr>
            <p:cNvPr id="19" name="Ellipse 18"/>
            <p:cNvSpPr/>
            <p:nvPr/>
          </p:nvSpPr>
          <p:spPr>
            <a:xfrm>
              <a:off x="2066529" y="4795160"/>
              <a:ext cx="1112125" cy="147112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2257567" y="5225218"/>
              <a:ext cx="324000" cy="32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468818" y="5918898"/>
              <a:ext cx="324000" cy="32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244916" y="5576328"/>
              <a:ext cx="324000" cy="32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2659559" y="5216181"/>
              <a:ext cx="324000" cy="32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653445" y="5594898"/>
              <a:ext cx="324000" cy="32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2468818" y="4891307"/>
              <a:ext cx="324000" cy="32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1379560" y="3707184"/>
            <a:ext cx="493393" cy="422231"/>
            <a:chOff x="3917468" y="3676063"/>
            <a:chExt cx="903156" cy="632938"/>
          </a:xfrm>
        </p:grpSpPr>
        <p:sp>
          <p:nvSpPr>
            <p:cNvPr id="27" name="Ellipse 26"/>
            <p:cNvSpPr/>
            <p:nvPr/>
          </p:nvSpPr>
          <p:spPr>
            <a:xfrm>
              <a:off x="3917468" y="3676063"/>
              <a:ext cx="903156" cy="632938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4003217" y="3858345"/>
              <a:ext cx="376606" cy="381764"/>
              <a:chOff x="3971286" y="5378431"/>
              <a:chExt cx="432002" cy="432000"/>
            </a:xfrm>
          </p:grpSpPr>
          <p:sp>
            <p:nvSpPr>
              <p:cNvPr id="32" name="Kreis 31"/>
              <p:cNvSpPr/>
              <p:nvPr/>
            </p:nvSpPr>
            <p:spPr>
              <a:xfrm>
                <a:off x="3971286" y="5378431"/>
                <a:ext cx="432000" cy="432000"/>
              </a:xfrm>
              <a:prstGeom prst="pie">
                <a:avLst>
                  <a:gd name="adj1" fmla="val 0"/>
                  <a:gd name="adj2" fmla="val 12364241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Kreis 32"/>
              <p:cNvSpPr/>
              <p:nvPr/>
            </p:nvSpPr>
            <p:spPr>
              <a:xfrm rot="9476977">
                <a:off x="3971288" y="5378431"/>
                <a:ext cx="432000" cy="432000"/>
              </a:xfrm>
              <a:prstGeom prst="pie">
                <a:avLst>
                  <a:gd name="adj1" fmla="val 2884110"/>
                  <a:gd name="adj2" fmla="val 12161321"/>
                </a:avLst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4380062" y="3820725"/>
              <a:ext cx="367591" cy="375898"/>
              <a:chOff x="3971286" y="5378431"/>
              <a:chExt cx="432002" cy="432000"/>
            </a:xfrm>
          </p:grpSpPr>
          <p:sp>
            <p:nvSpPr>
              <p:cNvPr id="30" name="Kreis 29"/>
              <p:cNvSpPr/>
              <p:nvPr/>
            </p:nvSpPr>
            <p:spPr>
              <a:xfrm>
                <a:off x="3971286" y="5378431"/>
                <a:ext cx="432000" cy="432000"/>
              </a:xfrm>
              <a:prstGeom prst="pie">
                <a:avLst>
                  <a:gd name="adj1" fmla="val 0"/>
                  <a:gd name="adj2" fmla="val 12364241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Kreis 30"/>
              <p:cNvSpPr/>
              <p:nvPr/>
            </p:nvSpPr>
            <p:spPr>
              <a:xfrm rot="9476977">
                <a:off x="3971288" y="5378431"/>
                <a:ext cx="432000" cy="432000"/>
              </a:xfrm>
              <a:prstGeom prst="pie">
                <a:avLst>
                  <a:gd name="adj1" fmla="val 2884110"/>
                  <a:gd name="adj2" fmla="val 12161321"/>
                </a:avLst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feld 34"/>
          <p:cNvSpPr txBox="1"/>
          <p:nvPr/>
        </p:nvSpPr>
        <p:spPr>
          <a:xfrm>
            <a:off x="10489083" y="4074382"/>
            <a:ext cx="491789" cy="278596"/>
          </a:xfrm>
          <a:prstGeom prst="rect">
            <a:avLst/>
          </a:prstGeom>
          <a:noFill/>
        </p:spPr>
        <p:txBody>
          <a:bodyPr wrap="square" lIns="62541" tIns="31271" rIns="62541" bIns="31271" rtlCol="0">
            <a:spAutoFit/>
          </a:bodyPr>
          <a:lstStyle/>
          <a:p>
            <a:pPr defTabSz="6254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1400" b="1" dirty="0">
                <a:solidFill>
                  <a:prstClr val="black"/>
                </a:solidFill>
                <a:latin typeface="Calibri"/>
              </a:rPr>
              <a:t>SIP </a:t>
            </a: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j</a:t>
            </a:r>
            <a:endParaRPr lang="en-GB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1386125" y="4274771"/>
            <a:ext cx="616118" cy="555595"/>
          </a:xfrm>
          <a:prstGeom prst="rect">
            <a:avLst/>
          </a:prstGeom>
          <a:noFill/>
        </p:spPr>
        <p:txBody>
          <a:bodyPr wrap="square" lIns="62541" tIns="31271" rIns="62541" bIns="31271" rtlCol="0">
            <a:spAutoFit/>
          </a:bodyPr>
          <a:lstStyle/>
          <a:p>
            <a:pPr defTabSz="6254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  <a:latin typeface="Calibri"/>
              </a:rPr>
              <a:t>New SIP k</a:t>
            </a:r>
            <a:endParaRPr lang="en-GB" sz="1600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189764" y="4816818"/>
            <a:ext cx="3728106" cy="1467285"/>
            <a:chOff x="8189764" y="4816818"/>
            <a:chExt cx="3728106" cy="1467285"/>
          </a:xfrm>
        </p:grpSpPr>
        <p:sp>
          <p:nvSpPr>
            <p:cNvPr id="34" name="Textfeld 33"/>
            <p:cNvSpPr txBox="1"/>
            <p:nvPr/>
          </p:nvSpPr>
          <p:spPr>
            <a:xfrm>
              <a:off x="8189764" y="5156970"/>
              <a:ext cx="3728106" cy="278596"/>
            </a:xfrm>
            <a:prstGeom prst="rect">
              <a:avLst/>
            </a:prstGeom>
            <a:noFill/>
          </p:spPr>
          <p:txBody>
            <a:bodyPr wrap="square" lIns="62541" tIns="31271" rIns="62541" bIns="31271" rtlCol="0">
              <a:spAutoFit/>
            </a:bodyPr>
            <a:lstStyle/>
            <a:p>
              <a:pPr defTabSz="62540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de-DE" sz="1400" b="1" dirty="0" smtClean="0">
                  <a:solidFill>
                    <a:prstClr val="black"/>
                  </a:solidFill>
                  <a:latin typeface="Calibri"/>
                </a:rPr>
                <a:t>Bin i              Bin j                         Bin k (</a:t>
              </a:r>
              <a:r>
                <a:rPr lang="de-DE" sz="1400" b="1" dirty="0" err="1" smtClean="0">
                  <a:solidFill>
                    <a:prstClr val="black"/>
                  </a:solidFill>
                  <a:latin typeface="Calibri"/>
                </a:rPr>
                <a:t>and</a:t>
              </a:r>
              <a:r>
                <a:rPr lang="de-DE" sz="1400" b="1" dirty="0" smtClean="0">
                  <a:solidFill>
                    <a:prstClr val="black"/>
                  </a:solidFill>
                  <a:latin typeface="Calibri"/>
                </a:rPr>
                <a:t> k+1)</a:t>
              </a:r>
              <a:endParaRPr lang="en-GB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8273394" y="4816818"/>
              <a:ext cx="3255879" cy="340152"/>
            </a:xfrm>
            <a:prstGeom prst="rect">
              <a:avLst/>
            </a:prstGeom>
            <a:noFill/>
          </p:spPr>
          <p:txBody>
            <a:bodyPr wrap="square" lIns="62541" tIns="31271" rIns="62541" bIns="31271" rtlCol="0">
              <a:spAutoFit/>
            </a:bodyPr>
            <a:lstStyle/>
            <a:p>
              <a:pPr algn="ctr" defTabSz="62540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de-DE" b="1" dirty="0" smtClean="0">
                  <a:solidFill>
                    <a:prstClr val="black"/>
                  </a:solidFill>
                  <a:latin typeface="Calibri"/>
                </a:rPr>
                <a:t>Bin </a:t>
              </a:r>
              <a:r>
                <a:rPr lang="de-DE" b="1" dirty="0" err="1" smtClean="0">
                  <a:solidFill>
                    <a:prstClr val="black"/>
                  </a:solidFill>
                  <a:latin typeface="Calibri"/>
                </a:rPr>
                <a:t>model</a:t>
              </a:r>
              <a:r>
                <a:rPr lang="de-DE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b="1" dirty="0" err="1" smtClean="0">
                  <a:solidFill>
                    <a:prstClr val="black"/>
                  </a:solidFill>
                  <a:latin typeface="Calibri"/>
                </a:rPr>
                <a:t>analogon</a:t>
              </a:r>
              <a:r>
                <a:rPr lang="de-DE" b="1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en-GB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8189764" y="5433415"/>
              <a:ext cx="2669921" cy="850688"/>
              <a:chOff x="8189764" y="5433415"/>
              <a:chExt cx="2669921" cy="850688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8189764" y="5851428"/>
                <a:ext cx="288032" cy="431254"/>
                <a:chOff x="1849115" y="3277774"/>
                <a:chExt cx="288032" cy="584068"/>
              </a:xfrm>
            </p:grpSpPr>
            <p:sp>
              <p:nvSpPr>
                <p:cNvPr id="39" name="Rechteck 38"/>
                <p:cNvSpPr/>
                <p:nvPr/>
              </p:nvSpPr>
              <p:spPr>
                <a:xfrm>
                  <a:off x="1849115" y="3573810"/>
                  <a:ext cx="288032" cy="288032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1849115" y="3277774"/>
                  <a:ext cx="288032" cy="288032"/>
                </a:xfrm>
                <a:prstGeom prst="rect">
                  <a:avLst/>
                </a:prstGeom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1" name="Gruppieren 40"/>
              <p:cNvGrpSpPr/>
              <p:nvPr/>
            </p:nvGrpSpPr>
            <p:grpSpPr>
              <a:xfrm>
                <a:off x="9211895" y="5433415"/>
                <a:ext cx="288032" cy="850688"/>
                <a:chOff x="3015262" y="2709714"/>
                <a:chExt cx="288032" cy="1152128"/>
              </a:xfrm>
            </p:grpSpPr>
            <p:sp>
              <p:nvSpPr>
                <p:cNvPr id="42" name="Rechteck 41"/>
                <p:cNvSpPr/>
                <p:nvPr/>
              </p:nvSpPr>
              <p:spPr>
                <a:xfrm>
                  <a:off x="3015262" y="2997746"/>
                  <a:ext cx="288032" cy="864096"/>
                </a:xfrm>
                <a:prstGeom prst="rect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de-DE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Rechteck 42"/>
                <p:cNvSpPr/>
                <p:nvPr/>
              </p:nvSpPr>
              <p:spPr>
                <a:xfrm>
                  <a:off x="3015262" y="2709714"/>
                  <a:ext cx="288032" cy="288032"/>
                </a:xfrm>
                <a:prstGeom prst="rect">
                  <a:avLst/>
                </a:prstGeom>
                <a:pattFill prst="ltDnDiag">
                  <a:fgClr>
                    <a:srgbClr val="4F81BD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de-DE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4" name="Gruppieren 43"/>
              <p:cNvGrpSpPr/>
              <p:nvPr/>
            </p:nvGrpSpPr>
            <p:grpSpPr>
              <a:xfrm>
                <a:off x="10566028" y="5744298"/>
                <a:ext cx="293657" cy="530380"/>
                <a:chOff x="4225379" y="3323458"/>
                <a:chExt cx="293657" cy="530380"/>
              </a:xfrm>
            </p:grpSpPr>
            <p:sp>
              <p:nvSpPr>
                <p:cNvPr id="45" name="Rechteck 44"/>
                <p:cNvSpPr/>
                <p:nvPr/>
              </p:nvSpPr>
              <p:spPr>
                <a:xfrm>
                  <a:off x="4225379" y="3541326"/>
                  <a:ext cx="288032" cy="3125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de-DE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4231004" y="3323458"/>
                  <a:ext cx="288032" cy="212672"/>
                </a:xfrm>
                <a:prstGeom prst="rect">
                  <a:avLst/>
                </a:prstGeom>
                <a:pattFill prst="wdDnDiag">
                  <a:fgClr>
                    <a:srgbClr val="4F81BD"/>
                  </a:fgClr>
                  <a:bgClr>
                    <a:srgbClr val="C0504D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de-DE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47" name="Gerade Verbindung mit Pfeil 46"/>
              <p:cNvCxnSpPr/>
              <p:nvPr/>
            </p:nvCxnSpPr>
            <p:spPr>
              <a:xfrm flipV="1">
                <a:off x="8549804" y="5850634"/>
                <a:ext cx="1872208" cy="1144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>
                <a:off x="9560137" y="5574078"/>
                <a:ext cx="861875" cy="1702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feld 49"/>
          <p:cNvSpPr txBox="1"/>
          <p:nvPr/>
        </p:nvSpPr>
        <p:spPr>
          <a:xfrm>
            <a:off x="9901333" y="3902290"/>
            <a:ext cx="491789" cy="278596"/>
          </a:xfrm>
          <a:prstGeom prst="rect">
            <a:avLst/>
          </a:prstGeom>
          <a:noFill/>
        </p:spPr>
        <p:txBody>
          <a:bodyPr wrap="square" lIns="62541" tIns="31271" rIns="62541" bIns="31271" rtlCol="0">
            <a:spAutoFit/>
          </a:bodyPr>
          <a:lstStyle/>
          <a:p>
            <a:pPr defTabSz="6254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1400" b="1" dirty="0">
                <a:solidFill>
                  <a:prstClr val="black"/>
                </a:solidFill>
                <a:latin typeface="Calibri"/>
              </a:rPr>
              <a:t>SIP i</a:t>
            </a:r>
            <a:endParaRPr lang="en-GB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All-</a:t>
            </a:r>
            <a:r>
              <a:rPr lang="de-DE" dirty="0" err="1" smtClean="0"/>
              <a:t>Or</a:t>
            </a:r>
            <a:r>
              <a:rPr lang="de-DE" dirty="0" smtClean="0"/>
              <a:t>-</a:t>
            </a:r>
            <a:r>
              <a:rPr lang="de-DE" dirty="0" err="1" smtClean="0"/>
              <a:t>Nothing</a:t>
            </a:r>
            <a:r>
              <a:rPr lang="de-DE" dirty="0" smtClean="0"/>
              <a:t> (AON) </a:t>
            </a:r>
            <a:r>
              <a:rPr lang="de-DE" dirty="0" err="1" smtClean="0"/>
              <a:t>Algorithm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6979739" cy="4338000"/>
          </a:xfrm>
        </p:spPr>
        <p:txBody>
          <a:bodyPr/>
          <a:lstStyle/>
          <a:p>
            <a:r>
              <a:rPr lang="de-DE" dirty="0" smtClean="0"/>
              <a:t>The AON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in </a:t>
            </a:r>
            <a:r>
              <a:rPr lang="de-DE" dirty="0" err="1" smtClean="0"/>
              <a:t>Unterstrasser</a:t>
            </a:r>
            <a:r>
              <a:rPr lang="de-DE" dirty="0" smtClean="0"/>
              <a:t> et al. 2017. (</a:t>
            </a:r>
            <a:r>
              <a:rPr lang="de-DE" i="1" dirty="0" smtClean="0"/>
              <a:t>The </a:t>
            </a:r>
            <a:r>
              <a:rPr lang="de-DE" i="1" dirty="0" err="1" smtClean="0"/>
              <a:t>term</a:t>
            </a:r>
            <a:r>
              <a:rPr lang="de-DE" i="1" dirty="0" smtClean="0"/>
              <a:t> AON was </a:t>
            </a:r>
            <a:r>
              <a:rPr lang="de-DE" i="1" dirty="0" err="1" smtClean="0"/>
              <a:t>introduced</a:t>
            </a:r>
            <a:r>
              <a:rPr lang="de-DE" i="1" dirty="0" smtClean="0"/>
              <a:t> in </a:t>
            </a:r>
            <a:r>
              <a:rPr lang="de-DE" i="1" dirty="0" err="1" smtClean="0"/>
              <a:t>that</a:t>
            </a:r>
            <a:r>
              <a:rPr lang="de-DE" i="1" dirty="0" smtClean="0"/>
              <a:t> </a:t>
            </a:r>
            <a:r>
              <a:rPr lang="de-DE" i="1" dirty="0" err="1" smtClean="0"/>
              <a:t>paper</a:t>
            </a:r>
            <a:r>
              <a:rPr lang="de-DE" i="1" dirty="0" smtClean="0"/>
              <a:t>. </a:t>
            </a:r>
            <a:r>
              <a:rPr lang="de-DE" i="1" dirty="0" err="1" smtClean="0"/>
              <a:t>Others</a:t>
            </a:r>
            <a:r>
              <a:rPr lang="de-DE" i="1" dirty="0" smtClean="0"/>
              <a:t> </a:t>
            </a:r>
            <a:r>
              <a:rPr lang="de-DE" i="1" dirty="0" err="1" smtClean="0"/>
              <a:t>call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algorithm</a:t>
            </a:r>
            <a:r>
              <a:rPr lang="de-DE" i="1" dirty="0" smtClean="0"/>
              <a:t> </a:t>
            </a:r>
            <a:r>
              <a:rPr lang="de-DE" i="1" dirty="0" err="1" smtClean="0"/>
              <a:t>simply</a:t>
            </a:r>
            <a:r>
              <a:rPr lang="de-DE" i="1" dirty="0" smtClean="0"/>
              <a:t> super-</a:t>
            </a:r>
            <a:r>
              <a:rPr lang="de-DE" i="1" dirty="0" err="1" smtClean="0"/>
              <a:t>droplet</a:t>
            </a:r>
            <a:r>
              <a:rPr lang="de-DE" i="1" dirty="0" smtClean="0"/>
              <a:t> </a:t>
            </a:r>
            <a:r>
              <a:rPr lang="de-DE" i="1" dirty="0" err="1" smtClean="0"/>
              <a:t>method</a:t>
            </a:r>
            <a:r>
              <a:rPr lang="de-DE" i="1" dirty="0" smtClean="0"/>
              <a:t>)</a:t>
            </a:r>
          </a:p>
          <a:p>
            <a:r>
              <a:rPr lang="de-DE" dirty="0" smtClean="0"/>
              <a:t>First </a:t>
            </a:r>
            <a:r>
              <a:rPr lang="de-DE" dirty="0" err="1" smtClean="0"/>
              <a:t>described</a:t>
            </a:r>
            <a:r>
              <a:rPr lang="de-DE" dirty="0" smtClean="0"/>
              <a:t> </a:t>
            </a:r>
            <a:r>
              <a:rPr lang="de-DE" dirty="0" err="1" smtClean="0"/>
              <a:t>independently</a:t>
            </a:r>
            <a:r>
              <a:rPr lang="de-DE" dirty="0" smtClean="0"/>
              <a:t> in </a:t>
            </a:r>
            <a:r>
              <a:rPr lang="de-DE" dirty="0" err="1" smtClean="0"/>
              <a:t>Shima</a:t>
            </a:r>
            <a:r>
              <a:rPr lang="de-DE" dirty="0" smtClean="0"/>
              <a:t> et al, 2009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Sölch</a:t>
            </a:r>
            <a:r>
              <a:rPr lang="de-DE" dirty="0" smtClean="0"/>
              <a:t> &amp; Kärcher, 2010. The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same </a:t>
            </a:r>
            <a:r>
              <a:rPr lang="de-DE" dirty="0" smtClean="0"/>
              <a:t>in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r>
              <a:rPr lang="de-DE" dirty="0" smtClean="0"/>
              <a:t>, but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differ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Probabilistic</a:t>
            </a:r>
            <a:r>
              <a:rPr lang="de-DE" dirty="0" smtClean="0"/>
              <a:t> Monte Carlo </a:t>
            </a:r>
            <a:r>
              <a:rPr lang="de-DE" dirty="0" err="1" smtClean="0"/>
              <a:t>method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Smoluchowski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valid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infinite, well-mixed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neglects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; </a:t>
            </a:r>
            <a:r>
              <a:rPr lang="de-DE" dirty="0" err="1"/>
              <a:t>for</a:t>
            </a:r>
            <a:r>
              <a:rPr lang="de-DE" dirty="0"/>
              <a:t> finite </a:t>
            </a:r>
            <a:r>
              <a:rPr lang="de-DE" dirty="0" err="1" smtClean="0"/>
              <a:t>volumes</a:t>
            </a:r>
            <a:r>
              <a:rPr lang="de-DE" dirty="0" smtClean="0"/>
              <a:t> a </a:t>
            </a:r>
            <a:r>
              <a:rPr lang="de-DE" dirty="0" err="1" smtClean="0"/>
              <a:t>superior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(</a:t>
            </a:r>
            <a:r>
              <a:rPr lang="de-DE" dirty="0" err="1" smtClean="0"/>
              <a:t>the</a:t>
            </a:r>
            <a:r>
              <a:rPr lang="de-DE" dirty="0" smtClean="0"/>
              <a:t> so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) </a:t>
            </a:r>
            <a:r>
              <a:rPr lang="de-DE" dirty="0" err="1" smtClean="0"/>
              <a:t>exists</a:t>
            </a:r>
            <a:r>
              <a:rPr lang="de-DE" dirty="0" smtClean="0"/>
              <a:t> (Gillespie, 1972; </a:t>
            </a:r>
            <a:r>
              <a:rPr lang="de-DE" dirty="0" err="1" smtClean="0"/>
              <a:t>Bayewitz</a:t>
            </a:r>
            <a:r>
              <a:rPr lang="de-DE" dirty="0" smtClean="0"/>
              <a:t> et al, 1974),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harder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solve</a:t>
            </a:r>
            <a:r>
              <a:rPr lang="de-DE" dirty="0" smtClean="0"/>
              <a:t> (e.g. Alfonso, 2015).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weighting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approaching</a:t>
            </a:r>
            <a:r>
              <a:rPr lang="de-DE" dirty="0" smtClean="0"/>
              <a:t> </a:t>
            </a:r>
            <a:r>
              <a:rPr lang="de-DE" dirty="0" err="1" smtClean="0"/>
              <a:t>unity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AON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solves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,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Smoluchowski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(</a:t>
            </a:r>
            <a:r>
              <a:rPr lang="de-DE" dirty="0" err="1" smtClean="0"/>
              <a:t>Dziekan</a:t>
            </a:r>
            <a:r>
              <a:rPr lang="de-DE" dirty="0" smtClean="0"/>
              <a:t> &amp; </a:t>
            </a:r>
            <a:r>
              <a:rPr lang="de-DE" dirty="0" err="1" smtClean="0"/>
              <a:t>Pawlowska</a:t>
            </a:r>
            <a:r>
              <a:rPr lang="de-DE" dirty="0" smtClean="0"/>
              <a:t>, 2017) =&gt; relevant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volumes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neglected</a:t>
            </a:r>
            <a:r>
              <a:rPr lang="de-DE" dirty="0" smtClean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1341562"/>
            <a:ext cx="4319588" cy="31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0148091" cy="323381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Column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sedimentation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; </a:t>
            </a:r>
            <a:r>
              <a:rPr lang="de-DE" dirty="0" err="1" smtClean="0"/>
              <a:t>prescribe</a:t>
            </a:r>
            <a:r>
              <a:rPr lang="de-DE" dirty="0" smtClean="0"/>
              <a:t> an initial </a:t>
            </a:r>
            <a:r>
              <a:rPr lang="de-DE" dirty="0" err="1" smtClean="0"/>
              <a:t>droplet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.  </a:t>
            </a:r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r>
              <a:rPr lang="de-DE" b="1" dirty="0" err="1" smtClean="0"/>
              <a:t>Eulerian</a:t>
            </a:r>
            <a:r>
              <a:rPr lang="de-DE" b="1" dirty="0" smtClean="0"/>
              <a:t> </a:t>
            </a:r>
            <a:r>
              <a:rPr lang="de-DE" b="1" dirty="0" err="1" smtClean="0"/>
              <a:t>model</a:t>
            </a:r>
            <a:r>
              <a:rPr lang="de-DE" b="1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MPDATA </a:t>
            </a:r>
            <a:r>
              <a:rPr lang="de-DE" dirty="0" err="1" smtClean="0"/>
              <a:t>advection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(</a:t>
            </a:r>
            <a:r>
              <a:rPr lang="de-DE" dirty="0" err="1" smtClean="0"/>
              <a:t>Smolarkiewicz</a:t>
            </a:r>
            <a:r>
              <a:rPr lang="de-DE" dirty="0" smtClean="0"/>
              <a:t>, 2006) </a:t>
            </a:r>
            <a:r>
              <a:rPr lang="de-DE" dirty="0" err="1" smtClean="0"/>
              <a:t>and</a:t>
            </a:r>
            <a:r>
              <a:rPr lang="de-DE" dirty="0" smtClean="0"/>
              <a:t> an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(Bott, 1998; </a:t>
            </a:r>
            <a:r>
              <a:rPr lang="de-DE" dirty="0" err="1" smtClean="0"/>
              <a:t>alternatively</a:t>
            </a:r>
            <a:r>
              <a:rPr lang="de-DE" dirty="0" smtClean="0"/>
              <a:t> Wang et al, 2007).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b="1" dirty="0" err="1" smtClean="0"/>
              <a:t>Lagrangian</a:t>
            </a:r>
            <a:r>
              <a:rPr lang="de-DE" b="1" dirty="0" smtClean="0"/>
              <a:t> </a:t>
            </a:r>
            <a:r>
              <a:rPr lang="de-DE" b="1" dirty="0" err="1" smtClean="0"/>
              <a:t>model</a:t>
            </a:r>
            <a:r>
              <a:rPr lang="de-DE" b="1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AON </a:t>
            </a:r>
            <a:r>
              <a:rPr lang="de-DE" dirty="0" err="1" smtClean="0"/>
              <a:t>algorithm</a:t>
            </a:r>
            <a:r>
              <a:rPr lang="de-DE" dirty="0" smtClean="0"/>
              <a:t>; </a:t>
            </a:r>
            <a:r>
              <a:rPr lang="de-DE" dirty="0" err="1" smtClean="0"/>
              <a:t>solving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straightforward</a:t>
            </a:r>
            <a:r>
              <a:rPr lang="de-DE" dirty="0" smtClean="0"/>
              <a:t>; </a:t>
            </a:r>
            <a:r>
              <a:rPr lang="de-DE" dirty="0" err="1" smtClean="0"/>
              <a:t>probabilistic</a:t>
            </a:r>
            <a:r>
              <a:rPr lang="de-DE" dirty="0" smtClean="0"/>
              <a:t> SIP </a:t>
            </a:r>
            <a:r>
              <a:rPr lang="de-DE" dirty="0" err="1" smtClean="0"/>
              <a:t>ensemble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r>
              <a:rPr lang="de-DE" dirty="0" smtClean="0"/>
              <a:t>Different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: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prescribed</a:t>
            </a:r>
            <a:r>
              <a:rPr lang="de-DE" dirty="0" smtClean="0"/>
              <a:t> </a:t>
            </a:r>
            <a:r>
              <a:rPr lang="de-DE" dirty="0" err="1" smtClean="0"/>
              <a:t>influx</a:t>
            </a:r>
            <a:r>
              <a:rPr lang="de-DE" dirty="0" smtClean="0"/>
              <a:t> at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sz="1050" dirty="0" smtClean="0"/>
          </a:p>
          <a:p>
            <a:pPr marL="0" indent="0">
              <a:buNone/>
            </a:pPr>
            <a:r>
              <a:rPr lang="de-DE" dirty="0" smtClean="0"/>
              <a:t>Different </a:t>
            </a:r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sedimentation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minor </a:t>
            </a:r>
            <a:r>
              <a:rPr lang="de-DE" dirty="0" err="1" smtClean="0"/>
              <a:t>impact</a:t>
            </a:r>
            <a:r>
              <a:rPr lang="de-DE" dirty="0" smtClean="0"/>
              <a:t> =&gt; </a:t>
            </a:r>
            <a:r>
              <a:rPr lang="de-DE" dirty="0" err="1"/>
              <a:t>Prerequisite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collisional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 smtClean="0"/>
              <a:t>formulation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86000" y="4550965"/>
            <a:ext cx="11709175" cy="2040335"/>
            <a:chOff x="486000" y="4550965"/>
            <a:chExt cx="11709175" cy="204033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650" y="5734050"/>
              <a:ext cx="2676525" cy="857250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539" y="4550965"/>
              <a:ext cx="3105440" cy="1704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486000" y="4910277"/>
              <a:ext cx="4680520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Pure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sedimentation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test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case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de-DE" dirty="0" smtClean="0">
                  <a:latin typeface="Arial" pitchFamily="34" charset="0"/>
                  <a:cs typeface="Arial" pitchFamily="34" charset="0"/>
                </a:rPr>
                <a:t>In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upper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half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domain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, LWC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drops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linearly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zero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de-DE" dirty="0" smtClean="0">
                  <a:latin typeface="Arial" pitchFamily="34" charset="0"/>
                  <a:cs typeface="Arial" pitchFamily="34" charset="0"/>
                </a:rPr>
                <a:t>At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upper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boundary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, a time-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influx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is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prescribed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661502" y="5595550"/>
              <a:ext cx="22322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Moment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order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l: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754332" y="1473706"/>
            <a:ext cx="1046075" cy="3910588"/>
            <a:chOff x="8234533" y="1679446"/>
            <a:chExt cx="1046075" cy="3910588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8257827" y="1989634"/>
              <a:ext cx="0" cy="36004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977907" y="1989634"/>
              <a:ext cx="0" cy="36004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9265939" y="1679446"/>
              <a:ext cx="0" cy="36004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4"/>
            <p:cNvGrpSpPr/>
            <p:nvPr/>
          </p:nvGrpSpPr>
          <p:grpSpPr>
            <a:xfrm>
              <a:off x="8234533" y="4581922"/>
              <a:ext cx="1008112" cy="310188"/>
              <a:chOff x="5377507" y="3093886"/>
              <a:chExt cx="1008112" cy="310188"/>
            </a:xfrm>
          </p:grpSpPr>
          <p:cxnSp>
            <p:nvCxnSpPr>
              <p:cNvPr id="40" name="Gerade Verbindung 39"/>
              <p:cNvCxnSpPr/>
              <p:nvPr/>
            </p:nvCxnSpPr>
            <p:spPr>
              <a:xfrm flipH="1">
                <a:off x="5377507" y="3093886"/>
                <a:ext cx="288032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/>
            </p:nvCxnSpPr>
            <p:spPr>
              <a:xfrm flipH="1">
                <a:off x="6097588" y="3093886"/>
                <a:ext cx="288031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H="1">
                <a:off x="5377507" y="3404074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 flipH="1">
                <a:off x="5665539" y="3093886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m 15"/>
            <p:cNvSpPr/>
            <p:nvPr/>
          </p:nvSpPr>
          <p:spPr>
            <a:xfrm>
              <a:off x="8257827" y="1679446"/>
              <a:ext cx="1008112" cy="310188"/>
            </a:xfrm>
            <a:prstGeom prst="parallelogram">
              <a:avLst>
                <a:gd name="adj" fmla="val 91706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8257827" y="3807336"/>
              <a:ext cx="1008112" cy="310188"/>
              <a:chOff x="5377507" y="3093886"/>
              <a:chExt cx="1008112" cy="310188"/>
            </a:xfrm>
          </p:grpSpPr>
          <p:cxnSp>
            <p:nvCxnSpPr>
              <p:cNvPr id="36" name="Gerade Verbindung 35"/>
              <p:cNvCxnSpPr/>
              <p:nvPr/>
            </p:nvCxnSpPr>
            <p:spPr>
              <a:xfrm flipH="1">
                <a:off x="5377507" y="3093886"/>
                <a:ext cx="288032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H="1">
                <a:off x="6097588" y="3093886"/>
                <a:ext cx="288031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H="1">
                <a:off x="5377507" y="3404074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 flipH="1">
                <a:off x="5665539" y="3093886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ieren 17"/>
            <p:cNvGrpSpPr/>
            <p:nvPr/>
          </p:nvGrpSpPr>
          <p:grpSpPr>
            <a:xfrm>
              <a:off x="8257827" y="3093886"/>
              <a:ext cx="1008112" cy="310188"/>
              <a:chOff x="5377507" y="3093886"/>
              <a:chExt cx="1008112" cy="310188"/>
            </a:xfrm>
          </p:grpSpPr>
          <p:cxnSp>
            <p:nvCxnSpPr>
              <p:cNvPr id="32" name="Gerade Verbindung 31"/>
              <p:cNvCxnSpPr/>
              <p:nvPr/>
            </p:nvCxnSpPr>
            <p:spPr>
              <a:xfrm flipH="1">
                <a:off x="5377507" y="3093886"/>
                <a:ext cx="288032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 flipH="1">
                <a:off x="6097588" y="3093886"/>
                <a:ext cx="288031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>
              <a:xfrm flipH="1">
                <a:off x="5377507" y="3404074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 flipH="1">
                <a:off x="5665539" y="3093886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ieren 18"/>
            <p:cNvGrpSpPr/>
            <p:nvPr/>
          </p:nvGrpSpPr>
          <p:grpSpPr>
            <a:xfrm>
              <a:off x="8257827" y="2432711"/>
              <a:ext cx="1008112" cy="310188"/>
              <a:chOff x="5377507" y="3093886"/>
              <a:chExt cx="1008112" cy="310188"/>
            </a:xfrm>
          </p:grpSpPr>
          <p:cxnSp>
            <p:nvCxnSpPr>
              <p:cNvPr id="28" name="Gerade Verbindung 27"/>
              <p:cNvCxnSpPr/>
              <p:nvPr/>
            </p:nvCxnSpPr>
            <p:spPr>
              <a:xfrm flipH="1">
                <a:off x="5377507" y="3093886"/>
                <a:ext cx="288032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 flipH="1">
                <a:off x="6097588" y="3093886"/>
                <a:ext cx="288031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 flipH="1">
                <a:off x="5377507" y="3404074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 flipH="1">
                <a:off x="5665539" y="3093886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ieren 19"/>
            <p:cNvGrpSpPr/>
            <p:nvPr/>
          </p:nvGrpSpPr>
          <p:grpSpPr>
            <a:xfrm>
              <a:off x="8272496" y="5279846"/>
              <a:ext cx="1008112" cy="310188"/>
              <a:chOff x="5377507" y="3093886"/>
              <a:chExt cx="1008112" cy="310188"/>
            </a:xfrm>
          </p:grpSpPr>
          <p:cxnSp>
            <p:nvCxnSpPr>
              <p:cNvPr id="24" name="Gerade Verbindung 23"/>
              <p:cNvCxnSpPr/>
              <p:nvPr/>
            </p:nvCxnSpPr>
            <p:spPr>
              <a:xfrm flipH="1">
                <a:off x="5377507" y="3093886"/>
                <a:ext cx="288032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 flipH="1">
                <a:off x="6097588" y="3093886"/>
                <a:ext cx="288031" cy="31018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 flipH="1">
                <a:off x="5377507" y="3404074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 flipH="1">
                <a:off x="5665539" y="3093886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Gerade Verbindung 20"/>
            <p:cNvCxnSpPr/>
            <p:nvPr/>
          </p:nvCxnSpPr>
          <p:spPr>
            <a:xfrm>
              <a:off x="8560528" y="1679446"/>
              <a:ext cx="0" cy="36004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lussdiagramm: Verbindungsstelle 6"/>
          <p:cNvSpPr/>
          <p:nvPr/>
        </p:nvSpPr>
        <p:spPr>
          <a:xfrm>
            <a:off x="11114372" y="2107982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ussdiagramm: Verbindungsstelle 43"/>
          <p:cNvSpPr/>
          <p:nvPr/>
        </p:nvSpPr>
        <p:spPr>
          <a:xfrm>
            <a:off x="11198027" y="1473706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ussdiagramm: Verbindungsstelle 44"/>
          <p:cNvSpPr/>
          <p:nvPr/>
        </p:nvSpPr>
        <p:spPr>
          <a:xfrm>
            <a:off x="11361571" y="2251998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ussdiagramm: Verbindungsstelle 45"/>
          <p:cNvSpPr/>
          <p:nvPr/>
        </p:nvSpPr>
        <p:spPr>
          <a:xfrm>
            <a:off x="10958709" y="2537159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ussdiagramm: Verbindungsstelle 46"/>
          <p:cNvSpPr/>
          <p:nvPr/>
        </p:nvSpPr>
        <p:spPr>
          <a:xfrm>
            <a:off x="11307102" y="2627295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ussdiagramm: Verbindungsstelle 47"/>
          <p:cNvSpPr/>
          <p:nvPr/>
        </p:nvSpPr>
        <p:spPr>
          <a:xfrm>
            <a:off x="11258388" y="1845618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lussdiagramm: Verbindungsstelle 48"/>
          <p:cNvSpPr/>
          <p:nvPr/>
        </p:nvSpPr>
        <p:spPr>
          <a:xfrm>
            <a:off x="10955336" y="1950764"/>
            <a:ext cx="167310" cy="14401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mit Pfeil 8"/>
          <p:cNvCxnSpPr>
            <a:stCxn id="46" idx="4"/>
          </p:cNvCxnSpPr>
          <p:nvPr/>
        </p:nvCxnSpPr>
        <p:spPr>
          <a:xfrm flipH="1">
            <a:off x="11038991" y="2681175"/>
            <a:ext cx="3373" cy="36206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6217530" y="3501802"/>
            <a:ext cx="5230405" cy="1631909"/>
            <a:chOff x="6217530" y="3501802"/>
            <a:chExt cx="5230405" cy="163190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40" b="51438"/>
            <a:stretch/>
          </p:blipFill>
          <p:spPr>
            <a:xfrm>
              <a:off x="6241602" y="3501802"/>
              <a:ext cx="5206333" cy="112262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0"/>
            <a:stretch/>
          </p:blipFill>
          <p:spPr>
            <a:xfrm>
              <a:off x="6241602" y="4698923"/>
              <a:ext cx="5206333" cy="41765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6217530" y="4856712"/>
              <a:ext cx="12241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LCM BOX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697987" y="4265058"/>
              <a:ext cx="12241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LCM COL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18545" y="3501802"/>
            <a:ext cx="5215387" cy="1621482"/>
            <a:chOff x="518545" y="3501802"/>
            <a:chExt cx="5215387" cy="162148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2" b="72395"/>
            <a:stretch/>
          </p:blipFill>
          <p:spPr>
            <a:xfrm>
              <a:off x="527599" y="3501802"/>
              <a:ext cx="5206333" cy="116726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0"/>
            <a:stretch/>
          </p:blipFill>
          <p:spPr>
            <a:xfrm>
              <a:off x="518545" y="4705626"/>
              <a:ext cx="5206333" cy="41765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721323" y="4221881"/>
              <a:ext cx="12241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LCM COL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777107" y="4202797"/>
              <a:ext cx="12241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LCM BOX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„</a:t>
            </a:r>
            <a:r>
              <a:rPr lang="de-DE" dirty="0" err="1" smtClean="0"/>
              <a:t>academic</a:t>
            </a:r>
            <a:r>
              <a:rPr lang="de-DE" dirty="0" smtClean="0"/>
              <a:t>“ </a:t>
            </a:r>
            <a:r>
              <a:rPr lang="de-DE" dirty="0" err="1" smtClean="0"/>
              <a:t>column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183938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Setup: </a:t>
            </a:r>
            <a:r>
              <a:rPr lang="de-DE" dirty="0" err="1" smtClean="0"/>
              <a:t>Prescribe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initial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box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.</a:t>
            </a:r>
          </a:p>
          <a:p>
            <a:r>
              <a:rPr lang="de-DE" dirty="0" smtClean="0"/>
              <a:t>A (</a:t>
            </a:r>
            <a:r>
              <a:rPr lang="de-DE" dirty="0" err="1" smtClean="0"/>
              <a:t>deterministic</a:t>
            </a:r>
            <a:r>
              <a:rPr lang="de-DE" dirty="0" smtClean="0"/>
              <a:t>) </a:t>
            </a:r>
            <a:r>
              <a:rPr lang="de-DE" dirty="0" err="1" smtClean="0"/>
              <a:t>Eulerian</a:t>
            </a:r>
            <a:r>
              <a:rPr lang="de-DE" dirty="0" smtClean="0"/>
              <a:t> bin </a:t>
            </a:r>
            <a:r>
              <a:rPr lang="de-DE" dirty="0" err="1" smtClean="0"/>
              <a:t>model</a:t>
            </a:r>
            <a:r>
              <a:rPr lang="de-DE" dirty="0" smtClean="0"/>
              <a:t> will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in all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also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box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In a </a:t>
            </a:r>
            <a:r>
              <a:rPr lang="de-DE" dirty="0" err="1" smtClean="0"/>
              <a:t>probabilistic</a:t>
            </a:r>
            <a:r>
              <a:rPr lang="de-DE" dirty="0" smtClean="0"/>
              <a:t> LCM, lucky </a:t>
            </a:r>
            <a:r>
              <a:rPr lang="de-DE" dirty="0" err="1" smtClean="0"/>
              <a:t>droplets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luckier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a box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.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droplets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box.</a:t>
            </a:r>
          </a:p>
          <a:p>
            <a:r>
              <a:rPr lang="de-DE" dirty="0" err="1" smtClean="0"/>
              <a:t>Emulate</a:t>
            </a:r>
            <a:r>
              <a:rPr lang="de-DE" dirty="0" smtClean="0"/>
              <a:t> a LCM box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switching</a:t>
            </a:r>
            <a:r>
              <a:rPr lang="de-DE" dirty="0" smtClean="0"/>
              <a:t> off </a:t>
            </a:r>
            <a:r>
              <a:rPr lang="de-DE" dirty="0" err="1" smtClean="0"/>
              <a:t>sedimentation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box </a:t>
            </a:r>
            <a:r>
              <a:rPr lang="de-DE" dirty="0" err="1" smtClean="0"/>
              <a:t>evolves</a:t>
            </a:r>
            <a:r>
              <a:rPr lang="de-DE" dirty="0" smtClean="0"/>
              <a:t> </a:t>
            </a:r>
            <a:r>
              <a:rPr lang="de-DE" dirty="0" err="1" smtClean="0"/>
              <a:t>independently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12" name="Textfeld 11"/>
          <p:cNvSpPr txBox="1"/>
          <p:nvPr/>
        </p:nvSpPr>
        <p:spPr>
          <a:xfrm>
            <a:off x="913011" y="5302002"/>
            <a:ext cx="46805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LCM COL, lucky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droplets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luckier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droplet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drops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faster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grid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boxes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4" name="Ellipse 13"/>
          <p:cNvSpPr/>
          <p:nvPr/>
        </p:nvSpPr>
        <p:spPr>
          <a:xfrm>
            <a:off x="4585419" y="3419645"/>
            <a:ext cx="432048" cy="3592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95408" y="5272666"/>
            <a:ext cx="46805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The last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explanation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wrong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 The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simply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due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different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convergence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properties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BOX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COL. The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due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numerics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physics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 </a:t>
            </a:r>
          </a:p>
        </p:txBody>
      </p:sp>
      <p:sp>
        <p:nvSpPr>
          <p:cNvPr id="16" name="Ellipse 15"/>
          <p:cNvSpPr/>
          <p:nvPr/>
        </p:nvSpPr>
        <p:spPr>
          <a:xfrm>
            <a:off x="7897787" y="3995623"/>
            <a:ext cx="432048" cy="1796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 </a:t>
            </a:r>
            <a:r>
              <a:rPr lang="de-DE" dirty="0" err="1" smtClean="0"/>
              <a:t>column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2328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As in </a:t>
            </a:r>
            <a:r>
              <a:rPr lang="de-DE" dirty="0" err="1" smtClean="0"/>
              <a:t>the</a:t>
            </a:r>
            <a:r>
              <a:rPr lang="de-DE" dirty="0" smtClean="0"/>
              <a:t> pure </a:t>
            </a:r>
            <a:r>
              <a:rPr lang="de-DE" dirty="0" err="1" smtClean="0"/>
              <a:t>sedimentation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, </a:t>
            </a:r>
            <a:r>
              <a:rPr lang="de-DE" dirty="0" err="1" smtClean="0"/>
              <a:t>prescribe</a:t>
            </a:r>
            <a:r>
              <a:rPr lang="de-DE" dirty="0" smtClean="0"/>
              <a:t> </a:t>
            </a:r>
            <a:r>
              <a:rPr lang="de-DE" dirty="0" err="1" smtClean="0"/>
              <a:t>droplets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+ </a:t>
            </a:r>
            <a:r>
              <a:rPr lang="de-DE" dirty="0" err="1" smtClean="0"/>
              <a:t>influx</a:t>
            </a:r>
            <a:r>
              <a:rPr lang="de-DE" dirty="0" smtClean="0"/>
              <a:t> at </a:t>
            </a:r>
            <a:r>
              <a:rPr lang="de-DE" dirty="0" err="1" smtClean="0"/>
              <a:t>domain</a:t>
            </a:r>
            <a:r>
              <a:rPr lang="de-DE" dirty="0" smtClean="0"/>
              <a:t> top.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99" y="2014486"/>
            <a:ext cx="3077727" cy="43249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7" y="2405732"/>
            <a:ext cx="6900686" cy="27127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86000" y="2102203"/>
            <a:ext cx="540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Vertical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profiles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moments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SIP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53771" y="2106010"/>
            <a:ext cx="122413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Temporal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total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moments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diameter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6000" y="5168191"/>
            <a:ext cx="566317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Excellent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agreement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Eulerian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Lagrangian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(orange +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de-DE" dirty="0">
                <a:latin typeface="Arial" pitchFamily="34" charset="0"/>
                <a:cs typeface="Arial" pitchFamily="34" charset="0"/>
              </a:rPr>
              <a:t>!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O(10) SIPs per GB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half.</a:t>
            </a:r>
          </a:p>
        </p:txBody>
      </p:sp>
    </p:spTree>
    <p:extLst>
      <p:ext uri="{BB962C8B-B14F-4D97-AF65-F5344CB8AC3E}">
        <p14:creationId xmlns:p14="http://schemas.microsoft.com/office/powerpoint/2010/main" val="29265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988" y="1197546"/>
            <a:ext cx="11221200" cy="4862930"/>
          </a:xfrm>
        </p:spPr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</a:t>
            </a:r>
            <a:r>
              <a:rPr lang="de-DE" dirty="0" err="1" smtClean="0"/>
              <a:t>Unterstrasser</a:t>
            </a:r>
            <a:r>
              <a:rPr lang="de-DE" dirty="0" smtClean="0"/>
              <a:t> et al, 2020, GMDD (in </a:t>
            </a:r>
            <a:r>
              <a:rPr lang="de-DE" dirty="0" err="1" smtClean="0"/>
              <a:t>review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GMD).</a:t>
            </a:r>
          </a:p>
          <a:p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box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column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Lagrangian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fewer</a:t>
            </a:r>
            <a:r>
              <a:rPr lang="de-DE" dirty="0" smtClean="0"/>
              <a:t> SIPs per </a:t>
            </a:r>
            <a:r>
              <a:rPr lang="de-DE" dirty="0" err="1" smtClean="0"/>
              <a:t>grid</a:t>
            </a:r>
            <a:r>
              <a:rPr lang="de-DE" dirty="0" smtClean="0"/>
              <a:t> box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converging</a:t>
            </a:r>
            <a:r>
              <a:rPr lang="de-DE" dirty="0" smtClean="0"/>
              <a:t> </a:t>
            </a:r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column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demonstrate</a:t>
            </a:r>
            <a:r>
              <a:rPr lang="de-DE" dirty="0" smtClean="0"/>
              <a:t> 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Eulerian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particle-based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AON.</a:t>
            </a:r>
            <a:endParaRPr lang="de-DE" dirty="0"/>
          </a:p>
          <a:p>
            <a:endParaRPr lang="de-DE" sz="800" dirty="0"/>
          </a:p>
          <a:p>
            <a:r>
              <a:rPr lang="de-DE" dirty="0" smtClean="0"/>
              <a:t>More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latter</a:t>
            </a:r>
            <a:r>
              <a:rPr lang="de-DE" dirty="0" smtClean="0"/>
              <a:t> </a:t>
            </a:r>
            <a:r>
              <a:rPr lang="de-DE" dirty="0" err="1" smtClean="0"/>
              <a:t>manuscript</a:t>
            </a:r>
            <a:r>
              <a:rPr lang="de-DE" dirty="0" smtClean="0"/>
              <a:t>: </a:t>
            </a:r>
          </a:p>
          <a:p>
            <a:pPr lvl="1"/>
            <a:r>
              <a:rPr lang="de-DE" sz="2000" dirty="0" smtClean="0"/>
              <a:t>„</a:t>
            </a:r>
            <a:r>
              <a:rPr lang="de-DE" sz="1600" dirty="0" smtClean="0"/>
              <a:t>Linear Sampling“ </a:t>
            </a:r>
            <a:r>
              <a:rPr lang="de-DE" sz="1600" dirty="0" err="1" smtClean="0"/>
              <a:t>vs</a:t>
            </a:r>
            <a:r>
              <a:rPr lang="de-DE" sz="1600" dirty="0" smtClean="0"/>
              <a:t> „</a:t>
            </a:r>
            <a:r>
              <a:rPr lang="de-DE" sz="1600" dirty="0" err="1" smtClean="0"/>
              <a:t>Quadratic</a:t>
            </a:r>
            <a:r>
              <a:rPr lang="de-DE" sz="1600" dirty="0" smtClean="0"/>
              <a:t> Sampling“ </a:t>
            </a:r>
            <a:r>
              <a:rPr lang="de-DE" sz="1600" dirty="0" err="1" smtClean="0"/>
              <a:t>of</a:t>
            </a:r>
            <a:r>
              <a:rPr lang="de-DE" sz="1600" dirty="0" smtClean="0"/>
              <a:t> SIP </a:t>
            </a:r>
            <a:r>
              <a:rPr lang="de-DE" sz="1600" dirty="0" err="1" smtClean="0"/>
              <a:t>combinations</a:t>
            </a:r>
            <a:r>
              <a:rPr lang="de-DE" sz="1600" dirty="0" smtClean="0"/>
              <a:t>.</a:t>
            </a:r>
          </a:p>
          <a:p>
            <a:pPr lvl="1"/>
            <a:r>
              <a:rPr lang="de-DE" sz="1600" dirty="0" err="1" smtClean="0"/>
              <a:t>Usually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collision</a:t>
            </a:r>
            <a:r>
              <a:rPr lang="de-DE" sz="1600" dirty="0" smtClean="0"/>
              <a:t> </a:t>
            </a:r>
            <a:r>
              <a:rPr lang="de-DE" sz="1600" dirty="0" err="1" smtClean="0"/>
              <a:t>growth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algorithms</a:t>
            </a:r>
            <a:r>
              <a:rPr lang="de-DE" sz="1600" dirty="0" smtClean="0"/>
              <a:t> </a:t>
            </a:r>
            <a:r>
              <a:rPr lang="de-DE" sz="1600" dirty="0" err="1" smtClean="0"/>
              <a:t>assume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droplets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 SIP </a:t>
            </a:r>
            <a:r>
              <a:rPr lang="de-DE" sz="1600" dirty="0" err="1" smtClean="0"/>
              <a:t>are</a:t>
            </a:r>
            <a:r>
              <a:rPr lang="de-DE" sz="1600" dirty="0" smtClean="0"/>
              <a:t> well-mixed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grid</a:t>
            </a:r>
            <a:r>
              <a:rPr lang="de-DE" sz="1600" dirty="0" smtClean="0"/>
              <a:t> box </a:t>
            </a:r>
            <a:r>
              <a:rPr lang="de-DE" sz="1600" dirty="0" err="1" smtClean="0"/>
              <a:t>volume</a:t>
            </a:r>
            <a:r>
              <a:rPr lang="de-DE" sz="1600" dirty="0" smtClean="0"/>
              <a:t>.</a:t>
            </a:r>
            <a:br>
              <a:rPr lang="de-DE" sz="1600" dirty="0" smtClean="0"/>
            </a:br>
            <a:r>
              <a:rPr lang="de-DE" sz="1600" dirty="0" smtClean="0"/>
              <a:t>Alternative </a:t>
            </a:r>
            <a:r>
              <a:rPr lang="de-DE" sz="1600" dirty="0" err="1" smtClean="0"/>
              <a:t>approach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</a:t>
            </a:r>
            <a:r>
              <a:rPr lang="de-DE" sz="1600" dirty="0" err="1" smtClean="0"/>
              <a:t>Sölch</a:t>
            </a:r>
            <a:r>
              <a:rPr lang="de-DE" sz="1600" dirty="0" smtClean="0"/>
              <a:t> &amp; Kärcher, 2010: Keep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</a:t>
            </a:r>
            <a:r>
              <a:rPr lang="de-DE" sz="1600" dirty="0" err="1" smtClean="0"/>
              <a:t>coordinate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assume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droplets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well-mixed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horizontal plane. Check </a:t>
            </a:r>
            <a:r>
              <a:rPr lang="de-DE" sz="1600" dirty="0" err="1" smtClean="0"/>
              <a:t>for</a:t>
            </a:r>
            <a:r>
              <a:rPr lang="de-DE" sz="1600" dirty="0" smtClean="0"/>
              <a:t> explicit </a:t>
            </a:r>
            <a:r>
              <a:rPr lang="de-DE" sz="1600" dirty="0" err="1" smtClean="0"/>
              <a:t>overtakes</a:t>
            </a:r>
            <a:r>
              <a:rPr lang="de-DE" sz="1600" dirty="0" smtClean="0"/>
              <a:t>. </a:t>
            </a:r>
            <a:br>
              <a:rPr lang="de-DE" sz="1600" dirty="0" smtClean="0"/>
            </a:br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</a:t>
            </a:r>
            <a:r>
              <a:rPr lang="de-DE" sz="1600" dirty="0" err="1" smtClean="0"/>
              <a:t>both</a:t>
            </a:r>
            <a:r>
              <a:rPr lang="de-DE" sz="1600" dirty="0" smtClean="0"/>
              <a:t> </a:t>
            </a:r>
            <a:r>
              <a:rPr lang="de-DE" sz="1600" dirty="0" err="1" smtClean="0"/>
              <a:t>versions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small</a:t>
            </a:r>
            <a:r>
              <a:rPr lang="de-DE" sz="1600" dirty="0" smtClean="0"/>
              <a:t>, </a:t>
            </a:r>
            <a:r>
              <a:rPr lang="de-DE" sz="1600" dirty="0" err="1" smtClean="0"/>
              <a:t>implying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assumption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„3D-well-mixedness“ </a:t>
            </a:r>
            <a:r>
              <a:rPr lang="de-DE" sz="1600" dirty="0" err="1" smtClean="0"/>
              <a:t>is</a:t>
            </a:r>
            <a:r>
              <a:rPr lang="de-DE" sz="1600" dirty="0" smtClean="0"/>
              <a:t> not </a:t>
            </a:r>
            <a:r>
              <a:rPr lang="de-DE" sz="1600" dirty="0" err="1" smtClean="0"/>
              <a:t>too</a:t>
            </a:r>
            <a:r>
              <a:rPr lang="de-DE" sz="1600" dirty="0" smtClean="0"/>
              <a:t> strong.</a:t>
            </a:r>
          </a:p>
          <a:p>
            <a:pPr lvl="1"/>
            <a:r>
              <a:rPr lang="de-DE" sz="1600" dirty="0" smtClean="0"/>
              <a:t>A </a:t>
            </a:r>
            <a:r>
              <a:rPr lang="de-DE" sz="1600" dirty="0" err="1" smtClean="0"/>
              <a:t>further</a:t>
            </a:r>
            <a:r>
              <a:rPr lang="de-DE" sz="1600" dirty="0" smtClean="0"/>
              <a:t> „real“ </a:t>
            </a:r>
            <a:r>
              <a:rPr lang="de-DE" sz="1600" dirty="0" err="1" smtClean="0"/>
              <a:t>column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smtClean="0"/>
              <a:t> </a:t>
            </a:r>
            <a:r>
              <a:rPr lang="de-DE" sz="1600" dirty="0" err="1" smtClean="0"/>
              <a:t>setup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analysed</a:t>
            </a:r>
            <a:r>
              <a:rPr lang="de-DE" sz="1600" dirty="0" smtClean="0"/>
              <a:t>.</a:t>
            </a:r>
          </a:p>
          <a:p>
            <a:pPr lvl="1"/>
            <a:r>
              <a:rPr lang="de-DE" sz="1600" dirty="0" smtClean="0"/>
              <a:t>Due </a:t>
            </a:r>
            <a:r>
              <a:rPr lang="de-DE" sz="1600" dirty="0" err="1" smtClean="0"/>
              <a:t>to</a:t>
            </a:r>
            <a:r>
              <a:rPr lang="de-DE" sz="1600" dirty="0" smtClean="0"/>
              <a:t> a 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bug</a:t>
            </a:r>
            <a:r>
              <a:rPr lang="de-DE" sz="1600" dirty="0" smtClean="0"/>
              <a:t> in </a:t>
            </a:r>
            <a:r>
              <a:rPr lang="de-DE" sz="1600" dirty="0" err="1" smtClean="0"/>
              <a:t>Unterstrasser</a:t>
            </a:r>
            <a:r>
              <a:rPr lang="de-DE" sz="1600" dirty="0" smtClean="0"/>
              <a:t> et al, 2017,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were</a:t>
            </a:r>
            <a:r>
              <a:rPr lang="de-DE" sz="1600" dirty="0" smtClean="0"/>
              <a:t> </a:t>
            </a:r>
            <a:r>
              <a:rPr lang="de-DE" sz="1600" dirty="0" err="1" smtClean="0"/>
              <a:t>too</a:t>
            </a:r>
            <a:r>
              <a:rPr lang="de-DE" sz="1600" dirty="0" smtClean="0"/>
              <a:t> </a:t>
            </a:r>
            <a:r>
              <a:rPr lang="de-DE" sz="1600" dirty="0" err="1" smtClean="0"/>
              <a:t>optimistic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convergence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AON.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corrected</a:t>
            </a:r>
            <a:r>
              <a:rPr lang="de-DE" sz="1600" dirty="0" smtClean="0"/>
              <a:t> </a:t>
            </a:r>
            <a:r>
              <a:rPr lang="de-DE" sz="1600" dirty="0" err="1" smtClean="0"/>
              <a:t>version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present</a:t>
            </a:r>
            <a:r>
              <a:rPr lang="de-DE" sz="1600" dirty="0" smtClean="0"/>
              <a:t> </a:t>
            </a:r>
            <a:r>
              <a:rPr lang="de-DE" sz="1600" dirty="0" err="1" smtClean="0"/>
              <a:t>work</a:t>
            </a:r>
            <a:r>
              <a:rPr lang="de-DE" sz="1600" dirty="0" smtClean="0"/>
              <a:t>, AON </a:t>
            </a:r>
            <a:r>
              <a:rPr lang="de-DE" sz="1600" dirty="0" err="1" smtClean="0"/>
              <a:t>needs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SIPs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convergence</a:t>
            </a:r>
            <a:r>
              <a:rPr lang="de-DE" sz="1600" dirty="0" smtClean="0"/>
              <a:t>.</a:t>
            </a:r>
          </a:p>
          <a:p>
            <a:pPr lvl="1"/>
            <a:endParaRPr lang="de-DE" sz="1400" dirty="0" smtClean="0"/>
          </a:p>
          <a:p>
            <a:r>
              <a:rPr lang="de-DE" dirty="0" smtClean="0"/>
              <a:t>All in all,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suggests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microphysics</a:t>
            </a:r>
            <a:r>
              <a:rPr lang="de-DE" dirty="0" smtClean="0"/>
              <a:t>, LCMs </a:t>
            </a:r>
            <a:r>
              <a:rPr lang="de-DE" dirty="0" err="1" smtClean="0"/>
              <a:t>might</a:t>
            </a:r>
            <a:r>
              <a:rPr lang="de-DE" dirty="0" smtClean="0"/>
              <a:t> also </a:t>
            </a:r>
            <a:r>
              <a:rPr lang="de-DE" dirty="0" err="1" smtClean="0"/>
              <a:t>become</a:t>
            </a:r>
            <a:r>
              <a:rPr lang="de-DE" dirty="0" smtClean="0"/>
              <a:t> a </a:t>
            </a:r>
            <a:r>
              <a:rPr lang="de-DE" dirty="0" err="1" smtClean="0"/>
              <a:t>computationally</a:t>
            </a:r>
            <a:r>
              <a:rPr lang="de-DE" dirty="0" smtClean="0"/>
              <a:t> </a:t>
            </a:r>
            <a:r>
              <a:rPr lang="de-DE" dirty="0" err="1" smtClean="0"/>
              <a:t>feasible</a:t>
            </a:r>
            <a:r>
              <a:rPr lang="de-DE" dirty="0" smtClean="0"/>
              <a:t> alternative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Unterstrasser et al &gt; Collisional growth in LCMs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4585419" y="189434"/>
            <a:ext cx="7464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All </a:t>
            </a:r>
            <a:r>
              <a:rPr lang="de-DE" sz="1400" b="1" dirty="0" err="1" smtClean="0"/>
              <a:t>plots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are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taken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from</a:t>
            </a:r>
            <a:r>
              <a:rPr lang="de-DE" sz="1400" b="1" dirty="0" smtClean="0"/>
              <a:t> </a:t>
            </a:r>
            <a:r>
              <a:rPr lang="de-DE" sz="1400" i="1" dirty="0" err="1" smtClean="0"/>
              <a:t>Unterstrasser</a:t>
            </a:r>
            <a:r>
              <a:rPr lang="de-DE" sz="1400" i="1" dirty="0" smtClean="0"/>
              <a:t>, Hoffmann, Lerch, 2020, GMDD: </a:t>
            </a:r>
            <a:r>
              <a:rPr lang="en-US" sz="1400" i="1" dirty="0"/>
              <a:t>Collection/Aggregation in a </a:t>
            </a:r>
            <a:r>
              <a:rPr lang="en-US" sz="1400" i="1" dirty="0" err="1"/>
              <a:t>Lagrangian</a:t>
            </a:r>
            <a:r>
              <a:rPr lang="en-US" sz="1400" i="1" dirty="0"/>
              <a:t> cloud microphysical model</a:t>
            </a:r>
            <a:r>
              <a:rPr lang="en-US" sz="1400" i="1" dirty="0" smtClean="0"/>
              <a:t>: Insights </a:t>
            </a:r>
            <a:r>
              <a:rPr lang="en-US" sz="1400" i="1" dirty="0"/>
              <a:t>from column model applications using LCM1D (v0.9</a:t>
            </a:r>
            <a:r>
              <a:rPr lang="en-US" sz="1400" i="1" dirty="0" smtClean="0"/>
              <a:t>)</a:t>
            </a:r>
            <a:r>
              <a:rPr lang="de-DE" sz="1400" i="1" dirty="0" smtClean="0"/>
              <a:t>, https</a:t>
            </a:r>
            <a:r>
              <a:rPr lang="de-DE" sz="1400" i="1" dirty="0"/>
              <a:t>://</a:t>
            </a:r>
            <a:r>
              <a:rPr lang="de-DE" sz="1400" i="1" dirty="0" smtClean="0"/>
              <a:t>doi.org/10.5194/gmd-2019-343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4742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905</Words>
  <Application>Microsoft Office PowerPoint</Application>
  <PresentationFormat>Benutzerdefiniert</PresentationFormat>
  <Paragraphs>98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DLR-Präsentation 16:9 Englisch</vt:lpstr>
      <vt:lpstr>Collisional growth in a Lagrangian cloud model: Findings from column model simulations</vt:lpstr>
      <vt:lpstr>Introduction</vt:lpstr>
      <vt:lpstr>Background: Collisional growth in LCMs</vt:lpstr>
      <vt:lpstr>All-Or-Nothing (AON) Algorithm</vt:lpstr>
      <vt:lpstr>Column model setup</vt:lpstr>
      <vt:lpstr>Box model vs „academic“ column model</vt:lpstr>
      <vt:lpstr>Real column model application</vt:lpstr>
      <vt:lpstr>Conclusions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Unterstraßer, Simon</dc:creator>
  <cp:lastModifiedBy>Unterstraßer, Simon</cp:lastModifiedBy>
  <cp:revision>103</cp:revision>
  <dcterms:created xsi:type="dcterms:W3CDTF">2012-06-19T06:51:55Z</dcterms:created>
  <dcterms:modified xsi:type="dcterms:W3CDTF">2020-05-02T18:39:54Z</dcterms:modified>
</cp:coreProperties>
</file>