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1527" userDrawn="1">
          <p15:clr>
            <a:srgbClr val="A4A3A4"/>
          </p15:clr>
        </p15:guide>
        <p15:guide id="4" pos="2184" userDrawn="1">
          <p15:clr>
            <a:srgbClr val="A4A3A4"/>
          </p15:clr>
        </p15:guide>
        <p15:guide id="5" pos="3522" userDrawn="1">
          <p15:clr>
            <a:srgbClr val="A4A3A4"/>
          </p15:clr>
        </p15:guide>
        <p15:guide id="6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>
        <p:scale>
          <a:sx n="100" d="100"/>
          <a:sy n="100" d="100"/>
        </p:scale>
        <p:origin x="504" y="372"/>
      </p:cViewPr>
      <p:guideLst>
        <p:guide orient="horz" pos="323"/>
        <p:guide pos="461"/>
        <p:guide pos="1527"/>
        <p:guide pos="2184"/>
        <p:guide pos="3522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9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0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5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2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2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9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3BB8-84B1-4904-AC55-496526E349F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EF8D-63B8-419F-8F14-FF23DD806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BEDMAP\BEDMAP2\Definative\B2_Per_ice_off_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511" y="399223"/>
            <a:ext cx="8889175" cy="817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BEDMAP\BEDMAP2\Definative\B2_Per_ice_on_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745" y="383463"/>
            <a:ext cx="8889175" cy="817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97880" y="60345"/>
            <a:ext cx="13554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400" b="1" dirty="0" smtClean="0">
                <a:solidFill>
                  <a:srgbClr val="FF0000"/>
                </a:solidFill>
              </a:rPr>
              <a:t>Crustal </a:t>
            </a:r>
            <a:r>
              <a:rPr lang="en-GB" altLang="en-US" sz="2400" b="1" dirty="0">
                <a:solidFill>
                  <a:srgbClr val="FF0000"/>
                </a:solidFill>
              </a:rPr>
              <a:t>architecture of the largest pull-apart basin in East Antarctica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unveiled</a:t>
            </a: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00050" y="941239"/>
            <a:ext cx="11351548" cy="14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u="sng" dirty="0" smtClean="0">
                <a:ln w="6350">
                  <a:solidFill>
                    <a:schemeClr val="tx1"/>
                  </a:solidFill>
                </a:ln>
                <a:latin typeface="+mj-lt"/>
              </a:rPr>
              <a:t>Fausto Ferraccioli</a:t>
            </a:r>
            <a:r>
              <a:rPr lang="it-IT" sz="2000" u="sng" dirty="0" smtClean="0">
                <a:ln w="6350">
                  <a:solidFill>
                    <a:schemeClr val="tx1"/>
                  </a:solidFill>
                </a:ln>
                <a:latin typeface="+mj-lt"/>
              </a:rPr>
              <a:t> </a:t>
            </a:r>
            <a:r>
              <a:rPr lang="it-IT" sz="2000" b="1" dirty="0" smtClean="0">
                <a:ln w="6350">
                  <a:solidFill>
                    <a:schemeClr val="tx1"/>
                  </a:solidFill>
                </a:ln>
                <a:latin typeface="+mj-lt"/>
              </a:rPr>
              <a:t>(1), </a:t>
            </a:r>
            <a:r>
              <a:rPr lang="it-IT" sz="2000" dirty="0">
                <a:ln w="6350">
                  <a:solidFill>
                    <a:schemeClr val="tx1"/>
                  </a:solidFill>
                </a:ln>
                <a:latin typeface="+mj-lt"/>
              </a:rPr>
              <a:t>Laura Crispini </a:t>
            </a:r>
            <a:r>
              <a:rPr lang="it-IT" sz="2000" dirty="0" smtClean="0">
                <a:ln w="6350">
                  <a:solidFill>
                    <a:schemeClr val="tx1"/>
                  </a:solidFill>
                </a:ln>
                <a:latin typeface="+mj-lt"/>
              </a:rPr>
              <a:t>(2), Egidio Armadillo (2), </a:t>
            </a:r>
            <a:r>
              <a:rPr lang="it-IT" sz="2000" dirty="0">
                <a:ln w="6350">
                  <a:solidFill>
                    <a:schemeClr val="tx1"/>
                  </a:solidFill>
                </a:ln>
                <a:latin typeface="+mj-lt"/>
              </a:rPr>
              <a:t>Andreas </a:t>
            </a:r>
            <a:r>
              <a:rPr lang="it-IT" sz="2000" dirty="0" smtClean="0">
                <a:ln w="6350">
                  <a:solidFill>
                    <a:schemeClr val="tx1"/>
                  </a:solidFill>
                </a:ln>
                <a:latin typeface="+mj-lt"/>
              </a:rPr>
              <a:t>Läufer (3), </a:t>
            </a:r>
            <a:r>
              <a:rPr lang="it-IT" sz="2000" dirty="0">
                <a:ln w="6350">
                  <a:solidFill>
                    <a:schemeClr val="tx1"/>
                  </a:solidFill>
                </a:ln>
                <a:latin typeface="+mj-lt"/>
              </a:rPr>
              <a:t>and Antonia </a:t>
            </a:r>
            <a:r>
              <a:rPr lang="it-IT" sz="2000" dirty="0" smtClean="0">
                <a:ln w="6350">
                  <a:solidFill>
                    <a:schemeClr val="tx1"/>
                  </a:solidFill>
                </a:ln>
                <a:latin typeface="+mj-lt"/>
              </a:rPr>
              <a:t>Ruppel </a:t>
            </a:r>
            <a:r>
              <a:rPr lang="en-GB" sz="2000" dirty="0" smtClean="0">
                <a:ln w="6350">
                  <a:solidFill>
                    <a:schemeClr val="tx1"/>
                  </a:solidFill>
                </a:ln>
                <a:latin typeface="+mj-lt"/>
              </a:rPr>
              <a:t>(4</a:t>
            </a:r>
            <a:r>
              <a:rPr lang="en-GB" sz="2000" dirty="0" smtClean="0">
                <a:ln w="6350">
                  <a:solidFill>
                    <a:schemeClr val="tx1"/>
                  </a:solidFill>
                </a:ln>
                <a:latin typeface="+mj-lt"/>
              </a:rPr>
              <a:t>)</a:t>
            </a:r>
          </a:p>
          <a:p>
            <a:pPr algn="ctr">
              <a:defRPr/>
            </a:pPr>
            <a:endParaRPr lang="en-GB" sz="1500" dirty="0" smtClean="0">
              <a:ln w="6350">
                <a:solidFill>
                  <a:schemeClr val="tx1"/>
                </a:solidFill>
              </a:ln>
              <a:latin typeface="+mj-lt"/>
            </a:endParaRPr>
          </a:p>
          <a:p>
            <a:pPr algn="ctr">
              <a:spcAft>
                <a:spcPts val="500"/>
              </a:spcAft>
              <a:defRPr/>
            </a:pPr>
            <a:r>
              <a:rPr lang="en-GB" sz="16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(1</a:t>
            </a:r>
            <a:r>
              <a:rPr lang="en-GB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 NERC </a:t>
            </a:r>
            <a:r>
              <a:rPr lang="en-GB" sz="16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British Antarctic Survey, Cambridge, United </a:t>
            </a:r>
            <a:r>
              <a:rPr lang="en-GB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Kingdom</a:t>
            </a:r>
            <a:endParaRPr lang="en-GB" sz="1600" dirty="0" smtClean="0">
              <a:ln w="6350">
                <a:solidFill>
                  <a:schemeClr val="tx1"/>
                </a:solidFill>
              </a:ln>
              <a:latin typeface="+mj-lt"/>
            </a:endParaRPr>
          </a:p>
          <a:p>
            <a:pPr algn="ctr">
              <a:spcAft>
                <a:spcPts val="500"/>
              </a:spcAft>
              <a:defRPr/>
            </a:pPr>
            <a:r>
              <a:rPr lang="it-IT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(2) Università </a:t>
            </a:r>
            <a:r>
              <a:rPr lang="it-IT" sz="16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 Genova, DISTAV, Genova, </a:t>
            </a:r>
            <a:r>
              <a:rPr lang="it-IT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Italy</a:t>
            </a:r>
          </a:p>
          <a:p>
            <a:pPr algn="ctr">
              <a:spcAft>
                <a:spcPts val="500"/>
              </a:spcAft>
              <a:defRPr/>
            </a:pPr>
            <a:r>
              <a:rPr lang="en-GB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GB" sz="16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3) </a:t>
            </a:r>
            <a:r>
              <a:rPr lang="en-GB" sz="16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BGR, Federal Institute for Geosciences and Natural Resources, Hannover, </a:t>
            </a:r>
            <a:r>
              <a:rPr lang="en-GB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Germany</a:t>
            </a:r>
            <a:endParaRPr lang="en-GB" sz="1600" b="1" baseline="30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31678"/>
            <a:ext cx="12192000" cy="40396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3259579">
            <a:off x="6546343" y="5700258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Rennick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Graben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99" y="2799076"/>
            <a:ext cx="12392025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1950" b="1" dirty="0" err="1" smtClean="0">
                <a:solidFill>
                  <a:srgbClr val="FFFF00"/>
                </a:solidFill>
              </a:rPr>
              <a:t>Rennick</a:t>
            </a:r>
            <a:r>
              <a:rPr lang="en-GB" sz="1950" b="1" dirty="0" smtClean="0">
                <a:solidFill>
                  <a:srgbClr val="FFFF00"/>
                </a:solidFill>
              </a:rPr>
              <a:t> </a:t>
            </a:r>
            <a:r>
              <a:rPr lang="en-GB" sz="1950" b="1" dirty="0" err="1" smtClean="0">
                <a:solidFill>
                  <a:srgbClr val="FFFF00"/>
                </a:solidFill>
              </a:rPr>
              <a:t>Graben</a:t>
            </a:r>
            <a:r>
              <a:rPr lang="en-GB" sz="1950" b="1" dirty="0" smtClean="0">
                <a:solidFill>
                  <a:srgbClr val="FFFF00"/>
                </a:solidFill>
              </a:rPr>
              <a:t>- </a:t>
            </a:r>
            <a:r>
              <a:rPr lang="en-GB" sz="1950" b="1" dirty="0" smtClean="0">
                <a:solidFill>
                  <a:srgbClr val="FFFF00"/>
                </a:solidFill>
              </a:rPr>
              <a:t>the largest </a:t>
            </a:r>
            <a:r>
              <a:rPr lang="en-GB" sz="1950" b="1" dirty="0" smtClean="0">
                <a:solidFill>
                  <a:srgbClr val="FFFF00"/>
                </a:solidFill>
              </a:rPr>
              <a:t>subglacial pull-apart basin imaged so far with new aeromagnetic, gravity &amp; radar data</a:t>
            </a:r>
            <a:endParaRPr lang="en-GB" sz="195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sz="195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1950" b="1" dirty="0" smtClean="0">
                <a:solidFill>
                  <a:srgbClr val="FFFF00"/>
                </a:solidFill>
              </a:rPr>
              <a:t>New </a:t>
            </a:r>
            <a:r>
              <a:rPr lang="en-GB" sz="1950" b="1" dirty="0" smtClean="0">
                <a:solidFill>
                  <a:srgbClr val="FFFF00"/>
                </a:solidFill>
              </a:rPr>
              <a:t>potential field </a:t>
            </a:r>
            <a:r>
              <a:rPr lang="en-GB" sz="1950" b="1" dirty="0" smtClean="0">
                <a:solidFill>
                  <a:srgbClr val="FFFF00"/>
                </a:solidFill>
              </a:rPr>
              <a:t>imaging helps reveal subglacial geology, crustal architecture and tectonics/kinematics</a:t>
            </a:r>
            <a:endParaRPr lang="en-GB" sz="195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sz="195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1950" b="1" dirty="0" err="1" smtClean="0">
                <a:solidFill>
                  <a:srgbClr val="FFFF00"/>
                </a:solidFill>
              </a:rPr>
              <a:t>Cenozoic</a:t>
            </a:r>
            <a:r>
              <a:rPr lang="en-GB" sz="1950" b="1" dirty="0" smtClean="0">
                <a:solidFill>
                  <a:srgbClr val="FFFF00"/>
                </a:solidFill>
              </a:rPr>
              <a:t> crustal extension/</a:t>
            </a:r>
            <a:r>
              <a:rPr lang="en-GB" sz="1950" b="1" dirty="0" err="1" smtClean="0">
                <a:solidFill>
                  <a:srgbClr val="FFFF00"/>
                </a:solidFill>
              </a:rPr>
              <a:t>transtension</a:t>
            </a:r>
            <a:r>
              <a:rPr lang="en-GB" sz="1950" b="1" dirty="0" smtClean="0">
                <a:solidFill>
                  <a:srgbClr val="FFFF00"/>
                </a:solidFill>
              </a:rPr>
              <a:t> affected this sector of the  Transantarctic Mountains</a:t>
            </a:r>
            <a:endParaRPr lang="en-GB" sz="195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sz="195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sz="1950" b="1" dirty="0" smtClean="0">
                <a:solidFill>
                  <a:srgbClr val="FFFF00"/>
                </a:solidFill>
              </a:rPr>
              <a:t>Aeromagnetic data are a key tool to unveil inherited basement features &amp; Jurassic flood basalt magmatism </a:t>
            </a:r>
            <a:r>
              <a:rPr lang="en-GB" sz="1950" b="1" dirty="0" smtClean="0">
                <a:solidFill>
                  <a:srgbClr val="FFFF00"/>
                </a:solidFill>
              </a:rPr>
              <a:t> </a:t>
            </a:r>
            <a:endParaRPr lang="en-GB" sz="195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191525"/>
            <a:ext cx="1711569" cy="6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237067" y="783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Location &amp; 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setting 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of the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Rennick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Graben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in East Antarctica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32635" y="959330"/>
            <a:ext cx="148940" cy="280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764866" y="594893"/>
            <a:ext cx="504613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</a:t>
            </a:r>
            <a:r>
              <a:rPr lang="en-GB" sz="1600" dirty="0"/>
              <a:t>West Antarctic Rift System (WARS) </a:t>
            </a:r>
            <a:r>
              <a:rPr lang="en-GB" sz="1600" dirty="0" smtClean="0"/>
              <a:t>is one of the largest continental rift systems on Earth. It was affected by distributed/wide </a:t>
            </a:r>
            <a:r>
              <a:rPr lang="en-GB" sz="1600" dirty="0"/>
              <a:t>mode extension in the Cretaceous, followed by narrow mode and variably oblique extension/</a:t>
            </a:r>
            <a:r>
              <a:rPr lang="en-GB" sz="1600" dirty="0" err="1"/>
              <a:t>transtension</a:t>
            </a:r>
            <a:r>
              <a:rPr lang="en-GB" sz="1600" dirty="0"/>
              <a:t> in the </a:t>
            </a:r>
            <a:r>
              <a:rPr lang="en-GB" sz="1600" dirty="0" err="1" smtClean="0"/>
              <a:t>Cenozoic</a:t>
            </a:r>
            <a:r>
              <a:rPr lang="en-GB" sz="1600" dirty="0" smtClean="0"/>
              <a:t>. </a:t>
            </a:r>
          </a:p>
          <a:p>
            <a:endParaRPr lang="en-GB" sz="1600" dirty="0"/>
          </a:p>
          <a:p>
            <a:r>
              <a:rPr lang="en-GB" sz="1600" dirty="0" smtClean="0">
                <a:solidFill>
                  <a:srgbClr val="FF0000"/>
                </a:solidFill>
              </a:rPr>
              <a:t>However</a:t>
            </a:r>
            <a:r>
              <a:rPr lang="en-GB" sz="1600" dirty="0">
                <a:solidFill>
                  <a:srgbClr val="FF0000"/>
                </a:solidFill>
              </a:rPr>
              <a:t>, onshore the extent and impact of </a:t>
            </a:r>
            <a:r>
              <a:rPr lang="en-GB" sz="1600" dirty="0" err="1">
                <a:solidFill>
                  <a:srgbClr val="FF0000"/>
                </a:solidFill>
              </a:rPr>
              <a:t>Cenozoic</a:t>
            </a:r>
            <a:r>
              <a:rPr lang="en-GB" sz="1600" dirty="0">
                <a:solidFill>
                  <a:srgbClr val="FF0000"/>
                </a:solidFill>
              </a:rPr>
              <a:t> extension and </a:t>
            </a:r>
            <a:r>
              <a:rPr lang="en-GB" sz="1600" dirty="0" err="1">
                <a:solidFill>
                  <a:srgbClr val="FF0000"/>
                </a:solidFill>
              </a:rPr>
              <a:t>transtension</a:t>
            </a:r>
            <a:r>
              <a:rPr lang="en-GB" sz="1600" dirty="0">
                <a:solidFill>
                  <a:srgbClr val="FF0000"/>
                </a:solidFill>
              </a:rPr>
              <a:t> within the </a:t>
            </a:r>
            <a:r>
              <a:rPr lang="en-GB" sz="1600" dirty="0" smtClean="0">
                <a:solidFill>
                  <a:srgbClr val="FF0000"/>
                </a:solidFill>
              </a:rPr>
              <a:t>uplifted Transantarctic </a:t>
            </a:r>
            <a:r>
              <a:rPr lang="en-GB" sz="1600" dirty="0">
                <a:solidFill>
                  <a:srgbClr val="FF0000"/>
                </a:solidFill>
              </a:rPr>
              <a:t>Mountains sector of East Antarctica is </a:t>
            </a:r>
            <a:r>
              <a:rPr lang="en-GB" sz="1600" dirty="0" err="1" smtClean="0">
                <a:solidFill>
                  <a:srgbClr val="FF0000"/>
                </a:solidFill>
              </a:rPr>
              <a:t>geophysically</a:t>
            </a:r>
            <a:r>
              <a:rPr lang="en-GB" sz="1600" dirty="0" smtClean="0">
                <a:solidFill>
                  <a:srgbClr val="FF0000"/>
                </a:solidFill>
              </a:rPr>
              <a:t> much </a:t>
            </a:r>
            <a:r>
              <a:rPr lang="en-GB" sz="1600" dirty="0">
                <a:solidFill>
                  <a:srgbClr val="FF0000"/>
                </a:solidFill>
              </a:rPr>
              <a:t>less </a:t>
            </a:r>
            <a:r>
              <a:rPr lang="en-GB" sz="1600" dirty="0" smtClean="0">
                <a:solidFill>
                  <a:srgbClr val="FF0000"/>
                </a:solidFill>
              </a:rPr>
              <a:t>well-constrained</a:t>
            </a:r>
            <a:r>
              <a:rPr lang="en-GB" sz="1600" dirty="0" smtClean="0"/>
              <a:t>.</a:t>
            </a:r>
          </a:p>
          <a:p>
            <a:endParaRPr lang="en-GB" sz="1600" i="1" dirty="0"/>
          </a:p>
          <a:p>
            <a:r>
              <a:rPr lang="en-GB" sz="1600" i="1" dirty="0" smtClean="0"/>
              <a:t>Early geological studies indicated that the </a:t>
            </a:r>
            <a:r>
              <a:rPr lang="en-GB" sz="1600" i="1" dirty="0" err="1"/>
              <a:t>Rennick</a:t>
            </a:r>
            <a:r>
              <a:rPr lang="en-GB" sz="1600" i="1" dirty="0"/>
              <a:t> </a:t>
            </a:r>
            <a:r>
              <a:rPr lang="en-GB" sz="1600" i="1" dirty="0" err="1"/>
              <a:t>Graben</a:t>
            </a:r>
            <a:r>
              <a:rPr lang="en-GB" sz="1600" i="1" dirty="0"/>
              <a:t> (RG) </a:t>
            </a:r>
            <a:r>
              <a:rPr lang="en-GB" sz="1600" i="1" dirty="0" smtClean="0"/>
              <a:t>is a left-lateral pull-apart </a:t>
            </a:r>
            <a:r>
              <a:rPr lang="en-GB" sz="1600" i="1" dirty="0"/>
              <a:t>basin </a:t>
            </a:r>
            <a:r>
              <a:rPr lang="en-GB" sz="1600" i="1" dirty="0" smtClean="0"/>
              <a:t>of inferred Cretaceous age linked </a:t>
            </a:r>
            <a:r>
              <a:rPr lang="en-GB" sz="1600" i="1" dirty="0"/>
              <a:t>to the </a:t>
            </a:r>
            <a:r>
              <a:rPr lang="en-GB" sz="1600" i="1" dirty="0" smtClean="0"/>
              <a:t>early development of Victoria </a:t>
            </a:r>
            <a:r>
              <a:rPr lang="en-GB" sz="1600" i="1" dirty="0"/>
              <a:t>Land </a:t>
            </a:r>
            <a:r>
              <a:rPr lang="en-GB" sz="1600" i="1" dirty="0" smtClean="0"/>
              <a:t>Basin in the WARS </a:t>
            </a:r>
            <a:r>
              <a:rPr lang="en-GB" sz="1600" dirty="0" smtClean="0"/>
              <a:t>(</a:t>
            </a:r>
            <a:r>
              <a:rPr lang="en-GB" sz="1600" b="1" dirty="0" err="1" smtClean="0"/>
              <a:t>Tessensohn</a:t>
            </a:r>
            <a:r>
              <a:rPr lang="en-GB" sz="1600" b="1" dirty="0" smtClean="0"/>
              <a:t>, 1994, Terra </a:t>
            </a:r>
            <a:r>
              <a:rPr lang="en-GB" sz="1600" b="1" dirty="0" err="1" smtClean="0"/>
              <a:t>Antartica</a:t>
            </a:r>
            <a:r>
              <a:rPr lang="en-GB" sz="1600" dirty="0" smtClean="0"/>
              <a:t>)</a:t>
            </a:r>
            <a:r>
              <a:rPr lang="en-GB" sz="1600" i="1" dirty="0" smtClean="0"/>
              <a:t>. However, more recent studies view the RG as </a:t>
            </a:r>
            <a:r>
              <a:rPr lang="en-GB" sz="1600" i="1" dirty="0"/>
              <a:t>a more localised </a:t>
            </a:r>
            <a:r>
              <a:rPr lang="en-GB" sz="1600" i="1" dirty="0" err="1"/>
              <a:t>Cenozoic</a:t>
            </a:r>
            <a:r>
              <a:rPr lang="en-GB" sz="1600" i="1" dirty="0"/>
              <a:t> right-lateral pull-apart basin un-connected to the WARS </a:t>
            </a:r>
            <a:r>
              <a:rPr lang="en-GB" sz="1600" dirty="0" smtClean="0"/>
              <a:t>(</a:t>
            </a:r>
            <a:r>
              <a:rPr lang="en-GB" sz="1600" b="1" dirty="0" smtClean="0"/>
              <a:t>Rossetti et al., 2003, Tectonics</a:t>
            </a:r>
            <a:r>
              <a:rPr lang="en-GB" sz="1600" dirty="0" smtClean="0"/>
              <a:t>)</a:t>
            </a:r>
            <a:r>
              <a:rPr lang="en-GB" sz="1600" i="1" dirty="0" smtClean="0"/>
              <a:t>. </a:t>
            </a:r>
          </a:p>
          <a:p>
            <a:endParaRPr lang="en-GB" sz="1600" b="1" i="1" dirty="0"/>
          </a:p>
          <a:p>
            <a:r>
              <a:rPr lang="en-GB" sz="1600" b="1" dirty="0">
                <a:solidFill>
                  <a:srgbClr val="FF0000"/>
                </a:solidFill>
              </a:rPr>
              <a:t>Here we combine </a:t>
            </a:r>
            <a:r>
              <a:rPr lang="en-GB" sz="1600" b="1" dirty="0" smtClean="0">
                <a:solidFill>
                  <a:srgbClr val="FF0000"/>
                </a:solidFill>
              </a:rPr>
              <a:t>new aeromagnetic</a:t>
            </a:r>
            <a:r>
              <a:rPr lang="en-GB" sz="1600" b="1" dirty="0">
                <a:solidFill>
                  <a:srgbClr val="FF0000"/>
                </a:solidFill>
              </a:rPr>
              <a:t>, </a:t>
            </a:r>
            <a:r>
              <a:rPr lang="en-GB" sz="1600" b="1" dirty="0" err="1">
                <a:solidFill>
                  <a:srgbClr val="FF0000"/>
                </a:solidFill>
              </a:rPr>
              <a:t>aerogravity</a:t>
            </a:r>
            <a:r>
              <a:rPr lang="en-GB" sz="1600" b="1" dirty="0">
                <a:solidFill>
                  <a:srgbClr val="FF0000"/>
                </a:solidFill>
              </a:rPr>
              <a:t>, land-gravity and bedrock topography imaging to help constrain the extent, </a:t>
            </a:r>
            <a:r>
              <a:rPr lang="en-GB" sz="1600" b="1" dirty="0" smtClean="0">
                <a:solidFill>
                  <a:srgbClr val="FF0000"/>
                </a:solidFill>
              </a:rPr>
              <a:t>architecture and kinematics of the RG, its key basement features &amp; flood basalt magmatism.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7" y="668288"/>
            <a:ext cx="5373992" cy="53763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5535" y="653294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461" y="149370"/>
            <a:ext cx="2430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WARS</a:t>
            </a:r>
            <a:r>
              <a:rPr lang="en-GB" sz="1200" b="1" dirty="0" smtClean="0"/>
              <a:t>: West Antarctic Rift System</a:t>
            </a:r>
            <a:endParaRPr lang="en-GB" sz="1200" b="1" dirty="0" smtClean="0"/>
          </a:p>
          <a:p>
            <a:r>
              <a:rPr lang="en-GB" sz="1200" b="1" dirty="0" smtClean="0"/>
              <a:t>TAM</a:t>
            </a:r>
            <a:r>
              <a:rPr lang="en-GB" sz="1200" b="1" dirty="0" smtClean="0"/>
              <a:t>: Transantarctic Mountains</a:t>
            </a:r>
          </a:p>
          <a:p>
            <a:r>
              <a:rPr lang="en-GB" sz="1200" b="1" dirty="0" smtClean="0"/>
              <a:t>VLB: Victoria Land Basin</a:t>
            </a:r>
          </a:p>
          <a:p>
            <a:r>
              <a:rPr lang="en-GB" sz="1200" b="1" dirty="0" smtClean="0"/>
              <a:t>RSR: Ross Sea Rift</a:t>
            </a:r>
          </a:p>
          <a:p>
            <a:r>
              <a:rPr lang="en-GB" sz="1200" b="1" dirty="0" smtClean="0"/>
              <a:t>WSB: Wilkes Subglacial Basin</a:t>
            </a:r>
            <a:endParaRPr lang="en-GB" sz="12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02" y="6109106"/>
            <a:ext cx="4642896" cy="3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275167" y="21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Bedrock topography and geology 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of the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Rennick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Graben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in East Antarctica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535" y="653294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0" y="463032"/>
            <a:ext cx="2461525" cy="5958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4" y="463032"/>
            <a:ext cx="2447925" cy="5969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497" y="44252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</a:t>
            </a:r>
            <a:endParaRPr lang="en-GB" sz="16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15470"/>
              </p:ext>
            </p:extLst>
          </p:nvPr>
        </p:nvGraphicFramePr>
        <p:xfrm>
          <a:off x="5993898" y="622300"/>
          <a:ext cx="2315639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CorelDRAW" r:id="rId5" imgW="4834438" imgH="4619861" progId="CorelDraw.Graphic.21">
                  <p:embed/>
                </p:oleObj>
              </mc:Choice>
              <mc:Fallback>
                <p:oleObj name="CorelDRAW" r:id="rId5" imgW="4834438" imgH="461986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3898" y="622300"/>
                        <a:ext cx="2315639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86475" y="3266849"/>
            <a:ext cx="58578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a) </a:t>
            </a:r>
            <a:r>
              <a:rPr lang="en-GB" sz="1600" i="1" dirty="0"/>
              <a:t>Grey scale and coloured (b) subglacial bedrock topography </a:t>
            </a:r>
            <a:r>
              <a:rPr lang="en-GB" sz="1600" i="1" dirty="0" smtClean="0"/>
              <a:t>from radar data superimposed </a:t>
            </a:r>
            <a:r>
              <a:rPr lang="en-GB" sz="1600" i="1" dirty="0"/>
              <a:t>on a tectonic sketch map </a:t>
            </a:r>
            <a:r>
              <a:rPr lang="en-GB" sz="1600" i="1" dirty="0" smtClean="0"/>
              <a:t>(GANOVEX &amp; PNRA teams) for Northern Victoria Land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>
                <a:solidFill>
                  <a:srgbClr val="FF0000"/>
                </a:solidFill>
              </a:rPr>
              <a:t>Note the inferred extent of the </a:t>
            </a:r>
            <a:r>
              <a:rPr lang="en-GB" sz="1600" dirty="0" err="1">
                <a:solidFill>
                  <a:srgbClr val="FF0000"/>
                </a:solidFill>
              </a:rPr>
              <a:t>Rennick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Graben</a:t>
            </a:r>
            <a:r>
              <a:rPr lang="en-GB" sz="1600" dirty="0">
                <a:solidFill>
                  <a:srgbClr val="FF0000"/>
                </a:solidFill>
              </a:rPr>
              <a:t> and the location of the major inherited fault </a:t>
            </a:r>
            <a:r>
              <a:rPr lang="en-GB" sz="1600" dirty="0" smtClean="0">
                <a:solidFill>
                  <a:srgbClr val="FF0000"/>
                </a:solidFill>
              </a:rPr>
              <a:t>systems in the basement</a:t>
            </a:r>
            <a:r>
              <a:rPr lang="en-GB" sz="1600" dirty="0" smtClean="0"/>
              <a:t>- </a:t>
            </a:r>
            <a:r>
              <a:rPr lang="en-GB" sz="1600" dirty="0"/>
              <a:t>including the terrane bounding </a:t>
            </a:r>
            <a:r>
              <a:rPr lang="en-GB" sz="1600" dirty="0" err="1"/>
              <a:t>Lanterman</a:t>
            </a:r>
            <a:r>
              <a:rPr lang="en-GB" sz="1600" dirty="0"/>
              <a:t> Fault (LF), the intra-terrane Wilson Thrust (</a:t>
            </a:r>
            <a:r>
              <a:rPr lang="en-GB" sz="1600" dirty="0" err="1"/>
              <a:t>Wth</a:t>
            </a:r>
            <a:r>
              <a:rPr lang="en-GB" sz="1600" dirty="0"/>
              <a:t>) and Daniels Lineament (DL) </a:t>
            </a:r>
            <a:r>
              <a:rPr lang="en-GB" sz="1600" dirty="0" smtClean="0"/>
              <a:t>(</a:t>
            </a:r>
            <a:r>
              <a:rPr lang="en-GB" sz="1600" b="1" dirty="0" smtClean="0"/>
              <a:t>Ferraccioli et al., 2002, GRL</a:t>
            </a:r>
            <a:r>
              <a:rPr lang="en-GB" sz="1600" dirty="0" smtClean="0"/>
              <a:t>) </a:t>
            </a:r>
            <a:r>
              <a:rPr lang="en-GB" sz="1600" dirty="0"/>
              <a:t>and Prince Albert Fault System along the eastern margin of the Wilkes Subglacial Basin </a:t>
            </a:r>
            <a:r>
              <a:rPr lang="en-GB" sz="1600" dirty="0" smtClean="0"/>
              <a:t>(</a:t>
            </a:r>
            <a:r>
              <a:rPr lang="en-GB" sz="1600" b="1" dirty="0" smtClean="0"/>
              <a:t>Ferraccioli &amp; Bozzo, 2003, Geol. Soc. London</a:t>
            </a:r>
            <a:r>
              <a:rPr lang="en-GB" sz="1600" dirty="0" smtClean="0"/>
              <a:t>; </a:t>
            </a:r>
            <a:r>
              <a:rPr lang="en-GB" sz="1600" b="1" dirty="0" smtClean="0"/>
              <a:t>Ferraccioli et al., 2009, Tectonophysics</a:t>
            </a:r>
            <a:r>
              <a:rPr lang="en-GB" sz="1600" dirty="0" smtClean="0"/>
              <a:t>). 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4647" y="490149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 rot="2911376">
            <a:off x="4538661" y="2866179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911376">
            <a:off x="1839637" y="286617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95" y="627858"/>
            <a:ext cx="2483380" cy="24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494242" y="21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Free-Air and Residual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Bouguer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gravity anomalies in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the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Rennick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Graben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area 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(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East Antarctica)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310" y="653294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1118" y="642996"/>
            <a:ext cx="58578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a) Free-Air gravity anomalies and (b</a:t>
            </a:r>
            <a:r>
              <a:rPr lang="en-GB" sz="1600" i="1" dirty="0"/>
              <a:t>) </a:t>
            </a:r>
            <a:r>
              <a:rPr lang="en-GB" sz="1600" i="1" dirty="0" smtClean="0"/>
              <a:t>Residual </a:t>
            </a:r>
            <a:r>
              <a:rPr lang="en-GB" sz="1600" i="1" dirty="0" err="1" smtClean="0"/>
              <a:t>Bouguer</a:t>
            </a:r>
            <a:r>
              <a:rPr lang="en-GB" sz="1600" i="1" dirty="0" smtClean="0"/>
              <a:t> gravity anomalies (obtained by subtracting a third order trend) superimposed </a:t>
            </a:r>
            <a:r>
              <a:rPr lang="en-GB" sz="1600" i="1" dirty="0"/>
              <a:t>on a tectonic sketch map </a:t>
            </a:r>
            <a:r>
              <a:rPr lang="en-GB" sz="1600" i="1" dirty="0" smtClean="0"/>
              <a:t>(GANOVEX &amp; PNRA teams) for Northern Victoria Land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 smtClean="0"/>
              <a:t>The Free-air </a:t>
            </a:r>
            <a:r>
              <a:rPr lang="en-GB" sz="1600" dirty="0"/>
              <a:t>gravity anomaly map </a:t>
            </a:r>
            <a:r>
              <a:rPr lang="en-GB" sz="1600" dirty="0" smtClean="0"/>
              <a:t>helps </a:t>
            </a:r>
            <a:r>
              <a:rPr lang="en-GB" sz="1600" dirty="0"/>
              <a:t>image the subglacial extent of the </a:t>
            </a:r>
            <a:r>
              <a:rPr lang="en-GB" sz="1600" dirty="0" err="1"/>
              <a:t>Rennick</a:t>
            </a:r>
            <a:r>
              <a:rPr lang="en-GB" sz="1600" dirty="0"/>
              <a:t> </a:t>
            </a:r>
            <a:r>
              <a:rPr lang="en-GB" sz="1600" dirty="0" err="1"/>
              <a:t>Graben</a:t>
            </a:r>
            <a:r>
              <a:rPr lang="en-GB" sz="1600" dirty="0"/>
              <a:t> </a:t>
            </a:r>
            <a:r>
              <a:rPr lang="en-GB" sz="1600" dirty="0" smtClean="0"/>
              <a:t>(RG) and </a:t>
            </a:r>
            <a:r>
              <a:rPr lang="en-GB" sz="1600" dirty="0"/>
              <a:t>its elevated flanks</a:t>
            </a:r>
            <a:r>
              <a:rPr lang="en-GB" sz="1600" dirty="0" smtClean="0">
                <a:solidFill>
                  <a:srgbClr val="FF0000"/>
                </a:solidFill>
              </a:rPr>
              <a:t>. The map suggests that the RG has a classic lozenge-shape typical of pull-apart basins. </a:t>
            </a:r>
            <a:r>
              <a:rPr lang="en-GB" sz="1600" dirty="0" smtClean="0"/>
              <a:t>It indicates that the RG may be wider both in its northern and central segments than currently apparent from sparse airborne radar data (see previous slide).  Also note </a:t>
            </a:r>
            <a:r>
              <a:rPr lang="en-GB" sz="1600" dirty="0"/>
              <a:t>the linear gravity high stretching from the USARP </a:t>
            </a:r>
            <a:r>
              <a:rPr lang="en-GB" sz="1600" dirty="0" err="1"/>
              <a:t>Mts</a:t>
            </a:r>
            <a:r>
              <a:rPr lang="en-GB" sz="1600" dirty="0"/>
              <a:t> to the Deep Freeze </a:t>
            </a:r>
            <a:r>
              <a:rPr lang="en-GB" sz="1600" dirty="0" smtClean="0"/>
              <a:t>Range- </a:t>
            </a:r>
            <a:r>
              <a:rPr lang="en-GB" sz="1600" dirty="0"/>
              <a:t>interpreted as imaging distinct fault-bounded </a:t>
            </a:r>
            <a:r>
              <a:rPr lang="en-GB" sz="1600" dirty="0" smtClean="0"/>
              <a:t>uplifted blocks along </a:t>
            </a:r>
            <a:r>
              <a:rPr lang="en-GB" sz="1600" dirty="0"/>
              <a:t>the flank of </a:t>
            </a:r>
            <a:r>
              <a:rPr lang="en-GB" sz="1600" dirty="0" smtClean="0"/>
              <a:t>this </a:t>
            </a:r>
            <a:r>
              <a:rPr lang="en-GB" sz="1600" dirty="0"/>
              <a:t>major pull-apart basin system.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smtClean="0"/>
              <a:t>The residual </a:t>
            </a:r>
            <a:r>
              <a:rPr lang="en-GB" sz="1600" dirty="0" err="1" smtClean="0"/>
              <a:t>Bouguer</a:t>
            </a:r>
            <a:r>
              <a:rPr lang="en-GB" sz="1600" dirty="0" smtClean="0"/>
              <a:t> gravity anomaly map reveals the </a:t>
            </a:r>
            <a:r>
              <a:rPr lang="en-GB" sz="1600" dirty="0"/>
              <a:t>contrast between the gravity high over the northern sector of the Wilson Terrane and the linear gravity low over the northern </a:t>
            </a:r>
            <a:r>
              <a:rPr lang="en-GB" sz="1600" dirty="0" err="1"/>
              <a:t>Rennick</a:t>
            </a:r>
            <a:r>
              <a:rPr lang="en-GB" sz="1600" dirty="0"/>
              <a:t> </a:t>
            </a:r>
            <a:r>
              <a:rPr lang="en-GB" sz="1600" dirty="0" err="1"/>
              <a:t>Graben</a:t>
            </a:r>
            <a:r>
              <a:rPr lang="en-GB" sz="1600" dirty="0"/>
              <a:t>. A</a:t>
            </a:r>
            <a:r>
              <a:rPr lang="en-GB" sz="1600" dirty="0" smtClean="0"/>
              <a:t> </a:t>
            </a:r>
            <a:r>
              <a:rPr lang="en-GB" sz="1600" dirty="0"/>
              <a:t>prominent gravity high over the Bowers Mountains </a:t>
            </a:r>
            <a:r>
              <a:rPr lang="en-GB" sz="1600" dirty="0" smtClean="0"/>
              <a:t>reveals dense </a:t>
            </a:r>
            <a:r>
              <a:rPr lang="en-GB" sz="1600" dirty="0"/>
              <a:t>oceanic basement underlying the Bowers </a:t>
            </a:r>
            <a:r>
              <a:rPr lang="en-GB" sz="1600" dirty="0" smtClean="0"/>
              <a:t>Terrane</a:t>
            </a:r>
            <a:r>
              <a:rPr lang="en-GB" sz="1600" dirty="0" smtClean="0">
                <a:solidFill>
                  <a:srgbClr val="FF0000"/>
                </a:solidFill>
              </a:rPr>
              <a:t>. </a:t>
            </a:r>
            <a:r>
              <a:rPr lang="en-GB" sz="1600" dirty="0">
                <a:solidFill>
                  <a:srgbClr val="FF0000"/>
                </a:solidFill>
              </a:rPr>
              <a:t>Note the sinuous left-stepping geometry of the </a:t>
            </a:r>
            <a:r>
              <a:rPr lang="en-GB" sz="1600" dirty="0" err="1">
                <a:solidFill>
                  <a:srgbClr val="FF0000"/>
                </a:solidFill>
              </a:rPr>
              <a:t>Rennick</a:t>
            </a:r>
            <a:r>
              <a:rPr lang="en-GB" sz="1600" dirty="0">
                <a:solidFill>
                  <a:srgbClr val="FF0000"/>
                </a:solidFill>
              </a:rPr>
              <a:t> pull-apart basin related to inferred </a:t>
            </a:r>
            <a:r>
              <a:rPr lang="en-GB" sz="1600" dirty="0" err="1">
                <a:solidFill>
                  <a:srgbClr val="FF0000"/>
                </a:solidFill>
              </a:rPr>
              <a:t>Cenozoic</a:t>
            </a:r>
            <a:r>
              <a:rPr lang="en-GB" sz="1600" dirty="0">
                <a:solidFill>
                  <a:srgbClr val="FF0000"/>
                </a:solidFill>
              </a:rPr>
              <a:t> right-lateral strike slip faulting. 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9" y="490148"/>
            <a:ext cx="2458056" cy="59777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497" y="44252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 rot="2911376">
            <a:off x="1839637" y="286617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76" y="490148"/>
            <a:ext cx="2468041" cy="60102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74647" y="490149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 rot="2911376">
            <a:off x="4538661" y="2866179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560917" y="21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Aeromagnetic anomalies in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the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Rennick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Graben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area 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(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East Antarctica)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535" y="653294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068" y="547746"/>
            <a:ext cx="6054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i="1" dirty="0" smtClean="0"/>
              <a:t>a) Aeromagnetic anomalies and (b</a:t>
            </a:r>
            <a:r>
              <a:rPr lang="en-GB" sz="1600" i="1" dirty="0"/>
              <a:t>) </a:t>
            </a:r>
            <a:r>
              <a:rPr lang="en-GB" sz="1600" i="1" dirty="0" smtClean="0"/>
              <a:t>Residual Aeromagnetic anomalies (obtained by subtracting the long-wavelength field upward continued to 10 km) superimposed </a:t>
            </a:r>
            <a:r>
              <a:rPr lang="en-GB" sz="1600" i="1" dirty="0"/>
              <a:t>on a tectonic sketch map </a:t>
            </a:r>
            <a:r>
              <a:rPr lang="en-GB" sz="1600" i="1" dirty="0" smtClean="0"/>
              <a:t>(GANOVEX &amp; PNRA teams) for Northern Victoria Land</a:t>
            </a:r>
            <a:r>
              <a:rPr lang="en-GB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FF0000"/>
                </a:solidFill>
              </a:rPr>
              <a:t>High </a:t>
            </a:r>
            <a:r>
              <a:rPr lang="en-GB" sz="1600" dirty="0">
                <a:solidFill>
                  <a:srgbClr val="FF0000"/>
                </a:solidFill>
              </a:rPr>
              <a:t>frequency magnetic anomalies help delineate the inherited Ross-age thrust faults </a:t>
            </a:r>
            <a:r>
              <a:rPr lang="en-GB" sz="1600" dirty="0" smtClean="0">
                <a:solidFill>
                  <a:srgbClr val="FF0000"/>
                </a:solidFill>
              </a:rPr>
              <a:t>in the basement and image the subglacial extent of </a:t>
            </a:r>
            <a:r>
              <a:rPr lang="en-GB" sz="1600" dirty="0" err="1" smtClean="0">
                <a:solidFill>
                  <a:srgbClr val="FF0000"/>
                </a:solidFill>
              </a:rPr>
              <a:t>tholeiites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of the </a:t>
            </a:r>
            <a:r>
              <a:rPr lang="en-GB" sz="1600" dirty="0" err="1">
                <a:solidFill>
                  <a:srgbClr val="FF0000"/>
                </a:solidFill>
              </a:rPr>
              <a:t>Ferrar</a:t>
            </a:r>
            <a:r>
              <a:rPr lang="en-GB" sz="1600" dirty="0">
                <a:solidFill>
                  <a:srgbClr val="FF0000"/>
                </a:solidFill>
              </a:rPr>
              <a:t> Large Igneous Province- </a:t>
            </a:r>
            <a:r>
              <a:rPr lang="en-GB" sz="1600" dirty="0"/>
              <a:t>including Kirkpatrick Basalts preserved within the </a:t>
            </a:r>
            <a:r>
              <a:rPr lang="en-GB" sz="1600" dirty="0" err="1"/>
              <a:t>Rennick</a:t>
            </a:r>
            <a:r>
              <a:rPr lang="en-GB" sz="1600" dirty="0"/>
              <a:t> </a:t>
            </a:r>
            <a:r>
              <a:rPr lang="en-GB" sz="1600" dirty="0" smtClean="0"/>
              <a:t>pull-apart basin. 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rgbClr val="FF0000"/>
                </a:solidFill>
              </a:rPr>
              <a:t>The </a:t>
            </a:r>
            <a:r>
              <a:rPr lang="en-GB" sz="1600" dirty="0">
                <a:solidFill>
                  <a:srgbClr val="FF0000"/>
                </a:solidFill>
              </a:rPr>
              <a:t>broad high over the northern </a:t>
            </a:r>
            <a:r>
              <a:rPr lang="en-GB" sz="1600" dirty="0" err="1">
                <a:solidFill>
                  <a:srgbClr val="FF0000"/>
                </a:solidFill>
              </a:rPr>
              <a:t>Rennick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Graben</a:t>
            </a:r>
            <a:r>
              <a:rPr lang="en-GB" sz="1600" dirty="0">
                <a:solidFill>
                  <a:srgbClr val="FF0000"/>
                </a:solidFill>
              </a:rPr>
              <a:t> delineates </a:t>
            </a:r>
            <a:r>
              <a:rPr lang="en-GB" sz="1600" dirty="0" smtClean="0">
                <a:solidFill>
                  <a:srgbClr val="FF0000"/>
                </a:solidFill>
              </a:rPr>
              <a:t>largely buried Ross-age </a:t>
            </a:r>
            <a:r>
              <a:rPr lang="en-GB" sz="1600" dirty="0">
                <a:solidFill>
                  <a:srgbClr val="FF0000"/>
                </a:solidFill>
              </a:rPr>
              <a:t>arc basement, while the regional low over the southern </a:t>
            </a:r>
            <a:r>
              <a:rPr lang="en-GB" sz="1600" dirty="0" err="1">
                <a:solidFill>
                  <a:srgbClr val="FF0000"/>
                </a:solidFill>
              </a:rPr>
              <a:t>Rennick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Graben</a:t>
            </a:r>
            <a:r>
              <a:rPr lang="en-GB" sz="1600" dirty="0">
                <a:solidFill>
                  <a:srgbClr val="FF0000"/>
                </a:solidFill>
              </a:rPr>
              <a:t> reflects more weakly magnetic back-arc(?) basement</a:t>
            </a:r>
            <a:r>
              <a:rPr lang="en-GB" sz="1600" dirty="0"/>
              <a:t>. </a:t>
            </a:r>
            <a:r>
              <a:rPr lang="en-GB" sz="1600" dirty="0" smtClean="0"/>
              <a:t>The </a:t>
            </a:r>
            <a:r>
              <a:rPr lang="en-GB" sz="1600" dirty="0"/>
              <a:t>different basement may have contributed also to the differing architecture of the two sectors of the pull-apart </a:t>
            </a:r>
            <a:r>
              <a:rPr lang="en-GB" sz="1600" dirty="0" smtClean="0"/>
              <a:t>basin.</a:t>
            </a:r>
          </a:p>
          <a:p>
            <a:pPr>
              <a:spcAft>
                <a:spcPts val="1200"/>
              </a:spcAft>
            </a:pPr>
            <a:r>
              <a:rPr lang="en-GB" sz="1600" dirty="0" smtClean="0"/>
              <a:t>Note the prominent </a:t>
            </a:r>
            <a:r>
              <a:rPr lang="en-GB" sz="1600" dirty="0" err="1" smtClean="0">
                <a:solidFill>
                  <a:srgbClr val="FF0000"/>
                </a:solidFill>
              </a:rPr>
              <a:t>Rennick</a:t>
            </a:r>
            <a:r>
              <a:rPr lang="en-GB" sz="1600" dirty="0" smtClean="0">
                <a:solidFill>
                  <a:srgbClr val="FF0000"/>
                </a:solidFill>
              </a:rPr>
              <a:t> Lineament (RL) beneath the northern </a:t>
            </a:r>
            <a:r>
              <a:rPr lang="en-GB" sz="1600" dirty="0" err="1" smtClean="0">
                <a:solidFill>
                  <a:srgbClr val="FF0000"/>
                </a:solidFill>
              </a:rPr>
              <a:t>Rennick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Graben</a:t>
            </a:r>
            <a:r>
              <a:rPr lang="en-GB" sz="1600" dirty="0" smtClean="0">
                <a:solidFill>
                  <a:srgbClr val="FF0000"/>
                </a:solidFill>
              </a:rPr>
              <a:t> that appears to connect the </a:t>
            </a:r>
            <a:r>
              <a:rPr lang="en-GB" sz="1600" dirty="0" err="1" smtClean="0">
                <a:solidFill>
                  <a:srgbClr val="FF0000"/>
                </a:solidFill>
              </a:rPr>
              <a:t>Lanterman</a:t>
            </a:r>
            <a:r>
              <a:rPr lang="en-GB" sz="1600" dirty="0" smtClean="0">
                <a:solidFill>
                  <a:srgbClr val="FF0000"/>
                </a:solidFill>
              </a:rPr>
              <a:t> Fault with the Wilson Thrust</a:t>
            </a:r>
            <a:r>
              <a:rPr lang="en-GB" sz="16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GB" sz="1600" dirty="0" smtClean="0"/>
              <a:t>Magnetic lineaments (magenta) are interpreted as revealing subglacial fault systems (see next slide). A much greater complexity in the structural architecture of the RG region is now readily apparent. Grey lines show the location of our new crustal models (not shown here). 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" y="480624"/>
            <a:ext cx="2446683" cy="5863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497" y="44252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 rot="2911376">
            <a:off x="1839637" y="286617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911376">
            <a:off x="4538661" y="2866179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67" y="490149"/>
            <a:ext cx="2435235" cy="58868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74647" y="490149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457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560917" y="21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Pseudo-Gravity and Tilt </a:t>
            </a:r>
            <a:r>
              <a:rPr lang="en-GB" altLang="en-US" sz="2200" b="1" dirty="0">
                <a:solidFill>
                  <a:srgbClr val="FF0000"/>
                </a:solidFill>
              </a:rPr>
              <a:t>D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erivative maps in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the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Rennick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Graben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area 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(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East Antarctica)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535" y="653294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1118" y="642996"/>
            <a:ext cx="5857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a) Maximum Horizontal Gradient of Pseudo-gravity and (b</a:t>
            </a:r>
            <a:r>
              <a:rPr lang="en-GB" sz="1600" i="1" dirty="0"/>
              <a:t>) </a:t>
            </a:r>
            <a:r>
              <a:rPr lang="en-GB" sz="1600" i="1" dirty="0" smtClean="0"/>
              <a:t>Tilt derivative aeromagnetic anomalies superimposed </a:t>
            </a:r>
            <a:r>
              <a:rPr lang="en-GB" sz="1600" i="1" dirty="0"/>
              <a:t>on a tectonic sketch map </a:t>
            </a:r>
            <a:r>
              <a:rPr lang="en-GB" sz="1600" i="1" dirty="0" smtClean="0"/>
              <a:t>(GANOVEX &amp; PNRA teams) for Northern Victoria Land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 smtClean="0"/>
              <a:t>The maximum </a:t>
            </a:r>
            <a:r>
              <a:rPr lang="en-GB" sz="1600" dirty="0"/>
              <a:t>horizontal gradient of </a:t>
            </a:r>
            <a:r>
              <a:rPr lang="en-GB" sz="1600" dirty="0" smtClean="0"/>
              <a:t>pseudo-gravity </a:t>
            </a:r>
            <a:r>
              <a:rPr lang="en-GB" sz="1600" dirty="0"/>
              <a:t>map </a:t>
            </a:r>
            <a:r>
              <a:rPr lang="en-GB" sz="1600" dirty="0" smtClean="0"/>
              <a:t>helps </a:t>
            </a:r>
            <a:r>
              <a:rPr lang="en-GB" sz="1600" dirty="0">
                <a:solidFill>
                  <a:srgbClr val="FF0000"/>
                </a:solidFill>
              </a:rPr>
              <a:t>image the major fault systems </a:t>
            </a:r>
            <a:r>
              <a:rPr lang="en-GB" sz="1600" dirty="0"/>
              <a:t>in the region and assists in delineating </a:t>
            </a:r>
            <a:r>
              <a:rPr lang="en-GB" sz="1600" dirty="0">
                <a:solidFill>
                  <a:srgbClr val="FF0000"/>
                </a:solidFill>
              </a:rPr>
              <a:t>the extent of the edges of the regions where Kirkpatrick Basalts and </a:t>
            </a:r>
            <a:r>
              <a:rPr lang="en-GB" sz="1600" dirty="0" err="1">
                <a:solidFill>
                  <a:srgbClr val="FF0000"/>
                </a:solidFill>
              </a:rPr>
              <a:t>Ferrar</a:t>
            </a:r>
            <a:r>
              <a:rPr lang="en-GB" sz="1600" dirty="0">
                <a:solidFill>
                  <a:srgbClr val="FF0000"/>
                </a:solidFill>
              </a:rPr>
              <a:t> dolerite rocks are preserved within and along the flanks of </a:t>
            </a:r>
            <a:r>
              <a:rPr lang="en-GB" sz="1600" dirty="0" err="1">
                <a:solidFill>
                  <a:srgbClr val="FF0000"/>
                </a:solidFill>
              </a:rPr>
              <a:t>Rennick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Graben</a:t>
            </a:r>
            <a:r>
              <a:rPr lang="en-GB" sz="1600" dirty="0">
                <a:solidFill>
                  <a:srgbClr val="FF0000"/>
                </a:solidFill>
              </a:rPr>
              <a:t> respectively</a:t>
            </a:r>
            <a:r>
              <a:rPr lang="en-GB" sz="1600" dirty="0" smtClean="0">
                <a:solidFill>
                  <a:srgbClr val="FF0000"/>
                </a:solidFill>
              </a:rPr>
              <a:t>.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The tilt </a:t>
            </a:r>
            <a:r>
              <a:rPr lang="en-GB" sz="1600" dirty="0"/>
              <a:t>derivative aeromagnetic anomaly </a:t>
            </a:r>
            <a:r>
              <a:rPr lang="en-GB" sz="1600" dirty="0" smtClean="0"/>
              <a:t>map reveals </a:t>
            </a:r>
            <a:r>
              <a:rPr lang="en-GB" sz="1600" dirty="0"/>
              <a:t>the </a:t>
            </a:r>
            <a:r>
              <a:rPr lang="en-GB" sz="1600" dirty="0">
                <a:solidFill>
                  <a:srgbClr val="FF0000"/>
                </a:solidFill>
              </a:rPr>
              <a:t>complex structural architecture </a:t>
            </a:r>
            <a:r>
              <a:rPr lang="en-GB" sz="1600" dirty="0" smtClean="0">
                <a:solidFill>
                  <a:srgbClr val="FF0000"/>
                </a:solidFill>
              </a:rPr>
              <a:t>of the RG region, revealing </a:t>
            </a:r>
            <a:r>
              <a:rPr lang="en-GB" sz="1600" dirty="0">
                <a:solidFill>
                  <a:srgbClr val="FF0000"/>
                </a:solidFill>
              </a:rPr>
              <a:t>faults also within the relatively quieter magnetic regions, </a:t>
            </a:r>
            <a:r>
              <a:rPr lang="en-GB" sz="1600" dirty="0"/>
              <a:t>such as the central parts of the Wilson Terrane underlying the uplifted flank of the </a:t>
            </a:r>
            <a:r>
              <a:rPr lang="en-GB" sz="1600" dirty="0" err="1"/>
              <a:t>Rennick</a:t>
            </a:r>
            <a:r>
              <a:rPr lang="en-GB" sz="1600" dirty="0"/>
              <a:t> </a:t>
            </a:r>
            <a:r>
              <a:rPr lang="en-GB" sz="1600" dirty="0" err="1"/>
              <a:t>Graben</a:t>
            </a:r>
            <a:r>
              <a:rPr lang="en-GB" sz="1600" dirty="0"/>
              <a:t> in the USARP Mountains sector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2" y="490148"/>
            <a:ext cx="2431367" cy="5872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497" y="44252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</a:t>
            </a:r>
            <a:endParaRPr lang="en-GB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70" y="490148"/>
            <a:ext cx="2432315" cy="58725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4647" y="490149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706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637117" y="21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Magnetic lineament interpretation superimposed on bed topography &amp; gravity anomaly imaging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635" y="647579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5429" y="630851"/>
            <a:ext cx="337369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GB" sz="1600" i="1" dirty="0" smtClean="0"/>
              <a:t>a) Magnetic lineament interpretation superimposed on bedrock topography &amp; tectonic </a:t>
            </a:r>
            <a:r>
              <a:rPr lang="en-GB" sz="1600" i="1" dirty="0"/>
              <a:t>sketch map </a:t>
            </a:r>
            <a:r>
              <a:rPr lang="en-GB" sz="1600" i="1" dirty="0" smtClean="0"/>
              <a:t>(GANOVEX &amp; PNRA teams) for Northern Victoria Land</a:t>
            </a:r>
            <a:r>
              <a:rPr lang="en-GB" sz="1600" dirty="0" smtClean="0"/>
              <a:t>.</a:t>
            </a:r>
          </a:p>
          <a:p>
            <a:pPr>
              <a:spcAft>
                <a:spcPts val="1400"/>
              </a:spcAft>
            </a:pPr>
            <a:r>
              <a:rPr lang="en-GB" sz="1600" dirty="0" smtClean="0"/>
              <a:t>b) Magnetic lineament interpretation superimposed on Free-Air gravity image &amp; </a:t>
            </a:r>
            <a:r>
              <a:rPr lang="en-GB" sz="1600" i="1" dirty="0"/>
              <a:t>tectonic sketch </a:t>
            </a:r>
            <a:r>
              <a:rPr lang="en-GB" sz="1600" i="1" dirty="0" smtClean="0"/>
              <a:t>map.</a:t>
            </a:r>
          </a:p>
          <a:p>
            <a:pPr>
              <a:spcAft>
                <a:spcPts val="1400"/>
              </a:spcAft>
            </a:pPr>
            <a:r>
              <a:rPr lang="en-GB" sz="1600" i="1" dirty="0" smtClean="0"/>
              <a:t>c) Magnetic lineament interpretation superimposed on </a:t>
            </a:r>
            <a:r>
              <a:rPr lang="en-GB" sz="1600" i="1" dirty="0" err="1" smtClean="0"/>
              <a:t>Bouguer</a:t>
            </a:r>
            <a:r>
              <a:rPr lang="en-GB" sz="1600" i="1" dirty="0" smtClean="0"/>
              <a:t> gravity residual image &amp; tectonic sketch map. </a:t>
            </a:r>
            <a:endParaRPr lang="en-GB" sz="1600" i="1" dirty="0"/>
          </a:p>
          <a:p>
            <a:pPr>
              <a:spcAft>
                <a:spcPts val="1400"/>
              </a:spcAft>
            </a:pPr>
            <a:r>
              <a:rPr lang="en-GB" sz="1600" i="1" dirty="0" smtClean="0">
                <a:solidFill>
                  <a:srgbClr val="FF0000"/>
                </a:solidFill>
              </a:rPr>
              <a:t>These maps enable new assessments of structural controls on bedrock topography and deeper intra-crustal architecture revealed by the gravity images in the RG region.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545215"/>
            <a:ext cx="5201626" cy="5831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4647" y="461574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13141" y="461574"/>
            <a:ext cx="27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</a:t>
            </a:r>
            <a:endParaRPr lang="en-GB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2" y="548261"/>
            <a:ext cx="2411857" cy="5828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497" y="44252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1099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637117" y="2112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Profile view across the northern segment of the </a:t>
            </a:r>
            <a:r>
              <a:rPr lang="en-GB" altLang="en-US" sz="2200" b="1" dirty="0" err="1" smtClean="0">
                <a:solidFill>
                  <a:srgbClr val="FF0000"/>
                </a:solidFill>
              </a:rPr>
              <a:t>Rennick</a:t>
            </a:r>
            <a:r>
              <a:rPr lang="en-GB" altLang="en-US" sz="2200" b="1" dirty="0" smtClean="0">
                <a:solidFill>
                  <a:srgbClr val="FF0000"/>
                </a:solidFill>
              </a:rPr>
              <a:t> pull-apart basin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5" y="400050"/>
            <a:ext cx="3549643" cy="63439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6960" y="655199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prep. </a:t>
            </a:r>
            <a:r>
              <a:rPr lang="en-GB" sz="1400" b="1" i="1" dirty="0" smtClean="0">
                <a:solidFill>
                  <a:srgbClr val="0070C0"/>
                </a:solidFill>
              </a:rPr>
              <a:t>Image Author Copyright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1" r="2158"/>
          <a:stretch/>
        </p:blipFill>
        <p:spPr>
          <a:xfrm>
            <a:off x="4419600" y="510432"/>
            <a:ext cx="7124700" cy="40703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2126" y="4647438"/>
            <a:ext cx="7326571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GB" sz="1600" i="1" dirty="0" smtClean="0"/>
              <a:t>Location of profile superimposed on bedrock topography, Free Air Gravity, </a:t>
            </a:r>
            <a:r>
              <a:rPr lang="en-GB" sz="1600" i="1" dirty="0" err="1" smtClean="0"/>
              <a:t>Bouguer</a:t>
            </a:r>
            <a:r>
              <a:rPr lang="en-GB" sz="1600" i="1" dirty="0" smtClean="0"/>
              <a:t> Gravity residual (from de-trending) and aeromagnetic anomaly image (a-d). </a:t>
            </a:r>
          </a:p>
          <a:p>
            <a:pPr>
              <a:spcAft>
                <a:spcPts val="1400"/>
              </a:spcAft>
            </a:pPr>
            <a:r>
              <a:rPr lang="en-GB" sz="1600" i="1" dirty="0" smtClean="0">
                <a:solidFill>
                  <a:srgbClr val="FF0000"/>
                </a:solidFill>
              </a:rPr>
              <a:t>Profile view and geological interpretation revealing that the northern RG was imposed upon the major inherited tectonic boundary between the Wilson Terrane arc and the oceanic terranes to the east</a:t>
            </a:r>
            <a:r>
              <a:rPr lang="en-GB" sz="1600" i="1" dirty="0" smtClean="0"/>
              <a:t>. The prominent low atop of the Outback Block is interpreted as a weakly magnetic but dense back arc basin region in the basement.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497" y="299649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26922" y="299649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0022" y="3376224"/>
            <a:ext cx="27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1443" y="3376224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d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327554" y="299649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d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918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684776" y="70869"/>
            <a:ext cx="1355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altLang="en-US" sz="2200" b="1" dirty="0" smtClean="0">
                <a:solidFill>
                  <a:srgbClr val="FF0000"/>
                </a:solidFill>
              </a:rPr>
              <a:t>Conclusions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/>
            </a:r>
            <a:br>
              <a:rPr lang="en-US" altLang="en-US" sz="2200" b="1" dirty="0" smtClean="0">
                <a:solidFill>
                  <a:srgbClr val="FF0000"/>
                </a:solidFill>
              </a:rPr>
            </a:br>
            <a:endParaRPr lang="en-GB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71201" y="1159223"/>
            <a:ext cx="3743274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New aeromagnetic anomaly map of the Wilkes Subglacial Basin and adjacent TAM</a:t>
            </a:r>
            <a:r>
              <a:rPr lang="en-GB" sz="1600" dirty="0" smtClean="0"/>
              <a:t>. </a:t>
            </a:r>
          </a:p>
          <a:p>
            <a:endParaRPr lang="en-GB" sz="800" i="1" dirty="0"/>
          </a:p>
          <a:p>
            <a:pPr>
              <a:spcAft>
                <a:spcPts val="800"/>
              </a:spcAft>
            </a:pPr>
            <a:r>
              <a:rPr lang="en-GB" sz="1600" dirty="0" smtClean="0">
                <a:solidFill>
                  <a:srgbClr val="FF0000"/>
                </a:solidFill>
              </a:rPr>
              <a:t>The aeromagnetic image helps unveil the cryptic and likely composite Precambrian basement of the Wilkes Subglacial Basin.</a:t>
            </a:r>
          </a:p>
          <a:p>
            <a:pPr>
              <a:spcAft>
                <a:spcPts val="800"/>
              </a:spcAft>
            </a:pPr>
            <a:r>
              <a:rPr lang="en-GB" sz="1600" dirty="0" smtClean="0">
                <a:solidFill>
                  <a:srgbClr val="FF0000"/>
                </a:solidFill>
              </a:rPr>
              <a:t>Magnetic lows delineate areas where basement is likely buried deeper beneath Beacon sediments and thicker late Neoproterozoic to early Cambrian </a:t>
            </a:r>
            <a:r>
              <a:rPr lang="en-GB" sz="1600" dirty="0" err="1" smtClean="0">
                <a:solidFill>
                  <a:srgbClr val="FF0000"/>
                </a:solidFill>
              </a:rPr>
              <a:t>metasediments</a:t>
            </a:r>
            <a:r>
              <a:rPr lang="en-GB" sz="16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Such heterogeneity in basement and cover rocks in the WSB is a key finding for future assessments of GHF variability beneath this sector of the EAIS</a:t>
            </a:r>
            <a:r>
              <a:rPr lang="en-GB" sz="1600" dirty="0" smtClean="0">
                <a:solidFill>
                  <a:srgbClr val="FF0000"/>
                </a:solidFill>
              </a:rPr>
              <a:t>. </a:t>
            </a:r>
          </a:p>
          <a:p>
            <a:endParaRPr lang="en-GB" sz="1600" i="1" dirty="0">
              <a:solidFill>
                <a:srgbClr val="FF0000"/>
              </a:solidFill>
            </a:endParaRPr>
          </a:p>
          <a:p>
            <a:endParaRPr lang="en-GB" sz="1600" i="1" dirty="0" smtClean="0">
              <a:solidFill>
                <a:srgbClr val="FF0000"/>
              </a:solidFill>
            </a:endParaRPr>
          </a:p>
          <a:p>
            <a:r>
              <a:rPr lang="en-GB" sz="1400" i="1" dirty="0" smtClean="0"/>
              <a:t>Dotted blue line denotes the edge of the thick </a:t>
            </a:r>
            <a:r>
              <a:rPr lang="en-GB" sz="1400" i="1" dirty="0" err="1" smtClean="0"/>
              <a:t>cratonic</a:t>
            </a:r>
            <a:r>
              <a:rPr lang="en-GB" sz="1400" i="1" dirty="0" smtClean="0"/>
              <a:t> lithosphere as modelled from satellite gravity data </a:t>
            </a:r>
            <a:r>
              <a:rPr lang="en-GB" sz="1400" dirty="0" smtClean="0"/>
              <a:t>(see previous slide).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709" y="1539393"/>
            <a:ext cx="62936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b="1" dirty="0" smtClean="0"/>
              <a:t>Our magnetic </a:t>
            </a:r>
            <a:r>
              <a:rPr lang="en-GB" b="1" dirty="0"/>
              <a:t>and g</a:t>
            </a:r>
            <a:r>
              <a:rPr lang="en-GB" b="1" dirty="0" smtClean="0"/>
              <a:t>ravity </a:t>
            </a:r>
            <a:r>
              <a:rPr lang="en-GB" b="1" dirty="0"/>
              <a:t>images reveal </a:t>
            </a:r>
            <a:r>
              <a:rPr lang="en-GB" b="1" dirty="0" smtClean="0"/>
              <a:t>the </a:t>
            </a:r>
            <a:r>
              <a:rPr lang="en-GB" b="1" dirty="0"/>
              <a:t>largest pull-apart basin discovered so far in East Antarctica, the </a:t>
            </a:r>
            <a:r>
              <a:rPr lang="en-GB" b="1" dirty="0" err="1"/>
              <a:t>Rennick</a:t>
            </a:r>
            <a:r>
              <a:rPr lang="en-GB" b="1" dirty="0"/>
              <a:t> </a:t>
            </a:r>
            <a:r>
              <a:rPr lang="en-GB" b="1" dirty="0" err="1"/>
              <a:t>Graben</a:t>
            </a:r>
            <a:r>
              <a:rPr lang="en-GB" b="1" dirty="0" smtClean="0"/>
              <a:t>.</a:t>
            </a:r>
          </a:p>
          <a:p>
            <a:pPr>
              <a:buClr>
                <a:schemeClr val="bg1"/>
              </a:buClr>
            </a:pPr>
            <a:endParaRPr lang="en-GB" b="1" dirty="0" smtClean="0"/>
          </a:p>
          <a:p>
            <a:pPr>
              <a:buClr>
                <a:schemeClr val="bg1"/>
              </a:buClr>
            </a:pPr>
            <a:r>
              <a:rPr lang="en-GB" b="1" dirty="0" smtClean="0"/>
              <a:t>The </a:t>
            </a:r>
            <a:r>
              <a:rPr lang="en-GB" b="1" dirty="0" err="1"/>
              <a:t>Rennick</a:t>
            </a:r>
            <a:r>
              <a:rPr lang="en-GB" b="1" dirty="0"/>
              <a:t> </a:t>
            </a:r>
            <a:r>
              <a:rPr lang="en-GB" b="1" dirty="0" err="1" smtClean="0"/>
              <a:t>Graben</a:t>
            </a:r>
            <a:r>
              <a:rPr lang="en-GB" b="1" dirty="0"/>
              <a:t> </a:t>
            </a:r>
            <a:r>
              <a:rPr lang="en-GB" b="1" dirty="0" smtClean="0"/>
              <a:t>is interpreted here as a major right-lateral </a:t>
            </a:r>
            <a:r>
              <a:rPr lang="en-GB" b="1" dirty="0" err="1" smtClean="0"/>
              <a:t>Cenozoic</a:t>
            </a:r>
            <a:r>
              <a:rPr lang="en-GB" b="1" dirty="0" smtClean="0"/>
              <a:t> pull-apart basin system.</a:t>
            </a:r>
          </a:p>
          <a:p>
            <a:pPr>
              <a:buClr>
                <a:schemeClr val="bg1"/>
              </a:buClr>
            </a:pPr>
            <a:endParaRPr lang="en-GB" b="1" dirty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 smtClean="0"/>
              <a:t>Enhanced </a:t>
            </a:r>
            <a:r>
              <a:rPr lang="en-GB" b="1" dirty="0"/>
              <a:t>magnetic anomaly images reveal </a:t>
            </a:r>
            <a:r>
              <a:rPr lang="en-GB" b="1" dirty="0" smtClean="0"/>
              <a:t>Jurassic </a:t>
            </a:r>
            <a:r>
              <a:rPr lang="en-GB" b="1" dirty="0" err="1" smtClean="0"/>
              <a:t>Ferrar</a:t>
            </a:r>
            <a:r>
              <a:rPr lang="en-GB" b="1" dirty="0" smtClean="0"/>
              <a:t> igneous rocks preserved within </a:t>
            </a:r>
            <a:r>
              <a:rPr lang="en-GB" b="1" dirty="0"/>
              <a:t>the </a:t>
            </a:r>
            <a:r>
              <a:rPr lang="en-GB" b="1" dirty="0" err="1"/>
              <a:t>Rennick</a:t>
            </a:r>
            <a:r>
              <a:rPr lang="en-GB" b="1" dirty="0"/>
              <a:t> pull-apart </a:t>
            </a:r>
            <a:r>
              <a:rPr lang="en-GB" b="1" dirty="0" smtClean="0"/>
              <a:t>basin.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b="1" dirty="0" smtClean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 smtClean="0"/>
              <a:t>The complex inherited fault architecture and the contrast between Cambrian arc and back-arc basement is also revealed.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b="1" dirty="0"/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 smtClean="0"/>
              <a:t>The </a:t>
            </a:r>
            <a:r>
              <a:rPr lang="en-GB" b="1" dirty="0" err="1"/>
              <a:t>Rennick</a:t>
            </a:r>
            <a:r>
              <a:rPr lang="en-GB" b="1" dirty="0"/>
              <a:t> </a:t>
            </a:r>
            <a:r>
              <a:rPr lang="en-GB" b="1" dirty="0" err="1"/>
              <a:t>Graben</a:t>
            </a:r>
            <a:r>
              <a:rPr lang="en-GB" b="1" dirty="0"/>
              <a:t> is likely part of a </a:t>
            </a:r>
            <a:r>
              <a:rPr lang="en-GB" b="1" dirty="0" smtClean="0"/>
              <a:t>wider and diffuse intraplate zone </a:t>
            </a:r>
            <a:r>
              <a:rPr lang="en-GB" b="1" dirty="0"/>
              <a:t>of </a:t>
            </a:r>
            <a:r>
              <a:rPr lang="en-GB" b="1" dirty="0" smtClean="0"/>
              <a:t>extension and </a:t>
            </a:r>
            <a:r>
              <a:rPr lang="en-GB" b="1" dirty="0" err="1" smtClean="0"/>
              <a:t>transtension</a:t>
            </a:r>
            <a:r>
              <a:rPr lang="en-GB" b="1" dirty="0" smtClean="0"/>
              <a:t> in East Antarctica. </a:t>
            </a:r>
            <a:endParaRPr lang="en-GB" b="1" dirty="0" smtClean="0"/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"/>
            <a:ext cx="3250223" cy="1232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32" y="1528194"/>
            <a:ext cx="4613421" cy="4615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060" y="6475793"/>
            <a:ext cx="68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Ferraccioli et al., 2020, </a:t>
            </a:r>
            <a:r>
              <a:rPr lang="en-GB" sz="1400" i="1" dirty="0" smtClean="0">
                <a:solidFill>
                  <a:srgbClr val="0070C0"/>
                </a:solidFill>
              </a:rPr>
              <a:t>G-cubed (Special Polar Focus)</a:t>
            </a:r>
            <a:r>
              <a:rPr lang="en-GB" sz="1400" i="1" dirty="0" smtClean="0">
                <a:solidFill>
                  <a:srgbClr val="0070C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MS, in prep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1624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CorelDRAW 2019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Natural Environment Research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Ferraccioli, Fausto</dc:creator>
  <cp:lastModifiedBy>Ferraccioli, Fausto</cp:lastModifiedBy>
  <cp:revision>223</cp:revision>
  <dcterms:created xsi:type="dcterms:W3CDTF">2020-05-01T15:19:39Z</dcterms:created>
  <dcterms:modified xsi:type="dcterms:W3CDTF">2020-05-06T17:27:38Z</dcterms:modified>
</cp:coreProperties>
</file>