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5" r:id="rId3"/>
    <p:sldId id="268" r:id="rId4"/>
    <p:sldId id="311" r:id="rId5"/>
    <p:sldId id="263" r:id="rId6"/>
    <p:sldId id="312" r:id="rId7"/>
    <p:sldId id="310" r:id="rId8"/>
    <p:sldId id="262" r:id="rId9"/>
    <p:sldId id="260" r:id="rId10"/>
    <p:sldId id="261" r:id="rId11"/>
    <p:sldId id="309" r:id="rId12"/>
    <p:sldId id="258" r:id="rId13"/>
    <p:sldId id="306" r:id="rId14"/>
    <p:sldId id="297" r:id="rId15"/>
    <p:sldId id="295" r:id="rId16"/>
    <p:sldId id="299" r:id="rId17"/>
    <p:sldId id="296" r:id="rId18"/>
    <p:sldId id="298" r:id="rId19"/>
    <p:sldId id="300" r:id="rId20"/>
    <p:sldId id="307" r:id="rId21"/>
    <p:sldId id="301" r:id="rId22"/>
    <p:sldId id="302" r:id="rId23"/>
    <p:sldId id="303" r:id="rId24"/>
    <p:sldId id="314" r:id="rId25"/>
    <p:sldId id="266" r:id="rId26"/>
    <p:sldId id="313" r:id="rId27"/>
    <p:sldId id="308" r:id="rId28"/>
    <p:sldId id="294" r:id="rId29"/>
    <p:sldId id="293" r:id="rId30"/>
    <p:sldId id="264" r:id="rId31"/>
    <p:sldId id="265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86918" autoAdjust="0"/>
  </p:normalViewPr>
  <p:slideViewPr>
    <p:cSldViewPr snapToGrid="0">
      <p:cViewPr>
        <p:scale>
          <a:sx n="75" d="100"/>
          <a:sy n="75" d="100"/>
        </p:scale>
        <p:origin x="1424" y="472"/>
      </p:cViewPr>
      <p:guideLst/>
    </p:cSldViewPr>
  </p:slideViewPr>
  <p:outlineViewPr>
    <p:cViewPr>
      <p:scale>
        <a:sx n="33" d="100"/>
        <a:sy n="33" d="100"/>
      </p:scale>
      <p:origin x="0" y="-781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AB636-9800-4050-AA91-93501E6C30D4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BD78-F276-4843-AF4B-9A6EB3258A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Answer</a:t>
            </a:r>
            <a:r>
              <a:rPr lang="fr-BE" dirty="0"/>
              <a:t> </a:t>
            </a:r>
            <a:r>
              <a:rPr lang="fr-BE" dirty="0" err="1"/>
              <a:t>both</a:t>
            </a:r>
            <a:r>
              <a:rPr lang="fr-BE" dirty="0"/>
              <a:t> questions: </a:t>
            </a:r>
          </a:p>
          <a:p>
            <a:r>
              <a:rPr lang="fr-BE" dirty="0"/>
              <a:t>No, </a:t>
            </a:r>
            <a:r>
              <a:rPr lang="fr-BE" dirty="0" err="1"/>
              <a:t>too</a:t>
            </a:r>
            <a:r>
              <a:rPr lang="fr-BE" dirty="0"/>
              <a:t> </a:t>
            </a:r>
            <a:r>
              <a:rPr lang="fr-BE" dirty="0" err="1"/>
              <a:t>much</a:t>
            </a:r>
            <a:r>
              <a:rPr lang="fr-BE" dirty="0"/>
              <a:t> </a:t>
            </a:r>
            <a:r>
              <a:rPr lang="fr-BE" dirty="0" err="1"/>
              <a:t>delay</a:t>
            </a:r>
            <a:r>
              <a:rPr lang="fr-BE" dirty="0"/>
              <a:t> </a:t>
            </a:r>
            <a:r>
              <a:rPr lang="fr-BE" dirty="0" err="1"/>
              <a:t>between</a:t>
            </a:r>
            <a:r>
              <a:rPr lang="fr-BE" dirty="0"/>
              <a:t> </a:t>
            </a:r>
            <a:r>
              <a:rPr lang="fr-BE" dirty="0" err="1"/>
              <a:t>emissions</a:t>
            </a:r>
            <a:r>
              <a:rPr lang="fr-BE" dirty="0"/>
              <a:t> and </a:t>
            </a:r>
            <a:r>
              <a:rPr lang="fr-BE" dirty="0" err="1"/>
              <a:t>warming</a:t>
            </a:r>
            <a:r>
              <a:rPr lang="fr-BE" dirty="0"/>
              <a:t>. No saturation of </a:t>
            </a:r>
            <a:r>
              <a:rPr lang="fr-BE" dirty="0" err="1"/>
              <a:t>carbon</a:t>
            </a:r>
            <a:r>
              <a:rPr lang="fr-BE" dirty="0"/>
              <a:t> </a:t>
            </a:r>
            <a:r>
              <a:rPr lang="fr-BE" dirty="0" err="1"/>
              <a:t>sinks</a:t>
            </a:r>
            <a:endParaRPr lang="fr-BE" dirty="0"/>
          </a:p>
          <a:p>
            <a:r>
              <a:rPr lang="fr-BE" dirty="0"/>
              <a:t>Yes, </a:t>
            </a:r>
            <a:r>
              <a:rPr lang="fr-BE" dirty="0" err="1"/>
              <a:t>carbon</a:t>
            </a:r>
            <a:r>
              <a:rPr lang="fr-BE" dirty="0"/>
              <a:t> </a:t>
            </a:r>
            <a:r>
              <a:rPr lang="fr-BE" dirty="0" err="1"/>
              <a:t>price</a:t>
            </a:r>
            <a:r>
              <a:rPr lang="fr-BE" dirty="0"/>
              <a:t> </a:t>
            </a:r>
            <a:r>
              <a:rPr lang="fr-BE" dirty="0" err="1"/>
              <a:t>increases</a:t>
            </a:r>
            <a:r>
              <a:rPr lang="fr-BE" dirty="0"/>
              <a:t> by 20 to 30% </a:t>
            </a:r>
            <a:r>
              <a:rPr lang="fr-BE" dirty="0" err="1"/>
              <a:t>under</a:t>
            </a:r>
            <a:r>
              <a:rPr lang="fr-BE" dirty="0"/>
              <a:t> </a:t>
            </a:r>
            <a:r>
              <a:rPr lang="fr-BE" dirty="0" err="1"/>
              <a:t>corrected</a:t>
            </a:r>
            <a:r>
              <a:rPr lang="fr-BE" dirty="0"/>
              <a:t>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BD78-F276-4843-AF4B-9A6EB3258A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18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err="1"/>
              <a:t>Would</a:t>
            </a:r>
            <a:r>
              <a:rPr lang="fr-BE" dirty="0"/>
              <a:t> </a:t>
            </a:r>
            <a:r>
              <a:rPr lang="fr-BE" dirty="0" err="1"/>
              <a:t>correcting</a:t>
            </a:r>
            <a:r>
              <a:rPr lang="fr-BE" dirty="0"/>
              <a:t> the fast </a:t>
            </a:r>
            <a:r>
              <a:rPr lang="fr-BE" dirty="0" err="1"/>
              <a:t>climate</a:t>
            </a:r>
            <a:r>
              <a:rPr lang="fr-BE" dirty="0"/>
              <a:t> </a:t>
            </a:r>
            <a:r>
              <a:rPr lang="fr-BE" dirty="0" err="1"/>
              <a:t>response</a:t>
            </a:r>
            <a:r>
              <a:rPr lang="fr-BE" dirty="0"/>
              <a:t> </a:t>
            </a:r>
            <a:r>
              <a:rPr lang="fr-BE" dirty="0" err="1"/>
              <a:t>increase</a:t>
            </a:r>
            <a:r>
              <a:rPr lang="fr-BE" dirty="0"/>
              <a:t> the </a:t>
            </a:r>
            <a:r>
              <a:rPr lang="fr-BE" dirty="0" err="1"/>
              <a:t>difference</a:t>
            </a:r>
            <a:r>
              <a:rPr lang="fr-BE" dirty="0"/>
              <a:t> </a:t>
            </a:r>
            <a:r>
              <a:rPr lang="fr-BE" dirty="0" err="1"/>
              <a:t>between</a:t>
            </a:r>
            <a:r>
              <a:rPr lang="fr-BE" dirty="0"/>
              <a:t> </a:t>
            </a:r>
            <a:r>
              <a:rPr lang="fr-BE" dirty="0" err="1"/>
              <a:t>cost-benefit</a:t>
            </a:r>
            <a:r>
              <a:rPr lang="fr-BE" dirty="0"/>
              <a:t> (</a:t>
            </a:r>
            <a:r>
              <a:rPr lang="fr-BE" dirty="0" err="1"/>
              <a:t>early</a:t>
            </a:r>
            <a:r>
              <a:rPr lang="fr-BE" dirty="0"/>
              <a:t> action) and </a:t>
            </a:r>
            <a:r>
              <a:rPr lang="fr-BE" dirty="0" err="1"/>
              <a:t>cost-effectiveness</a:t>
            </a:r>
            <a:r>
              <a:rPr lang="fr-BE" dirty="0"/>
              <a:t> (</a:t>
            </a:r>
            <a:r>
              <a:rPr lang="fr-BE" dirty="0" err="1"/>
              <a:t>postponed</a:t>
            </a:r>
            <a:r>
              <a:rPr lang="fr-BE" dirty="0"/>
              <a:t> action) for a </a:t>
            </a:r>
            <a:r>
              <a:rPr lang="fr-BE" dirty="0" err="1"/>
              <a:t>given</a:t>
            </a:r>
            <a:r>
              <a:rPr lang="fr-BE" dirty="0"/>
              <a:t> </a:t>
            </a:r>
            <a:r>
              <a:rPr lang="fr-BE" dirty="0" err="1"/>
              <a:t>steady</a:t>
            </a:r>
            <a:r>
              <a:rPr lang="fr-BE" dirty="0"/>
              <a:t> state </a:t>
            </a:r>
            <a:r>
              <a:rPr lang="fr-BE" dirty="0" err="1"/>
              <a:t>warming</a:t>
            </a:r>
            <a:r>
              <a:rPr lang="fr-BE" dirty="0"/>
              <a:t>?</a:t>
            </a:r>
          </a:p>
          <a:p>
            <a:r>
              <a:rPr lang="fr-BE" dirty="0" err="1"/>
              <a:t>Cost-effectivness</a:t>
            </a:r>
            <a:r>
              <a:rPr lang="fr-BE" dirty="0"/>
              <a:t> </a:t>
            </a:r>
            <a:r>
              <a:rPr lang="fr-BE" dirty="0" err="1"/>
              <a:t>will</a:t>
            </a:r>
            <a:r>
              <a:rPr lang="fr-BE" dirty="0"/>
              <a:t> have </a:t>
            </a:r>
            <a:r>
              <a:rPr lang="fr-BE" dirty="0" err="1"/>
              <a:t>lower</a:t>
            </a:r>
            <a:r>
              <a:rPr lang="fr-BE" dirty="0"/>
              <a:t> </a:t>
            </a:r>
            <a:r>
              <a:rPr lang="fr-BE" dirty="0" err="1"/>
              <a:t>carbon</a:t>
            </a:r>
            <a:r>
              <a:rPr lang="fr-BE" dirty="0"/>
              <a:t> </a:t>
            </a:r>
            <a:r>
              <a:rPr lang="fr-BE" dirty="0" err="1"/>
              <a:t>prices</a:t>
            </a:r>
            <a:r>
              <a:rPr lang="fr-BE" dirty="0"/>
              <a:t> like in Lemoine and </a:t>
            </a:r>
            <a:r>
              <a:rPr lang="fr-BE" dirty="0" err="1"/>
              <a:t>Rudik</a:t>
            </a:r>
            <a:endParaRPr lang="fr-BE" dirty="0"/>
          </a:p>
          <a:p>
            <a:r>
              <a:rPr lang="fr-BE" dirty="0" err="1"/>
              <a:t>Cost-benefit</a:t>
            </a:r>
            <a:r>
              <a:rPr lang="fr-BE" dirty="0"/>
              <a:t> </a:t>
            </a:r>
            <a:r>
              <a:rPr lang="fr-BE" dirty="0" err="1"/>
              <a:t>will</a:t>
            </a:r>
            <a:r>
              <a:rPr lang="fr-BE" dirty="0"/>
              <a:t> have </a:t>
            </a:r>
            <a:r>
              <a:rPr lang="fr-BE" dirty="0" err="1"/>
              <a:t>also</a:t>
            </a:r>
            <a:r>
              <a:rPr lang="fr-BE" dirty="0"/>
              <a:t> have </a:t>
            </a:r>
            <a:r>
              <a:rPr lang="fr-BE" dirty="0" err="1"/>
              <a:t>lower</a:t>
            </a:r>
            <a:r>
              <a:rPr lang="fr-BE" dirty="0"/>
              <a:t> </a:t>
            </a:r>
            <a:r>
              <a:rPr lang="fr-BE" dirty="0" err="1"/>
              <a:t>carbon</a:t>
            </a:r>
            <a:r>
              <a:rPr lang="fr-BE" dirty="0"/>
              <a:t> </a:t>
            </a:r>
            <a:r>
              <a:rPr lang="fr-BE" dirty="0" err="1"/>
              <a:t>prices</a:t>
            </a:r>
            <a:r>
              <a:rPr lang="fr-BE" dirty="0"/>
              <a:t> like in </a:t>
            </a:r>
            <a:r>
              <a:rPr lang="fr-BE" dirty="0" err="1"/>
              <a:t>our</a:t>
            </a:r>
            <a:r>
              <a:rPr lang="fr-BE" dirty="0"/>
              <a:t> </a:t>
            </a:r>
            <a:r>
              <a:rPr lang="fr-BE" dirty="0" err="1"/>
              <a:t>results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BD78-F276-4843-AF4B-9A6EB3258A9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84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Long </a:t>
            </a:r>
            <a:r>
              <a:rPr lang="fr-BE" dirty="0" err="1"/>
              <a:t>term</a:t>
            </a:r>
            <a:r>
              <a:rPr lang="fr-BE" dirty="0"/>
              <a:t> </a:t>
            </a:r>
            <a:r>
              <a:rPr lang="fr-BE" dirty="0" err="1"/>
              <a:t>effect</a:t>
            </a:r>
            <a:r>
              <a:rPr lang="fr-BE" dirty="0"/>
              <a:t>: </a:t>
            </a:r>
            <a:r>
              <a:rPr lang="fr-BE" dirty="0" err="1"/>
              <a:t>driven</a:t>
            </a:r>
            <a:r>
              <a:rPr lang="fr-BE" dirty="0"/>
              <a:t> by </a:t>
            </a:r>
            <a:r>
              <a:rPr lang="fr-BE" dirty="0" err="1"/>
              <a:t>never-decaying</a:t>
            </a:r>
            <a:r>
              <a:rPr lang="fr-BE" dirty="0"/>
              <a:t> proportion of the </a:t>
            </a:r>
            <a:r>
              <a:rPr lang="fr-BE" dirty="0" err="1"/>
              <a:t>emission</a:t>
            </a:r>
            <a:r>
              <a:rPr lang="fr-BE" dirty="0"/>
              <a:t> pulse, </a:t>
            </a:r>
            <a:r>
              <a:rPr lang="fr-BE" dirty="0" err="1"/>
              <a:t>combined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the long </a:t>
            </a:r>
            <a:r>
              <a:rPr lang="fr-BE" dirty="0" err="1"/>
              <a:t>delay</a:t>
            </a:r>
            <a:r>
              <a:rPr lang="fr-BE" dirty="0"/>
              <a:t> </a:t>
            </a:r>
            <a:r>
              <a:rPr lang="fr-BE" dirty="0" err="1"/>
              <a:t>allowing</a:t>
            </a:r>
            <a:r>
              <a:rPr lang="fr-BE" dirty="0"/>
              <a:t> the </a:t>
            </a:r>
            <a:r>
              <a:rPr lang="fr-BE" dirty="0" err="1"/>
              <a:t>deep</a:t>
            </a:r>
            <a:r>
              <a:rPr lang="fr-BE" dirty="0"/>
              <a:t> </a:t>
            </a:r>
            <a:r>
              <a:rPr lang="fr-BE" dirty="0" err="1"/>
              <a:t>see</a:t>
            </a:r>
            <a:r>
              <a:rPr lang="fr-BE" dirty="0"/>
              <a:t> to warm up.</a:t>
            </a:r>
          </a:p>
          <a:p>
            <a:r>
              <a:rPr lang="fr-BE" dirty="0"/>
              <a:t>Short </a:t>
            </a:r>
            <a:r>
              <a:rPr lang="fr-BE" dirty="0" err="1"/>
              <a:t>term</a:t>
            </a:r>
            <a:r>
              <a:rPr lang="fr-BE" dirty="0"/>
              <a:t> </a:t>
            </a:r>
            <a:r>
              <a:rPr lang="fr-BE" dirty="0" err="1"/>
              <a:t>effect</a:t>
            </a:r>
            <a:r>
              <a:rPr lang="fr-BE" dirty="0"/>
              <a:t>: </a:t>
            </a:r>
            <a:r>
              <a:rPr lang="fr-BE" dirty="0" err="1"/>
              <a:t>driven</a:t>
            </a:r>
            <a:r>
              <a:rPr lang="fr-BE" dirty="0"/>
              <a:t> by </a:t>
            </a:r>
            <a:r>
              <a:rPr lang="fr-BE" dirty="0" err="1"/>
              <a:t>zero</a:t>
            </a:r>
            <a:r>
              <a:rPr lang="fr-BE" dirty="0"/>
              <a:t> </a:t>
            </a:r>
            <a:r>
              <a:rPr lang="fr-BE" dirty="0" err="1"/>
              <a:t>decay</a:t>
            </a:r>
            <a:r>
              <a:rPr lang="fr-BE" dirty="0"/>
              <a:t> (high forcing), </a:t>
            </a:r>
            <a:r>
              <a:rPr lang="fr-BE" dirty="0" err="1"/>
              <a:t>combined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/>
              <a:t>Fast </a:t>
            </a:r>
            <a:r>
              <a:rPr lang="fr-BE" dirty="0" err="1"/>
              <a:t>warming</a:t>
            </a:r>
            <a:r>
              <a:rPr lang="fr-BE" dirty="0"/>
              <a:t> up of </a:t>
            </a:r>
            <a:r>
              <a:rPr lang="fr-BE" dirty="0" err="1"/>
              <a:t>upper</a:t>
            </a:r>
            <a:r>
              <a:rPr lang="fr-BE" dirty="0"/>
              <a:t> </a:t>
            </a:r>
            <a:r>
              <a:rPr lang="fr-BE" dirty="0" err="1"/>
              <a:t>ocean</a:t>
            </a:r>
            <a:r>
              <a:rPr lang="fr-BE" dirty="0"/>
              <a:t> in the first </a:t>
            </a:r>
            <a:r>
              <a:rPr lang="fr-BE" dirty="0" err="1"/>
              <a:t>decade</a:t>
            </a:r>
            <a:endParaRPr lang="fr-B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/>
              <a:t>Much </a:t>
            </a:r>
            <a:r>
              <a:rPr lang="fr-BE" dirty="0" err="1"/>
              <a:t>slower</a:t>
            </a:r>
            <a:r>
              <a:rPr lang="fr-BE" dirty="0"/>
              <a:t> </a:t>
            </a:r>
            <a:r>
              <a:rPr lang="fr-BE" dirty="0" err="1"/>
              <a:t>warming</a:t>
            </a:r>
            <a:r>
              <a:rPr lang="fr-BE" dirty="0"/>
              <a:t> up of the </a:t>
            </a:r>
            <a:r>
              <a:rPr lang="fr-BE" dirty="0" err="1"/>
              <a:t>lower</a:t>
            </a:r>
            <a:r>
              <a:rPr lang="fr-BE" dirty="0"/>
              <a:t> </a:t>
            </a:r>
            <a:r>
              <a:rPr lang="fr-BE" dirty="0" err="1"/>
              <a:t>ocean</a:t>
            </a:r>
            <a:r>
              <a:rPr lang="fr-BE" dirty="0"/>
              <a:t> in the </a:t>
            </a:r>
            <a:r>
              <a:rPr lang="fr-BE" dirty="0" err="1"/>
              <a:t>following</a:t>
            </a:r>
            <a:r>
              <a:rPr lang="fr-BE" dirty="0"/>
              <a:t> </a:t>
            </a:r>
            <a:r>
              <a:rPr lang="fr-BE" dirty="0" err="1"/>
              <a:t>decades</a:t>
            </a:r>
            <a:endParaRPr lang="en-GB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BD78-F276-4843-AF4B-9A6EB3258A9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0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Average</a:t>
            </a:r>
            <a:r>
              <a:rPr lang="en-GB" baseline="0" dirty="0"/>
              <a:t> Global Warming Potential for a given Time Horizon is the surface under the RF curve, expressed as energy per m²</a:t>
            </a:r>
          </a:p>
          <a:p>
            <a:r>
              <a:rPr lang="en-GB" baseline="0" dirty="0"/>
              <a:t>Average Global Temperature Potential for a given Time Horizon is the green triangle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7191D-259B-4C9E-B029-DE725828C63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9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In </a:t>
            </a:r>
            <a:r>
              <a:rPr lang="fr-BE" dirty="0" err="1"/>
              <a:t>this</a:t>
            </a:r>
            <a:r>
              <a:rPr lang="fr-BE" dirty="0"/>
              <a:t> </a:t>
            </a:r>
            <a:r>
              <a:rPr lang="fr-BE" dirty="0" err="1"/>
              <a:t>paper</a:t>
            </a:r>
            <a:r>
              <a:rPr lang="fr-BE" dirty="0"/>
              <a:t>, I </a:t>
            </a:r>
            <a:r>
              <a:rPr lang="fr-BE" dirty="0" err="1"/>
              <a:t>was</a:t>
            </a:r>
            <a:r>
              <a:rPr lang="fr-BE" dirty="0"/>
              <a:t> the bridge </a:t>
            </a:r>
            <a:r>
              <a:rPr lang="fr-BE" dirty="0" err="1"/>
              <a:t>between</a:t>
            </a:r>
            <a:r>
              <a:rPr lang="fr-BE" dirty="0"/>
              <a:t> the </a:t>
            </a:r>
            <a:r>
              <a:rPr lang="fr-BE" dirty="0" err="1"/>
              <a:t>economists</a:t>
            </a:r>
            <a:r>
              <a:rPr lang="fr-BE" dirty="0"/>
              <a:t> and the </a:t>
            </a:r>
            <a:r>
              <a:rPr lang="fr-BE" dirty="0" err="1"/>
              <a:t>climate</a:t>
            </a:r>
            <a:r>
              <a:rPr lang="fr-BE" dirty="0"/>
              <a:t> </a:t>
            </a:r>
            <a:r>
              <a:rPr lang="fr-BE" dirty="0" err="1"/>
              <a:t>physisists</a:t>
            </a:r>
            <a:r>
              <a:rPr lang="fr-BE" dirty="0"/>
              <a:t>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BD78-F276-4843-AF4B-9A6EB3258A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78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Why</a:t>
            </a:r>
            <a:r>
              <a:rPr lang="fr-BE" dirty="0"/>
              <a:t> do </a:t>
            </a:r>
            <a:r>
              <a:rPr lang="fr-BE" dirty="0" err="1"/>
              <a:t>we</a:t>
            </a:r>
            <a:r>
              <a:rPr lang="fr-BE" dirty="0"/>
              <a:t> care? </a:t>
            </a:r>
            <a:r>
              <a:rPr lang="fr-BE" dirty="0" err="1"/>
              <a:t>Nordhaus</a:t>
            </a:r>
            <a:r>
              <a:rPr lang="fr-BE" dirty="0"/>
              <a:t> </a:t>
            </a:r>
            <a:r>
              <a:rPr lang="fr-BE" dirty="0" err="1"/>
              <a:t>got</a:t>
            </a:r>
            <a:r>
              <a:rPr lang="fr-BE" dirty="0"/>
              <a:t> the </a:t>
            </a:r>
            <a:r>
              <a:rPr lang="fr-BE" dirty="0" err="1"/>
              <a:t>nobel</a:t>
            </a:r>
            <a:r>
              <a:rPr lang="fr-BE" dirty="0"/>
              <a:t> </a:t>
            </a:r>
            <a:r>
              <a:rPr lang="fr-BE" dirty="0" err="1"/>
              <a:t>price</a:t>
            </a:r>
            <a:endParaRPr lang="fr-BE" dirty="0"/>
          </a:p>
          <a:p>
            <a:r>
              <a:rPr lang="fr-BE" dirty="0"/>
              <a:t>US </a:t>
            </a:r>
            <a:r>
              <a:rPr lang="fr-BE" dirty="0" err="1"/>
              <a:t>interagency</a:t>
            </a:r>
            <a:r>
              <a:rPr lang="fr-BE" dirty="0"/>
              <a:t> </a:t>
            </a:r>
            <a:r>
              <a:rPr lang="fr-BE" dirty="0" err="1"/>
              <a:t>work</a:t>
            </a:r>
            <a:r>
              <a:rPr lang="fr-BE" dirty="0"/>
              <a:t> group on the social </a:t>
            </a:r>
            <a:r>
              <a:rPr lang="fr-BE" dirty="0" err="1"/>
              <a:t>cost</a:t>
            </a:r>
            <a:r>
              <a:rPr lang="fr-BE" dirty="0"/>
              <a:t> of </a:t>
            </a:r>
            <a:r>
              <a:rPr lang="fr-BE" dirty="0" err="1"/>
              <a:t>carbon</a:t>
            </a:r>
            <a:r>
              <a:rPr lang="fr-BE" dirty="0"/>
              <a:t>. SCC </a:t>
            </a:r>
            <a:r>
              <a:rPr lang="fr-BE" dirty="0" err="1"/>
              <a:t>required</a:t>
            </a:r>
            <a:r>
              <a:rPr lang="fr-BE" dirty="0"/>
              <a:t> for all </a:t>
            </a:r>
            <a:r>
              <a:rPr lang="fr-BE" dirty="0" err="1"/>
              <a:t>federal</a:t>
            </a:r>
            <a:r>
              <a:rPr lang="fr-BE" dirty="0"/>
              <a:t> </a:t>
            </a:r>
            <a:r>
              <a:rPr lang="fr-BE" dirty="0" err="1"/>
              <a:t>regulation</a:t>
            </a:r>
            <a:r>
              <a:rPr lang="fr-BE" dirty="0"/>
              <a:t> on CO2.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BD78-F276-4843-AF4B-9A6EB3258A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6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BD78-F276-4843-AF4B-9A6EB3258A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29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Most </a:t>
            </a:r>
            <a:r>
              <a:rPr lang="fr-BE" dirty="0" err="1"/>
              <a:t>models</a:t>
            </a:r>
            <a:r>
              <a:rPr lang="fr-BE" dirty="0"/>
              <a:t> have </a:t>
            </a:r>
            <a:r>
              <a:rPr lang="fr-BE" dirty="0" err="1"/>
              <a:t>insufficient</a:t>
            </a:r>
            <a:r>
              <a:rPr lang="fr-BE" dirty="0"/>
              <a:t> </a:t>
            </a:r>
            <a:r>
              <a:rPr lang="fr-BE" dirty="0" err="1"/>
              <a:t>decay</a:t>
            </a:r>
            <a:r>
              <a:rPr lang="fr-BE" dirty="0"/>
              <a:t> in the short run. </a:t>
            </a:r>
          </a:p>
          <a:p>
            <a:r>
              <a:rPr lang="fr-BE" dirty="0"/>
              <a:t>Very high variation in the long run.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BD78-F276-4843-AF4B-9A6EB3258A9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7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All </a:t>
            </a:r>
            <a:r>
              <a:rPr lang="fr-BE" dirty="0" err="1"/>
              <a:t>models</a:t>
            </a:r>
            <a:r>
              <a:rPr lang="fr-BE" dirty="0"/>
              <a:t> have a </a:t>
            </a:r>
            <a:r>
              <a:rPr lang="fr-BE" dirty="0" err="1"/>
              <a:t>climate</a:t>
            </a:r>
            <a:r>
              <a:rPr lang="fr-BE" dirty="0"/>
              <a:t> </a:t>
            </a:r>
            <a:r>
              <a:rPr lang="fr-BE" dirty="0" err="1"/>
              <a:t>sensitivity</a:t>
            </a:r>
            <a:r>
              <a:rPr lang="fr-BE" dirty="0"/>
              <a:t> of 3,1°C (the </a:t>
            </a:r>
            <a:r>
              <a:rPr lang="fr-BE" dirty="0" err="1"/>
              <a:t>same</a:t>
            </a:r>
            <a:r>
              <a:rPr lang="fr-BE" dirty="0"/>
              <a:t> </a:t>
            </a:r>
            <a:r>
              <a:rPr lang="fr-BE" dirty="0" err="1"/>
              <a:t>steady</a:t>
            </a:r>
            <a:r>
              <a:rPr lang="fr-BE" dirty="0"/>
              <a:t> state). </a:t>
            </a:r>
          </a:p>
          <a:p>
            <a:r>
              <a:rPr lang="fr-BE" dirty="0" err="1"/>
              <a:t>Too</a:t>
            </a:r>
            <a:r>
              <a:rPr lang="fr-BE" dirty="0"/>
              <a:t> </a:t>
            </a:r>
            <a:r>
              <a:rPr lang="fr-BE" dirty="0" err="1"/>
              <a:t>little</a:t>
            </a:r>
            <a:r>
              <a:rPr lang="fr-BE" dirty="0"/>
              <a:t> </a:t>
            </a:r>
            <a:r>
              <a:rPr lang="fr-BE" dirty="0" err="1"/>
              <a:t>warming</a:t>
            </a:r>
            <a:r>
              <a:rPr lang="fr-BE" dirty="0"/>
              <a:t> in the short run for all </a:t>
            </a:r>
            <a:r>
              <a:rPr lang="fr-BE" dirty="0" err="1"/>
              <a:t>models</a:t>
            </a:r>
            <a:r>
              <a:rPr lang="fr-BE" dirty="0"/>
              <a:t>.</a:t>
            </a:r>
          </a:p>
          <a:p>
            <a:r>
              <a:rPr lang="fr-BE" dirty="0" err="1"/>
              <a:t>Too</a:t>
            </a:r>
            <a:r>
              <a:rPr lang="fr-BE" dirty="0"/>
              <a:t> </a:t>
            </a:r>
            <a:r>
              <a:rPr lang="fr-BE" dirty="0" err="1"/>
              <a:t>much</a:t>
            </a:r>
            <a:r>
              <a:rPr lang="fr-BE" dirty="0"/>
              <a:t> </a:t>
            </a:r>
            <a:r>
              <a:rPr lang="fr-BE" dirty="0" err="1"/>
              <a:t>warming</a:t>
            </a:r>
            <a:r>
              <a:rPr lang="fr-BE" dirty="0"/>
              <a:t> </a:t>
            </a:r>
            <a:r>
              <a:rPr lang="fr-BE" dirty="0" err="1"/>
              <a:t>after</a:t>
            </a:r>
            <a:r>
              <a:rPr lang="fr-BE" dirty="0"/>
              <a:t> 50 to 100 </a:t>
            </a:r>
            <a:r>
              <a:rPr lang="fr-BE" dirty="0" err="1"/>
              <a:t>years</a:t>
            </a:r>
            <a:r>
              <a:rPr lang="fr-BE" dirty="0"/>
              <a:t>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BD78-F276-4843-AF4B-9A6EB3258A9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2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Go back to impact </a:t>
            </a:r>
            <a:r>
              <a:rPr lang="fr-BE" dirty="0" err="1"/>
              <a:t>response</a:t>
            </a:r>
            <a:r>
              <a:rPr lang="fr-BE" dirty="0"/>
              <a:t> </a:t>
            </a:r>
            <a:r>
              <a:rPr lang="fr-BE" dirty="0" err="1"/>
              <a:t>function</a:t>
            </a:r>
            <a:r>
              <a:rPr lang="fr-BE" dirty="0"/>
              <a:t> to show the </a:t>
            </a:r>
            <a:r>
              <a:rPr lang="fr-BE" dirty="0" err="1"/>
              <a:t>effect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BD78-F276-4843-AF4B-9A6EB3258A9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453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Standard discount rate 5,1%</a:t>
            </a:r>
          </a:p>
          <a:p>
            <a:r>
              <a:rPr lang="fr-BE" dirty="0"/>
              <a:t>Public discount rate 3,5%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BD78-F276-4843-AF4B-9A6EB3258A9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66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I have very talented co-authors on this paper, you may ask yourself what was my contribution. Being an engineer, I focussed on the physics. I went through the science and economic papers and programmed the climate models in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matlab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make all the graphs that are related to the climate, not the DICE graphs. This was somehow natural, because I also made the climate graphs in the AER comment.  </a:t>
            </a:r>
          </a:p>
          <a:p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number of hours spent I was the most crazy team member for this paper. That mainly signals the efficiency of the other authors 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egoe UI Emoji" panose="020B0502040204020203" pitchFamily="34" charset="0"/>
              </a:rPr>
              <a:t>😊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BD78-F276-4843-AF4B-9A6EB3258A9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29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CC93B-24F1-4573-955F-A382C3418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B23C3F-A273-46A4-A157-9809513BA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1CE489-266F-40FC-AEED-E3A35031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BC53-4598-449A-99D2-BEE5A65FC8E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DECCC8-B988-44E0-AF19-F2814A31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2964FD-544A-49C5-AAE6-65C50428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9EF4-A328-4FDF-A481-CE7AABEA9B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1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70D13-EE76-4D52-93F4-0DECF144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AB98FD-F3DC-492F-970C-EABA0142B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064DA2-239A-4771-B6A8-AA45B8ED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BC53-4598-449A-99D2-BEE5A65FC8E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632B4F-0EA2-474A-80A3-3024ED61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51BC00-A320-43E3-A1C7-F269400B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9EF4-A328-4FDF-A481-CE7AABEA9B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08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F674DE1-37AA-4763-9ABF-B67A8055E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15C780-B7F5-4E27-945C-02B6032A4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E421B6-CAC8-44E0-92AB-03EEABFB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BC53-4598-449A-99D2-BEE5A65FC8E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D8107C-E340-498A-98EC-F1494712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80414C-0A4C-48BB-BA45-5FF8BA00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9EF4-A328-4FDF-A481-CE7AABEA9B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4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B78AB-A135-4C2F-B7DE-4DBC8283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FB8466-B6C1-46BE-B1DB-D894FF68C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311009-29BE-4ED7-B573-C29DAD3C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BC53-4598-449A-99D2-BEE5A65FC8E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7FA927-BB0D-4196-87B5-3E0B5E1A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0D50EA-F660-49B6-BC3A-B1D46BDD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9EF4-A328-4FDF-A481-CE7AABEA9B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5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1AD9B-7AB8-4A9C-8941-648FD482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8D61A1-273C-4F57-BEA1-6EA9D8037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1F4770-9B30-4115-AAE4-A8B197E1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BC53-4598-449A-99D2-BEE5A65FC8E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796F34-CFC7-459C-BE83-00838ED9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0904C3-F031-4AA7-B589-306BBF2B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9EF4-A328-4FDF-A481-CE7AABEA9B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51C6F-97C6-4EAC-8019-26A00605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CF7C02-6C74-4417-A8C9-63F210381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016ABC-ADE2-48A6-B0D5-D216EDE7B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D7FC0F-584A-4EF9-A5A0-8948AFC5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BC53-4598-449A-99D2-BEE5A65FC8E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09C20D-C072-46E5-AC87-0F53F895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F8E723-E350-4E87-A48E-AD33D209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9EF4-A328-4FDF-A481-CE7AABEA9B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1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D6F53-3A35-42B7-BBA3-CAFED3D4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EA7156-93A5-4454-882C-9A328B798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0FA142-9A55-4048-BD72-F20D193C3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D16047-AFE4-4A55-92CA-40B2C81C2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269584-7CDC-42D2-9CA3-60ED4C6C0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B48EAE-1361-4022-ADD0-E4A7B828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BC53-4598-449A-99D2-BEE5A65FC8E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E1FD53-76B4-43DE-B4CC-9254CCF8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AA30FC-C3C8-402A-9039-EA640B68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9EF4-A328-4FDF-A481-CE7AABEA9B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6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08A80-4552-4DBE-A060-941337D7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A20FD8-DD80-4A13-93EE-13631A1C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BC53-4598-449A-99D2-BEE5A65FC8E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B6BF47-66FF-4B73-ACD7-6AB7D20B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6DD43F-E723-4F35-9EC6-8D93655A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9EF4-A328-4FDF-A481-CE7AABEA9B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2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DAD0DB-B3A6-47AF-82F7-713DBA71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BC53-4598-449A-99D2-BEE5A65FC8E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F15D4B-61CC-4EC9-9360-FA19445D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76C8CB-AAB0-4BAE-9D7E-48F601B2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9EF4-A328-4FDF-A481-CE7AABEA9B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3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7BE37-8FC0-4C70-B4AF-973E6C19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33666F-9DD8-415A-A4EF-CCD1267EC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5AB255-2DFD-486E-997D-2A7FBDD1C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7B34F1-0723-4D92-A0F6-DB40C567E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BC53-4598-449A-99D2-BEE5A65FC8E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BF811D-E75B-452F-901B-48BA3EA3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32C02B-3BBD-401E-A84D-7C1FF3E1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9EF4-A328-4FDF-A481-CE7AABEA9B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42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35893D-3751-4531-9421-E2FD9B4A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F28E2E-5C66-4B2B-B6A2-1ECEA6480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486FB0-1F16-4A3D-AE07-6DCFD57E3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87AC87-A31B-4FFB-B196-00E6D604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BC53-4598-449A-99D2-BEE5A65FC8E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7DF8DE-917A-4CF1-AAE8-AC9E101B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13AC57-1890-4B28-9564-101C3C0A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9EF4-A328-4FDF-A481-CE7AABEA9B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8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D7881C-00BB-4477-A85E-A4E83A83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073E42-7235-48E1-8D3B-BA8E39473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506488-85DE-400E-8CAE-B3843087F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BC53-4598-449A-99D2-BEE5A65FC8E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00A3EA-72E2-4AD2-A8B3-C8AF6DE20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480EF5-0ECB-4351-8B5D-F2AA5C532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99EF4-A328-4FDF-A481-CE7AABEA9B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1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E26EB-E55F-4F35-8ADD-0697ABB14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6399"/>
            <a:ext cx="12192000" cy="2983657"/>
          </a:xfrm>
        </p:spPr>
        <p:txBody>
          <a:bodyPr>
            <a:normAutofit/>
          </a:bodyPr>
          <a:lstStyle/>
          <a:p>
            <a:r>
              <a:rPr lang="en-GB" sz="6600" b="1" noProof="0" dirty="0"/>
              <a:t>Are economists getting </a:t>
            </a:r>
            <a:br>
              <a:rPr lang="en-GB" sz="6600" b="1" noProof="0" dirty="0"/>
            </a:br>
            <a:r>
              <a:rPr lang="en-GB" sz="6600" b="1" noProof="0" dirty="0"/>
              <a:t>climate dynamics right? </a:t>
            </a:r>
            <a:br>
              <a:rPr lang="en-GB" sz="6600" b="1" noProof="0" dirty="0"/>
            </a:br>
            <a:r>
              <a:rPr lang="en-GB" sz="6600" b="1" noProof="0" dirty="0"/>
              <a:t>And does it matter?</a:t>
            </a:r>
            <a:endParaRPr lang="en-GB" sz="6600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A833E3-07C1-4E20-B186-F767C56CD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8936"/>
            <a:ext cx="9144000" cy="1193799"/>
          </a:xfrm>
        </p:spPr>
        <p:txBody>
          <a:bodyPr/>
          <a:lstStyle/>
          <a:p>
            <a:r>
              <a:rPr lang="en-GB" noProof="0" dirty="0"/>
              <a:t>Frank Venmans</a:t>
            </a:r>
            <a:r>
              <a:rPr lang="en-GB" baseline="30000" noProof="0" dirty="0"/>
              <a:t>6</a:t>
            </a:r>
            <a:r>
              <a:rPr lang="en-GB" i="1" baseline="30000" noProof="0" dirty="0"/>
              <a:t>,</a:t>
            </a:r>
            <a:r>
              <a:rPr lang="en-GB" baseline="30000" noProof="0" dirty="0"/>
              <a:t>1</a:t>
            </a:r>
          </a:p>
          <a:p>
            <a:r>
              <a:rPr lang="en-GB" noProof="0" dirty="0"/>
              <a:t>With Simon Dietz</a:t>
            </a:r>
            <a:r>
              <a:rPr lang="en-GB" baseline="30000" noProof="0" dirty="0"/>
              <a:t>1</a:t>
            </a:r>
            <a:r>
              <a:rPr lang="en-GB" i="1" baseline="30000" noProof="0" dirty="0"/>
              <a:t>,</a:t>
            </a:r>
            <a:r>
              <a:rPr lang="en-GB" baseline="30000" noProof="0" dirty="0"/>
              <a:t>2</a:t>
            </a:r>
            <a:r>
              <a:rPr lang="en-GB" i="1" baseline="30000" noProof="0" dirty="0"/>
              <a:t>,</a:t>
            </a:r>
            <a:r>
              <a:rPr lang="en-GB" baseline="30000" noProof="0" dirty="0"/>
              <a:t>3</a:t>
            </a:r>
            <a:r>
              <a:rPr lang="en-GB" noProof="0" dirty="0"/>
              <a:t> , Armon Rezai</a:t>
            </a:r>
            <a:r>
              <a:rPr lang="en-GB" baseline="30000" noProof="0" dirty="0"/>
              <a:t>4</a:t>
            </a:r>
            <a:r>
              <a:rPr lang="en-GB" noProof="0" dirty="0"/>
              <a:t>, Rick van der Ploeg</a:t>
            </a:r>
            <a:r>
              <a:rPr lang="en-GB" baseline="30000" noProof="0" dirty="0"/>
              <a:t>2</a:t>
            </a:r>
            <a:r>
              <a:rPr lang="en-GB" i="1" baseline="30000" noProof="0" dirty="0"/>
              <a:t>,</a:t>
            </a:r>
            <a:r>
              <a:rPr lang="en-GB" baseline="30000" noProof="0" dirty="0"/>
              <a:t>3</a:t>
            </a:r>
            <a:r>
              <a:rPr lang="en-GB" i="1" baseline="30000" noProof="0" dirty="0"/>
              <a:t>,</a:t>
            </a:r>
            <a:r>
              <a:rPr lang="en-GB" baseline="30000" noProof="0" dirty="0"/>
              <a:t>5</a:t>
            </a:r>
            <a:r>
              <a:rPr lang="en-GB" noProof="0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3FCF34-239C-4205-BA2D-A27668EFCCDE}"/>
              </a:ext>
            </a:extLst>
          </p:cNvPr>
          <p:cNvSpPr txBox="1"/>
          <p:nvPr/>
        </p:nvSpPr>
        <p:spPr>
          <a:xfrm>
            <a:off x="4420183" y="5061614"/>
            <a:ext cx="3351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 London School of Economics and Political Science</a:t>
            </a:r>
          </a:p>
          <a:p>
            <a:r>
              <a:rPr lang="en-GB" sz="1200" dirty="0"/>
              <a:t>2 University of Oxford, Oxford</a:t>
            </a:r>
          </a:p>
          <a:p>
            <a:r>
              <a:rPr lang="en-GB" sz="1200" dirty="0"/>
              <a:t>3 </a:t>
            </a:r>
            <a:r>
              <a:rPr lang="en-GB" sz="1200" dirty="0" err="1"/>
              <a:t>CESifo</a:t>
            </a:r>
            <a:r>
              <a:rPr lang="en-GB" sz="1200" dirty="0"/>
              <a:t>, Munich</a:t>
            </a:r>
          </a:p>
          <a:p>
            <a:r>
              <a:rPr lang="en-GB" sz="1200" dirty="0"/>
              <a:t>4 Vienna University of Economics and Business; </a:t>
            </a:r>
          </a:p>
          <a:p>
            <a:r>
              <a:rPr lang="nl-NL" sz="1200" dirty="0"/>
              <a:t>5 Vrije Universiteit Amsterdam, Amsterdam</a:t>
            </a:r>
          </a:p>
          <a:p>
            <a:r>
              <a:rPr lang="en-GB" sz="1200" dirty="0"/>
              <a:t>6 University of Mons, Mons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F6D898-8EF8-45D2-AC6F-9F75E8F70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3" y="5436861"/>
            <a:ext cx="3235502" cy="8250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9AA76F-BD29-48C9-813A-DC63E963B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752" y="5385983"/>
            <a:ext cx="2441413" cy="8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3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8CC58F-09A6-4490-BCAA-EAB8E0151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28" y="832849"/>
            <a:ext cx="8882777" cy="60251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0FAD805-2E76-49BE-9DDD-8E57BED3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noProof="0" dirty="0"/>
              <a:t>Thermal inertia models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D8E8A3-07DB-47CC-9156-46FDAB5DA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40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B41BB-0877-4E9C-B82E-DB0629AAB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Saturation of carbon sinks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27C0D2-9E39-4726-902D-F920A4AC2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noProof="0" dirty="0"/>
              <a:t>Acidification of oceans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noProof="0" dirty="0"/>
              <a:t>Warmer ocean reduces solubility of CO</a:t>
            </a:r>
            <a:r>
              <a:rPr lang="en-GB" sz="3000" baseline="-25000" noProof="0" dirty="0"/>
              <a:t>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noProof="0" dirty="0"/>
              <a:t>Lower photosynthesis feedback both on land and in ocean</a:t>
            </a:r>
          </a:p>
        </p:txBody>
      </p:sp>
    </p:spTree>
    <p:extLst>
      <p:ext uri="{BB962C8B-B14F-4D97-AF65-F5344CB8AC3E}">
        <p14:creationId xmlns:p14="http://schemas.microsoft.com/office/powerpoint/2010/main" val="244864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8B6BDBA-1EB9-47BC-92A0-70AEE10B7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91" y="790480"/>
            <a:ext cx="9167037" cy="60675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936E7E-20D0-4E86-A32E-F59E5AA4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noProof="0" dirty="0"/>
              <a:t>Absorption speed under future CO</a:t>
            </a:r>
            <a:r>
              <a:rPr lang="en-GB" baseline="-25000" noProof="0" dirty="0"/>
              <a:t>2</a:t>
            </a:r>
            <a:r>
              <a:rPr lang="en-GB" noProof="0" dirty="0"/>
              <a:t> conc.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3F73F1-AFB3-4C59-95F7-0BD18B3E9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21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1E52C-2F43-45D7-9D38-3BB113BF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Does it matter?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7EDB51-6006-40A3-8858-B87726374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noProof="0" dirty="0"/>
              <a:t>We integrate the other climate dynamics in DICE</a:t>
            </a:r>
          </a:p>
        </p:txBody>
      </p:sp>
    </p:spTree>
    <p:extLst>
      <p:ext uri="{BB962C8B-B14F-4D97-AF65-F5344CB8AC3E}">
        <p14:creationId xmlns:p14="http://schemas.microsoft.com/office/powerpoint/2010/main" val="2664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41B8FC7-A8E2-4AED-A1EB-68F1546A3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52" y="881208"/>
            <a:ext cx="8822521" cy="59767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E212F79-1708-451A-98A3-F52E7301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82"/>
            <a:ext cx="10515600" cy="1325563"/>
          </a:xfrm>
        </p:spPr>
        <p:txBody>
          <a:bodyPr/>
          <a:lstStyle/>
          <a:p>
            <a:r>
              <a:rPr lang="en-GB" noProof="0" dirty="0"/>
              <a:t>Welfare maximising paths: Emissions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FFE3B3-EE91-4E97-A1AF-589AAADD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17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408A180-E049-40C5-813F-B9E7E9C6F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63" y="454382"/>
            <a:ext cx="9178773" cy="64036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3F85021-AD8B-43F5-902A-D1A816AF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62" y="0"/>
            <a:ext cx="11011037" cy="1325563"/>
          </a:xfrm>
        </p:spPr>
        <p:txBody>
          <a:bodyPr/>
          <a:lstStyle/>
          <a:p>
            <a:r>
              <a:rPr lang="en-GB" noProof="0" dirty="0"/>
              <a:t>Welfare maximising paths: Social Cost of Carbon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DDD379-F738-42FC-9429-D1BAD895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827" y="1090529"/>
            <a:ext cx="10515600" cy="43513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76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5E5899-2BB1-439A-916F-E94F27806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240612-B8C9-4943-94A8-F11C660E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27" y="1126374"/>
            <a:ext cx="8492255" cy="573162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672C4C8-9E5A-48F0-B5BD-80962A37FBF1}"/>
              </a:ext>
            </a:extLst>
          </p:cNvPr>
          <p:cNvSpPr txBox="1">
            <a:spLocks/>
          </p:cNvSpPr>
          <p:nvPr/>
        </p:nvSpPr>
        <p:spPr>
          <a:xfrm>
            <a:off x="838200" y="428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/>
              <a:t>Welfare</a:t>
            </a:r>
            <a:r>
              <a:rPr lang="fr-BE" dirty="0"/>
              <a:t> </a:t>
            </a:r>
            <a:r>
              <a:rPr lang="fr-BE" dirty="0" err="1"/>
              <a:t>maximising</a:t>
            </a:r>
            <a:r>
              <a:rPr lang="fr-BE" dirty="0"/>
              <a:t> </a:t>
            </a:r>
            <a:r>
              <a:rPr lang="fr-BE" dirty="0" err="1"/>
              <a:t>paths</a:t>
            </a:r>
            <a:r>
              <a:rPr lang="fr-BE" dirty="0"/>
              <a:t>: </a:t>
            </a:r>
            <a:r>
              <a:rPr lang="fr-BE" dirty="0" err="1"/>
              <a:t>Temperature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66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45608ED-6ABE-4544-8709-390CC5A32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87" y="18255"/>
            <a:ext cx="10135242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571213-2410-4DB3-80B8-B65E1F01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718" y="18255"/>
            <a:ext cx="10515600" cy="1325563"/>
          </a:xfrm>
        </p:spPr>
        <p:txBody>
          <a:bodyPr/>
          <a:lstStyle/>
          <a:p>
            <a:r>
              <a:rPr lang="en-GB" noProof="0" dirty="0"/>
              <a:t>2°C cost-</a:t>
            </a:r>
            <a:r>
              <a:rPr lang="en-GB" noProof="0" dirty="0" err="1"/>
              <a:t>minimzing</a:t>
            </a:r>
            <a:r>
              <a:rPr lang="en-GB" noProof="0" dirty="0"/>
              <a:t> paths: Carbon Price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41883-6DB8-49D8-A164-2A8AF52EA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718" y="98396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02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384C8-98BF-468E-8484-94332B1F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noProof="0" dirty="0"/>
              <a:t>2°C cost-minimizing paths: Emissions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9AD0A9-62B0-4A3C-980F-05C631DED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277EA8-BEC9-4FE3-ABFF-661631DA9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09" y="1052482"/>
            <a:ext cx="9667009" cy="58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90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4878D5-461D-4F00-9D03-CDFB43D9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C45B79-712B-4B4B-8425-3465F18DD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1A046C-810F-47AE-A532-29198666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54" y="0"/>
            <a:ext cx="977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4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133B8-41CD-400A-BCBD-8A06679E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Outline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170651-36CC-4FE7-9E03-029921413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Motivation</a:t>
            </a:r>
          </a:p>
          <a:p>
            <a:r>
              <a:rPr lang="en-GB" dirty="0"/>
              <a:t>Are economists getting climate dynamics right? </a:t>
            </a:r>
          </a:p>
          <a:p>
            <a:pPr lvl="1"/>
            <a:r>
              <a:rPr lang="en-GB" dirty="0"/>
              <a:t>Too much delay between emissions and warming</a:t>
            </a:r>
          </a:p>
          <a:p>
            <a:pPr lvl="1"/>
            <a:r>
              <a:rPr lang="en-GB" dirty="0"/>
              <a:t>Absence of saturation of carbon sinks</a:t>
            </a:r>
          </a:p>
          <a:p>
            <a:r>
              <a:rPr lang="en-GB" dirty="0"/>
              <a:t>Does it matters?</a:t>
            </a:r>
          </a:p>
          <a:p>
            <a:r>
              <a:rPr lang="en-GB" dirty="0"/>
              <a:t>The solution</a:t>
            </a:r>
          </a:p>
          <a:p>
            <a:r>
              <a:rPr lang="en-GB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6992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5F3A9-58BA-401E-BE24-34A15D63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isolated effect of </a:t>
            </a:r>
            <a:br>
              <a:rPr lang="en-GB" noProof="0" dirty="0"/>
            </a:br>
            <a:r>
              <a:rPr lang="en-GB" noProof="0" dirty="0"/>
              <a:t>delay and carbon feedbacks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CCB247-498D-4CBA-A680-8AF69F085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noProof="0" dirty="0"/>
              <a:t>Using variants of DICE</a:t>
            </a:r>
          </a:p>
        </p:txBody>
      </p:sp>
    </p:spTree>
    <p:extLst>
      <p:ext uri="{BB962C8B-B14F-4D97-AF65-F5344CB8AC3E}">
        <p14:creationId xmlns:p14="http://schemas.microsoft.com/office/powerpoint/2010/main" val="221455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BCFEC9-1E0B-444A-AAEF-CDAA1366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5873" cy="1325563"/>
          </a:xfrm>
        </p:spPr>
        <p:txBody>
          <a:bodyPr/>
          <a:lstStyle/>
          <a:p>
            <a:r>
              <a:rPr lang="en-GB" noProof="0" dirty="0"/>
              <a:t>Welfare maximising paths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C75F2D-A214-427D-AED0-2C2D29858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D3F891-1A76-48A4-A905-6C4F5A859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0" t="32" r="-2595" b="608"/>
          <a:stretch/>
        </p:blipFill>
        <p:spPr>
          <a:xfrm rot="5400000">
            <a:off x="3759776" y="-2133815"/>
            <a:ext cx="4284000" cy="1242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0B0B13-28E0-42E2-8E3D-DF2947392888}"/>
              </a:ext>
            </a:extLst>
          </p:cNvPr>
          <p:cNvSpPr/>
          <p:nvPr/>
        </p:nvSpPr>
        <p:spPr>
          <a:xfrm>
            <a:off x="4865511" y="1934185"/>
            <a:ext cx="677333" cy="390217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21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3AC41-269C-4EE4-BA66-1BC18F23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2°C cost-minimising paths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30279-F45C-4D5C-B2BB-3CC295CBF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844CBA-F8CA-438E-A69B-CDD5FB8A7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4" r="2014"/>
          <a:stretch/>
        </p:blipFill>
        <p:spPr>
          <a:xfrm rot="5400000">
            <a:off x="4035918" y="-2176890"/>
            <a:ext cx="4068000" cy="125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9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A6C18-0847-40F2-A8C0-4717D520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discount rate matters less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1A0962-386E-475E-B93A-4A2845E31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0AD9B7-3DC1-43D0-B36F-78A677404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1" r="-7581"/>
          <a:stretch/>
        </p:blipFill>
        <p:spPr>
          <a:xfrm rot="5400000">
            <a:off x="4209779" y="-2184458"/>
            <a:ext cx="3798841" cy="12165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A1F449-BD1E-4110-BE4A-F7D9E5811559}"/>
              </a:ext>
            </a:extLst>
          </p:cNvPr>
          <p:cNvSpPr/>
          <p:nvPr/>
        </p:nvSpPr>
        <p:spPr>
          <a:xfrm>
            <a:off x="3973689" y="2068889"/>
            <a:ext cx="654755" cy="32707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D774D832-68CF-452A-B250-E15F9EBD50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BE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=1,6 </m:t>
                    </m:r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𝑐𝑢𝑚</m:t>
                        </m:r>
                      </m:sub>
                    </m:sSub>
                    <m:r>
                      <a:rPr lang="fr-BE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D774D832-68CF-452A-B250-E15F9EBD50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CAFDE6-AB70-4969-9C69-86A6519A5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Matthews, Gillett, Stott </a:t>
            </a:r>
            <a:r>
              <a:rPr lang="en-GB" dirty="0" err="1"/>
              <a:t>Zickfeld</a:t>
            </a:r>
            <a:r>
              <a:rPr lang="en-GB" dirty="0"/>
              <a:t> (Nature, 2009)</a:t>
            </a:r>
          </a:p>
          <a:p>
            <a:r>
              <a:rPr lang="fr-BE" dirty="0"/>
              <a:t>Dietz &amp; Venmans (JEEM, 2019)</a:t>
            </a:r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B79070-1A33-418E-89FD-DC4CD81EA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59" y="0"/>
            <a:ext cx="7250854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C9E290-7DB9-44A6-8DBE-AF58AFA71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054" y="3598251"/>
            <a:ext cx="3567426" cy="33460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A2B829-00B0-46BA-A199-63CD3FE2E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9054" y="0"/>
            <a:ext cx="3488204" cy="32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1A1CE-185C-4DAC-929A-8DC93C67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A5A074E-23F1-44EA-B37D-EB2104644D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4679"/>
                <a:ext cx="11184467" cy="50323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noProof="0" dirty="0"/>
                  <a:t>Most economic climate models have too much climate inertia</a:t>
                </a:r>
              </a:p>
              <a:p>
                <a:pPr lvl="1"/>
                <a:r>
                  <a:rPr lang="en-GB" noProof="0" dirty="0"/>
                  <a:t>Except </a:t>
                </a:r>
                <a:r>
                  <a:rPr lang="en-GB" noProof="0" dirty="0" err="1"/>
                  <a:t>Golosov</a:t>
                </a:r>
                <a:r>
                  <a:rPr lang="en-GB" noProof="0" dirty="0"/>
                  <a:t> et al. who assume zero inertia</a:t>
                </a:r>
              </a:p>
              <a:p>
                <a:r>
                  <a:rPr lang="en-GB" dirty="0"/>
                  <a:t>Peak warming after 56 years instead of 11,</a:t>
                </a:r>
                <a:r>
                  <a:rPr lang="en-GB" noProof="0" dirty="0"/>
                  <a:t> underestimates the carbon price in DICE by </a:t>
                </a:r>
              </a:p>
              <a:p>
                <a:pPr lvl="1"/>
                <a:r>
                  <a:rPr lang="en-GB" noProof="0" dirty="0"/>
                  <a:t>17% in 2020</a:t>
                </a:r>
              </a:p>
              <a:p>
                <a:pPr lvl="1"/>
                <a:r>
                  <a:rPr lang="en-GB" noProof="0" dirty="0"/>
                  <a:t>23% in 2100</a:t>
                </a:r>
              </a:p>
              <a:p>
                <a:r>
                  <a:rPr lang="en-GB" noProof="0" dirty="0"/>
                  <a:t>Most economic climate models do not have saturation of carbon sinks</a:t>
                </a:r>
              </a:p>
              <a:p>
                <a:pPr lvl="1"/>
                <a:r>
                  <a:rPr lang="en-GB" noProof="0" dirty="0"/>
                  <a:t>Except FUND &amp; PAGE</a:t>
                </a:r>
              </a:p>
              <a:p>
                <a:r>
                  <a:rPr lang="en-GB" noProof="0" dirty="0"/>
                  <a:t>Omitting saturation of carbon sinks underestimates the carbon price in DICE by </a:t>
                </a:r>
              </a:p>
              <a:p>
                <a:pPr lvl="1"/>
                <a:r>
                  <a:rPr lang="en-GB" noProof="0" dirty="0"/>
                  <a:t>10% in 2020</a:t>
                </a:r>
              </a:p>
              <a:p>
                <a:pPr lvl="1"/>
                <a:r>
                  <a:rPr lang="en-GB" noProof="0" dirty="0"/>
                  <a:t>23% in 2100</a:t>
                </a:r>
              </a:p>
              <a:p>
                <a:r>
                  <a:rPr lang="en-GB" noProof="0" dirty="0"/>
                  <a:t>A better and simpler climate model is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=1,6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𝑐𝑢𝑚</m:t>
                        </m:r>
                      </m:sub>
                    </m:sSub>
                  </m:oMath>
                </a14:m>
                <a:endParaRPr lang="en-GB" noProof="0" dirty="0"/>
              </a:p>
              <a:p>
                <a:pPr marL="0" indent="0">
                  <a:buNone/>
                </a:pPr>
                <a:endParaRPr lang="en-GB" noProof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A5A074E-23F1-44EA-B37D-EB2104644D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4679"/>
                <a:ext cx="11184467" cy="5032375"/>
              </a:xfrm>
              <a:blipFill>
                <a:blip r:embed="rId3"/>
                <a:stretch>
                  <a:fillRect l="-817" t="-1818" b="-12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49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91A45-8152-486F-A140-DECE89C8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Future research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90EC66-455D-43F8-BD8B-C8E047880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034"/>
            <a:ext cx="10515600" cy="4351338"/>
          </a:xfrm>
        </p:spPr>
        <p:txBody>
          <a:bodyPr>
            <a:normAutofit/>
          </a:bodyPr>
          <a:lstStyle/>
          <a:p>
            <a:r>
              <a:rPr lang="en-GB" noProof="0" dirty="0"/>
              <a:t>Stochastic dynamic optimization</a:t>
            </a:r>
          </a:p>
          <a:p>
            <a:pPr lvl="1"/>
            <a:r>
              <a:rPr lang="en-GB" noProof="0" dirty="0"/>
              <a:t>Optimal emissions under the risk of stranded assets</a:t>
            </a:r>
          </a:p>
          <a:p>
            <a:pPr lvl="1"/>
            <a:r>
              <a:rPr lang="en-GB" noProof="0" dirty="0"/>
              <a:t>The dynamics of innovation </a:t>
            </a:r>
          </a:p>
          <a:p>
            <a:pPr lvl="1"/>
            <a:r>
              <a:rPr lang="en-GB" noProof="0" dirty="0"/>
              <a:t>Climate tipping points</a:t>
            </a:r>
          </a:p>
          <a:p>
            <a:r>
              <a:rPr lang="en-GB" noProof="0" dirty="0"/>
              <a:t>Econometrics / policy evaluation</a:t>
            </a:r>
          </a:p>
          <a:p>
            <a:pPr lvl="1"/>
            <a:r>
              <a:rPr lang="en-GB" noProof="0" dirty="0"/>
              <a:t>Compliance in the EU ETS</a:t>
            </a:r>
          </a:p>
          <a:p>
            <a:pPr lvl="1"/>
            <a:r>
              <a:rPr lang="en-GB" noProof="0" dirty="0"/>
              <a:t>The effect of climate litigation on stock prices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7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976E1-9B29-4081-A69E-197D2713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Thank you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39FCF9-AE94-4CF8-B1FB-01F25DC3B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I’m happy to 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3599022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Ricke</a:t>
            </a:r>
            <a:r>
              <a:rPr lang="en-GB" noProof="0" dirty="0"/>
              <a:t> &amp; </a:t>
            </a:r>
            <a:r>
              <a:rPr lang="en-GB" noProof="0" dirty="0" err="1"/>
              <a:t>Caldeira</a:t>
            </a:r>
            <a:r>
              <a:rPr lang="en-GB" noProof="0" dirty="0"/>
              <a:t> 2014 (ERL)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883" y="1690688"/>
            <a:ext cx="7571678" cy="4727822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FB40A60-A337-47B1-B634-08FFE3F02D2F}"/>
              </a:ext>
            </a:extLst>
          </p:cNvPr>
          <p:cNvSpPr txBox="1">
            <a:spLocks/>
          </p:cNvSpPr>
          <p:nvPr/>
        </p:nvSpPr>
        <p:spPr>
          <a:xfrm>
            <a:off x="1598342" y="6278799"/>
            <a:ext cx="7358622" cy="428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Similar arguments in Matthews and </a:t>
            </a:r>
            <a:r>
              <a:rPr lang="en-GB" dirty="0" err="1"/>
              <a:t>Caldeira</a:t>
            </a:r>
            <a:r>
              <a:rPr lang="en-GB" dirty="0"/>
              <a:t> 2008; </a:t>
            </a:r>
            <a:r>
              <a:rPr lang="en-GB" dirty="0" err="1"/>
              <a:t>Eby</a:t>
            </a:r>
            <a:r>
              <a:rPr lang="en-GB" dirty="0"/>
              <a:t> et al. 2009; Held et al. 2010.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0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702" y="365125"/>
            <a:ext cx="5845098" cy="1325563"/>
          </a:xfrm>
        </p:spPr>
        <p:txBody>
          <a:bodyPr>
            <a:normAutofit/>
          </a:bodyPr>
          <a:lstStyle/>
          <a:p>
            <a:r>
              <a:rPr lang="en-GB" noProof="0" dirty="0"/>
              <a:t>Matthews, Gillett, Stott </a:t>
            </a:r>
            <a:r>
              <a:rPr lang="en-GB" noProof="0" dirty="0" err="1"/>
              <a:t>Zickfeld</a:t>
            </a:r>
            <a:r>
              <a:rPr lang="en-GB" noProof="0" dirty="0"/>
              <a:t>, 2009 (Nature)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397190" y="1825625"/>
                <a:ext cx="595661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GB" noProof="0" dirty="0"/>
                  <a:t>1% increase of emissions until [CO</a:t>
                </a:r>
                <a:r>
                  <a:rPr lang="en-GB" baseline="-25000" noProof="0" dirty="0"/>
                  <a:t>2</a:t>
                </a:r>
                <a:r>
                  <a:rPr lang="en-GB" noProof="0" dirty="0"/>
                  <a:t>] has doubled after 70 years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GB" noProof="0" dirty="0"/>
                  <a:t>instantaneous doubling (full line) and quadrupling (dotted) of [CO2]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noProof="0" dirty="0"/>
              </a:p>
              <a:p>
                <a:pPr marL="0" indent="0">
                  <a:buNone/>
                </a:pPr>
                <a:r>
                  <a:rPr lang="en-GB" noProof="0" dirty="0"/>
                  <a:t>Climate Carbon Response</a:t>
                </a:r>
              </a:p>
              <a:p>
                <a:pPr marL="0" indent="0">
                  <a:buNone/>
                </a:pPr>
                <a:endParaRPr lang="en-GB" noProof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noProof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GB" i="1" noProof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noProof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i="1" noProof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noProof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noProof="0" smtClean="0">
                                  <a:latin typeface="Cambria Math" panose="02040503050406030204" pitchFamily="18" charset="0"/>
                                </a:rPr>
                                <m:t>cum</m:t>
                              </m:r>
                            </m:sub>
                          </m:sSub>
                        </m:den>
                      </m:f>
                      <m:r>
                        <a:rPr lang="en-GB" i="1" noProof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GB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noProof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GB" i="1" noProof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b="0" i="0" noProof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GB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noProof="0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b="0" i="1" noProof="0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𝑐𝑙𝑖𝑚𝑎𝑡𝑒</m:t>
                              </m:r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𝑠𝑒𝑛𝑠𝑖𝑡𝑖𝑡𝑖𝑣𝑦</m:t>
                              </m:r>
                            </m:e>
                          </m:eqArr>
                        </m:lim>
                      </m:limLow>
                      <m:r>
                        <a:rPr lang="en-GB" i="1" noProof="0">
                          <a:latin typeface="Cambria Math" panose="02040503050406030204" pitchFamily="18" charset="0"/>
                        </a:rPr>
                        <m:t>∗</m:t>
                      </m:r>
                      <m:limLow>
                        <m:limLowPr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GB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noProof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GB" i="1" noProof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noProof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 noProof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noProof="0" smtClean="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b="0" i="0" noProof="0" smtClean="0">
                                          <a:latin typeface="Cambria Math" panose="02040503050406030204" pitchFamily="18" charset="0"/>
                                        </a:rPr>
                                        <m:t>cum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𝑐𝑎𝑟𝑏𝑜𝑛</m:t>
                              </m:r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𝑠𝑒𝑛𝑠𝑖𝑡𝑖𝑣𝑖𝑡𝑦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7190" y="1825625"/>
                <a:ext cx="5956610" cy="4351338"/>
              </a:xfrm>
              <a:blipFill>
                <a:blip r:embed="rId2"/>
                <a:stretch>
                  <a:fillRect l="-1840" t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56" y="167268"/>
            <a:ext cx="4601877" cy="64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5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CB985A5-7B50-4D6A-AD1B-0EB1F65D5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104" y="1814789"/>
            <a:ext cx="6741792" cy="50432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75525A-4620-4441-B2D0-9D49BF58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Motivation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720D0-3A89-4B38-B95E-F367F9B3D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392"/>
            <a:ext cx="10605655" cy="1406712"/>
          </a:xfrm>
        </p:spPr>
        <p:txBody>
          <a:bodyPr>
            <a:normAutofit/>
          </a:bodyPr>
          <a:lstStyle/>
          <a:p>
            <a:r>
              <a:rPr lang="en-GB" noProof="0" dirty="0"/>
              <a:t>Lemoine &amp; </a:t>
            </a:r>
            <a:r>
              <a:rPr lang="en-GB" noProof="0" dirty="0" err="1"/>
              <a:t>Rudik</a:t>
            </a:r>
            <a:r>
              <a:rPr lang="en-GB" noProof="0" dirty="0"/>
              <a:t> (AER, 2017)</a:t>
            </a:r>
          </a:p>
        </p:txBody>
      </p:sp>
    </p:spTree>
    <p:extLst>
      <p:ext uri="{BB962C8B-B14F-4D97-AF65-F5344CB8AC3E}">
        <p14:creationId xmlns:p14="http://schemas.microsoft.com/office/powerpoint/2010/main" val="2748235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E682A-7962-42A3-A431-19C6F90D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Carbon absorption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F767820-9141-42CC-B649-0D3E59CDFA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noProof="0" dirty="0"/>
                  <a:t>Intuitive model of DICE (3 box model)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noProof="0"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noProof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𝑚𝑖𝑑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𝑙𝑜𝑤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i="1" noProof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 noProof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 noProof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i="1" noProof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 noProof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𝑚𝑖𝑑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i="1" noProof="0">
                                        <a:latin typeface="Cambria Math" panose="02040503050406030204" pitchFamily="18" charset="0"/>
                                      </a:rPr>
                                      <m:t>𝑙𝑜𝑤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noProof="0" dirty="0"/>
              </a:p>
              <a:p>
                <a:r>
                  <a:rPr lang="en-GB" noProof="0" dirty="0"/>
                  <a:t>CIMP5 modelling ensemble, 16 earth system models, used for IPCC AR5.</a:t>
                </a:r>
              </a:p>
              <a:p>
                <a:r>
                  <a:rPr lang="en-GB" noProof="0" dirty="0"/>
                  <a:t>Pulse in 2015 background conditions approximated by a 4-box model by </a:t>
                </a:r>
                <a:r>
                  <a:rPr lang="en-GB" noProof="0" dirty="0" err="1"/>
                  <a:t>Joos</a:t>
                </a:r>
                <a:r>
                  <a:rPr lang="en-GB" noProof="0" dirty="0"/>
                  <a:t> et al. (2013)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noProof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b="0" noProof="0" dirty="0"/>
              </a:p>
              <a:p>
                <a:pPr marL="0" indent="0">
                  <a:buNone/>
                </a:pPr>
                <a:endParaRPr lang="en-GB" b="0" noProof="0" dirty="0"/>
              </a:p>
              <a:p>
                <a:r>
                  <a:rPr lang="en-GB" noProof="0" dirty="0"/>
                  <a:t>FAIR adds ‘saturation of carbon sinks’. Carbon absorption speed ↘ by a factor 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noProof="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noProof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𝐶𝑢𝑚𝐴𝑏𝑠𝑜𝑟𝑝𝑡𝑖𝑜𝑛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𝑇𝑒𝑚𝑝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F767820-9141-42CC-B649-0D3E59CDF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12415BC-EA74-469F-B27C-E432ABF35C24}"/>
                  </a:ext>
                </a:extLst>
              </p:cNvPr>
              <p:cNvSpPr txBox="1"/>
              <p:nvPr/>
            </p:nvSpPr>
            <p:spPr>
              <a:xfrm>
                <a:off x="6504708" y="4572000"/>
                <a:ext cx="353291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12415BC-EA74-469F-B27C-E432ABF35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708" y="4572000"/>
                <a:ext cx="353291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57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0A94E-E93A-4D90-8BC2-34BD1736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Temperature inertia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47AF196-9117-4848-857D-31BD24AA3E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noProof="0" dirty="0"/>
                  <a:t>CIMP5 ensemble, 16 earth system models, used for IPCC AR5.</a:t>
                </a:r>
              </a:p>
              <a:p>
                <a:r>
                  <a:rPr lang="en-GB" noProof="0" dirty="0"/>
                  <a:t>Approximated under 2010 conditions by Geoffroy et al. (2013) </a:t>
                </a:r>
              </a:p>
              <a:p>
                <a:r>
                  <a:rPr lang="en-GB" noProof="0" dirty="0"/>
                  <a:t>Forcing is a logarithmic function of excess carbon concentration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𝛼</m:t>
                      </m:r>
                      <m:func>
                        <m:func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noProof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noProof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GB" b="0" i="1" noProof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noProof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GB" b="0" i="1" noProof="0" smtClean="0">
                                          <a:latin typeface="Cambria Math" panose="02040503050406030204" pitchFamily="18" charset="0"/>
                                        </a:rPr>
                                        <m:t>𝑝𝑟𝑒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noProof="0" dirty="0"/>
              </a:p>
              <a:p>
                <a:r>
                  <a:rPr lang="en-GB" noProof="0" dirty="0"/>
                  <a:t>2 box model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noProof="0"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̇"/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noProof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GB" i="1" noProof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noProof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 noProof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 noProof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i="1" noProof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 noProof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 noProof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noProof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 noProof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𝐷𝑒𝑒𝑝𝑂𝑐𝑒𝑎𝑛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noProof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noProof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 noProof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GB" i="1" noProof="0">
                              <a:latin typeface="Cambria Math" panose="02040503050406030204" pitchFamily="18" charset="0"/>
                            </a:rPr>
                            <m:t>𝐷𝑒𝑒𝑝𝑂𝑐𝑒𝑎𝑛</m:t>
                          </m:r>
                        </m:sub>
                      </m:sSub>
                      <m:r>
                        <a:rPr lang="en-GB" i="1" noProof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noProof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noProof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 noProof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𝐷𝑒𝑒𝑝𝑂𝑐𝑒𝑎𝑛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noProof="0" dirty="0"/>
              </a:p>
              <a:p>
                <a:endParaRPr lang="en-GB" noProof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47AF196-9117-4848-857D-31BD24AA3E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573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>
            <a:off x="1183822" y="2314592"/>
            <a:ext cx="3310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183822" y="948247"/>
            <a:ext cx="10511" cy="1366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333187" y="1272231"/>
            <a:ext cx="1965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Cumulative emissions 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494580" y="2167447"/>
            <a:ext cx="36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30815" y="736571"/>
            <a:ext cx="320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Pulse of emissions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194333" y="4186903"/>
            <a:ext cx="3310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194333" y="2820558"/>
            <a:ext cx="10511" cy="1366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973656" y="3521773"/>
            <a:ext cx="1701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GB" sz="1400" dirty="0">
                <a:solidFill>
                  <a:schemeClr val="accent1"/>
                </a:solidFill>
              </a:rPr>
              <a:t>CO</a:t>
            </a:r>
            <a:r>
              <a:rPr lang="en-GB" sz="1400" baseline="-25000" dirty="0">
                <a:solidFill>
                  <a:schemeClr val="accent1"/>
                </a:solidFill>
              </a:rPr>
              <a:t>2</a:t>
            </a:r>
            <a:r>
              <a:rPr lang="en-GB" sz="1400" dirty="0">
                <a:solidFill>
                  <a:schemeClr val="accent1"/>
                </a:solidFill>
              </a:rPr>
              <a:t> concentration</a:t>
            </a:r>
            <a:endParaRPr lang="en-GB" sz="1400" baseline="-25000" dirty="0">
              <a:solidFill>
                <a:schemeClr val="accent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05091" y="4039758"/>
            <a:ext cx="36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1204844" y="3030764"/>
            <a:ext cx="3205656" cy="798786"/>
          </a:xfrm>
          <a:custGeom>
            <a:avLst/>
            <a:gdLst>
              <a:gd name="connsiteX0" fmla="*/ 0 w 3205656"/>
              <a:gd name="connsiteY0" fmla="*/ 0 h 798786"/>
              <a:gd name="connsiteX1" fmla="*/ 525518 w 3205656"/>
              <a:gd name="connsiteY1" fmla="*/ 472965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399394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399394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5656" h="798786">
                <a:moveTo>
                  <a:pt x="0" y="0"/>
                </a:moveTo>
                <a:cubicBezTo>
                  <a:pt x="38538" y="207579"/>
                  <a:pt x="98097" y="373117"/>
                  <a:pt x="399394" y="493986"/>
                </a:cubicBezTo>
                <a:cubicBezTo>
                  <a:pt x="700691" y="614855"/>
                  <a:pt x="1340070" y="674414"/>
                  <a:pt x="1807780" y="725214"/>
                </a:cubicBezTo>
                <a:cubicBezTo>
                  <a:pt x="2275490" y="776014"/>
                  <a:pt x="2730063" y="789151"/>
                  <a:pt x="3205656" y="7987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1430815" y="2451208"/>
            <a:ext cx="410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Atmospheric decay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549352" y="2314592"/>
            <a:ext cx="3310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6549352" y="948247"/>
            <a:ext cx="10511" cy="1366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9860110" y="2167447"/>
            <a:ext cx="36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96345" y="736571"/>
            <a:ext cx="354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Step-function of radiative  forcing 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6538841" y="4186903"/>
            <a:ext cx="3310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6538841" y="2820558"/>
            <a:ext cx="10511" cy="1366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9222922" y="3095334"/>
                <a:ext cx="12270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922" y="3095334"/>
                <a:ext cx="1227083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/>
          <p:cNvSpPr txBox="1"/>
          <p:nvPr/>
        </p:nvSpPr>
        <p:spPr>
          <a:xfrm>
            <a:off x="9849599" y="4039758"/>
            <a:ext cx="36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</a:t>
            </a:r>
          </a:p>
        </p:txBody>
      </p:sp>
      <p:sp>
        <p:nvSpPr>
          <p:cNvPr id="29" name="Forme libre 28"/>
          <p:cNvSpPr/>
          <p:nvPr/>
        </p:nvSpPr>
        <p:spPr>
          <a:xfrm flipV="1">
            <a:off x="6544096" y="3251002"/>
            <a:ext cx="3205656" cy="903854"/>
          </a:xfrm>
          <a:custGeom>
            <a:avLst/>
            <a:gdLst>
              <a:gd name="connsiteX0" fmla="*/ 0 w 3205656"/>
              <a:gd name="connsiteY0" fmla="*/ 0 h 798786"/>
              <a:gd name="connsiteX1" fmla="*/ 525518 w 3205656"/>
              <a:gd name="connsiteY1" fmla="*/ 472965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399394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399394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5656" h="798786">
                <a:moveTo>
                  <a:pt x="0" y="0"/>
                </a:moveTo>
                <a:cubicBezTo>
                  <a:pt x="38538" y="207579"/>
                  <a:pt x="98097" y="373117"/>
                  <a:pt x="399394" y="493986"/>
                </a:cubicBezTo>
                <a:cubicBezTo>
                  <a:pt x="700691" y="614855"/>
                  <a:pt x="1340070" y="674414"/>
                  <a:pt x="1807780" y="725214"/>
                </a:cubicBezTo>
                <a:cubicBezTo>
                  <a:pt x="2275490" y="776014"/>
                  <a:pt x="2730063" y="789151"/>
                  <a:pt x="3205656" y="7987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ZoneTexte 29"/>
          <p:cNvSpPr txBox="1"/>
          <p:nvPr/>
        </p:nvSpPr>
        <p:spPr>
          <a:xfrm>
            <a:off x="6785834" y="2608882"/>
            <a:ext cx="385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Temp response to step-function of RF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4258098" y="6697368"/>
            <a:ext cx="3310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4258098" y="5331023"/>
            <a:ext cx="10511" cy="1366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363904" y="5576487"/>
            <a:ext cx="1219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Temp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568856" y="6550223"/>
            <a:ext cx="36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</a:t>
            </a:r>
          </a:p>
        </p:txBody>
      </p:sp>
      <p:sp>
        <p:nvSpPr>
          <p:cNvPr id="35" name="Forme libre 34"/>
          <p:cNvSpPr/>
          <p:nvPr/>
        </p:nvSpPr>
        <p:spPr>
          <a:xfrm flipV="1">
            <a:off x="4258098" y="5739866"/>
            <a:ext cx="3205656" cy="957502"/>
          </a:xfrm>
          <a:custGeom>
            <a:avLst/>
            <a:gdLst>
              <a:gd name="connsiteX0" fmla="*/ 0 w 3205656"/>
              <a:gd name="connsiteY0" fmla="*/ 0 h 798786"/>
              <a:gd name="connsiteX1" fmla="*/ 525518 w 3205656"/>
              <a:gd name="connsiteY1" fmla="*/ 472965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399394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399394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220718 w 3205656"/>
              <a:gd name="connsiteY1" fmla="*/ 665057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78507 w 3284163"/>
              <a:gd name="connsiteY0" fmla="*/ 0 h 798786"/>
              <a:gd name="connsiteX1" fmla="*/ 299225 w 3284163"/>
              <a:gd name="connsiteY1" fmla="*/ 665057 h 798786"/>
              <a:gd name="connsiteX2" fmla="*/ 3284163 w 3284163"/>
              <a:gd name="connsiteY2" fmla="*/ 798786 h 798786"/>
              <a:gd name="connsiteX0" fmla="*/ 4224 w 3209880"/>
              <a:gd name="connsiteY0" fmla="*/ 0 h 798786"/>
              <a:gd name="connsiteX1" fmla="*/ 382597 w 3209880"/>
              <a:gd name="connsiteY1" fmla="*/ 710076 h 798786"/>
              <a:gd name="connsiteX2" fmla="*/ 3209880 w 3209880"/>
              <a:gd name="connsiteY2" fmla="*/ 798786 h 798786"/>
              <a:gd name="connsiteX0" fmla="*/ 4224 w 3209880"/>
              <a:gd name="connsiteY0" fmla="*/ 0 h 814920"/>
              <a:gd name="connsiteX1" fmla="*/ 382597 w 3209880"/>
              <a:gd name="connsiteY1" fmla="*/ 710076 h 814920"/>
              <a:gd name="connsiteX2" fmla="*/ 3209880 w 3209880"/>
              <a:gd name="connsiteY2" fmla="*/ 798786 h 814920"/>
              <a:gd name="connsiteX0" fmla="*/ 8837 w 3214493"/>
              <a:gd name="connsiteY0" fmla="*/ 0 h 814920"/>
              <a:gd name="connsiteX1" fmla="*/ 387210 w 3214493"/>
              <a:gd name="connsiteY1" fmla="*/ 710076 h 814920"/>
              <a:gd name="connsiteX2" fmla="*/ 3214493 w 3214493"/>
              <a:gd name="connsiteY2" fmla="*/ 798786 h 814920"/>
              <a:gd name="connsiteX0" fmla="*/ 4224 w 3209880"/>
              <a:gd name="connsiteY0" fmla="*/ 0 h 814920"/>
              <a:gd name="connsiteX1" fmla="*/ 382597 w 3209880"/>
              <a:gd name="connsiteY1" fmla="*/ 710076 h 814920"/>
              <a:gd name="connsiteX2" fmla="*/ 3209880 w 3209880"/>
              <a:gd name="connsiteY2" fmla="*/ 798786 h 814920"/>
              <a:gd name="connsiteX0" fmla="*/ 0 w 3205656"/>
              <a:gd name="connsiteY0" fmla="*/ 0 h 820251"/>
              <a:gd name="connsiteX1" fmla="*/ 493987 w 3205656"/>
              <a:gd name="connsiteY1" fmla="*/ 719081 h 820251"/>
              <a:gd name="connsiteX2" fmla="*/ 3205656 w 3205656"/>
              <a:gd name="connsiteY2" fmla="*/ 798786 h 820251"/>
              <a:gd name="connsiteX0" fmla="*/ 0 w 3205656"/>
              <a:gd name="connsiteY0" fmla="*/ 0 h 820251"/>
              <a:gd name="connsiteX1" fmla="*/ 493987 w 3205656"/>
              <a:gd name="connsiteY1" fmla="*/ 719081 h 820251"/>
              <a:gd name="connsiteX2" fmla="*/ 3205656 w 3205656"/>
              <a:gd name="connsiteY2" fmla="*/ 798786 h 820251"/>
              <a:gd name="connsiteX0" fmla="*/ 0 w 3205656"/>
              <a:gd name="connsiteY0" fmla="*/ 0 h 820251"/>
              <a:gd name="connsiteX1" fmla="*/ 460533 w 3205656"/>
              <a:gd name="connsiteY1" fmla="*/ 719081 h 820251"/>
              <a:gd name="connsiteX2" fmla="*/ 3205656 w 3205656"/>
              <a:gd name="connsiteY2" fmla="*/ 798786 h 820251"/>
              <a:gd name="connsiteX0" fmla="*/ 0 w 3205656"/>
              <a:gd name="connsiteY0" fmla="*/ 0 h 820251"/>
              <a:gd name="connsiteX1" fmla="*/ 460533 w 3205656"/>
              <a:gd name="connsiteY1" fmla="*/ 719081 h 820251"/>
              <a:gd name="connsiteX2" fmla="*/ 3205656 w 3205656"/>
              <a:gd name="connsiteY2" fmla="*/ 798786 h 820251"/>
              <a:gd name="connsiteX0" fmla="*/ 1154 w 3206810"/>
              <a:gd name="connsiteY0" fmla="*/ 0 h 820251"/>
              <a:gd name="connsiteX1" fmla="*/ 428234 w 3206810"/>
              <a:gd name="connsiteY1" fmla="*/ 719081 h 820251"/>
              <a:gd name="connsiteX2" fmla="*/ 3206810 w 3206810"/>
              <a:gd name="connsiteY2" fmla="*/ 798786 h 820251"/>
              <a:gd name="connsiteX0" fmla="*/ 0 w 3205656"/>
              <a:gd name="connsiteY0" fmla="*/ 0 h 820251"/>
              <a:gd name="connsiteX1" fmla="*/ 427080 w 3205656"/>
              <a:gd name="connsiteY1" fmla="*/ 719081 h 820251"/>
              <a:gd name="connsiteX2" fmla="*/ 3205656 w 3205656"/>
              <a:gd name="connsiteY2" fmla="*/ 798786 h 82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5656" h="820251">
                <a:moveTo>
                  <a:pt x="0" y="0"/>
                </a:moveTo>
                <a:cubicBezTo>
                  <a:pt x="39820" y="262151"/>
                  <a:pt x="-107196" y="531927"/>
                  <a:pt x="427080" y="719081"/>
                </a:cubicBezTo>
                <a:cubicBezTo>
                  <a:pt x="961356" y="906235"/>
                  <a:pt x="2583794" y="770926"/>
                  <a:pt x="3205656" y="7987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ZoneTexte 35"/>
          <p:cNvSpPr txBox="1"/>
          <p:nvPr/>
        </p:nvSpPr>
        <p:spPr>
          <a:xfrm>
            <a:off x="4505091" y="5119347"/>
            <a:ext cx="416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Temp response to a pulse of emission</a:t>
            </a:r>
          </a:p>
        </p:txBody>
      </p:sp>
      <p:cxnSp>
        <p:nvCxnSpPr>
          <p:cNvPr id="38" name="Connecteur droit 37"/>
          <p:cNvCxnSpPr/>
          <p:nvPr/>
        </p:nvCxnSpPr>
        <p:spPr>
          <a:xfrm>
            <a:off x="1194333" y="1316845"/>
            <a:ext cx="3216167" cy="1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rme libre 38"/>
          <p:cNvSpPr/>
          <p:nvPr/>
        </p:nvSpPr>
        <p:spPr>
          <a:xfrm>
            <a:off x="1199588" y="3045041"/>
            <a:ext cx="3205656" cy="903890"/>
          </a:xfrm>
          <a:custGeom>
            <a:avLst/>
            <a:gdLst>
              <a:gd name="connsiteX0" fmla="*/ 0 w 3205656"/>
              <a:gd name="connsiteY0" fmla="*/ 0 h 798786"/>
              <a:gd name="connsiteX1" fmla="*/ 525518 w 3205656"/>
              <a:gd name="connsiteY1" fmla="*/ 472965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399394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399394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5656" h="798786">
                <a:moveTo>
                  <a:pt x="0" y="0"/>
                </a:moveTo>
                <a:cubicBezTo>
                  <a:pt x="38538" y="207579"/>
                  <a:pt x="98097" y="373117"/>
                  <a:pt x="399394" y="493986"/>
                </a:cubicBezTo>
                <a:cubicBezTo>
                  <a:pt x="700691" y="614855"/>
                  <a:pt x="1340070" y="674414"/>
                  <a:pt x="1807780" y="725214"/>
                </a:cubicBezTo>
                <a:cubicBezTo>
                  <a:pt x="2275490" y="776014"/>
                  <a:pt x="2730063" y="789151"/>
                  <a:pt x="3205656" y="798786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405243" y="3759745"/>
            <a:ext cx="1657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RF=</a:t>
            </a:r>
            <a:r>
              <a:rPr lang="el-GR" sz="1400" dirty="0">
                <a:solidFill>
                  <a:schemeClr val="accent2"/>
                </a:solidFill>
              </a:rPr>
              <a:t>α</a:t>
            </a:r>
            <a:r>
              <a:rPr lang="en-GB" sz="1400" dirty="0">
                <a:solidFill>
                  <a:schemeClr val="accent2"/>
                </a:solidFill>
              </a:rPr>
              <a:t>ln[CO</a:t>
            </a:r>
            <a:r>
              <a:rPr lang="en-GB" sz="1400" baseline="-25000" dirty="0">
                <a:solidFill>
                  <a:schemeClr val="accent2"/>
                </a:solidFill>
              </a:rPr>
              <a:t>2</a:t>
            </a:r>
            <a:r>
              <a:rPr lang="en-GB" sz="1400" dirty="0">
                <a:solidFill>
                  <a:schemeClr val="accent2"/>
                </a:solidFill>
              </a:rPr>
              <a:t>]*</a:t>
            </a:r>
            <a:r>
              <a:rPr lang="el-GR" sz="1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</a:t>
            </a:r>
            <a:r>
              <a:rPr lang="en-GB" sz="1400" dirty="0">
                <a:solidFill>
                  <a:schemeClr val="accent2"/>
                </a:solidFill>
              </a:rPr>
              <a:t>CO</a:t>
            </a:r>
            <a:r>
              <a:rPr lang="en-GB" sz="1400" baseline="-25000" dirty="0">
                <a:solidFill>
                  <a:schemeClr val="accent2"/>
                </a:solidFill>
              </a:rPr>
              <a:t>2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1" name="Forme libre 40"/>
          <p:cNvSpPr/>
          <p:nvPr/>
        </p:nvSpPr>
        <p:spPr>
          <a:xfrm>
            <a:off x="1199588" y="3068306"/>
            <a:ext cx="3205656" cy="548061"/>
          </a:xfrm>
          <a:custGeom>
            <a:avLst/>
            <a:gdLst>
              <a:gd name="connsiteX0" fmla="*/ 0 w 3205656"/>
              <a:gd name="connsiteY0" fmla="*/ 0 h 798786"/>
              <a:gd name="connsiteX1" fmla="*/ 525518 w 3205656"/>
              <a:gd name="connsiteY1" fmla="*/ 472965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399394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399394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630621 w 3205656"/>
              <a:gd name="connsiteY1" fmla="*/ 570579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630621 w 3205656"/>
              <a:gd name="connsiteY1" fmla="*/ 570579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5656" h="798786">
                <a:moveTo>
                  <a:pt x="0" y="0"/>
                </a:moveTo>
                <a:cubicBezTo>
                  <a:pt x="154152" y="314809"/>
                  <a:pt x="329324" y="449710"/>
                  <a:pt x="630621" y="570579"/>
                </a:cubicBezTo>
                <a:cubicBezTo>
                  <a:pt x="931918" y="691448"/>
                  <a:pt x="1378608" y="687180"/>
                  <a:pt x="1807780" y="725214"/>
                </a:cubicBezTo>
                <a:cubicBezTo>
                  <a:pt x="2236953" y="763249"/>
                  <a:pt x="2730063" y="789151"/>
                  <a:pt x="3205656" y="798786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Connecteur droit 43"/>
          <p:cNvCxnSpPr/>
          <p:nvPr/>
        </p:nvCxnSpPr>
        <p:spPr>
          <a:xfrm>
            <a:off x="6559863" y="1327611"/>
            <a:ext cx="3063765" cy="105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9623628" y="1210236"/>
            <a:ext cx="93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RF</a:t>
            </a:r>
          </a:p>
        </p:txBody>
      </p:sp>
      <p:sp>
        <p:nvSpPr>
          <p:cNvPr id="46" name="Forme libre 45"/>
          <p:cNvSpPr/>
          <p:nvPr/>
        </p:nvSpPr>
        <p:spPr>
          <a:xfrm>
            <a:off x="1183822" y="3059317"/>
            <a:ext cx="3205656" cy="903890"/>
          </a:xfrm>
          <a:custGeom>
            <a:avLst/>
            <a:gdLst>
              <a:gd name="connsiteX0" fmla="*/ 0 w 3205656"/>
              <a:gd name="connsiteY0" fmla="*/ 0 h 798786"/>
              <a:gd name="connsiteX1" fmla="*/ 525518 w 3205656"/>
              <a:gd name="connsiteY1" fmla="*/ 472965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399394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399394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493987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493987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493987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613730 w 3205656"/>
              <a:gd name="connsiteY1" fmla="*/ 5420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5656" h="798786">
                <a:moveTo>
                  <a:pt x="0" y="0"/>
                </a:moveTo>
                <a:cubicBezTo>
                  <a:pt x="122995" y="197626"/>
                  <a:pt x="312433" y="421217"/>
                  <a:pt x="613730" y="542086"/>
                </a:cubicBezTo>
                <a:cubicBezTo>
                  <a:pt x="915027" y="662955"/>
                  <a:pt x="1375792" y="682431"/>
                  <a:pt x="1807780" y="725214"/>
                </a:cubicBezTo>
                <a:cubicBezTo>
                  <a:pt x="2239768" y="767997"/>
                  <a:pt x="2730063" y="789151"/>
                  <a:pt x="3205656" y="798786"/>
                </a:cubicBezTo>
              </a:path>
            </a:pathLst>
          </a:cu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7" name="Accolade fermante 46"/>
          <p:cNvSpPr/>
          <p:nvPr/>
        </p:nvSpPr>
        <p:spPr>
          <a:xfrm rot="5400000">
            <a:off x="5820842" y="233939"/>
            <a:ext cx="185269" cy="9459311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8204731" y="5730375"/>
                <a:ext cx="3153106" cy="98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acc>
                            <m:accPr>
                              <m:chr m:val="̇"/>
                              <m:ctrlPr>
                                <a:rPr lang="fr-FR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fr-FR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fr-FR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fr-FR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731" y="5730375"/>
                <a:ext cx="3153106" cy="988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orme libre 55"/>
          <p:cNvSpPr/>
          <p:nvPr/>
        </p:nvSpPr>
        <p:spPr>
          <a:xfrm>
            <a:off x="6554608" y="3313075"/>
            <a:ext cx="1014247" cy="746234"/>
          </a:xfrm>
          <a:custGeom>
            <a:avLst/>
            <a:gdLst>
              <a:gd name="connsiteX0" fmla="*/ 0 w 851338"/>
              <a:gd name="connsiteY0" fmla="*/ 0 h 746234"/>
              <a:gd name="connsiteX1" fmla="*/ 273269 w 851338"/>
              <a:gd name="connsiteY1" fmla="*/ 609600 h 746234"/>
              <a:gd name="connsiteX2" fmla="*/ 851338 w 851338"/>
              <a:gd name="connsiteY2" fmla="*/ 746234 h 746234"/>
              <a:gd name="connsiteX0" fmla="*/ 0 w 851338"/>
              <a:gd name="connsiteY0" fmla="*/ 0 h 746234"/>
              <a:gd name="connsiteX1" fmla="*/ 273269 w 851338"/>
              <a:gd name="connsiteY1" fmla="*/ 609600 h 746234"/>
              <a:gd name="connsiteX2" fmla="*/ 851338 w 851338"/>
              <a:gd name="connsiteY2" fmla="*/ 746234 h 746234"/>
              <a:gd name="connsiteX0" fmla="*/ 0 w 851338"/>
              <a:gd name="connsiteY0" fmla="*/ 0 h 746234"/>
              <a:gd name="connsiteX1" fmla="*/ 273269 w 851338"/>
              <a:gd name="connsiteY1" fmla="*/ 609600 h 746234"/>
              <a:gd name="connsiteX2" fmla="*/ 851338 w 851338"/>
              <a:gd name="connsiteY2" fmla="*/ 746234 h 746234"/>
              <a:gd name="connsiteX0" fmla="*/ 0 w 851338"/>
              <a:gd name="connsiteY0" fmla="*/ 0 h 746234"/>
              <a:gd name="connsiteX1" fmla="*/ 273269 w 851338"/>
              <a:gd name="connsiteY1" fmla="*/ 609600 h 746234"/>
              <a:gd name="connsiteX2" fmla="*/ 851338 w 851338"/>
              <a:gd name="connsiteY2" fmla="*/ 746234 h 746234"/>
              <a:gd name="connsiteX0" fmla="*/ 0 w 851338"/>
              <a:gd name="connsiteY0" fmla="*/ 0 h 746234"/>
              <a:gd name="connsiteX1" fmla="*/ 273269 w 851338"/>
              <a:gd name="connsiteY1" fmla="*/ 609600 h 746234"/>
              <a:gd name="connsiteX2" fmla="*/ 851338 w 851338"/>
              <a:gd name="connsiteY2" fmla="*/ 746234 h 74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1338" h="746234">
                <a:moveTo>
                  <a:pt x="0" y="0"/>
                </a:moveTo>
                <a:cubicBezTo>
                  <a:pt x="56867" y="263635"/>
                  <a:pt x="131379" y="506249"/>
                  <a:pt x="273269" y="609600"/>
                </a:cubicBezTo>
                <a:cubicBezTo>
                  <a:pt x="415159" y="712951"/>
                  <a:pt x="642070" y="729592"/>
                  <a:pt x="851338" y="74623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7500542" y="3829550"/>
                <a:ext cx="549162" cy="385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42" y="3829550"/>
                <a:ext cx="549162" cy="385362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7476882" y="2725078"/>
                <a:ext cx="1933904" cy="98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fr-FR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acc>
                            <m:accPr>
                              <m:chr m:val="̇"/>
                              <m:ctrlPr>
                                <a:rPr lang="fr-FR" b="0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  <m:r>
                            <a:rPr lang="fr-FR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GB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82" y="2725078"/>
                <a:ext cx="1933904" cy="988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necteur droit avec flèche 60"/>
          <p:cNvCxnSpPr/>
          <p:nvPr/>
        </p:nvCxnSpPr>
        <p:spPr>
          <a:xfrm flipH="1">
            <a:off x="7568855" y="3163194"/>
            <a:ext cx="367865" cy="283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Forme libre 62"/>
          <p:cNvSpPr/>
          <p:nvPr/>
        </p:nvSpPr>
        <p:spPr>
          <a:xfrm flipH="1">
            <a:off x="6546730" y="3196695"/>
            <a:ext cx="1016869" cy="683173"/>
          </a:xfrm>
          <a:custGeom>
            <a:avLst/>
            <a:gdLst>
              <a:gd name="connsiteX0" fmla="*/ 0 w 882869"/>
              <a:gd name="connsiteY0" fmla="*/ 0 h 683173"/>
              <a:gd name="connsiteX1" fmla="*/ 210207 w 882869"/>
              <a:gd name="connsiteY1" fmla="*/ 462456 h 683173"/>
              <a:gd name="connsiteX2" fmla="*/ 882869 w 882869"/>
              <a:gd name="connsiteY2" fmla="*/ 683173 h 68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869" h="683173">
                <a:moveTo>
                  <a:pt x="0" y="0"/>
                </a:moveTo>
                <a:cubicBezTo>
                  <a:pt x="31531" y="174297"/>
                  <a:pt x="63062" y="348594"/>
                  <a:pt x="210207" y="462456"/>
                </a:cubicBezTo>
                <a:cubicBezTo>
                  <a:pt x="357352" y="576318"/>
                  <a:pt x="620110" y="629745"/>
                  <a:pt x="882869" y="683173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orme libre 63"/>
          <p:cNvSpPr/>
          <p:nvPr/>
        </p:nvSpPr>
        <p:spPr>
          <a:xfrm>
            <a:off x="6560511" y="1314576"/>
            <a:ext cx="1012940" cy="683173"/>
          </a:xfrm>
          <a:custGeom>
            <a:avLst/>
            <a:gdLst>
              <a:gd name="connsiteX0" fmla="*/ 0 w 882869"/>
              <a:gd name="connsiteY0" fmla="*/ 0 h 683173"/>
              <a:gd name="connsiteX1" fmla="*/ 210207 w 882869"/>
              <a:gd name="connsiteY1" fmla="*/ 462456 h 683173"/>
              <a:gd name="connsiteX2" fmla="*/ 882869 w 882869"/>
              <a:gd name="connsiteY2" fmla="*/ 683173 h 68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869" h="683173">
                <a:moveTo>
                  <a:pt x="0" y="0"/>
                </a:moveTo>
                <a:cubicBezTo>
                  <a:pt x="31531" y="174297"/>
                  <a:pt x="63062" y="348594"/>
                  <a:pt x="210207" y="462456"/>
                </a:cubicBezTo>
                <a:cubicBezTo>
                  <a:pt x="357352" y="576318"/>
                  <a:pt x="620110" y="629745"/>
                  <a:pt x="882869" y="683173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Connecteur droit 65"/>
          <p:cNvCxnSpPr/>
          <p:nvPr/>
        </p:nvCxnSpPr>
        <p:spPr>
          <a:xfrm flipV="1">
            <a:off x="7563599" y="3228902"/>
            <a:ext cx="9852" cy="941481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V="1">
            <a:off x="5159359" y="5730375"/>
            <a:ext cx="9852" cy="941481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1430815" y="2828817"/>
            <a:ext cx="4068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Dotted under larger background CO</a:t>
            </a:r>
            <a:r>
              <a:rPr lang="en-GB" sz="1200" baseline="-25000" dirty="0"/>
              <a:t>2 </a:t>
            </a:r>
            <a:r>
              <a:rPr lang="en-GB" sz="1200" dirty="0"/>
              <a:t>concentration</a:t>
            </a:r>
          </a:p>
          <a:p>
            <a:endParaRPr lang="en-GB" dirty="0"/>
          </a:p>
        </p:txBody>
      </p:sp>
      <p:sp>
        <p:nvSpPr>
          <p:cNvPr id="69" name="Forme libre 68"/>
          <p:cNvSpPr/>
          <p:nvPr/>
        </p:nvSpPr>
        <p:spPr>
          <a:xfrm flipV="1">
            <a:off x="4276489" y="5748282"/>
            <a:ext cx="3303628" cy="916490"/>
          </a:xfrm>
          <a:custGeom>
            <a:avLst/>
            <a:gdLst>
              <a:gd name="connsiteX0" fmla="*/ 0 w 3205656"/>
              <a:gd name="connsiteY0" fmla="*/ 0 h 798786"/>
              <a:gd name="connsiteX1" fmla="*/ 525518 w 3205656"/>
              <a:gd name="connsiteY1" fmla="*/ 472965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399394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399394 w 3205656"/>
              <a:gd name="connsiteY1" fmla="*/ 493986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0 w 3205656"/>
              <a:gd name="connsiteY0" fmla="*/ 0 h 798786"/>
              <a:gd name="connsiteX1" fmla="*/ 220718 w 3205656"/>
              <a:gd name="connsiteY1" fmla="*/ 665057 h 798786"/>
              <a:gd name="connsiteX2" fmla="*/ 1807780 w 3205656"/>
              <a:gd name="connsiteY2" fmla="*/ 725214 h 798786"/>
              <a:gd name="connsiteX3" fmla="*/ 3205656 w 3205656"/>
              <a:gd name="connsiteY3" fmla="*/ 798786 h 798786"/>
              <a:gd name="connsiteX0" fmla="*/ 78507 w 3284163"/>
              <a:gd name="connsiteY0" fmla="*/ 0 h 798786"/>
              <a:gd name="connsiteX1" fmla="*/ 299225 w 3284163"/>
              <a:gd name="connsiteY1" fmla="*/ 665057 h 798786"/>
              <a:gd name="connsiteX2" fmla="*/ 3284163 w 3284163"/>
              <a:gd name="connsiteY2" fmla="*/ 798786 h 798786"/>
              <a:gd name="connsiteX0" fmla="*/ 4224 w 3209880"/>
              <a:gd name="connsiteY0" fmla="*/ 0 h 798786"/>
              <a:gd name="connsiteX1" fmla="*/ 382597 w 3209880"/>
              <a:gd name="connsiteY1" fmla="*/ 710076 h 798786"/>
              <a:gd name="connsiteX2" fmla="*/ 3209880 w 3209880"/>
              <a:gd name="connsiteY2" fmla="*/ 798786 h 798786"/>
              <a:gd name="connsiteX0" fmla="*/ 4224 w 3209880"/>
              <a:gd name="connsiteY0" fmla="*/ 0 h 814920"/>
              <a:gd name="connsiteX1" fmla="*/ 382597 w 3209880"/>
              <a:gd name="connsiteY1" fmla="*/ 710076 h 814920"/>
              <a:gd name="connsiteX2" fmla="*/ 3209880 w 3209880"/>
              <a:gd name="connsiteY2" fmla="*/ 798786 h 814920"/>
              <a:gd name="connsiteX0" fmla="*/ 8837 w 3214493"/>
              <a:gd name="connsiteY0" fmla="*/ 0 h 814920"/>
              <a:gd name="connsiteX1" fmla="*/ 387210 w 3214493"/>
              <a:gd name="connsiteY1" fmla="*/ 710076 h 814920"/>
              <a:gd name="connsiteX2" fmla="*/ 3214493 w 3214493"/>
              <a:gd name="connsiteY2" fmla="*/ 798786 h 814920"/>
              <a:gd name="connsiteX0" fmla="*/ 4224 w 3209880"/>
              <a:gd name="connsiteY0" fmla="*/ 0 h 814920"/>
              <a:gd name="connsiteX1" fmla="*/ 382597 w 3209880"/>
              <a:gd name="connsiteY1" fmla="*/ 710076 h 814920"/>
              <a:gd name="connsiteX2" fmla="*/ 3209880 w 3209880"/>
              <a:gd name="connsiteY2" fmla="*/ 798786 h 814920"/>
              <a:gd name="connsiteX0" fmla="*/ 0 w 3205656"/>
              <a:gd name="connsiteY0" fmla="*/ 0 h 820251"/>
              <a:gd name="connsiteX1" fmla="*/ 493987 w 3205656"/>
              <a:gd name="connsiteY1" fmla="*/ 719081 h 820251"/>
              <a:gd name="connsiteX2" fmla="*/ 3205656 w 3205656"/>
              <a:gd name="connsiteY2" fmla="*/ 798786 h 820251"/>
              <a:gd name="connsiteX0" fmla="*/ 0 w 3205656"/>
              <a:gd name="connsiteY0" fmla="*/ 0 h 820251"/>
              <a:gd name="connsiteX1" fmla="*/ 493987 w 3205656"/>
              <a:gd name="connsiteY1" fmla="*/ 719081 h 820251"/>
              <a:gd name="connsiteX2" fmla="*/ 3205656 w 3205656"/>
              <a:gd name="connsiteY2" fmla="*/ 798786 h 820251"/>
              <a:gd name="connsiteX0" fmla="*/ 0 w 3303628"/>
              <a:gd name="connsiteY0" fmla="*/ 0 h 761484"/>
              <a:gd name="connsiteX1" fmla="*/ 591959 w 3303628"/>
              <a:gd name="connsiteY1" fmla="*/ 681780 h 761484"/>
              <a:gd name="connsiteX2" fmla="*/ 3303628 w 3303628"/>
              <a:gd name="connsiteY2" fmla="*/ 761485 h 761484"/>
              <a:gd name="connsiteX0" fmla="*/ 0 w 3303628"/>
              <a:gd name="connsiteY0" fmla="*/ 0 h 761485"/>
              <a:gd name="connsiteX1" fmla="*/ 591959 w 3303628"/>
              <a:gd name="connsiteY1" fmla="*/ 681780 h 761485"/>
              <a:gd name="connsiteX2" fmla="*/ 3303628 w 3303628"/>
              <a:gd name="connsiteY2" fmla="*/ 761485 h 761485"/>
              <a:gd name="connsiteX0" fmla="*/ 0 w 3303628"/>
              <a:gd name="connsiteY0" fmla="*/ 0 h 763595"/>
              <a:gd name="connsiteX1" fmla="*/ 670018 w 3303628"/>
              <a:gd name="connsiteY1" fmla="*/ 691071 h 763595"/>
              <a:gd name="connsiteX2" fmla="*/ 3303628 w 3303628"/>
              <a:gd name="connsiteY2" fmla="*/ 761485 h 76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3628" h="763595">
                <a:moveTo>
                  <a:pt x="0" y="0"/>
                </a:moveTo>
                <a:cubicBezTo>
                  <a:pt x="71945" y="252598"/>
                  <a:pt x="119413" y="564157"/>
                  <a:pt x="670018" y="691071"/>
                </a:cubicBezTo>
                <a:cubicBezTo>
                  <a:pt x="1220623" y="817985"/>
                  <a:pt x="2681766" y="733625"/>
                  <a:pt x="3303628" y="761485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itre 1"/>
          <p:cNvSpPr>
            <a:spLocks noGrp="1"/>
          </p:cNvSpPr>
          <p:nvPr>
            <p:ph type="title"/>
          </p:nvPr>
        </p:nvSpPr>
        <p:spPr>
          <a:xfrm>
            <a:off x="0" y="264191"/>
            <a:ext cx="12192000" cy="292939"/>
          </a:xfrm>
        </p:spPr>
        <p:txBody>
          <a:bodyPr>
            <a:normAutofit fontScale="90000"/>
          </a:bodyPr>
          <a:lstStyle/>
          <a:p>
            <a:pPr algn="ctr"/>
            <a:r>
              <a:rPr lang="en-GB" noProof="0" dirty="0"/>
              <a:t>Transient climate response to carbon emissions</a:t>
            </a:r>
          </a:p>
        </p:txBody>
      </p:sp>
    </p:spTree>
    <p:extLst>
      <p:ext uri="{BB962C8B-B14F-4D97-AF65-F5344CB8AC3E}">
        <p14:creationId xmlns:p14="http://schemas.microsoft.com/office/powerpoint/2010/main" val="32267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  <p:bldP spid="16" grpId="0"/>
      <p:bldP spid="17" grpId="0" animBg="1"/>
      <p:bldP spid="18" grpId="0"/>
      <p:bldP spid="22" grpId="0"/>
      <p:bldP spid="24" grpId="0"/>
      <p:bldP spid="27" grpId="0"/>
      <p:bldP spid="28" grpId="0"/>
      <p:bldP spid="29" grpId="0" animBg="1"/>
      <p:bldP spid="30" grpId="0"/>
      <p:bldP spid="33" grpId="0"/>
      <p:bldP spid="34" grpId="0"/>
      <p:bldP spid="35" grpId="0" animBg="1"/>
      <p:bldP spid="36" grpId="0"/>
      <p:bldP spid="39" grpId="0" animBg="1"/>
      <p:bldP spid="40" grpId="0"/>
      <p:bldP spid="41" grpId="0" animBg="1"/>
      <p:bldP spid="45" grpId="0"/>
      <p:bldP spid="46" grpId="0" animBg="1"/>
      <p:bldP spid="47" grpId="0" animBg="1"/>
      <p:bldP spid="49" grpId="0"/>
      <p:bldP spid="56" grpId="0" animBg="1"/>
      <p:bldP spid="58" grpId="0"/>
      <p:bldP spid="59" grpId="0"/>
      <p:bldP spid="63" grpId="0" animBg="1"/>
      <p:bldP spid="64" grpId="0" animBg="1"/>
      <p:bldP spid="68" grpId="0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7374FD-3F1C-47EA-8C31-07C68368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30F5FB-8487-46D8-9762-7194557C8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5E74C2-1201-4951-8CA5-EF1F60355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426" y="0"/>
            <a:ext cx="9057148" cy="104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5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CAD853-2C70-4136-B29D-6E693FCA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Integrated Assessment Models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A90E9-B19F-4993-8A82-6B37AA2EA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598"/>
            <a:ext cx="10515600" cy="5188238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Numerical models</a:t>
            </a:r>
          </a:p>
          <a:p>
            <a:pPr lvl="1"/>
            <a:r>
              <a:rPr lang="en-GB" noProof="0" dirty="0"/>
              <a:t>DICE 2013 (Nordhaus, 2014)</a:t>
            </a:r>
          </a:p>
          <a:p>
            <a:pPr lvl="1"/>
            <a:r>
              <a:rPr lang="en-GB" noProof="0" dirty="0"/>
              <a:t>DICE 2016 (Nordhaus, 2017)</a:t>
            </a:r>
          </a:p>
          <a:p>
            <a:pPr lvl="1"/>
            <a:r>
              <a:rPr lang="en-GB" noProof="0" dirty="0"/>
              <a:t>FUND 3.11 (</a:t>
            </a:r>
            <a:r>
              <a:rPr lang="en-GB" noProof="0" dirty="0" err="1"/>
              <a:t>Waldhoff</a:t>
            </a:r>
            <a:r>
              <a:rPr lang="en-GB" noProof="0" dirty="0"/>
              <a:t>, </a:t>
            </a:r>
            <a:r>
              <a:rPr lang="en-GB" noProof="0" dirty="0" err="1"/>
              <a:t>Anthoff</a:t>
            </a:r>
            <a:r>
              <a:rPr lang="en-GB" noProof="0" dirty="0"/>
              <a:t>, Toll  2014)</a:t>
            </a:r>
          </a:p>
          <a:p>
            <a:pPr lvl="1"/>
            <a:r>
              <a:rPr lang="en-GB" noProof="0" dirty="0"/>
              <a:t>PAGE 09 (Hope, 2013)</a:t>
            </a:r>
          </a:p>
          <a:p>
            <a:r>
              <a:rPr lang="en-GB" noProof="0" dirty="0"/>
              <a:t>Analytical models</a:t>
            </a:r>
          </a:p>
          <a:p>
            <a:pPr lvl="1"/>
            <a:r>
              <a:rPr lang="en-GB" noProof="0" dirty="0" err="1"/>
              <a:t>Golosov</a:t>
            </a:r>
            <a:r>
              <a:rPr lang="en-GB" noProof="0" dirty="0"/>
              <a:t>, Hassler, </a:t>
            </a:r>
            <a:r>
              <a:rPr lang="en-GB" noProof="0" dirty="0" err="1"/>
              <a:t>Krusell</a:t>
            </a:r>
            <a:r>
              <a:rPr lang="en-GB" noProof="0" dirty="0"/>
              <a:t>, </a:t>
            </a:r>
            <a:r>
              <a:rPr lang="en-GB" noProof="0" dirty="0" err="1"/>
              <a:t>Tsyvinski</a:t>
            </a:r>
            <a:r>
              <a:rPr lang="en-GB" noProof="0" dirty="0"/>
              <a:t> (</a:t>
            </a:r>
            <a:r>
              <a:rPr lang="en-GB" noProof="0" dirty="0" err="1"/>
              <a:t>Econometrica</a:t>
            </a:r>
            <a:r>
              <a:rPr lang="en-GB" noProof="0" dirty="0"/>
              <a:t>, 2014)</a:t>
            </a:r>
          </a:p>
          <a:p>
            <a:pPr lvl="1"/>
            <a:r>
              <a:rPr lang="en-GB" noProof="0" dirty="0"/>
              <a:t>Lemoine &amp; </a:t>
            </a:r>
            <a:r>
              <a:rPr lang="en-GB" noProof="0" dirty="0" err="1"/>
              <a:t>Rudik</a:t>
            </a:r>
            <a:r>
              <a:rPr lang="en-GB" noProof="0" dirty="0"/>
              <a:t> (AER, 2017)</a:t>
            </a:r>
          </a:p>
          <a:p>
            <a:pPr lvl="1"/>
            <a:r>
              <a:rPr lang="en-GB" noProof="0" dirty="0"/>
              <a:t>Gerlagh &amp; </a:t>
            </a:r>
            <a:r>
              <a:rPr lang="en-GB" noProof="0" dirty="0" err="1"/>
              <a:t>Liski</a:t>
            </a:r>
            <a:r>
              <a:rPr lang="en-GB" noProof="0" dirty="0"/>
              <a:t> (JEEA, 2018)</a:t>
            </a:r>
          </a:p>
          <a:p>
            <a:r>
              <a:rPr lang="en-GB" noProof="0" dirty="0"/>
              <a:t>CMIP5 </a:t>
            </a:r>
            <a:r>
              <a:rPr lang="en-GB" noProof="0" dirty="0" err="1"/>
              <a:t>modeling</a:t>
            </a:r>
            <a:r>
              <a:rPr lang="en-GB" noProof="0" dirty="0"/>
              <a:t> ensemble</a:t>
            </a:r>
          </a:p>
          <a:p>
            <a:pPr lvl="1"/>
            <a:r>
              <a:rPr lang="en-GB" noProof="0" dirty="0" err="1"/>
              <a:t>Joos</a:t>
            </a:r>
            <a:r>
              <a:rPr lang="en-GB" noProof="0" dirty="0"/>
              <a:t> et al. (2013)</a:t>
            </a:r>
          </a:p>
          <a:p>
            <a:pPr lvl="1"/>
            <a:r>
              <a:rPr lang="en-GB" noProof="0" dirty="0"/>
              <a:t>FAIR (Millar, Nicholls, </a:t>
            </a:r>
            <a:r>
              <a:rPr lang="en-GB" noProof="0" dirty="0" err="1"/>
              <a:t>Friedlingstein</a:t>
            </a:r>
            <a:r>
              <a:rPr lang="en-GB" noProof="0" dirty="0"/>
              <a:t>, Allen 2017)</a:t>
            </a:r>
          </a:p>
          <a:p>
            <a:pPr lvl="1"/>
            <a:r>
              <a:rPr lang="en-GB" noProof="0" dirty="0"/>
              <a:t>Geoffroy et al. (2013)</a:t>
            </a:r>
          </a:p>
        </p:txBody>
      </p:sp>
    </p:spTree>
    <p:extLst>
      <p:ext uri="{BB962C8B-B14F-4D97-AF65-F5344CB8AC3E}">
        <p14:creationId xmlns:p14="http://schemas.microsoft.com/office/powerpoint/2010/main" val="32907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8465F-4287-44DB-B611-56A1CD1F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Elements of a climate model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E0A4CA-EB8A-47E4-854B-6C78DAD5A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ED2571D-F2CF-47C3-A793-240743A16875}"/>
              </a:ext>
            </a:extLst>
          </p:cNvPr>
          <p:cNvSpPr/>
          <p:nvPr/>
        </p:nvSpPr>
        <p:spPr>
          <a:xfrm>
            <a:off x="384463" y="2572929"/>
            <a:ext cx="3075709" cy="1091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Emissions</a:t>
            </a:r>
            <a:endParaRPr lang="en-GB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C121F38-9E20-413C-8AF2-C3CCE5E90421}"/>
              </a:ext>
            </a:extLst>
          </p:cNvPr>
          <p:cNvSpPr/>
          <p:nvPr/>
        </p:nvSpPr>
        <p:spPr>
          <a:xfrm>
            <a:off x="3768436" y="2572929"/>
            <a:ext cx="3442855" cy="1091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Concentration </a:t>
            </a:r>
            <a:endParaRPr lang="en-GB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0EC25F7-E21F-48BE-9189-8F9519CA6391}"/>
              </a:ext>
            </a:extLst>
          </p:cNvPr>
          <p:cNvSpPr/>
          <p:nvPr/>
        </p:nvSpPr>
        <p:spPr>
          <a:xfrm>
            <a:off x="7748155" y="2572929"/>
            <a:ext cx="3442855" cy="1091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Warming</a:t>
            </a:r>
            <a:endParaRPr lang="en-GB" dirty="0"/>
          </a:p>
        </p:txBody>
      </p:sp>
      <p:sp>
        <p:nvSpPr>
          <p:cNvPr id="9" name="Flèche : courbe vers le haut 8">
            <a:extLst>
              <a:ext uri="{FF2B5EF4-FFF2-40B4-BE49-F238E27FC236}">
                <a16:creationId xmlns:a16="http://schemas.microsoft.com/office/drawing/2014/main" id="{10257449-2DBF-4358-BFE9-04DCD2F35C4E}"/>
              </a:ext>
            </a:extLst>
          </p:cNvPr>
          <p:cNvSpPr/>
          <p:nvPr/>
        </p:nvSpPr>
        <p:spPr>
          <a:xfrm>
            <a:off x="2005445" y="3851010"/>
            <a:ext cx="3314700" cy="5818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lèche : courbe vers le haut 9">
            <a:extLst>
              <a:ext uri="{FF2B5EF4-FFF2-40B4-BE49-F238E27FC236}">
                <a16:creationId xmlns:a16="http://schemas.microsoft.com/office/drawing/2014/main" id="{09DCC8AC-4353-4FFB-986D-0AFABC81135C}"/>
              </a:ext>
            </a:extLst>
          </p:cNvPr>
          <p:cNvSpPr/>
          <p:nvPr/>
        </p:nvSpPr>
        <p:spPr>
          <a:xfrm>
            <a:off x="5763491" y="3851010"/>
            <a:ext cx="3314700" cy="5818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2818352-A9A8-4CB5-A758-B5C3E838B720}"/>
              </a:ext>
            </a:extLst>
          </p:cNvPr>
          <p:cNvSpPr txBox="1"/>
          <p:nvPr/>
        </p:nvSpPr>
        <p:spPr>
          <a:xfrm>
            <a:off x="2467842" y="4432901"/>
            <a:ext cx="304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Joos et al. (2013)</a:t>
            </a:r>
          </a:p>
          <a:p>
            <a:r>
              <a:rPr lang="fr-BE" dirty="0"/>
              <a:t>FAIR (2017)</a:t>
            </a:r>
            <a:endParaRPr lang="en-GB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F617794-34F5-4E40-B679-962F98A942A5}"/>
              </a:ext>
            </a:extLst>
          </p:cNvPr>
          <p:cNvSpPr txBox="1"/>
          <p:nvPr/>
        </p:nvSpPr>
        <p:spPr>
          <a:xfrm>
            <a:off x="6483927" y="455113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Geoffroy et al. (2013)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4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37915-9E9D-415C-98C1-33B3C13E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Too much delay between emissions and warming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C6DD15-37E6-4E1F-8D87-C9E5DB831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5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0C28D3-C03C-4E1D-8DE6-FF780780C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66" y="681037"/>
            <a:ext cx="9427934" cy="63108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9284D4-2DC9-4259-83C6-11563ED9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934700" cy="1325563"/>
          </a:xfrm>
        </p:spPr>
        <p:txBody>
          <a:bodyPr/>
          <a:lstStyle/>
          <a:p>
            <a:r>
              <a:rPr lang="en-GB" noProof="0" dirty="0"/>
              <a:t>Impact response function for an emission pulse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120501-1F0F-4200-9020-073396B8C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40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975E60-5474-47B6-B8BE-8AC133CCE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74" y="729746"/>
            <a:ext cx="8520544" cy="60347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8D5CC99-D49C-413D-83EF-D7C1CD2A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noProof="0" dirty="0"/>
              <a:t>Carbon absorption models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6B3359-ECC2-43AC-93CC-D93AFC8C5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2233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Microsoft Office PowerPoint</Application>
  <PresentationFormat>Breitbild</PresentationFormat>
  <Paragraphs>171</Paragraphs>
  <Slides>32</Slides>
  <Notes>12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Segoe UI Emoji</vt:lpstr>
      <vt:lpstr>Thème Office</vt:lpstr>
      <vt:lpstr>Are economists getting  climate dynamics right?  And does it matter?</vt:lpstr>
      <vt:lpstr>Outline</vt:lpstr>
      <vt:lpstr>Motivation</vt:lpstr>
      <vt:lpstr>PowerPoint-Präsentation</vt:lpstr>
      <vt:lpstr>Integrated Assessment Models</vt:lpstr>
      <vt:lpstr>The Elements of a climate model</vt:lpstr>
      <vt:lpstr>Too much delay between emissions and warming</vt:lpstr>
      <vt:lpstr>Impact response function for an emission pulse</vt:lpstr>
      <vt:lpstr>Carbon absorption models</vt:lpstr>
      <vt:lpstr>Thermal inertia models</vt:lpstr>
      <vt:lpstr>Saturation of carbon sinks</vt:lpstr>
      <vt:lpstr>Absorption speed under future CO2 conc.</vt:lpstr>
      <vt:lpstr>Does it matter?</vt:lpstr>
      <vt:lpstr>Welfare maximising paths: Emissions</vt:lpstr>
      <vt:lpstr>Welfare maximising paths: Social Cost of Carbon</vt:lpstr>
      <vt:lpstr>PowerPoint-Präsentation</vt:lpstr>
      <vt:lpstr>2°C cost-minimzing paths: Carbon Price</vt:lpstr>
      <vt:lpstr>2°C cost-minimizing paths: Emissions</vt:lpstr>
      <vt:lpstr>PowerPoint-Präsentation</vt:lpstr>
      <vt:lpstr>The isolated effect of  delay and carbon feedbacks</vt:lpstr>
      <vt:lpstr>Welfare maximising paths </vt:lpstr>
      <vt:lpstr>2°C cost-minimising paths</vt:lpstr>
      <vt:lpstr>The discount rate matters less </vt:lpstr>
      <vt:lpstr>ΔT=1,6 E_cum    </vt:lpstr>
      <vt:lpstr>Conclusion</vt:lpstr>
      <vt:lpstr>Future research </vt:lpstr>
      <vt:lpstr>Thank you </vt:lpstr>
      <vt:lpstr>Ricke &amp; Caldeira 2014 (ERL) </vt:lpstr>
      <vt:lpstr>Matthews, Gillett, Stott Zickfeld, 2009 (Nature)</vt:lpstr>
      <vt:lpstr>Carbon absorption models</vt:lpstr>
      <vt:lpstr>Temperature inertia models</vt:lpstr>
      <vt:lpstr>Transient climate response to carbon emissions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economists getting climate dynamics right  and does it matter?</dc:title>
  <dc:creator>Frank VENMANS</dc:creator>
  <cp:lastModifiedBy>Rezai, Armon</cp:lastModifiedBy>
  <cp:revision>76</cp:revision>
  <dcterms:created xsi:type="dcterms:W3CDTF">2019-11-27T12:54:43Z</dcterms:created>
  <dcterms:modified xsi:type="dcterms:W3CDTF">2020-02-21T11:43:16Z</dcterms:modified>
</cp:coreProperties>
</file>