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5" r:id="rId2"/>
    <p:sldId id="311" r:id="rId3"/>
    <p:sldId id="256" r:id="rId4"/>
    <p:sldId id="306" r:id="rId5"/>
    <p:sldId id="312" r:id="rId6"/>
    <p:sldId id="318" r:id="rId7"/>
    <p:sldId id="289" r:id="rId8"/>
    <p:sldId id="307" r:id="rId9"/>
    <p:sldId id="330" r:id="rId10"/>
    <p:sldId id="271" r:id="rId11"/>
    <p:sldId id="331" r:id="rId12"/>
    <p:sldId id="291" r:id="rId13"/>
    <p:sldId id="332" r:id="rId14"/>
    <p:sldId id="272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5A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41"/>
    <p:restoredTop sz="93078"/>
  </p:normalViewPr>
  <p:slideViewPr>
    <p:cSldViewPr snapToGrid="0" snapToObjects="1">
      <p:cViewPr>
        <p:scale>
          <a:sx n="87" d="100"/>
          <a:sy n="87" d="100"/>
        </p:scale>
        <p:origin x="149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1B188-2C3B-5B4E-8A4C-26AC60A64FD9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E2980-B6C4-3347-BF71-2E9235825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49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09" indent="-233309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2ADA4-7E7E-A74A-A829-111168EA24B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6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1400" baseline="0" dirty="0"/>
              <a:t>Add sensors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8BCA-E14B-A441-AAED-D338E8BF95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9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E2980-B6C4-3347-BF71-2E9235825F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6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1400" baseline="0" dirty="0"/>
              <a:t>Add sensors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8BCA-E14B-A441-AAED-D338E8BF95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4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8BCA-E14B-A441-AAED-D338E8BF95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6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E2980-B6C4-3347-BF71-2E9235825F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57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E2980-B6C4-3347-BF71-2E9235825F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E2980-B6C4-3347-BF71-2E9235825F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39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E2980-B6C4-3347-BF71-2E9235825F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3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6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ment slide - Left dark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mage"/>
          <p:cNvSpPr>
            <a:spLocks noGrp="1"/>
          </p:cNvSpPr>
          <p:nvPr>
            <p:ph type="pic" idx="13"/>
          </p:nvPr>
        </p:nvSpPr>
        <p:spPr>
          <a:xfrm>
            <a:off x="3646488" y="0"/>
            <a:ext cx="8545494" cy="68833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83" name="Rectangle"/>
          <p:cNvSpPr/>
          <p:nvPr/>
        </p:nvSpPr>
        <p:spPr>
          <a:xfrm>
            <a:off x="-435" y="-12660"/>
            <a:ext cx="3725150" cy="6883319"/>
          </a:xfrm>
          <a:prstGeom prst="rect">
            <a:avLst/>
          </a:prstGeom>
          <a:solidFill>
            <a:srgbClr val="17181A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349250">
              <a:lnSpc>
                <a:spcPct val="120000"/>
              </a:lnSpc>
              <a:spcBef>
                <a:spcPts val="2000"/>
              </a:spcBef>
              <a:defRPr sz="4000">
                <a:solidFill>
                  <a:srgbClr val="53585F"/>
                </a:solidFill>
              </a:defRPr>
            </a:pPr>
            <a:endParaRPr sz="2000"/>
          </a:p>
        </p:txBody>
      </p:sp>
      <p:pic>
        <p:nvPicPr>
          <p:cNvPr id="184" name="small_logo-white.png" descr="small_logo-whi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53" y="312877"/>
            <a:ext cx="2228851" cy="471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ECTION TITLE - LIGHT BACKGROUND"/>
          <p:cNvSpPr txBox="1">
            <a:spLocks noGrp="1"/>
          </p:cNvSpPr>
          <p:nvPr>
            <p:ph type="body" sz="quarter" idx="14"/>
          </p:nvPr>
        </p:nvSpPr>
        <p:spPr>
          <a:xfrm>
            <a:off x="393289" y="1267810"/>
            <a:ext cx="3005476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000" cap="all"/>
            </a:lvl1pPr>
          </a:lstStyle>
          <a:p>
            <a:r>
              <a:t>SECTION TITLE - LIGHT BACKGROUND</a:t>
            </a:r>
          </a:p>
        </p:txBody>
      </p:sp>
      <p:sp>
        <p:nvSpPr>
          <p:cNvPr id="186" name="THE TITLE CAN  SPAN THREE LINES AS NECESSARY"/>
          <p:cNvSpPr txBox="1">
            <a:spLocks noGrp="1"/>
          </p:cNvSpPr>
          <p:nvPr>
            <p:ph type="body" sz="quarter" idx="15"/>
          </p:nvPr>
        </p:nvSpPr>
        <p:spPr>
          <a:xfrm>
            <a:off x="393289" y="1483710"/>
            <a:ext cx="3005476" cy="13849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b="1" cap="all"/>
            </a:lvl1pPr>
          </a:lstStyle>
          <a:p>
            <a:r>
              <a:t>THE TITLE CAN  SPAN THREE LINES AS NECESSARY</a:t>
            </a:r>
          </a:p>
        </p:txBody>
      </p:sp>
      <p:sp>
        <p:nvSpPr>
          <p:cNvPr id="187" name="Insert longer form commentary here. The quick grey dolphin jumps over the  bright orange drone. The quick grey dolphin jumps over the  bright orange drone.…"/>
          <p:cNvSpPr txBox="1">
            <a:spLocks noGrp="1"/>
          </p:cNvSpPr>
          <p:nvPr>
            <p:ph type="body" sz="quarter" idx="16"/>
          </p:nvPr>
        </p:nvSpPr>
        <p:spPr>
          <a:xfrm>
            <a:off x="378246" y="2687160"/>
            <a:ext cx="3035562" cy="3791695"/>
          </a:xfrm>
          <a:prstGeom prst="rect">
            <a:avLst/>
          </a:prstGeom>
        </p:spPr>
        <p:txBody>
          <a:bodyPr anchor="t"/>
          <a:lstStyle>
            <a:lvl1pPr marL="0" indent="0" defTabSz="247967">
              <a:spcBef>
                <a:spcPts val="700"/>
              </a:spcBef>
              <a:buSzTx/>
              <a:buNone/>
              <a:defRPr sz="2840"/>
            </a:lvl1pPr>
          </a:lstStyle>
          <a:p>
            <a:pPr marL="0" indent="0" defTabSz="495934">
              <a:spcBef>
                <a:spcPts val="1400"/>
              </a:spcBef>
              <a:buSzTx/>
              <a:buNone/>
              <a:defRPr sz="2840"/>
            </a:pPr>
            <a:r>
              <a:t>Insert longer form commentary here. The quick grey dolphin jumps over the  bright orange drone. The quick grey dolphin jumps over the  bright orange drone. </a:t>
            </a:r>
          </a:p>
          <a:p>
            <a:pPr marL="0" indent="0" defTabSz="495934">
              <a:spcBef>
                <a:spcPts val="1400"/>
              </a:spcBef>
              <a:buSzTx/>
              <a:buNone/>
              <a:defRPr sz="2840"/>
            </a:pPr>
            <a:r>
              <a:t>The quick grey dolphin jumps over the  bright orange drone. The quick grey dolphin jumps over the  bright orange drone. </a:t>
            </a:r>
          </a:p>
          <a:p>
            <a:pPr marL="0" indent="0" defTabSz="495934">
              <a:spcBef>
                <a:spcPts val="1400"/>
              </a:spcBef>
              <a:buSzTx/>
              <a:buNone/>
              <a:defRPr sz="2840"/>
            </a:pPr>
            <a:r>
              <a:t>The quick grey dolphin jumps over the  bright orange drone. The quick grey dolphin jumps over the  bright orange drone. The quick brown fox jumps over the bright orange drone.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3919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5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3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3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7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alphaModFix amt="26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0"/>
                    </a14:imgEffect>
                    <a14:imgEffect>
                      <a14:colorTemperature colorTemp="4580"/>
                    </a14:imgEffect>
                    <a14:imgEffect>
                      <a14:saturation sat="75000"/>
                    </a14:imgEffect>
                    <a14:imgEffect>
                      <a14:brightnessContrast bright="1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A4D3-F8C5-8640-BF72-65D3C48C2006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BF3BB-D6B2-934A-B1F0-2901C2983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4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0.jpeg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Relationship Id="rId9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580"/>
                    </a14:imgEffect>
                    <a14:imgEffect>
                      <a14:saturation sat="75000"/>
                    </a14:imgEffect>
                    <a14:imgEffect>
                      <a14:brightnessContrast bright="1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spect="1"/>
          </p:cNvSpPr>
          <p:nvPr/>
        </p:nvSpPr>
        <p:spPr>
          <a:xfrm>
            <a:off x="-182554" y="-50292"/>
            <a:ext cx="12557108" cy="6958584"/>
          </a:xfrm>
          <a:prstGeom prst="rect">
            <a:avLst/>
          </a:prstGeom>
          <a:blipFill dpi="0" rotWithShape="1">
            <a:blip r:embed="rId5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59" t="58" r="259" b="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PMEL-meatball-logo-FINAL.png">
            <a:extLst>
              <a:ext uri="{FF2B5EF4-FFF2-40B4-BE49-F238E27FC236}">
                <a16:creationId xmlns:a16="http://schemas.microsoft.com/office/drawing/2014/main" id="{F04BE155-CEAE-4B47-9563-0028FC224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983" y="5572807"/>
            <a:ext cx="1355529" cy="135552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62748" y="178716"/>
            <a:ext cx="11173652" cy="12182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Arial Black" charset="0"/>
                <a:ea typeface="Arial Black" charset="0"/>
                <a:cs typeface="Arial Black" charset="0"/>
              </a:rPr>
              <a:t>Air-sea fluxes following the unusual summer ice retreats measured by </a:t>
            </a:r>
            <a:r>
              <a:rPr lang="en-US" sz="3000" b="1" dirty="0" err="1">
                <a:latin typeface="Arial Black" charset="0"/>
                <a:ea typeface="Arial Black" charset="0"/>
                <a:cs typeface="Arial Black" charset="0"/>
              </a:rPr>
              <a:t>saildrones</a:t>
            </a:r>
            <a:endParaRPr lang="en-US" sz="3000" b="1" dirty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749" y="1042314"/>
            <a:ext cx="9846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Dongxiao Zhang (JISAO/University of Washington and NOAA/PMEL)</a:t>
            </a:r>
          </a:p>
          <a:p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Chidong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 Zhang (NOAA/PMEL) </a:t>
            </a:r>
          </a:p>
          <a:p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J. Cross, C.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Mordy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E.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Cokelet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C.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Gentemann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A.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Chiodi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P.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Stabeno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R. Jenkins, C.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Meinig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N. Lawrence-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Slavas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H. </a:t>
            </a:r>
            <a:r>
              <a:rPr lang="en-US" b="1" i="1" dirty="0" err="1">
                <a:latin typeface="Arial" charset="0"/>
                <a:ea typeface="Arial" charset="0"/>
                <a:cs typeface="Arial" charset="0"/>
              </a:rPr>
              <a:t>Tabisola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, M. Wang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0A6FB-61DA-1943-B8AB-0A28EC9030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830" y="5745349"/>
            <a:ext cx="955586" cy="929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6836-18D1-384B-B7D1-4DD95329C6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656" y="5723634"/>
            <a:ext cx="955588" cy="9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83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TPOSanimationUKMOslow">
            <a:hlinkClick r:id="" action="ppaction://media"/>
            <a:extLst>
              <a:ext uri="{FF2B5EF4-FFF2-40B4-BE49-F238E27FC236}">
                <a16:creationId xmlns:a16="http://schemas.microsoft.com/office/drawing/2014/main" id="{0D214479-EA04-D04E-985E-0A5DD603B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30" y="116547"/>
            <a:ext cx="7678450" cy="6624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3DA88-C803-E849-AF52-FF109C1AB9C6}"/>
              </a:ext>
            </a:extLst>
          </p:cNvPr>
          <p:cNvSpPr txBox="1"/>
          <p:nvPr/>
        </p:nvSpPr>
        <p:spPr>
          <a:xfrm>
            <a:off x="7924797" y="554683"/>
            <a:ext cx="4063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Fast melting opened Bering Strait quickly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50613-BE52-EB4C-B59D-886B76C8B4BC}"/>
              </a:ext>
            </a:extLst>
          </p:cNvPr>
          <p:cNvSpPr txBox="1"/>
          <p:nvPr/>
        </p:nvSpPr>
        <p:spPr>
          <a:xfrm>
            <a:off x="7924796" y="1471225"/>
            <a:ext cx="42221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5 </a:t>
            </a:r>
            <a:r>
              <a:rPr lang="en-US" sz="2200" b="1" dirty="0" err="1"/>
              <a:t>Saildrones</a:t>
            </a:r>
            <a:r>
              <a:rPr lang="en-US" sz="2200" b="1" dirty="0"/>
              <a:t> through BS by June 4</a:t>
            </a:r>
          </a:p>
          <a:p>
            <a:endParaRPr lang="en-US" sz="2200" b="1" dirty="0"/>
          </a:p>
          <a:p>
            <a:r>
              <a:rPr lang="en-US" sz="2200" b="1" dirty="0"/>
              <a:t>1</a:t>
            </a:r>
            <a:r>
              <a:rPr lang="en-US" sz="2200" b="1" baseline="30000" dirty="0"/>
              <a:t>st</a:t>
            </a:r>
            <a:r>
              <a:rPr lang="en-US" sz="2200" b="1" dirty="0"/>
              <a:t> ice encounter June 14</a:t>
            </a:r>
          </a:p>
          <a:p>
            <a:endParaRPr lang="en-US" sz="2200" b="1" dirty="0"/>
          </a:p>
          <a:p>
            <a:r>
              <a:rPr lang="en-US" sz="2200" b="1" dirty="0"/>
              <a:t>Sampled in and near bands of floating </a:t>
            </a:r>
            <a:r>
              <a:rPr lang="en-US" sz="2200" b="1"/>
              <a:t>ice and </a:t>
            </a:r>
            <a:r>
              <a:rPr lang="en-US" sz="2200" b="1" dirty="0"/>
              <a:t>followed a profiling float June 16-26</a:t>
            </a:r>
          </a:p>
          <a:p>
            <a:endParaRPr lang="en-US" sz="2200" b="1" dirty="0"/>
          </a:p>
          <a:p>
            <a:r>
              <a:rPr lang="en-US" sz="2200" b="1" dirty="0"/>
              <a:t>Really rapid retreat of sea ice in July </a:t>
            </a:r>
          </a:p>
          <a:p>
            <a:endParaRPr lang="en-US" sz="2200" b="1" dirty="0"/>
          </a:p>
          <a:p>
            <a:r>
              <a:rPr lang="en-US" sz="2200" b="1" dirty="0" err="1"/>
              <a:t>Saildrone</a:t>
            </a:r>
            <a:r>
              <a:rPr lang="en-US" sz="2200" b="1" dirty="0"/>
              <a:t> spent much of August north of 75</a:t>
            </a:r>
            <a:r>
              <a:rPr lang="en-US" sz="2200" b="1" baseline="30000" dirty="0"/>
              <a:t>o</a:t>
            </a:r>
            <a:r>
              <a:rPr lang="en-US" sz="2200" b="1" dirty="0"/>
              <a:t>N close to and in Marginal Ice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9559C-E26B-6F4E-BAA1-163C6EE8D9F2}"/>
              </a:ext>
            </a:extLst>
          </p:cNvPr>
          <p:cNvSpPr txBox="1"/>
          <p:nvPr/>
        </p:nvSpPr>
        <p:spPr>
          <a:xfrm>
            <a:off x="45062" y="23782"/>
            <a:ext cx="419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7-day </a:t>
            </a:r>
            <a:r>
              <a:rPr lang="en-US" sz="2000" b="1" dirty="0" err="1"/>
              <a:t>Saildrone</a:t>
            </a:r>
            <a:r>
              <a:rPr lang="en-US" sz="2000" b="1" dirty="0"/>
              <a:t> Tracks over GHRSST and Ice Edge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AC693-7E18-0445-B6F7-467E10670793}"/>
              </a:ext>
            </a:extLst>
          </p:cNvPr>
          <p:cNvSpPr txBox="1"/>
          <p:nvPr/>
        </p:nvSpPr>
        <p:spPr>
          <a:xfrm>
            <a:off x="4306043" y="31224"/>
            <a:ext cx="406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observation  </a:t>
            </a:r>
            <a:r>
              <a:rPr lang="en-US" b="1" i="1" dirty="0"/>
              <a:t>vs</a:t>
            </a:r>
            <a:r>
              <a:rPr lang="en-US" b="1" dirty="0"/>
              <a:t>.  </a:t>
            </a:r>
            <a:r>
              <a:rPr lang="en-US" b="1" dirty="0">
                <a:solidFill>
                  <a:srgbClr val="FF00FF"/>
                </a:solidFill>
              </a:rPr>
              <a:t>ECMWF</a:t>
            </a:r>
            <a:r>
              <a:rPr lang="en-US" b="1" dirty="0"/>
              <a:t> </a:t>
            </a:r>
            <a:r>
              <a:rPr lang="en-US" b="1" dirty="0">
                <a:solidFill>
                  <a:srgbClr val="FF00FF"/>
                </a:solidFill>
              </a:rPr>
              <a:t>reanalysis</a:t>
            </a:r>
          </a:p>
        </p:txBody>
      </p:sp>
    </p:spTree>
    <p:extLst>
      <p:ext uri="{BB962C8B-B14F-4D97-AF65-F5344CB8AC3E}">
        <p14:creationId xmlns:p14="http://schemas.microsoft.com/office/powerpoint/2010/main" val="190922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56533" y="4368800"/>
            <a:ext cx="184731" cy="369332"/>
          </a:xfrm>
          <a:prstGeom prst="rect">
            <a:avLst/>
          </a:prstGeom>
          <a:blipFill>
            <a:blip r:embed="rId3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0335DAAF-AEBB-214E-820B-FE266E02BA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31" y="3429000"/>
            <a:ext cx="3357712" cy="2998101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3B69F9AA-EAC5-3E4D-A44C-BE73E64998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8" y="439577"/>
            <a:ext cx="3350347" cy="2998101"/>
          </a:xfrm>
          <a:prstGeom prst="rect">
            <a:avLst/>
          </a:prstGeom>
        </p:spPr>
      </p:pic>
      <p:pic>
        <p:nvPicPr>
          <p:cNvPr id="8" name="Picture 7" descr="A picture containing nature, outdoor, water, man&#10;&#10;Description automatically generated">
            <a:extLst>
              <a:ext uri="{FF2B5EF4-FFF2-40B4-BE49-F238E27FC236}">
                <a16:creationId xmlns:a16="http://schemas.microsoft.com/office/drawing/2014/main" id="{9374BA02-98A6-8743-AE55-F88112690F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683" y="576620"/>
            <a:ext cx="4372110" cy="2441095"/>
          </a:xfrm>
          <a:prstGeom prst="rect">
            <a:avLst/>
          </a:prstGeom>
        </p:spPr>
      </p:pic>
      <p:pic>
        <p:nvPicPr>
          <p:cNvPr id="12" name="Picture 11" descr="A picture containing indoor, sitting, table, cake&#10;&#10;Description automatically generated">
            <a:extLst>
              <a:ext uri="{FF2B5EF4-FFF2-40B4-BE49-F238E27FC236}">
                <a16:creationId xmlns:a16="http://schemas.microsoft.com/office/drawing/2014/main" id="{763C02A5-5866-BD4F-B02A-AE3E2ED8A6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535" y="603124"/>
            <a:ext cx="4314148" cy="2408733"/>
          </a:xfrm>
          <a:prstGeom prst="rect">
            <a:avLst/>
          </a:prstGeom>
        </p:spPr>
      </p:pic>
      <p:pic>
        <p:nvPicPr>
          <p:cNvPr id="15" name="Picture 14" descr="A close up of a glass bowl&#10;&#10;Description automatically generated">
            <a:extLst>
              <a:ext uri="{FF2B5EF4-FFF2-40B4-BE49-F238E27FC236}">
                <a16:creationId xmlns:a16="http://schemas.microsoft.com/office/drawing/2014/main" id="{44560FC7-B4D9-9A44-BFD8-9263DF0443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535" y="3540785"/>
            <a:ext cx="4422681" cy="2469330"/>
          </a:xfrm>
          <a:prstGeom prst="rect">
            <a:avLst/>
          </a:prstGeom>
        </p:spPr>
      </p:pic>
      <p:pic>
        <p:nvPicPr>
          <p:cNvPr id="19" name="Picture 18" descr="A view of the ocean&#10;&#10;Description automatically generated">
            <a:extLst>
              <a:ext uri="{FF2B5EF4-FFF2-40B4-BE49-F238E27FC236}">
                <a16:creationId xmlns:a16="http://schemas.microsoft.com/office/drawing/2014/main" id="{C38575EC-9BBD-8A4E-B87C-02907FC605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967" y="3527932"/>
            <a:ext cx="4422679" cy="24693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C15D0B-8C28-3947-9C2C-1A82A675794E}"/>
              </a:ext>
            </a:extLst>
          </p:cNvPr>
          <p:cNvSpPr txBox="1"/>
          <p:nvPr/>
        </p:nvSpPr>
        <p:spPr>
          <a:xfrm>
            <a:off x="5367130" y="132522"/>
            <a:ext cx="5876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Ice pictures by </a:t>
            </a:r>
            <a:r>
              <a:rPr lang="en-US" sz="2400" b="1" dirty="0" err="1"/>
              <a:t>Saildrone</a:t>
            </a:r>
            <a:r>
              <a:rPr lang="en-US" sz="2400" b="1" dirty="0"/>
              <a:t> 1035, June 14, 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0F6564-28DC-C34B-9AB7-939487F8529A}"/>
              </a:ext>
            </a:extLst>
          </p:cNvPr>
          <p:cNvSpPr txBox="1"/>
          <p:nvPr/>
        </p:nvSpPr>
        <p:spPr>
          <a:xfrm>
            <a:off x="5307497" y="3094382"/>
            <a:ext cx="5876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Ice pictures by </a:t>
            </a:r>
            <a:r>
              <a:rPr lang="en-US" sz="2400" b="1" dirty="0" err="1"/>
              <a:t>Saildrone</a:t>
            </a:r>
            <a:r>
              <a:rPr lang="en-US" sz="2400" b="1" dirty="0"/>
              <a:t> 1035, June 21, 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C2FF3-52D5-A44C-BA09-4936D2FEDDA3}"/>
              </a:ext>
            </a:extLst>
          </p:cNvPr>
          <p:cNvSpPr txBox="1"/>
          <p:nvPr/>
        </p:nvSpPr>
        <p:spPr>
          <a:xfrm>
            <a:off x="0" y="70836"/>
            <a:ext cx="3537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/>
              <a:t>Saildrone</a:t>
            </a:r>
            <a:r>
              <a:rPr lang="en-US" sz="1500" b="1" dirty="0"/>
              <a:t> tracks on HYCOM SST prediction</a:t>
            </a:r>
          </a:p>
        </p:txBody>
      </p:sp>
    </p:spTree>
    <p:extLst>
      <p:ext uri="{BB962C8B-B14F-4D97-AF65-F5344CB8AC3E}">
        <p14:creationId xmlns:p14="http://schemas.microsoft.com/office/powerpoint/2010/main" val="2828319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56533" y="4368800"/>
            <a:ext cx="184731" cy="369332"/>
          </a:xfrm>
          <a:prstGeom prst="rect">
            <a:avLst/>
          </a:prstGeom>
          <a:blipFill>
            <a:blip r:embed="rId3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75677-FC41-694E-9660-1CDBD1C09FB9}"/>
              </a:ext>
            </a:extLst>
          </p:cNvPr>
          <p:cNvSpPr txBox="1"/>
          <p:nvPr/>
        </p:nvSpPr>
        <p:spPr>
          <a:xfrm>
            <a:off x="2153455" y="6045701"/>
            <a:ext cx="809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Observation SD 1035 vs. </a:t>
            </a:r>
            <a:r>
              <a:rPr lang="en-US" sz="2800" b="1" dirty="0">
                <a:solidFill>
                  <a:srgbClr val="FF0000"/>
                </a:solidFill>
              </a:rPr>
              <a:t>ERA5 reanalysis  </a:t>
            </a:r>
            <a:r>
              <a:rPr lang="en-US" sz="2800" b="1" dirty="0">
                <a:solidFill>
                  <a:schemeClr val="accent1"/>
                </a:solidFill>
              </a:rPr>
              <a:t>(June 2019)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Bias=ERA5-Observation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7B901-4BF2-FB43-9070-A2A06A4E3A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71" y="375444"/>
            <a:ext cx="5295014" cy="17221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C50733-1CF4-9543-A079-05885A9C5237}"/>
              </a:ext>
            </a:extLst>
          </p:cNvPr>
          <p:cNvSpPr txBox="1"/>
          <p:nvPr/>
        </p:nvSpPr>
        <p:spPr>
          <a:xfrm>
            <a:off x="572465" y="55471"/>
            <a:ext cx="400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Cor.=0.86, RMSE=1.1m/s, Bias=-0.31m/s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0D56B3-B261-1C43-9CAC-5CD774F03F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72" y="2371155"/>
            <a:ext cx="5235869" cy="17190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3AF9E9-83D9-BC49-9974-820F2AB8FB34}"/>
              </a:ext>
            </a:extLst>
          </p:cNvPr>
          <p:cNvSpPr txBox="1"/>
          <p:nvPr/>
        </p:nvSpPr>
        <p:spPr>
          <a:xfrm>
            <a:off x="563219" y="2016907"/>
            <a:ext cx="4352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Cor.=0.78, RMSE=0.5 0g/kg, Bias=-0.28 g/kg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FA4FA-E272-0E45-888D-5EE06800A9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14" y="4335329"/>
            <a:ext cx="5331940" cy="17190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4547FBE-5B46-564F-BF1F-1EB6FAF6A8D0}"/>
              </a:ext>
            </a:extLst>
          </p:cNvPr>
          <p:cNvSpPr txBox="1"/>
          <p:nvPr/>
        </p:nvSpPr>
        <p:spPr>
          <a:xfrm>
            <a:off x="569845" y="4011892"/>
            <a:ext cx="378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Cor.=0.67, RMSE=1.7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C, Bias=-0.63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A7D5F-51BB-1F48-8C11-149A99D59C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322" y="377924"/>
            <a:ext cx="5308900" cy="17190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B98FD9-F9C5-5447-B4C1-54610F5D9B77}"/>
              </a:ext>
            </a:extLst>
          </p:cNvPr>
          <p:cNvSpPr txBox="1"/>
          <p:nvPr/>
        </p:nvSpPr>
        <p:spPr>
          <a:xfrm>
            <a:off x="6398272" y="32175"/>
            <a:ext cx="385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Cor.=-0.03, RMSE=2.3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C, Bias=-0.95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C52E04-0D4A-C444-8498-E45A708438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527" y="4361742"/>
            <a:ext cx="5291169" cy="17190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55A35E5-58C7-7247-8F9E-7A1D2FFDD878}"/>
              </a:ext>
            </a:extLst>
          </p:cNvPr>
          <p:cNvSpPr txBox="1"/>
          <p:nvPr/>
        </p:nvSpPr>
        <p:spPr>
          <a:xfrm>
            <a:off x="6398272" y="4022493"/>
            <a:ext cx="440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Cor.=0.49, RMSE=25.1W/m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, Bias=-3.7W/m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7004BE-7475-684B-B2F9-953725A38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999" y="2376781"/>
            <a:ext cx="5332630" cy="171907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ACB99B9-6B2E-3140-AD81-34072B687221}"/>
              </a:ext>
            </a:extLst>
          </p:cNvPr>
          <p:cNvSpPr txBox="1"/>
          <p:nvPr/>
        </p:nvSpPr>
        <p:spPr>
          <a:xfrm>
            <a:off x="6398272" y="2023747"/>
            <a:ext cx="4042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Cor.=0.9, RMSE=76W/m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, Bias=2.4W/m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560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56533" y="4368800"/>
            <a:ext cx="184731" cy="369332"/>
          </a:xfrm>
          <a:prstGeom prst="rect">
            <a:avLst/>
          </a:prstGeom>
          <a:blipFill>
            <a:blip r:embed="rId2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C21277-F1E7-B741-A759-39FF375ABE1D}"/>
              </a:ext>
            </a:extLst>
          </p:cNvPr>
          <p:cNvSpPr txBox="1"/>
          <p:nvPr/>
        </p:nvSpPr>
        <p:spPr>
          <a:xfrm>
            <a:off x="6376632" y="4123080"/>
            <a:ext cx="440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Cor.=0.73, RMSE=20.1W/m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, Bias=-2.3W/m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E75677-FC41-694E-9660-1CDBD1C09FB9}"/>
              </a:ext>
            </a:extLst>
          </p:cNvPr>
          <p:cNvSpPr txBox="1"/>
          <p:nvPr/>
        </p:nvSpPr>
        <p:spPr>
          <a:xfrm>
            <a:off x="2157475" y="6077002"/>
            <a:ext cx="8797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Observation SD 1035 - </a:t>
            </a:r>
            <a:r>
              <a:rPr lang="en-US" sz="2800" b="1" dirty="0">
                <a:solidFill>
                  <a:srgbClr val="FF0000"/>
                </a:solidFill>
              </a:rPr>
              <a:t>ERA5 reanalysis </a:t>
            </a:r>
            <a:r>
              <a:rPr lang="en-US" sz="2800" b="1" dirty="0">
                <a:solidFill>
                  <a:schemeClr val="accent1"/>
                </a:solidFill>
              </a:rPr>
              <a:t>(May – Sept. 2019)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Bias=ERA5-Observation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C50733-1CF4-9543-A079-05885A9C5237}"/>
              </a:ext>
            </a:extLst>
          </p:cNvPr>
          <p:cNvSpPr txBox="1"/>
          <p:nvPr/>
        </p:nvSpPr>
        <p:spPr>
          <a:xfrm>
            <a:off x="467368" y="23971"/>
            <a:ext cx="411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Cor.=0.93, RMSE=1.06m/s, Bias=-0.27m/s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3AF9E9-83D9-BC49-9974-820F2AB8FB34}"/>
              </a:ext>
            </a:extLst>
          </p:cNvPr>
          <p:cNvSpPr txBox="1"/>
          <p:nvPr/>
        </p:nvSpPr>
        <p:spPr>
          <a:xfrm>
            <a:off x="456213" y="2094417"/>
            <a:ext cx="446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Cor.=0.91, RMSE=0.44 0g/kg, Bias=-0.26 g/kg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547FBE-5B46-564F-BF1F-1EB6FAF6A8D0}"/>
              </a:ext>
            </a:extLst>
          </p:cNvPr>
          <p:cNvSpPr txBox="1"/>
          <p:nvPr/>
        </p:nvSpPr>
        <p:spPr>
          <a:xfrm>
            <a:off x="484143" y="4117395"/>
            <a:ext cx="378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Cor.=0.88, RMSE=1.24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C, Bias=-0.25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B98FD9-F9C5-5447-B4C1-54610F5D9B77}"/>
              </a:ext>
            </a:extLst>
          </p:cNvPr>
          <p:cNvSpPr txBox="1"/>
          <p:nvPr/>
        </p:nvSpPr>
        <p:spPr>
          <a:xfrm>
            <a:off x="6405204" y="19128"/>
            <a:ext cx="366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Cor.=0.8, RMSE=1.51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C, Bias=-0.61</a:t>
            </a:r>
            <a:r>
              <a:rPr lang="en-US" b="1" baseline="30000" dirty="0">
                <a:solidFill>
                  <a:srgbClr val="0070C0"/>
                </a:solidFill>
              </a:rPr>
              <a:t>o</a:t>
            </a:r>
            <a:r>
              <a:rPr lang="en-US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942ACA-7982-1445-AB90-E2FDC03B6DA6}"/>
              </a:ext>
            </a:extLst>
          </p:cNvPr>
          <p:cNvSpPr txBox="1"/>
          <p:nvPr/>
        </p:nvSpPr>
        <p:spPr>
          <a:xfrm>
            <a:off x="6345317" y="2079787"/>
            <a:ext cx="422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Cor.=0.9, RMSE=74.8W/m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, Bias=6.5W/m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3D1F6-D2F8-BE44-81B5-EDADA9BCB7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213" y="4441505"/>
            <a:ext cx="5372100" cy="1719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F806B-A24D-054E-ACFC-9701E68C8B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712" y="350392"/>
            <a:ext cx="5235102" cy="1719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A0F19-24C1-274A-A1EA-632AD21537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33" y="4441808"/>
            <a:ext cx="5258010" cy="1719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A3C7D1-E88E-1649-8EF3-E0F9ACCBC3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9" y="2435225"/>
            <a:ext cx="5302333" cy="1719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A71BB-9741-1B47-A477-4A17DC40EF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19" y="378039"/>
            <a:ext cx="5292044" cy="1719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7BA53-3FA7-EF4C-90E5-607FE6AA40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990" y="2457776"/>
            <a:ext cx="5348226" cy="17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6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4580"/>
                    </a14:imgEffect>
                    <a14:imgEffect>
                      <a14:saturation sat="75000"/>
                    </a14:imgEffect>
                    <a14:imgEffect>
                      <a14:brightnessContrast bright="1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" y="1168558"/>
            <a:ext cx="6091749" cy="2721353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en-US" sz="2000" b="1" dirty="0"/>
              <a:t>Reliable, long-range, long-endurance, GREEN autonomous ocean observing platforms, adaptive to rapidly changing environment, ice retreating/advancing, fronts, eddies, HABs ...</a:t>
            </a:r>
          </a:p>
          <a:p>
            <a:pPr marL="457200" indent="-457200" algn="l">
              <a:buAutoNum type="arabicPeriod"/>
            </a:pPr>
            <a:r>
              <a:rPr lang="en-US" sz="2000" b="1" dirty="0"/>
              <a:t>Capable of making measurements of 22 Essential Ocean and Atmospheric Variables, including air-sea heat, momentum, CO2 fluxes, and upper ocean currents, critical for understanding air-sea interaction processes.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" y="78127"/>
            <a:ext cx="5805948" cy="67389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Conclusion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704396"/>
            <a:ext cx="388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Saildrones</a:t>
            </a:r>
            <a:r>
              <a:rPr lang="en-US" sz="2400" b="1" dirty="0"/>
              <a:t> have proven to be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6283" y="4159349"/>
            <a:ext cx="562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Future Work </a:t>
            </a:r>
            <a:r>
              <a:rPr lang="en-US" sz="2500" b="1" i="1" dirty="0">
                <a:solidFill>
                  <a:srgbClr val="FF0000"/>
                </a:solidFill>
              </a:rPr>
              <a:t>(transition to operation)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790755"/>
            <a:ext cx="120395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200" b="1" dirty="0"/>
              <a:t>Test and Improve strategies in </a:t>
            </a:r>
            <a:r>
              <a:rPr lang="en-US" sz="2200" b="1" dirty="0">
                <a:solidFill>
                  <a:srgbClr val="0070C0"/>
                </a:solidFill>
              </a:rPr>
              <a:t>navigating</a:t>
            </a:r>
            <a:r>
              <a:rPr lang="en-US" sz="2200" b="1" dirty="0"/>
              <a:t> and </a:t>
            </a:r>
            <a:r>
              <a:rPr lang="en-US" sz="2200" b="1" dirty="0">
                <a:solidFill>
                  <a:srgbClr val="C00000"/>
                </a:solidFill>
              </a:rPr>
              <a:t>target-sampling </a:t>
            </a:r>
            <a:r>
              <a:rPr lang="en-US" sz="2200" b="1" dirty="0"/>
              <a:t>complex ocean and atmospheric environments and processes. </a:t>
            </a:r>
          </a:p>
          <a:p>
            <a:pPr marL="342900" indent="-342900">
              <a:buFontTx/>
              <a:buAutoNum type="arabicPeriod"/>
            </a:pPr>
            <a:r>
              <a:rPr lang="en-US" sz="2200" b="1" dirty="0"/>
              <a:t>Evaluate the benefits of </a:t>
            </a:r>
            <a:r>
              <a:rPr lang="en-US" sz="2200" b="1" dirty="0" err="1"/>
              <a:t>saildrone</a:t>
            </a:r>
            <a:r>
              <a:rPr lang="en-US" sz="2200" b="1" dirty="0"/>
              <a:t> data (high frequency simultaneous ocean and atmospheric measurements, crossing fronts, adaptive) to Numerical Weather Prediction (NWP) and ocean prediction models.</a:t>
            </a:r>
            <a:endParaRPr lang="en-US" dirty="0"/>
          </a:p>
        </p:txBody>
      </p:sp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3017F70B-D150-C145-8EFE-883BEFA0DD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770" y="-119268"/>
            <a:ext cx="2460482" cy="3146014"/>
          </a:xfrm>
          <a:prstGeom prst="rect">
            <a:avLst/>
          </a:prstGeom>
        </p:spPr>
      </p:pic>
      <p:pic>
        <p:nvPicPr>
          <p:cNvPr id="16" name="Picture 1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80E81FD-FFE4-9C4D-8ECC-9DDD95EFAF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1864" y="275604"/>
            <a:ext cx="2122978" cy="2388350"/>
          </a:xfrm>
          <a:prstGeom prst="rect">
            <a:avLst/>
          </a:prstGeom>
        </p:spPr>
      </p:pic>
      <p:pic>
        <p:nvPicPr>
          <p:cNvPr id="18" name="Picture 17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05B29FD-0A4B-C14F-9A40-9BF9C70717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451" y="255431"/>
            <a:ext cx="1945439" cy="24231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E74388-73BA-7945-91C5-42ADBDAA44B5}"/>
              </a:ext>
            </a:extLst>
          </p:cNvPr>
          <p:cNvSpPr/>
          <p:nvPr/>
        </p:nvSpPr>
        <p:spPr>
          <a:xfrm>
            <a:off x="7520871" y="1037185"/>
            <a:ext cx="1257760" cy="276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1200" b="1" dirty="0"/>
              <a:t>Ice Fraction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40A902-B11F-E843-A5B5-19F8B1C8CDE7}"/>
              </a:ext>
            </a:extLst>
          </p:cNvPr>
          <p:cNvSpPr txBox="1"/>
          <p:nvPr/>
        </p:nvSpPr>
        <p:spPr>
          <a:xfrm>
            <a:off x="6453146" y="2625615"/>
            <a:ext cx="1085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May 1. 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55A213-16F6-B845-8138-C66BC591D2D2}"/>
              </a:ext>
            </a:extLst>
          </p:cNvPr>
          <p:cNvSpPr txBox="1"/>
          <p:nvPr/>
        </p:nvSpPr>
        <p:spPr>
          <a:xfrm>
            <a:off x="8593376" y="2645495"/>
            <a:ext cx="1092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Sept 1. 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B5EE38-04EE-4E47-8C6D-55D23FBBC111}"/>
              </a:ext>
            </a:extLst>
          </p:cNvPr>
          <p:cNvSpPr txBox="1"/>
          <p:nvPr/>
        </p:nvSpPr>
        <p:spPr>
          <a:xfrm>
            <a:off x="10190887" y="2671999"/>
            <a:ext cx="16477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Latent and Sensible </a:t>
            </a:r>
          </a:p>
          <a:p>
            <a:pPr algn="ctr"/>
            <a:r>
              <a:rPr lang="en-US" sz="1400" dirty="0"/>
              <a:t>Heat Flux (W/m</a:t>
            </a:r>
            <a:r>
              <a:rPr lang="en-US" sz="1400" baseline="30000" dirty="0"/>
              <a:t>2</a:t>
            </a:r>
            <a:r>
              <a:rPr lang="en-US" sz="1400" dirty="0"/>
              <a:t>)</a:t>
            </a:r>
            <a:endParaRPr lang="en-US" sz="1400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E2D424-9D96-E646-9821-B17379ED1B6C}"/>
              </a:ext>
            </a:extLst>
          </p:cNvPr>
          <p:cNvSpPr txBox="1"/>
          <p:nvPr/>
        </p:nvSpPr>
        <p:spPr>
          <a:xfrm>
            <a:off x="199353" y="3798995"/>
            <a:ext cx="10735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3.    Valuable for evaluating and feeding real-time data to operational numerical forecasting models.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155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251533" y="498181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A close up of a bowl&#10;&#10;Description automatically generated">
            <a:extLst>
              <a:ext uri="{FF2B5EF4-FFF2-40B4-BE49-F238E27FC236}">
                <a16:creationId xmlns:a16="http://schemas.microsoft.com/office/drawing/2014/main" id="{F223E31E-8485-1E4C-8E34-51104DDD76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78" y="916141"/>
            <a:ext cx="5167190" cy="2885015"/>
          </a:xfrm>
          <a:prstGeom prst="rect">
            <a:avLst/>
          </a:prstGeom>
        </p:spPr>
      </p:pic>
      <p:pic>
        <p:nvPicPr>
          <p:cNvPr id="21" name="Picture 20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B0839237-3F3F-CB4A-8E31-EEB5A90E05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83" y="3920165"/>
            <a:ext cx="5167190" cy="2885015"/>
          </a:xfrm>
          <a:prstGeom prst="rect">
            <a:avLst/>
          </a:prstGeom>
        </p:spPr>
      </p:pic>
      <p:pic>
        <p:nvPicPr>
          <p:cNvPr id="13" name="Picture 12" descr="A person water skiing on a snowy mountain&#10;&#10;Description automatically generated">
            <a:extLst>
              <a:ext uri="{FF2B5EF4-FFF2-40B4-BE49-F238E27FC236}">
                <a16:creationId xmlns:a16="http://schemas.microsoft.com/office/drawing/2014/main" id="{D92080ED-3EA3-8B44-9DBA-C4B9C1CAB3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642" y="3429000"/>
            <a:ext cx="5150635" cy="3436439"/>
          </a:xfrm>
          <a:prstGeom prst="rect">
            <a:avLst/>
          </a:prstGeom>
        </p:spPr>
      </p:pic>
      <p:pic>
        <p:nvPicPr>
          <p:cNvPr id="23" name="Picture 22" descr="A picture containing nature, outdoor, water, man&#10;&#10;Description automatically generated">
            <a:extLst>
              <a:ext uri="{FF2B5EF4-FFF2-40B4-BE49-F238E27FC236}">
                <a16:creationId xmlns:a16="http://schemas.microsoft.com/office/drawing/2014/main" id="{BC2C8916-2F34-744E-8BAE-E14E6ADAB7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642" y="916141"/>
            <a:ext cx="5167189" cy="2885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C627B8-BC7B-594C-A6DB-81A6E73B90B4}"/>
              </a:ext>
            </a:extLst>
          </p:cNvPr>
          <p:cNvSpPr txBox="1"/>
          <p:nvPr/>
        </p:nvSpPr>
        <p:spPr>
          <a:xfrm>
            <a:off x="4979965" y="211018"/>
            <a:ext cx="1690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937217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F0099A07-DE7B-1543-ABA0-2259D8563E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33" y="2194688"/>
            <a:ext cx="4986488" cy="4303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6A4D52-8689-C547-9397-FA6CC00F3B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821" y="2194688"/>
            <a:ext cx="3002117" cy="4310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1C1733-EC76-BA43-AF72-D5FCBDD3E1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207" y="2221192"/>
            <a:ext cx="3002118" cy="42826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480325C8-FB88-EA40-AA15-16CCC04C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34" y="0"/>
            <a:ext cx="11775334" cy="234563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+mn-lt"/>
              </a:rPr>
              <a:t>Motivation </a:t>
            </a:r>
            <a:br>
              <a:rPr lang="en-US" sz="2800" b="1" dirty="0">
                <a:latin typeface="+mn-lt"/>
              </a:rPr>
            </a:br>
            <a:r>
              <a:rPr lang="en-US" sz="2200" b="1" dirty="0">
                <a:latin typeface="+mn-lt"/>
              </a:rPr>
              <a:t>1) Vast ocean area normally covered by sea ice opens up for air-sea interaction, which will energize weather system development; </a:t>
            </a:r>
            <a:br>
              <a:rPr lang="en-US" sz="2200" b="1" dirty="0">
                <a:latin typeface="+mn-lt"/>
              </a:rPr>
            </a:br>
            <a:r>
              <a:rPr lang="en-US" sz="2200" b="1" dirty="0">
                <a:latin typeface="+mn-lt"/>
              </a:rPr>
              <a:t>2) Observe air-sea interaction in newly opened Arctic to establish a baseline dataset and to provide real time data for improving forecasts; </a:t>
            </a:r>
            <a:br>
              <a:rPr lang="en-US" sz="2200" b="1" dirty="0">
                <a:latin typeface="+mn-lt"/>
              </a:rPr>
            </a:br>
            <a:r>
              <a:rPr lang="en-US" sz="2200" b="1" dirty="0">
                <a:latin typeface="+mn-lt"/>
              </a:rPr>
              <a:t>3) Demonstrate the feasibility of using autonomous platforms for sustained observation.</a:t>
            </a:r>
            <a:br>
              <a:rPr lang="en-US" sz="2800" b="1" dirty="0">
                <a:latin typeface="+mn-lt"/>
              </a:rPr>
            </a:br>
            <a:endParaRPr lang="en-US" sz="2800" b="1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C63A11-8F6C-6E49-80DD-B522664EFCA9}"/>
              </a:ext>
            </a:extLst>
          </p:cNvPr>
          <p:cNvSpPr txBox="1"/>
          <p:nvPr/>
        </p:nvSpPr>
        <p:spPr>
          <a:xfrm>
            <a:off x="-3786809" y="-9640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D560B4-E1B3-444A-A38E-8770F6E5E58C}"/>
              </a:ext>
            </a:extLst>
          </p:cNvPr>
          <p:cNvSpPr txBox="1"/>
          <p:nvPr/>
        </p:nvSpPr>
        <p:spPr>
          <a:xfrm>
            <a:off x="689113" y="2221192"/>
            <a:ext cx="481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Ice edge 15%: Summer ice retreats further North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B7900C-1F12-2449-9646-B80FF7EC0B96}"/>
              </a:ext>
            </a:extLst>
          </p:cNvPr>
          <p:cNvSpPr txBox="1"/>
          <p:nvPr/>
        </p:nvSpPr>
        <p:spPr>
          <a:xfrm>
            <a:off x="7076661" y="2300704"/>
            <a:ext cx="118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Sept. 1982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9BCB379-8F29-644F-A5C6-71C555A58E84}"/>
              </a:ext>
            </a:extLst>
          </p:cNvPr>
          <p:cNvSpPr txBox="1"/>
          <p:nvPr/>
        </p:nvSpPr>
        <p:spPr>
          <a:xfrm>
            <a:off x="10157790" y="2307332"/>
            <a:ext cx="11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Sept. 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5D972A-3515-1743-B3B7-1B8D083F4E5B}"/>
              </a:ext>
            </a:extLst>
          </p:cNvPr>
          <p:cNvSpPr txBox="1"/>
          <p:nvPr/>
        </p:nvSpPr>
        <p:spPr>
          <a:xfrm flipH="1">
            <a:off x="4217824" y="3949149"/>
            <a:ext cx="2202013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/>
              <a:t>Ice concentration (%)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092D12-A9AD-D848-AA82-8F7218888002}"/>
              </a:ext>
            </a:extLst>
          </p:cNvPr>
          <p:cNvSpPr txBox="1"/>
          <p:nvPr/>
        </p:nvSpPr>
        <p:spPr>
          <a:xfrm>
            <a:off x="745384" y="5807905"/>
            <a:ext cx="415017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1" dirty="0"/>
              <a:t>NOAA OI Ice Concentration along 168</a:t>
            </a:r>
            <a:r>
              <a:rPr lang="en-US" b="1" baseline="30000" dirty="0"/>
              <a:t>o</a:t>
            </a:r>
            <a:r>
              <a:rPr lang="en-US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45570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CHNOLOGY OVERVIEW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bg1"/>
                </a:solidFill>
              </a:rPr>
              <a:t>TECHNOLOGY OVERVIEW</a:t>
            </a:r>
          </a:p>
        </p:txBody>
      </p:sp>
      <p:sp>
        <p:nvSpPr>
          <p:cNvPr id="206" name="SAILDRONE COLLECTS OCEAN DATA AT SCALE USING UNMANNED DRONES"/>
          <p:cNvSpPr txBox="1">
            <a:spLocks noGrp="1"/>
          </p:cNvSpPr>
          <p:nvPr>
            <p:ph type="body" idx="15"/>
          </p:nvPr>
        </p:nvSpPr>
        <p:spPr>
          <a:xfrm>
            <a:off x="393289" y="1483710"/>
            <a:ext cx="3432252" cy="12003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SAILDRONE</a:t>
            </a:r>
            <a:r>
              <a:rPr sz="2600" dirty="0"/>
              <a:t> </a:t>
            </a:r>
            <a:endParaRPr lang="en-US" sz="2600" dirty="0"/>
          </a:p>
          <a:p>
            <a:r>
              <a:rPr lang="en-US" sz="2200" dirty="0">
                <a:solidFill>
                  <a:schemeClr val="bg1"/>
                </a:solidFill>
              </a:rPr>
              <a:t>U</a:t>
            </a:r>
            <a:r>
              <a:rPr lang="en-US" sz="2200" cap="none" dirty="0">
                <a:solidFill>
                  <a:schemeClr val="bg1"/>
                </a:solidFill>
              </a:rPr>
              <a:t>noccupied</a:t>
            </a:r>
            <a:r>
              <a:rPr lang="en-US" sz="2200" dirty="0">
                <a:solidFill>
                  <a:schemeClr val="bg1"/>
                </a:solidFill>
              </a:rPr>
              <a:t> s</a:t>
            </a:r>
            <a:r>
              <a:rPr lang="en-US" sz="2200" cap="none" dirty="0">
                <a:solidFill>
                  <a:schemeClr val="bg1"/>
                </a:solidFill>
              </a:rPr>
              <a:t>urface</a:t>
            </a:r>
            <a:r>
              <a:rPr lang="en-US" sz="2200" dirty="0">
                <a:solidFill>
                  <a:schemeClr val="bg1"/>
                </a:solidFill>
              </a:rPr>
              <a:t> v</a:t>
            </a:r>
            <a:r>
              <a:rPr lang="en-US" sz="2200" cap="none" dirty="0">
                <a:solidFill>
                  <a:schemeClr val="bg1"/>
                </a:solidFill>
              </a:rPr>
              <a:t>ehicle</a:t>
            </a:r>
            <a:r>
              <a:rPr lang="en-US" sz="2200" dirty="0">
                <a:solidFill>
                  <a:schemeClr val="bg1"/>
                </a:solidFill>
              </a:rPr>
              <a:t> (USV) </a:t>
            </a:r>
            <a:endParaRPr sz="2200" dirty="0"/>
          </a:p>
        </p:txBody>
      </p:sp>
      <p:sp>
        <p:nvSpPr>
          <p:cNvPr id="207" name="A saildrone is an unmanned surface vehicle (USV) that combines wind-powered propulsion technology and solar-powered meteorological and oceanographic sensors to perform autonomous long-range data collection missions in the harshest ocean environments."/>
          <p:cNvSpPr txBox="1">
            <a:spLocks noGrp="1"/>
          </p:cNvSpPr>
          <p:nvPr>
            <p:ph type="body" idx="16"/>
          </p:nvPr>
        </p:nvSpPr>
        <p:spPr>
          <a:xfrm>
            <a:off x="181151" y="2774712"/>
            <a:ext cx="3432252" cy="37916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677545">
              <a:spcBef>
                <a:spcPts val="1900"/>
              </a:spcBef>
              <a:buSzTx/>
              <a:buNone/>
              <a:defRPr sz="3880"/>
            </a:lvl1pPr>
          </a:lstStyle>
          <a:p>
            <a:r>
              <a:rPr lang="en-US" sz="2100" b="1" dirty="0">
                <a:solidFill>
                  <a:schemeClr val="bg1"/>
                </a:solidFill>
              </a:rPr>
              <a:t>Green Tech.:		</a:t>
            </a:r>
            <a:r>
              <a:rPr lang="en-US" sz="2100" i="1" dirty="0">
                <a:solidFill>
                  <a:schemeClr val="bg1"/>
                </a:solidFill>
              </a:rPr>
              <a:t>Wind propulsion; Solar       	power electronics.</a:t>
            </a:r>
          </a:p>
          <a:p>
            <a:r>
              <a:rPr lang="en-US" sz="2100" b="1" dirty="0">
                <a:solidFill>
                  <a:schemeClr val="bg1"/>
                </a:solidFill>
              </a:rPr>
              <a:t>Long Endurance:  			</a:t>
            </a:r>
            <a:r>
              <a:rPr lang="en-US" sz="2100" i="1" dirty="0">
                <a:solidFill>
                  <a:schemeClr val="bg1"/>
                </a:solidFill>
              </a:rPr>
              <a:t>12-month; 16,100 km.</a:t>
            </a:r>
          </a:p>
          <a:p>
            <a:r>
              <a:rPr lang="en-US" sz="2100" b="1" dirty="0">
                <a:solidFill>
                  <a:schemeClr val="bg1"/>
                </a:solidFill>
              </a:rPr>
              <a:t>Large Payload: </a:t>
            </a:r>
            <a:r>
              <a:rPr lang="en-US" sz="2100" i="1" dirty="0">
                <a:solidFill>
                  <a:schemeClr val="bg1"/>
                </a:solidFill>
              </a:rPr>
              <a:t> 		&gt;100 kg; Large number 	of sensor packages.</a:t>
            </a:r>
            <a:endParaRPr sz="2100" i="1" dirty="0">
              <a:solidFill>
                <a:schemeClr val="bg1"/>
              </a:solidFill>
            </a:endParaRPr>
          </a:p>
        </p:txBody>
      </p:sp>
      <p:pic>
        <p:nvPicPr>
          <p:cNvPr id="208" name="Gen4 - reference-v2.jpg" descr="Gen4 - reference-v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714" y="-1"/>
            <a:ext cx="8496805" cy="688341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"/>
          <p:cNvSpPr/>
          <p:nvPr/>
        </p:nvSpPr>
        <p:spPr>
          <a:xfrm>
            <a:off x="3714750" y="-12660"/>
            <a:ext cx="8477250" cy="58042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6915">
                <a:srgbClr val="000000">
                  <a:alpha val="50000"/>
                </a:srgbClr>
              </a:gs>
              <a:gs pos="56740">
                <a:srgbClr val="000000">
                  <a:alpha val="0"/>
                </a:srgbClr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210" name="7.5 m / 23 ft long"/>
          <p:cNvSpPr txBox="1"/>
          <p:nvPr/>
        </p:nvSpPr>
        <p:spPr>
          <a:xfrm rot="20876653">
            <a:off x="7841342" y="5688518"/>
            <a:ext cx="1680677" cy="348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r>
              <a:rPr sz="900"/>
              <a:t>7.5 m / 23 ft long</a:t>
            </a:r>
          </a:p>
        </p:txBody>
      </p:sp>
      <p:sp>
        <p:nvSpPr>
          <p:cNvPr id="211" name="Line"/>
          <p:cNvSpPr/>
          <p:nvPr/>
        </p:nvSpPr>
        <p:spPr>
          <a:xfrm flipV="1">
            <a:off x="6206163" y="5217379"/>
            <a:ext cx="4052048" cy="869788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 len="sm"/>
            <a:tailEnd type="triangle" len="sm"/>
          </a:ln>
        </p:spPr>
        <p:txBody>
          <a:bodyPr lIns="25400" tIns="25400" rIns="25400" bIns="25400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12" name="5 m / 15 ft tall"/>
          <p:cNvSpPr txBox="1"/>
          <p:nvPr/>
        </p:nvSpPr>
        <p:spPr>
          <a:xfrm>
            <a:off x="8294843" y="1660181"/>
            <a:ext cx="1523780" cy="835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b="0">
                <a:solidFill>
                  <a:srgbClr val="FFFFFF"/>
                </a:solidFill>
              </a:defRPr>
            </a:lvl1pPr>
          </a:lstStyle>
          <a:p>
            <a:r>
              <a:rPr sz="900"/>
              <a:t>5 m / 15 ft tall</a:t>
            </a:r>
          </a:p>
        </p:txBody>
      </p:sp>
      <p:sp>
        <p:nvSpPr>
          <p:cNvPr id="213" name="Line"/>
          <p:cNvSpPr/>
          <p:nvPr/>
        </p:nvSpPr>
        <p:spPr>
          <a:xfrm flipH="1" flipV="1">
            <a:off x="7906998" y="1547957"/>
            <a:ext cx="1347262" cy="3432623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 len="sm"/>
            <a:tailEnd type="triangle" len="sm"/>
          </a:ln>
        </p:spPr>
        <p:txBody>
          <a:bodyPr lIns="25400" tIns="25400" rIns="25400" bIns="25400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214" name="wind power for…"/>
          <p:cNvSpPr txBox="1"/>
          <p:nvPr/>
        </p:nvSpPr>
        <p:spPr>
          <a:xfrm>
            <a:off x="4070779" y="2846455"/>
            <a:ext cx="2025221" cy="835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</a:defRPr>
            </a:pPr>
            <a:r>
              <a:rPr sz="900"/>
              <a:t>wind power for</a:t>
            </a:r>
          </a:p>
          <a:p>
            <a:pPr>
              <a:defRPr b="0">
                <a:solidFill>
                  <a:srgbClr val="FFFFFF"/>
                </a:solidFill>
              </a:defRPr>
            </a:pPr>
            <a:r>
              <a:rPr sz="900"/>
              <a:t>propulsion</a:t>
            </a:r>
          </a:p>
        </p:txBody>
      </p:sp>
      <p:sp>
        <p:nvSpPr>
          <p:cNvPr id="215" name="solar power…"/>
          <p:cNvSpPr txBox="1"/>
          <p:nvPr/>
        </p:nvSpPr>
        <p:spPr>
          <a:xfrm>
            <a:off x="5885938" y="4165193"/>
            <a:ext cx="1904037" cy="835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</a:defRPr>
            </a:pPr>
            <a:r>
              <a:rPr sz="900"/>
              <a:t>solar power</a:t>
            </a:r>
          </a:p>
          <a:p>
            <a:pPr>
              <a:defRPr b="0">
                <a:solidFill>
                  <a:srgbClr val="FFFFFF"/>
                </a:solidFill>
              </a:defRPr>
            </a:pPr>
            <a:r>
              <a:rPr sz="900"/>
              <a:t>for electronics</a:t>
            </a:r>
          </a:p>
        </p:txBody>
      </p:sp>
      <p:grpSp>
        <p:nvGrpSpPr>
          <p:cNvPr id="218" name="Group"/>
          <p:cNvGrpSpPr/>
          <p:nvPr/>
        </p:nvGrpSpPr>
        <p:grpSpPr>
          <a:xfrm rot="182930">
            <a:off x="10153884" y="4590362"/>
            <a:ext cx="533848" cy="515736"/>
            <a:chOff x="0" y="0"/>
            <a:chExt cx="1067695" cy="1031470"/>
          </a:xfrm>
        </p:grpSpPr>
        <p:sp>
          <p:nvSpPr>
            <p:cNvPr id="216" name="Shape"/>
            <p:cNvSpPr/>
            <p:nvPr/>
          </p:nvSpPr>
          <p:spPr>
            <a:xfrm rot="21600000">
              <a:off x="-1" y="-1"/>
              <a:ext cx="1067697" cy="1031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4" h="20440" extrusionOk="0">
                  <a:moveTo>
                    <a:pt x="932" y="4457"/>
                  </a:moveTo>
                  <a:lnTo>
                    <a:pt x="0" y="717"/>
                  </a:lnTo>
                  <a:cubicBezTo>
                    <a:pt x="6032" y="-1160"/>
                    <a:pt x="12584" y="721"/>
                    <a:pt x="16767" y="5531"/>
                  </a:cubicBezTo>
                  <a:cubicBezTo>
                    <a:pt x="20301" y="9595"/>
                    <a:pt x="21600" y="15194"/>
                    <a:pt x="20227" y="20440"/>
                  </a:cubicBezTo>
                  <a:lnTo>
                    <a:pt x="16512" y="19614"/>
                  </a:lnTo>
                  <a:cubicBezTo>
                    <a:pt x="17688" y="15312"/>
                    <a:pt x="16507" y="10698"/>
                    <a:pt x="13419" y="7529"/>
                  </a:cubicBezTo>
                  <a:cubicBezTo>
                    <a:pt x="10160" y="4185"/>
                    <a:pt x="5330" y="2997"/>
                    <a:pt x="932" y="44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17" name="Shape"/>
            <p:cNvSpPr/>
            <p:nvPr/>
          </p:nvSpPr>
          <p:spPr>
            <a:xfrm rot="21600000">
              <a:off x="81466" y="328743"/>
              <a:ext cx="653731" cy="63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8" h="20579" extrusionOk="0">
                  <a:moveTo>
                    <a:pt x="1478" y="6832"/>
                  </a:moveTo>
                  <a:lnTo>
                    <a:pt x="0" y="774"/>
                  </a:lnTo>
                  <a:cubicBezTo>
                    <a:pt x="5444" y="-1021"/>
                    <a:pt x="11404" y="357"/>
                    <a:pt x="15584" y="4378"/>
                  </a:cubicBezTo>
                  <a:cubicBezTo>
                    <a:pt x="19874" y="8504"/>
                    <a:pt x="21600" y="14738"/>
                    <a:pt x="20070" y="20579"/>
                  </a:cubicBezTo>
                  <a:lnTo>
                    <a:pt x="13766" y="19040"/>
                  </a:lnTo>
                  <a:cubicBezTo>
                    <a:pt x="14858" y="15559"/>
                    <a:pt x="13973" y="11741"/>
                    <a:pt x="11474" y="9145"/>
                  </a:cubicBezTo>
                  <a:cubicBezTo>
                    <a:pt x="8863" y="6432"/>
                    <a:pt x="4962" y="5530"/>
                    <a:pt x="1478" y="683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sp>
        <p:nvSpPr>
          <p:cNvPr id="219" name="satellite link…"/>
          <p:cNvSpPr txBox="1"/>
          <p:nvPr/>
        </p:nvSpPr>
        <p:spPr>
          <a:xfrm>
            <a:off x="10810294" y="4145398"/>
            <a:ext cx="1381706" cy="140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>
              <a:defRPr b="0">
                <a:solidFill>
                  <a:srgbClr val="FFFFFF"/>
                </a:solidFill>
              </a:defRPr>
            </a:pPr>
            <a:r>
              <a:rPr sz="900"/>
              <a:t>satellite link</a:t>
            </a:r>
          </a:p>
          <a:p>
            <a:pPr>
              <a:defRPr b="0">
                <a:solidFill>
                  <a:srgbClr val="FFFFFF"/>
                </a:solidFill>
              </a:defRPr>
            </a:pPr>
            <a:r>
              <a:rPr sz="900"/>
              <a:t>for live data</a:t>
            </a:r>
          </a:p>
        </p:txBody>
      </p:sp>
      <p:pic>
        <p:nvPicPr>
          <p:cNvPr id="220" name="2-Saildrone.jpg" descr="2-Saildron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65486" y="4986685"/>
            <a:ext cx="829073" cy="1609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11" extrusionOk="0">
                <a:moveTo>
                  <a:pt x="7522" y="14"/>
                </a:moveTo>
                <a:cubicBezTo>
                  <a:pt x="7318" y="33"/>
                  <a:pt x="7102" y="72"/>
                  <a:pt x="6876" y="133"/>
                </a:cubicBezTo>
                <a:cubicBezTo>
                  <a:pt x="6058" y="351"/>
                  <a:pt x="5687" y="1107"/>
                  <a:pt x="5816" y="2303"/>
                </a:cubicBezTo>
                <a:cubicBezTo>
                  <a:pt x="5879" y="2885"/>
                  <a:pt x="5728" y="3095"/>
                  <a:pt x="5139" y="3246"/>
                </a:cubicBezTo>
                <a:cubicBezTo>
                  <a:pt x="4723" y="3354"/>
                  <a:pt x="4354" y="3568"/>
                  <a:pt x="4317" y="3723"/>
                </a:cubicBezTo>
                <a:cubicBezTo>
                  <a:pt x="4151" y="4422"/>
                  <a:pt x="1917" y="7208"/>
                  <a:pt x="1556" y="7165"/>
                </a:cubicBezTo>
                <a:cubicBezTo>
                  <a:pt x="1312" y="7135"/>
                  <a:pt x="1241" y="7294"/>
                  <a:pt x="1380" y="7572"/>
                </a:cubicBezTo>
                <a:cubicBezTo>
                  <a:pt x="1506" y="7822"/>
                  <a:pt x="1395" y="8226"/>
                  <a:pt x="1132" y="8469"/>
                </a:cubicBezTo>
                <a:cubicBezTo>
                  <a:pt x="869" y="8712"/>
                  <a:pt x="628" y="9079"/>
                  <a:pt x="595" y="9286"/>
                </a:cubicBezTo>
                <a:cubicBezTo>
                  <a:pt x="561" y="9493"/>
                  <a:pt x="415" y="10003"/>
                  <a:pt x="269" y="10418"/>
                </a:cubicBezTo>
                <a:lnTo>
                  <a:pt x="0" y="11173"/>
                </a:lnTo>
                <a:lnTo>
                  <a:pt x="791" y="10459"/>
                </a:lnTo>
                <a:cubicBezTo>
                  <a:pt x="1606" y="9721"/>
                  <a:pt x="2306" y="9676"/>
                  <a:pt x="2306" y="10361"/>
                </a:cubicBezTo>
                <a:cubicBezTo>
                  <a:pt x="2306" y="10577"/>
                  <a:pt x="2578" y="10853"/>
                  <a:pt x="2911" y="10974"/>
                </a:cubicBezTo>
                <a:cubicBezTo>
                  <a:pt x="3360" y="11138"/>
                  <a:pt x="3511" y="11508"/>
                  <a:pt x="3500" y="12410"/>
                </a:cubicBezTo>
                <a:cubicBezTo>
                  <a:pt x="3492" y="13078"/>
                  <a:pt x="3720" y="14643"/>
                  <a:pt x="4012" y="15887"/>
                </a:cubicBezTo>
                <a:cubicBezTo>
                  <a:pt x="4303" y="17132"/>
                  <a:pt x="4589" y="18765"/>
                  <a:pt x="4643" y="19517"/>
                </a:cubicBezTo>
                <a:cubicBezTo>
                  <a:pt x="4743" y="20917"/>
                  <a:pt x="5506" y="21480"/>
                  <a:pt x="5537" y="20177"/>
                </a:cubicBezTo>
                <a:cubicBezTo>
                  <a:pt x="5555" y="19443"/>
                  <a:pt x="6807" y="14393"/>
                  <a:pt x="7088" y="13923"/>
                </a:cubicBezTo>
                <a:cubicBezTo>
                  <a:pt x="7421" y="13366"/>
                  <a:pt x="7948" y="14048"/>
                  <a:pt x="8386" y="15604"/>
                </a:cubicBezTo>
                <a:cubicBezTo>
                  <a:pt x="8633" y="16485"/>
                  <a:pt x="8872" y="17419"/>
                  <a:pt x="8913" y="17679"/>
                </a:cubicBezTo>
                <a:cubicBezTo>
                  <a:pt x="8954" y="17938"/>
                  <a:pt x="9202" y="18351"/>
                  <a:pt x="9466" y="18597"/>
                </a:cubicBezTo>
                <a:cubicBezTo>
                  <a:pt x="9730" y="18842"/>
                  <a:pt x="9854" y="19277"/>
                  <a:pt x="9740" y="19561"/>
                </a:cubicBezTo>
                <a:cubicBezTo>
                  <a:pt x="9553" y="20026"/>
                  <a:pt x="10013" y="20507"/>
                  <a:pt x="10645" y="20507"/>
                </a:cubicBezTo>
                <a:cubicBezTo>
                  <a:pt x="10877" y="20507"/>
                  <a:pt x="11071" y="19065"/>
                  <a:pt x="11627" y="13152"/>
                </a:cubicBezTo>
                <a:cubicBezTo>
                  <a:pt x="11847" y="10817"/>
                  <a:pt x="12186" y="10011"/>
                  <a:pt x="12863" y="10219"/>
                </a:cubicBezTo>
                <a:cubicBezTo>
                  <a:pt x="13190" y="10320"/>
                  <a:pt x="12644" y="7473"/>
                  <a:pt x="12175" y="6626"/>
                </a:cubicBezTo>
                <a:cubicBezTo>
                  <a:pt x="11979" y="6272"/>
                  <a:pt x="11969" y="5944"/>
                  <a:pt x="12149" y="5889"/>
                </a:cubicBezTo>
                <a:cubicBezTo>
                  <a:pt x="12647" y="5735"/>
                  <a:pt x="16341" y="6935"/>
                  <a:pt x="16063" y="7159"/>
                </a:cubicBezTo>
                <a:cubicBezTo>
                  <a:pt x="15924" y="7272"/>
                  <a:pt x="16042" y="7314"/>
                  <a:pt x="16342" y="7260"/>
                </a:cubicBezTo>
                <a:cubicBezTo>
                  <a:pt x="16631" y="7208"/>
                  <a:pt x="17416" y="7330"/>
                  <a:pt x="18084" y="7531"/>
                </a:cubicBezTo>
                <a:cubicBezTo>
                  <a:pt x="19966" y="8095"/>
                  <a:pt x="21600" y="8287"/>
                  <a:pt x="21600" y="7943"/>
                </a:cubicBezTo>
                <a:cubicBezTo>
                  <a:pt x="21600" y="7789"/>
                  <a:pt x="21419" y="7716"/>
                  <a:pt x="21202" y="7783"/>
                </a:cubicBezTo>
                <a:cubicBezTo>
                  <a:pt x="20679" y="7944"/>
                  <a:pt x="19645" y="7508"/>
                  <a:pt x="19956" y="7257"/>
                </a:cubicBezTo>
                <a:cubicBezTo>
                  <a:pt x="20090" y="7149"/>
                  <a:pt x="20021" y="7115"/>
                  <a:pt x="19801" y="7183"/>
                </a:cubicBezTo>
                <a:cubicBezTo>
                  <a:pt x="19278" y="7344"/>
                  <a:pt x="14734" y="5428"/>
                  <a:pt x="15045" y="5177"/>
                </a:cubicBezTo>
                <a:cubicBezTo>
                  <a:pt x="15175" y="5072"/>
                  <a:pt x="15114" y="5037"/>
                  <a:pt x="14910" y="5100"/>
                </a:cubicBezTo>
                <a:cubicBezTo>
                  <a:pt x="14706" y="5163"/>
                  <a:pt x="13714" y="4872"/>
                  <a:pt x="12703" y="4455"/>
                </a:cubicBezTo>
                <a:cubicBezTo>
                  <a:pt x="11691" y="4039"/>
                  <a:pt x="10538" y="3612"/>
                  <a:pt x="10143" y="3507"/>
                </a:cubicBezTo>
                <a:cubicBezTo>
                  <a:pt x="9749" y="3401"/>
                  <a:pt x="9525" y="3266"/>
                  <a:pt x="9647" y="3205"/>
                </a:cubicBezTo>
                <a:cubicBezTo>
                  <a:pt x="9769" y="3144"/>
                  <a:pt x="9620" y="2955"/>
                  <a:pt x="9311" y="2785"/>
                </a:cubicBezTo>
                <a:cubicBezTo>
                  <a:pt x="8871" y="2542"/>
                  <a:pt x="8829" y="2334"/>
                  <a:pt x="9125" y="1826"/>
                </a:cubicBezTo>
                <a:cubicBezTo>
                  <a:pt x="9777" y="706"/>
                  <a:pt x="8950" y="-120"/>
                  <a:pt x="7522" y="1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1" name="human scale"/>
          <p:cNvSpPr txBox="1"/>
          <p:nvPr/>
        </p:nvSpPr>
        <p:spPr>
          <a:xfrm>
            <a:off x="3905702" y="6570406"/>
            <a:ext cx="1904037" cy="28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>
              <a:defRPr b="0" i="1">
                <a:solidFill>
                  <a:srgbClr val="FFFFFF"/>
                </a:solidFill>
              </a:defRPr>
            </a:lvl1pPr>
          </a:lstStyle>
          <a:p>
            <a:r>
              <a:rPr sz="900"/>
              <a:t>human scale</a:t>
            </a:r>
          </a:p>
        </p:txBody>
      </p:sp>
    </p:spTree>
    <p:extLst>
      <p:ext uri="{BB962C8B-B14F-4D97-AF65-F5344CB8AC3E}">
        <p14:creationId xmlns:p14="http://schemas.microsoft.com/office/powerpoint/2010/main" val="40051054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8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580"/>
                    </a14:imgEffect>
                    <a14:imgEffect>
                      <a14:saturation sat="75000"/>
                    </a14:imgEffect>
                    <a14:imgEffect>
                      <a14:brightnessContrast bright="1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485" y="25941"/>
            <a:ext cx="9996792" cy="1253067"/>
          </a:xfrm>
        </p:spPr>
        <p:txBody>
          <a:bodyPr>
            <a:noAutofit/>
          </a:bodyPr>
          <a:lstStyle/>
          <a:p>
            <a:r>
              <a:rPr lang="en-US" sz="2600" b="1" dirty="0" err="1">
                <a:latin typeface="Arial Black" charset="0"/>
                <a:ea typeface="Arial Black" charset="0"/>
                <a:cs typeface="Arial Black" charset="0"/>
              </a:rPr>
              <a:t>Saildrones</a:t>
            </a:r>
            <a:r>
              <a:rPr lang="en-US" sz="2600" b="1" dirty="0">
                <a:latin typeface="Arial Black" charset="0"/>
                <a:ea typeface="Arial Black" charset="0"/>
                <a:cs typeface="Arial Black" charset="0"/>
              </a:rPr>
              <a:t>: Global Class Autonomous Surface </a:t>
            </a:r>
            <a:br>
              <a:rPr lang="en-US" sz="2600" b="1" dirty="0"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2600" b="1" dirty="0">
                <a:latin typeface="Arial Black" charset="0"/>
                <a:ea typeface="Arial Black" charset="0"/>
                <a:cs typeface="Arial Black" charset="0"/>
              </a:rPr>
              <a:t>     Vehicles for Air-Sea Interaction Observation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0863" y="1660011"/>
            <a:ext cx="437511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i="1" dirty="0">
                <a:latin typeface="Arial Black" charset="0"/>
                <a:ea typeface="Arial Black" charset="0"/>
                <a:cs typeface="Arial Black" charset="0"/>
              </a:rPr>
              <a:t>CRADA PMEL-</a:t>
            </a:r>
            <a:r>
              <a:rPr lang="en-US" sz="1900" b="1" i="1" dirty="0" err="1">
                <a:latin typeface="Arial Black" charset="0"/>
                <a:ea typeface="Arial Black" charset="0"/>
                <a:cs typeface="Arial Black" charset="0"/>
              </a:rPr>
              <a:t>Saildrone</a:t>
            </a:r>
            <a:r>
              <a:rPr lang="en-US" sz="1900" b="1" i="1" dirty="0">
                <a:latin typeface="Arial Black" charset="0"/>
                <a:ea typeface="Arial Black" charset="0"/>
                <a:cs typeface="Arial Black" charset="0"/>
              </a:rPr>
              <a:t> Inc 2014</a:t>
            </a:r>
          </a:p>
          <a:p>
            <a:endParaRPr lang="en-US" sz="1900" b="1" i="1" dirty="0">
              <a:latin typeface="Arial Black" charset="0"/>
              <a:ea typeface="Arial Black" charset="0"/>
              <a:cs typeface="Arial Black" charset="0"/>
            </a:endParaRPr>
          </a:p>
          <a:p>
            <a:r>
              <a:rPr lang="en-US" sz="1900" b="1" i="1" dirty="0">
                <a:latin typeface="Arial Black" charset="0"/>
                <a:ea typeface="Arial Black" charset="0"/>
                <a:cs typeface="Arial Black" charset="0"/>
              </a:rPr>
              <a:t>Bering Sea summer 2015 2016  (surface </a:t>
            </a:r>
            <a:r>
              <a:rPr lang="en-US" sz="1900" b="1" i="1" dirty="0" err="1">
                <a:latin typeface="Arial Black" charset="0"/>
                <a:ea typeface="Arial Black" charset="0"/>
                <a:cs typeface="Arial Black" charset="0"/>
              </a:rPr>
              <a:t>MetOcean</a:t>
            </a:r>
            <a:r>
              <a:rPr lang="en-US" sz="1900" b="1" i="1" dirty="0">
                <a:latin typeface="Arial Black" charset="0"/>
                <a:ea typeface="Arial Black" charset="0"/>
                <a:cs typeface="Arial Black" charset="0"/>
              </a:rPr>
              <a:t>, acoustic fish biomass)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1900" b="1" i="1" dirty="0">
              <a:latin typeface="Arial Black" charset="0"/>
              <a:ea typeface="Arial Black" charset="0"/>
              <a:cs typeface="Arial Black" charset="0"/>
            </a:endParaRPr>
          </a:p>
          <a:p>
            <a:r>
              <a:rPr lang="en-US" sz="1900" b="1" i="1" dirty="0">
                <a:latin typeface="Arial Black" charset="0"/>
                <a:ea typeface="Arial Black" charset="0"/>
                <a:cs typeface="Arial Black" charset="0"/>
              </a:rPr>
              <a:t>Tropical Pacific Observing System (TPOS) and NOAA Tech. Development 2016-2019 (Air-sea heat, momentum and CO</a:t>
            </a:r>
            <a:r>
              <a:rPr lang="en-US" sz="1900" b="1" i="1" baseline="-25000" dirty="0">
                <a:latin typeface="Arial Black" charset="0"/>
                <a:ea typeface="Arial Black" charset="0"/>
                <a:cs typeface="Arial Black" charset="0"/>
              </a:rPr>
              <a:t>2</a:t>
            </a:r>
            <a:r>
              <a:rPr lang="en-US" sz="1900" b="1" i="1" dirty="0">
                <a:latin typeface="Arial Black" charset="0"/>
                <a:ea typeface="Arial Black" charset="0"/>
                <a:cs typeface="Arial Black" charset="0"/>
              </a:rPr>
              <a:t> fluxes, ADCP upper ocean currents)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6B5A68-BFCF-5C48-ACB0-839E35F63D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" y="1635872"/>
            <a:ext cx="7520400" cy="4025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146980-E762-974A-9732-A237D0C7DFEB}"/>
              </a:ext>
            </a:extLst>
          </p:cNvPr>
          <p:cNvSpPr txBox="1"/>
          <p:nvPr/>
        </p:nvSpPr>
        <p:spPr>
          <a:xfrm>
            <a:off x="562224" y="5753439"/>
            <a:ext cx="10378610" cy="830997"/>
          </a:xfrm>
          <a:prstGeom prst="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Fast development, production and application cycle, Public-Private Partnership. </a:t>
            </a:r>
          </a:p>
          <a:p>
            <a:r>
              <a:rPr lang="en-US" sz="2400" b="1" dirty="0" err="1"/>
              <a:t>Meinig</a:t>
            </a:r>
            <a:r>
              <a:rPr lang="en-US" sz="2400" b="1" dirty="0"/>
              <a:t> et al. 2019 OceanObs’19</a:t>
            </a:r>
          </a:p>
        </p:txBody>
      </p:sp>
    </p:spTree>
    <p:extLst>
      <p:ext uri="{BB962C8B-B14F-4D97-AF65-F5344CB8AC3E}">
        <p14:creationId xmlns:p14="http://schemas.microsoft.com/office/powerpoint/2010/main" val="44660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121073" y="1207852"/>
            <a:ext cx="9930428" cy="942277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37522" y="39949"/>
            <a:ext cx="9680295" cy="1123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67" b="1" dirty="0">
                <a:latin typeface="+mn-lt"/>
              </a:rPr>
              <a:t>Autonomous Surface Vessels as Low-Cost TPOS Platforms </a:t>
            </a:r>
            <a:br>
              <a:rPr lang="en-US" sz="2667" b="1" dirty="0">
                <a:latin typeface="+mn-lt"/>
              </a:rPr>
            </a:br>
            <a:r>
              <a:rPr lang="en-US" sz="2667" b="1" dirty="0">
                <a:latin typeface="+mn-lt"/>
              </a:rPr>
              <a:t>for Observing the Planetary Boundary Layer and Surface Biogeochemistry</a:t>
            </a:r>
            <a:br>
              <a:rPr lang="en-US" sz="2667" b="1" dirty="0"/>
            </a:br>
            <a:r>
              <a:rPr lang="en-US" sz="2200" b="1" i="1" dirty="0">
                <a:latin typeface="+mn-lt"/>
              </a:rPr>
              <a:t>Co-PIs: M. Cronin, D. Zhang, A. Sutton, C. </a:t>
            </a:r>
            <a:r>
              <a:rPr lang="en-US" sz="2200" b="1" i="1" dirty="0" err="1">
                <a:latin typeface="+mn-lt"/>
              </a:rPr>
              <a:t>Meinig</a:t>
            </a:r>
            <a:br>
              <a:rPr lang="en-US" sz="2200" b="1" i="1" dirty="0">
                <a:latin typeface="+mn-lt"/>
              </a:rPr>
            </a:br>
            <a:r>
              <a:rPr lang="en-US" sz="2200" b="1" i="1" dirty="0">
                <a:latin typeface="+mn-lt"/>
              </a:rPr>
              <a:t>Postdoc: Samantha Wills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388663" y="1185569"/>
            <a:ext cx="76378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i="1" dirty="0"/>
              <a:t>Testing the ability of Saildrone to make</a:t>
            </a:r>
          </a:p>
          <a:p>
            <a:pPr algn="ctr"/>
            <a:r>
              <a:rPr lang="en-US" sz="2667" i="1" dirty="0"/>
              <a:t> </a:t>
            </a:r>
            <a:r>
              <a:rPr lang="en-US" sz="2667" b="1" i="1" dirty="0"/>
              <a:t>climate-quality </a:t>
            </a:r>
            <a:r>
              <a:rPr lang="en-US" sz="2667" i="1" dirty="0"/>
              <a:t>measurements in the Tropics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049" y="2205835"/>
            <a:ext cx="80361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Three 6-month missions:</a:t>
            </a:r>
          </a:p>
          <a:p>
            <a:r>
              <a:rPr lang="en-US" sz="2200" dirty="0"/>
              <a:t> 1) NASA salinity study (SPURS II) and 125°W section (Sept.2017) </a:t>
            </a:r>
          </a:p>
          <a:p>
            <a:r>
              <a:rPr lang="en-US" sz="2200" dirty="0"/>
              <a:t> 2) Equatorial sections 140°W, with and against currents (Oct. 2018)</a:t>
            </a:r>
          </a:p>
          <a:p>
            <a:r>
              <a:rPr lang="en-US" sz="2200" dirty="0"/>
              <a:t> 3) Cluster of 4 drones, adaptive sampling around 140°W (June 2019)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1792" y="2205828"/>
            <a:ext cx="4244395" cy="239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6336709" y="4081686"/>
            <a:ext cx="4080836" cy="2689384"/>
            <a:chOff x="5595623" y="3226381"/>
            <a:chExt cx="3060627" cy="2017039"/>
          </a:xfrm>
        </p:grpSpPr>
        <p:sp>
          <p:nvSpPr>
            <p:cNvPr id="90" name="TextBox 89"/>
            <p:cNvSpPr txBox="1">
              <a:spLocks noChangeAspect="1"/>
            </p:cNvSpPr>
            <p:nvPr/>
          </p:nvSpPr>
          <p:spPr>
            <a:xfrm>
              <a:off x="5634188" y="3413186"/>
              <a:ext cx="27916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Wingdings"/>
                  <a:ea typeface="Wingdings"/>
                  <a:cs typeface="Wingdings"/>
                </a:rPr>
                <a:t></a:t>
              </a:r>
              <a:endParaRPr lang="en-US" sz="3200" dirty="0"/>
            </a:p>
          </p:txBody>
        </p:sp>
        <p:sp>
          <p:nvSpPr>
            <p:cNvPr id="91" name="5-Point Star 90"/>
            <p:cNvSpPr>
              <a:spLocks noChangeAspect="1"/>
            </p:cNvSpPr>
            <p:nvPr/>
          </p:nvSpPr>
          <p:spPr>
            <a:xfrm>
              <a:off x="5711280" y="3824333"/>
              <a:ext cx="151622" cy="155202"/>
            </a:xfrm>
            <a:prstGeom prst="star5">
              <a:avLst/>
            </a:prstGeom>
            <a:noFill/>
            <a:ln w="23876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Frame 91"/>
            <p:cNvSpPr>
              <a:spLocks noChangeAspect="1"/>
            </p:cNvSpPr>
            <p:nvPr/>
          </p:nvSpPr>
          <p:spPr>
            <a:xfrm>
              <a:off x="5713660" y="4116758"/>
              <a:ext cx="164410" cy="160116"/>
            </a:xfrm>
            <a:prstGeom prst="fram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4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904204" y="3742455"/>
              <a:ext cx="275204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/>
                <a:t>TAO buoy with CO</a:t>
              </a:r>
              <a:r>
                <a:rPr lang="en-US" sz="1867" baseline="-25000" dirty="0"/>
                <a:t>2</a:t>
              </a:r>
              <a:r>
                <a:rPr lang="en-US" sz="1867" dirty="0"/>
                <a:t> flux sensors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914428" y="4035454"/>
              <a:ext cx="219871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/>
                <a:t>NASA SPURS II Study Site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904204" y="3485022"/>
              <a:ext cx="905056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/>
                <a:t>TAO buoys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595623" y="3226381"/>
              <a:ext cx="80488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b="1" dirty="0"/>
                <a:t>Legend:</a:t>
              </a:r>
            </a:p>
          </p:txBody>
        </p:sp>
        <p:cxnSp>
          <p:nvCxnSpPr>
            <p:cNvPr id="38" name="Straight Arrow Connector 37"/>
            <p:cNvCxnSpPr>
              <a:cxnSpLocks noChangeAspect="1"/>
            </p:cNvCxnSpPr>
            <p:nvPr/>
          </p:nvCxnSpPr>
          <p:spPr>
            <a:xfrm flipH="1">
              <a:off x="5711648" y="4410079"/>
              <a:ext cx="173198" cy="164947"/>
            </a:xfrm>
            <a:prstGeom prst="straightConnector1">
              <a:avLst/>
            </a:prstGeom>
            <a:ln>
              <a:solidFill>
                <a:srgbClr val="00B0F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917836" y="4320693"/>
              <a:ext cx="1646846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 err="1"/>
                <a:t>Saildrone</a:t>
              </a:r>
              <a:r>
                <a:rPr lang="en-US" sz="1867" dirty="0"/>
                <a:t> Mission #1</a:t>
              </a:r>
            </a:p>
          </p:txBody>
        </p:sp>
        <p:cxnSp>
          <p:nvCxnSpPr>
            <p:cNvPr id="51" name="Straight Arrow Connector 50"/>
            <p:cNvCxnSpPr>
              <a:cxnSpLocks noChangeAspect="1"/>
            </p:cNvCxnSpPr>
            <p:nvPr/>
          </p:nvCxnSpPr>
          <p:spPr>
            <a:xfrm flipH="1">
              <a:off x="5713658" y="4685220"/>
              <a:ext cx="173656" cy="16538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919847" y="4618953"/>
              <a:ext cx="177552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 err="1"/>
                <a:t>Saildrone</a:t>
              </a:r>
              <a:r>
                <a:rPr lang="en-US" sz="1867" dirty="0"/>
                <a:t> Mission #2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E681902-6FE6-F643-8EA7-4087DF8F6432}"/>
                </a:ext>
              </a:extLst>
            </p:cNvPr>
            <p:cNvSpPr txBox="1"/>
            <p:nvPr/>
          </p:nvSpPr>
          <p:spPr>
            <a:xfrm>
              <a:off x="5948434" y="4958678"/>
              <a:ext cx="177552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 err="1"/>
                <a:t>Saildrone</a:t>
              </a:r>
              <a:r>
                <a:rPr lang="en-US" sz="1867" dirty="0"/>
                <a:t> Mission #3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34934" y="3604019"/>
            <a:ext cx="6632875" cy="3208411"/>
            <a:chOff x="209621" y="2254946"/>
            <a:chExt cx="6361706" cy="2646920"/>
          </a:xfrm>
        </p:grpSpPr>
        <p:pic>
          <p:nvPicPr>
            <p:cNvPr id="44" name="Picture 43" descr="TAOdroneLarge2011dec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621" y="2254946"/>
              <a:ext cx="5662220" cy="2646920"/>
            </a:xfrm>
            <a:prstGeom prst="rect">
              <a:avLst/>
            </a:prstGeom>
          </p:spPr>
        </p:pic>
        <p:sp>
          <p:nvSpPr>
            <p:cNvPr id="45" name="Frame 44"/>
            <p:cNvSpPr>
              <a:spLocks noChangeAspect="1"/>
            </p:cNvSpPr>
            <p:nvPr/>
          </p:nvSpPr>
          <p:spPr>
            <a:xfrm>
              <a:off x="3089445" y="3473250"/>
              <a:ext cx="342633" cy="262193"/>
            </a:xfrm>
            <a:prstGeom prst="frame">
              <a:avLst/>
            </a:prstGeom>
            <a:ln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6" name="Straight Arrow Connector 45"/>
            <p:cNvCxnSpPr/>
            <p:nvPr/>
          </p:nvCxnSpPr>
          <p:spPr>
            <a:xfrm>
              <a:off x="3259175" y="3664837"/>
              <a:ext cx="1587" cy="452390"/>
            </a:xfrm>
            <a:prstGeom prst="straightConnector1">
              <a:avLst/>
            </a:prstGeom>
            <a:ln w="15875">
              <a:solidFill>
                <a:srgbClr val="00B0F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cxnSpLocks noChangeAspect="1"/>
            </p:cNvCxnSpPr>
            <p:nvPr/>
          </p:nvCxnSpPr>
          <p:spPr>
            <a:xfrm flipH="1">
              <a:off x="2350114" y="3922533"/>
              <a:ext cx="145406" cy="150875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cxnSpLocks noChangeAspect="1"/>
            </p:cNvCxnSpPr>
            <p:nvPr/>
          </p:nvCxnSpPr>
          <p:spPr>
            <a:xfrm flipH="1">
              <a:off x="2055817" y="3921010"/>
              <a:ext cx="145418" cy="150875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cxnSpLocks noChangeAspect="1"/>
            </p:cNvCxnSpPr>
            <p:nvPr/>
          </p:nvCxnSpPr>
          <p:spPr>
            <a:xfrm flipV="1">
              <a:off x="3212126" y="3631537"/>
              <a:ext cx="0" cy="342734"/>
            </a:xfrm>
            <a:prstGeom prst="straightConnector1">
              <a:avLst/>
            </a:prstGeom>
            <a:ln w="15875">
              <a:solidFill>
                <a:srgbClr val="00B0F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cxnSpLocks noChangeAspect="1"/>
            </p:cNvCxnSpPr>
            <p:nvPr/>
          </p:nvCxnSpPr>
          <p:spPr>
            <a:xfrm flipH="1" flipV="1">
              <a:off x="2213682" y="3929945"/>
              <a:ext cx="129403" cy="150875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 noChangeAspect="1"/>
            </p:cNvCxnSpPr>
            <p:nvPr/>
          </p:nvCxnSpPr>
          <p:spPr>
            <a:xfrm flipH="1" flipV="1">
              <a:off x="2123006" y="3599124"/>
              <a:ext cx="65724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</p:cNvCxnSpPr>
            <p:nvPr/>
          </p:nvCxnSpPr>
          <p:spPr>
            <a:xfrm flipH="1" flipV="1">
              <a:off x="2131719" y="3773604"/>
              <a:ext cx="71378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cxnSpLocks/>
            </p:cNvCxnSpPr>
            <p:nvPr/>
          </p:nvCxnSpPr>
          <p:spPr>
            <a:xfrm>
              <a:off x="1984729" y="4019665"/>
              <a:ext cx="488221" cy="0"/>
            </a:xfrm>
            <a:prstGeom prst="straightConnector1">
              <a:avLst/>
            </a:prstGeom>
            <a:ln w="12700"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5-Point Star 61"/>
            <p:cNvSpPr>
              <a:spLocks noChangeAspect="1"/>
            </p:cNvSpPr>
            <p:nvPr/>
          </p:nvSpPr>
          <p:spPr>
            <a:xfrm>
              <a:off x="1807822" y="3941399"/>
              <a:ext cx="171313" cy="131094"/>
            </a:xfrm>
            <a:prstGeom prst="star5">
              <a:avLst/>
            </a:prstGeom>
            <a:noFill/>
            <a:ln w="23876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5-Point Star 62"/>
            <p:cNvSpPr>
              <a:spLocks noChangeAspect="1"/>
            </p:cNvSpPr>
            <p:nvPr/>
          </p:nvSpPr>
          <p:spPr>
            <a:xfrm>
              <a:off x="2485376" y="3938968"/>
              <a:ext cx="171313" cy="131094"/>
            </a:xfrm>
            <a:prstGeom prst="star5">
              <a:avLst/>
            </a:prstGeom>
            <a:noFill/>
            <a:ln w="23876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5-Point Star 63"/>
            <p:cNvSpPr>
              <a:spLocks noChangeAspect="1"/>
            </p:cNvSpPr>
            <p:nvPr/>
          </p:nvSpPr>
          <p:spPr>
            <a:xfrm>
              <a:off x="3173126" y="3936538"/>
              <a:ext cx="171313" cy="131094"/>
            </a:xfrm>
            <a:prstGeom prst="star5">
              <a:avLst/>
            </a:prstGeom>
            <a:noFill/>
            <a:ln w="23876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5-Point Star 64"/>
            <p:cNvSpPr>
              <a:spLocks noChangeAspect="1"/>
            </p:cNvSpPr>
            <p:nvPr/>
          </p:nvSpPr>
          <p:spPr>
            <a:xfrm>
              <a:off x="3851191" y="3941519"/>
              <a:ext cx="171313" cy="131094"/>
            </a:xfrm>
            <a:prstGeom prst="star5">
              <a:avLst/>
            </a:prstGeom>
            <a:noFill/>
            <a:ln w="23876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6" name="Straight Arrow Connector 65"/>
            <p:cNvCxnSpPr>
              <a:endCxn id="45" idx="0"/>
            </p:cNvCxnSpPr>
            <p:nvPr/>
          </p:nvCxnSpPr>
          <p:spPr>
            <a:xfrm flipH="1">
              <a:off x="3260761" y="2336593"/>
              <a:ext cx="127476" cy="1136657"/>
            </a:xfrm>
            <a:prstGeom prst="straightConnector1">
              <a:avLst/>
            </a:prstGeom>
            <a:ln w="15875">
              <a:solidFill>
                <a:srgbClr val="00B0F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3212641" y="2350621"/>
              <a:ext cx="127476" cy="1136657"/>
            </a:xfrm>
            <a:prstGeom prst="straightConnector1">
              <a:avLst/>
            </a:prstGeom>
            <a:ln w="15875">
              <a:solidFill>
                <a:srgbClr val="00B0F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cxnSpLocks noChangeAspect="1"/>
            </p:cNvCxnSpPr>
            <p:nvPr/>
          </p:nvCxnSpPr>
          <p:spPr>
            <a:xfrm flipV="1">
              <a:off x="2570801" y="3548717"/>
              <a:ext cx="0" cy="412353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cxnSpLocks/>
            </p:cNvCxnSpPr>
            <p:nvPr/>
          </p:nvCxnSpPr>
          <p:spPr>
            <a:xfrm>
              <a:off x="1747845" y="3150341"/>
              <a:ext cx="785130" cy="374691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arrow"/>
            </a:ln>
            <a:scene3d>
              <a:camera prst="orthographicFront">
                <a:rot lat="0" lon="0" rev="2148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C91EB35-EDE2-B643-A22F-8126D6DBF344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305617" y="3796197"/>
              <a:ext cx="70484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85A5052-00D5-F446-9C1B-61B8BE27B61D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314747" y="3644922"/>
              <a:ext cx="70484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AE94DB9-2C3C-914E-903E-5FBF5B473A1E}"/>
                </a:ext>
              </a:extLst>
            </p:cNvPr>
            <p:cNvCxnSpPr>
              <a:cxnSpLocks/>
            </p:cNvCxnSpPr>
            <p:nvPr/>
          </p:nvCxnSpPr>
          <p:spPr>
            <a:xfrm>
              <a:off x="1674302" y="3182163"/>
              <a:ext cx="785130" cy="374691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  <a:scene3d>
              <a:camera prst="orthographicFront">
                <a:rot lat="0" lon="0" rev="2148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73F0332-271C-1A41-9ED4-12EBB023AC2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497715" y="3574256"/>
              <a:ext cx="0" cy="339469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024C4A2-F60F-304B-B945-6ECDBB2B436E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309102" y="4583999"/>
              <a:ext cx="65724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0C76D54-AEA6-2045-BD7B-FE83A989917B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317829" y="4758477"/>
              <a:ext cx="71378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CF4E1F-2D5D-9C42-90BC-5557C0FF6AA4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491720" y="4781067"/>
              <a:ext cx="70484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0711EDD-47F5-5F45-B667-2E8FB9E561B6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6500843" y="4629799"/>
              <a:ext cx="70484" cy="75437"/>
            </a:xfrm>
            <a:prstGeom prst="straightConnector1">
              <a:avLst/>
            </a:prstGeom>
            <a:ln>
              <a:solidFill>
                <a:srgbClr val="2059F8"/>
              </a:solidFill>
              <a:headEnd type="arrow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NOAA-Transparent-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7" y="33423"/>
            <a:ext cx="1085308" cy="1085308"/>
          </a:xfrm>
          <a:prstGeom prst="rect">
            <a:avLst/>
          </a:prstGeom>
        </p:spPr>
      </p:pic>
      <p:pic>
        <p:nvPicPr>
          <p:cNvPr id="8" name="Picture 7" descr="PMEL-meatball-logo-FIN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799" y="-11140"/>
            <a:ext cx="1218991" cy="12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00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31797" y="461665"/>
            <a:ext cx="5875277" cy="688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Off-the-shelf Sensors (data put on GTS):</a:t>
            </a:r>
          </a:p>
          <a:p>
            <a:pPr lvl="1"/>
            <a:r>
              <a:rPr lang="en-US" sz="1867" dirty="0"/>
              <a:t>Air Temperature and Relative Humidity</a:t>
            </a:r>
          </a:p>
          <a:p>
            <a:pPr lvl="1"/>
            <a:r>
              <a:rPr lang="en-US" sz="1867" dirty="0"/>
              <a:t>Air Pressure</a:t>
            </a:r>
          </a:p>
          <a:p>
            <a:pPr lvl="1"/>
            <a:r>
              <a:rPr lang="en-US" sz="1867" dirty="0"/>
              <a:t>SST (@0.6m)</a:t>
            </a:r>
          </a:p>
          <a:p>
            <a:pPr indent="-609585">
              <a:spcBef>
                <a:spcPts val="1600"/>
              </a:spcBef>
            </a:pPr>
            <a:r>
              <a:rPr lang="en-US" sz="2400" b="1" dirty="0"/>
              <a:t>Wind and Wind Stress </a:t>
            </a:r>
            <a:r>
              <a:rPr lang="en-US" sz="2000" dirty="0"/>
              <a:t>(Bulk and covariance)</a:t>
            </a:r>
          </a:p>
          <a:p>
            <a:pPr indent="-609585">
              <a:spcBef>
                <a:spcPts val="1600"/>
              </a:spcBef>
            </a:pPr>
            <a:r>
              <a:rPr lang="en-US" sz="2400" b="1" dirty="0"/>
              <a:t>ADCP currents </a:t>
            </a:r>
            <a:r>
              <a:rPr lang="en-US" sz="2000" dirty="0"/>
              <a:t>(upper 100m)                                      or </a:t>
            </a:r>
            <a:r>
              <a:rPr lang="en-US" sz="2400" b="1" dirty="0"/>
              <a:t>Echosounder fish biomass</a:t>
            </a:r>
          </a:p>
          <a:p>
            <a:pPr indent="-609585">
              <a:spcBef>
                <a:spcPts val="1600"/>
              </a:spcBef>
            </a:pPr>
            <a:r>
              <a:rPr lang="en-US" sz="2400" b="1" dirty="0"/>
              <a:t>Air-sea heat fluxes </a:t>
            </a:r>
            <a:r>
              <a:rPr lang="en-US" sz="2000" dirty="0"/>
              <a:t>(LW and SW radiation, bulk latent heat and sensible heat) </a:t>
            </a:r>
          </a:p>
          <a:p>
            <a:pPr indent="-609585">
              <a:spcBef>
                <a:spcPts val="1600"/>
              </a:spcBef>
            </a:pPr>
            <a:r>
              <a:rPr lang="en-US" sz="2400" b="1" dirty="0"/>
              <a:t>Waves </a:t>
            </a:r>
            <a:r>
              <a:rPr lang="en-US" sz="2400" dirty="0"/>
              <a:t>(</a:t>
            </a:r>
            <a:r>
              <a:rPr lang="en-US" sz="2000" dirty="0"/>
              <a:t>significant wave height and period</a:t>
            </a:r>
            <a:r>
              <a:rPr lang="en-US" sz="2400" dirty="0"/>
              <a:t>)</a:t>
            </a:r>
          </a:p>
          <a:p>
            <a:pPr indent="-609585">
              <a:spcBef>
                <a:spcPts val="1600"/>
              </a:spcBef>
            </a:pPr>
            <a:r>
              <a:rPr lang="en-US" sz="2400" b="1" dirty="0"/>
              <a:t>Cameras </a:t>
            </a:r>
            <a:r>
              <a:rPr lang="en-US" sz="2000" dirty="0"/>
              <a:t>(ice and cloud images)</a:t>
            </a:r>
            <a:endParaRPr lang="en-US" sz="2000" b="1" dirty="0"/>
          </a:p>
          <a:p>
            <a:pPr>
              <a:spcBef>
                <a:spcPts val="1600"/>
              </a:spcBef>
            </a:pPr>
            <a:r>
              <a:rPr lang="en-US" sz="2400" b="1" dirty="0"/>
              <a:t>BGC Suite </a:t>
            </a:r>
            <a:endParaRPr lang="en-US" sz="2400" dirty="0"/>
          </a:p>
          <a:p>
            <a:pPr lvl="1"/>
            <a:r>
              <a:rPr lang="en-US" sz="1867" dirty="0"/>
              <a:t>Air pCO2, Sea surface pCO2 and pH</a:t>
            </a:r>
            <a:endParaRPr lang="en-US" sz="2400" b="1" dirty="0"/>
          </a:p>
          <a:p>
            <a:pPr lvl="1"/>
            <a:r>
              <a:rPr lang="en-US" sz="1867" dirty="0"/>
              <a:t>Dissolved Oxygen</a:t>
            </a:r>
          </a:p>
          <a:p>
            <a:pPr lvl="1"/>
            <a:r>
              <a:rPr lang="en-US" sz="1867" dirty="0" err="1"/>
              <a:t>Chla</a:t>
            </a:r>
            <a:r>
              <a:rPr lang="en-US" sz="1867" dirty="0"/>
              <a:t>, CDOM, Red Backscatter</a:t>
            </a:r>
          </a:p>
          <a:p>
            <a:pPr indent="-609585">
              <a:spcBef>
                <a:spcPts val="1600"/>
              </a:spcBef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90185" y="3854408"/>
            <a:ext cx="579312" cy="1326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430046" y="3778815"/>
            <a:ext cx="969228" cy="201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baseline="-25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Sunlight &amp; 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31797" y="0"/>
            <a:ext cx="549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15 Sensor Packages 22 Essential Variables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DA868C-BDE3-554E-AF2C-7377ECD709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46" y="0"/>
            <a:ext cx="586295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0B0E3C-07EE-1F41-AF3A-570316055C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307" y="590843"/>
            <a:ext cx="1959236" cy="210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6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57" y="79449"/>
            <a:ext cx="3907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72" y="2594604"/>
            <a:ext cx="3954001" cy="292097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342CD6-936B-1C49-84BD-1E8A3CAFA339}"/>
              </a:ext>
            </a:extLst>
          </p:cNvPr>
          <p:cNvGrpSpPr/>
          <p:nvPr/>
        </p:nvGrpSpPr>
        <p:grpSpPr>
          <a:xfrm>
            <a:off x="413273" y="1933647"/>
            <a:ext cx="3318386" cy="646331"/>
            <a:chOff x="413273" y="1933647"/>
            <a:chExt cx="3318386" cy="646331"/>
          </a:xfrm>
        </p:grpSpPr>
        <p:sp>
          <p:nvSpPr>
            <p:cNvPr id="4" name="TextBox 3"/>
            <p:cNvSpPr txBox="1"/>
            <p:nvPr/>
          </p:nvSpPr>
          <p:spPr>
            <a:xfrm>
              <a:off x="413273" y="1933647"/>
              <a:ext cx="331838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Saildrone</a:t>
              </a:r>
              <a:r>
                <a:rPr lang="en-US" b="1" dirty="0"/>
                <a:t> tracks around SPURS2 WHOI buoy </a:t>
              </a:r>
            </a:p>
          </p:txBody>
        </p:sp>
        <p:sp>
          <p:nvSpPr>
            <p:cNvPr id="5" name="Diamond 4"/>
            <p:cNvSpPr/>
            <p:nvPr/>
          </p:nvSpPr>
          <p:spPr>
            <a:xfrm>
              <a:off x="1729810" y="2256812"/>
              <a:ext cx="265471" cy="281525"/>
            </a:xfrm>
            <a:prstGeom prst="diamo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C83AB-227F-E145-85E3-AEE7871FBB0C}"/>
              </a:ext>
            </a:extLst>
          </p:cNvPr>
          <p:cNvGrpSpPr/>
          <p:nvPr/>
        </p:nvGrpSpPr>
        <p:grpSpPr>
          <a:xfrm>
            <a:off x="128685" y="265555"/>
            <a:ext cx="4881062" cy="1139918"/>
            <a:chOff x="31405" y="265555"/>
            <a:chExt cx="4881062" cy="1139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0BFDBE-B253-1746-886A-91FE2470A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5" y="265555"/>
              <a:ext cx="4665710" cy="11399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CD3C1A-A7AD-8145-9866-B9FEA45690B1}"/>
                </a:ext>
              </a:extLst>
            </p:cNvPr>
            <p:cNvSpPr txBox="1"/>
            <p:nvPr/>
          </p:nvSpPr>
          <p:spPr>
            <a:xfrm>
              <a:off x="3240844" y="984885"/>
              <a:ext cx="167162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Zhang et al. 2019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0BC0A4-6ADF-3D4F-9DD2-F72D7EEA55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747" y="0"/>
            <a:ext cx="6879345" cy="65222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4D8A87-0E7D-CC42-B07E-F7B858BAE93B}"/>
              </a:ext>
            </a:extLst>
          </p:cNvPr>
          <p:cNvSpPr/>
          <p:nvPr/>
        </p:nvSpPr>
        <p:spPr>
          <a:xfrm>
            <a:off x="7977669" y="-12379"/>
            <a:ext cx="1503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within 12-km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B97149-5AE6-CE4C-8D7C-B7A45195262B}"/>
              </a:ext>
            </a:extLst>
          </p:cNvPr>
          <p:cNvSpPr/>
          <p:nvPr/>
        </p:nvSpPr>
        <p:spPr>
          <a:xfrm>
            <a:off x="5009746" y="6478025"/>
            <a:ext cx="6879345" cy="90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0D0E8BB2-FB1E-294A-819F-3C5C1EE5DD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077" y="6478025"/>
            <a:ext cx="6197452" cy="3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10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556" y="138471"/>
            <a:ext cx="7905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2019 Joint Mission for Observing Arctic Sea Ice Environment </a:t>
            </a:r>
          </a:p>
          <a:p>
            <a:r>
              <a:rPr lang="en-US" sz="2000" b="1" i="1" dirty="0"/>
              <a:t>PMEL, UW/JISAO, Farallon Inst., UW/APL, and </a:t>
            </a:r>
            <a:r>
              <a:rPr lang="en-US" sz="2000" b="1" i="1" dirty="0" err="1"/>
              <a:t>Saildrone</a:t>
            </a:r>
            <a:r>
              <a:rPr lang="en-US" sz="2000" b="1" i="1" dirty="0"/>
              <a:t>, Inc.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381" y="1789535"/>
            <a:ext cx="7905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2">
                    <a:lumMod val="90000"/>
                  </a:schemeClr>
                </a:solidFill>
              </a:rPr>
              <a:t>5  Sailed through narrow Bering Strait Reaching the Melting Ice Edge</a:t>
            </a:r>
          </a:p>
          <a:p>
            <a:r>
              <a:rPr lang="en-US" sz="2000" b="1" i="1" dirty="0">
                <a:solidFill>
                  <a:schemeClr val="bg2">
                    <a:lumMod val="90000"/>
                  </a:schemeClr>
                </a:solidFill>
              </a:rPr>
              <a:t>Unescorted, Remotely Controlled 1000s km Away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38484-0D0A-C34F-84BF-269FEA8F4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300" y="144313"/>
            <a:ext cx="3936319" cy="29296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1B6518-7CE8-E648-996B-7BEBD19BA908}"/>
              </a:ext>
            </a:extLst>
          </p:cNvPr>
          <p:cNvSpPr/>
          <p:nvPr/>
        </p:nvSpPr>
        <p:spPr>
          <a:xfrm>
            <a:off x="6138253" y="726651"/>
            <a:ext cx="218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Chidong</a:t>
            </a:r>
            <a:r>
              <a:rPr lang="en-US" b="1" dirty="0"/>
              <a:t> Zhang et al. </a:t>
            </a: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3AFD200-68D1-5A49-82D3-5D1C0D3FB6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52" y="3021493"/>
            <a:ext cx="3880573" cy="36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E1F360-485A-7D43-B7D7-D7649B8660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124" y="3387894"/>
            <a:ext cx="3936319" cy="29462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D2B133-1166-AB47-869C-E61139C21F2D}"/>
              </a:ext>
            </a:extLst>
          </p:cNvPr>
          <p:cNvSpPr txBox="1"/>
          <p:nvPr/>
        </p:nvSpPr>
        <p:spPr>
          <a:xfrm>
            <a:off x="151733" y="2635026"/>
            <a:ext cx="7834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HYCOM SST forecast                                       HYCOM ocean current forecast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A3D81AD-CD9D-3942-9FCE-48B453F437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7" y="3026899"/>
            <a:ext cx="4094309" cy="36470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01451E-9577-0E4A-96CD-9A4EC12C6CE7}"/>
              </a:ext>
            </a:extLst>
          </p:cNvPr>
          <p:cNvSpPr txBox="1"/>
          <p:nvPr/>
        </p:nvSpPr>
        <p:spPr>
          <a:xfrm>
            <a:off x="151733" y="965536"/>
            <a:ext cx="495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6 </a:t>
            </a:r>
            <a:r>
              <a:rPr lang="en-US" sz="2000" b="1" i="1" dirty="0" err="1"/>
              <a:t>Saildrones</a:t>
            </a:r>
            <a:r>
              <a:rPr lang="en-US" sz="2000" b="1" i="1" dirty="0"/>
              <a:t> launched from Dutch Harbor</a:t>
            </a:r>
          </a:p>
          <a:p>
            <a:endParaRPr lang="en-US" sz="20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4BED3-177A-BA49-BD87-16591D7850FC}"/>
              </a:ext>
            </a:extLst>
          </p:cNvPr>
          <p:cNvSpPr txBox="1"/>
          <p:nvPr/>
        </p:nvSpPr>
        <p:spPr>
          <a:xfrm>
            <a:off x="135317" y="1396229"/>
            <a:ext cx="8035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1 Stayed in Bering Sea to follow tagged seals and have fish biomass survey</a:t>
            </a:r>
          </a:p>
          <a:p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29685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6556" y="138471"/>
            <a:ext cx="7905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2019 Joint Mission for Observing Arctic Sea Ice Environment </a:t>
            </a:r>
          </a:p>
          <a:p>
            <a:r>
              <a:rPr lang="en-US" sz="2000" b="1" i="1" dirty="0"/>
              <a:t>PMEL, UW/JISAO, Farallon Inst., UW/APL, and </a:t>
            </a:r>
            <a:r>
              <a:rPr lang="en-US" sz="2000" b="1" i="1" dirty="0" err="1"/>
              <a:t>Saildrone</a:t>
            </a:r>
            <a:r>
              <a:rPr lang="en-US" sz="2000" b="1" i="1" dirty="0"/>
              <a:t>, Inc.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381" y="1789535"/>
            <a:ext cx="7905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5  Sailed through narrow Bering Strait Reaching the Melting Ice Edge</a:t>
            </a:r>
          </a:p>
          <a:p>
            <a:r>
              <a:rPr lang="en-US" sz="2000" b="1" i="1" dirty="0"/>
              <a:t>Unescorted, Remotely Controlled 1000s km Away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38484-0D0A-C34F-84BF-269FEA8F4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300" y="144313"/>
            <a:ext cx="3936319" cy="29296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1B6518-7CE8-E648-996B-7BEBD19BA908}"/>
              </a:ext>
            </a:extLst>
          </p:cNvPr>
          <p:cNvSpPr/>
          <p:nvPr/>
        </p:nvSpPr>
        <p:spPr>
          <a:xfrm>
            <a:off x="6138253" y="726651"/>
            <a:ext cx="218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Chidong</a:t>
            </a:r>
            <a:r>
              <a:rPr lang="en-US" b="1" dirty="0"/>
              <a:t> Zhang et al. </a:t>
            </a: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3AFD200-68D1-5A49-82D3-5D1C0D3FB6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52" y="3021493"/>
            <a:ext cx="3880573" cy="36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E1F360-485A-7D43-B7D7-D7649B8660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124" y="3387894"/>
            <a:ext cx="3936319" cy="29462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D2B133-1166-AB47-869C-E61139C21F2D}"/>
              </a:ext>
            </a:extLst>
          </p:cNvPr>
          <p:cNvSpPr txBox="1"/>
          <p:nvPr/>
        </p:nvSpPr>
        <p:spPr>
          <a:xfrm>
            <a:off x="151733" y="2635026"/>
            <a:ext cx="7834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Baby seal takes a ride                                      HYCOM ocean current forecast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1451E-9577-0E4A-96CD-9A4EC12C6CE7}"/>
              </a:ext>
            </a:extLst>
          </p:cNvPr>
          <p:cNvSpPr txBox="1"/>
          <p:nvPr/>
        </p:nvSpPr>
        <p:spPr>
          <a:xfrm>
            <a:off x="151733" y="965536"/>
            <a:ext cx="495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6 </a:t>
            </a:r>
            <a:r>
              <a:rPr lang="en-US" sz="2000" b="1" i="1" dirty="0" err="1"/>
              <a:t>Saildrones</a:t>
            </a:r>
            <a:r>
              <a:rPr lang="en-US" sz="2000" b="1" i="1" dirty="0"/>
              <a:t> launched from Dutch Harbor</a:t>
            </a:r>
          </a:p>
          <a:p>
            <a:endParaRPr lang="en-US" sz="20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4BED3-177A-BA49-BD87-16591D7850FC}"/>
              </a:ext>
            </a:extLst>
          </p:cNvPr>
          <p:cNvSpPr txBox="1"/>
          <p:nvPr/>
        </p:nvSpPr>
        <p:spPr>
          <a:xfrm>
            <a:off x="304133" y="1396229"/>
            <a:ext cx="745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1 Stayed in Bering Sea to follow tagged seals and fish biomass survey</a:t>
            </a:r>
          </a:p>
          <a:p>
            <a:endParaRPr lang="en-US" sz="2000" b="1" i="1" dirty="0"/>
          </a:p>
        </p:txBody>
      </p:sp>
      <p:pic>
        <p:nvPicPr>
          <p:cNvPr id="7" name="Picture 6" descr="A picture containing outdoor, plane, airplane, water&#10;&#10;Description automatically generated">
            <a:extLst>
              <a:ext uri="{FF2B5EF4-FFF2-40B4-BE49-F238E27FC236}">
                <a16:creationId xmlns:a16="http://schemas.microsoft.com/office/drawing/2014/main" id="{27ED506C-9568-EC48-A12A-1D7D3DB997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016" y="3670855"/>
            <a:ext cx="4253025" cy="3015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35F9B7-32A5-0D49-A833-961C81106F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585" y="3020931"/>
            <a:ext cx="4253024" cy="23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9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66078</TotalTime>
  <Words>1186</Words>
  <Application>Microsoft Macintosh PowerPoint</Application>
  <PresentationFormat>Widescreen</PresentationFormat>
  <Paragraphs>138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Helvetica</vt:lpstr>
      <vt:lpstr>Helvetica Light</vt:lpstr>
      <vt:lpstr>Wingdings</vt:lpstr>
      <vt:lpstr>Office Theme</vt:lpstr>
      <vt:lpstr>PowerPoint Presentation</vt:lpstr>
      <vt:lpstr>Motivation  1) Vast ocean area normally covered by sea ice opens up for air-sea interaction, which will energize weather system development;  2) Observe air-sea interaction in newly opened Arctic to establish a baseline dataset and to provide real time data for improving forecasts;  3) Demonstrate the feasibility of using autonomous platforms for sustained observation. </vt:lpstr>
      <vt:lpstr>PowerPoint Presentation</vt:lpstr>
      <vt:lpstr>Saildrones: Global Class Autonomous Surface       Vehicles for Air-Sea Interaction Observation</vt:lpstr>
      <vt:lpstr>Autonomous Surface Vessels as Low-Cost TPOS Platforms  for Observing the Planetary Boundary Layer and Surface Biogeochemistry Co-PIs: M. Cronin, D. Zhang, A. Sutton, C. Meinig Postdoc: Samantha Wills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DONGXIAO ZHANG</dc:creator>
  <cp:keywords/>
  <dc:description/>
  <cp:lastModifiedBy>Dongxiao Zhang</cp:lastModifiedBy>
  <cp:revision>351</cp:revision>
  <cp:lastPrinted>2019-06-09T20:36:40Z</cp:lastPrinted>
  <dcterms:created xsi:type="dcterms:W3CDTF">2018-02-05T21:04:55Z</dcterms:created>
  <dcterms:modified xsi:type="dcterms:W3CDTF">2020-05-04T21:16:27Z</dcterms:modified>
  <cp:category/>
</cp:coreProperties>
</file>