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407" r:id="rId3"/>
    <p:sldId id="408" r:id="rId4"/>
    <p:sldId id="327" r:id="rId5"/>
    <p:sldId id="389" r:id="rId6"/>
    <p:sldId id="390" r:id="rId7"/>
    <p:sldId id="342" r:id="rId8"/>
    <p:sldId id="360" r:id="rId9"/>
    <p:sldId id="362" r:id="rId10"/>
    <p:sldId id="266" r:id="rId11"/>
    <p:sldId id="269" r:id="rId12"/>
    <p:sldId id="270" r:id="rId13"/>
    <p:sldId id="409" r:id="rId14"/>
    <p:sldId id="271" r:id="rId15"/>
    <p:sldId id="410" r:id="rId16"/>
    <p:sldId id="272" r:id="rId17"/>
    <p:sldId id="274" r:id="rId18"/>
    <p:sldId id="275" r:id="rId19"/>
    <p:sldId id="411" r:id="rId20"/>
    <p:sldId id="413" r:id="rId21"/>
    <p:sldId id="41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0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1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2F8B56-E74C-4C4B-A9E2-54C9489B0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6229" y="523875"/>
            <a:ext cx="7467283" cy="58086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85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0FE63-49C3-4BDB-8299-BD8C68F4B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AEB6C1-92BD-42E6-AC5D-6685831C5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A7A56-A712-47F9-9AF0-6BB4533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8FE186-D7D0-47BE-A9BC-A05C9B95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3FC41-2969-48B7-82C0-70889FE8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784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CF4C6C4-49F8-424D-9F43-8440A2BE2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440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D06C6-FD3F-4B00-A9F3-665E013C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51694D-8EFE-4D79-81CC-C54EBE8C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DB9B75-6478-4BDE-B1FE-21233211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44CA01-7932-4881-B643-F970A983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A4979-A714-4FAD-8CFF-D350EFFC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45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12EED-66EC-4269-9D47-95B867D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E615C2-3AA9-4B58-AA85-D1E2ABA47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CF275-0696-4D19-B4E5-1BCEF1F5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562C29-1EBD-4F39-82B0-724BD8A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B8FAE-DBF1-408D-A76D-351D5AA2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7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DB7B9-E000-4152-9855-EE997511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D4F8E-52E4-4195-B067-6E94BAA5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118517-AA19-4BE7-8E9E-5AA57054B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BD0C9-6966-4492-87E1-2D4415B0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559C92-6A42-475B-9C0D-6424F798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443787-9F6E-4E70-B06E-4C9B729E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410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28E57-9553-4E5A-B687-5549D4CC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ED5E79-CDB5-427A-888A-E22ADA32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92EE00-2E5B-4316-B349-FB4B0DC8A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D6DCDE-B459-453B-872E-7E42558C6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6B4F8D-0CC6-4E33-8856-AD5670D5E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0354C5-7CE8-4733-8B00-385032EA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5BDD44-C534-4375-B00A-2C21BF9D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63BD70-04C0-4359-A41F-1493874B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410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2B796-F5D8-48FF-9DE5-44014427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C587F8-3163-4760-B357-D6A6A70E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FE60ED-6BCD-4B68-B86A-47B7A90B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10888F-CE5E-4F8C-BD49-3E74FC02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42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92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0523C7-BA95-4F82-BB55-E732B215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ADA03C-7FFC-4F14-BBDD-3B2546E2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FBA563-43FD-4B1D-9E7B-9D948713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88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51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6D90B-FE53-4D5C-BE9D-99B5ACC4D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804" y="524656"/>
            <a:ext cx="10980937" cy="580722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576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101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37060F-E8CF-41F8-AAF2-00C564292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3018" y="1491043"/>
            <a:ext cx="2660507" cy="38744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90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28B303-0D9E-4AA3-982A-D683AA653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8800" y="1491043"/>
            <a:ext cx="3417570" cy="387445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343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59B774-B074-43B1-A9CD-CAA51C58B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1215" y="1051878"/>
            <a:ext cx="6423025" cy="28908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11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59B774-B074-43B1-A9CD-CAA51C58B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775" y="1982850"/>
            <a:ext cx="6423025" cy="28908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66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DA266E-70A2-48CC-8421-92936028C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8970" y="2114868"/>
            <a:ext cx="1291272" cy="1291272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454C67-BA17-42B1-981E-5AE0421DB2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9890" y="2114868"/>
            <a:ext cx="1291272" cy="1291272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7331F917-C41B-43B1-A53F-520B4F094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5556" y="2114868"/>
            <a:ext cx="1291272" cy="1291272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114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300" y="990600"/>
            <a:ext cx="4838700" cy="48387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954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49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272" y="990600"/>
            <a:ext cx="4838700" cy="48387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863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805" y="3429000"/>
            <a:ext cx="10980936" cy="290288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126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2293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805" y="3429000"/>
            <a:ext cx="10980936" cy="290288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9765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2904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805" y="3429000"/>
            <a:ext cx="10980936" cy="290288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569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2CA35-758C-4FBD-BA80-FDC66FB47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6740" y="991774"/>
            <a:ext cx="2971800" cy="4941570"/>
          </a:xfrm>
        </p:spPr>
        <p:txBody>
          <a:bodyPr/>
          <a:lstStyle/>
          <a:p>
            <a:endParaRPr lang="en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DE53898-DE47-4AD8-BA7A-C7F9094ABD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3560" y="991774"/>
            <a:ext cx="2506980" cy="2425796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DC446569-A50A-4DC4-B4FD-A0142F1F79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23560" y="3507548"/>
            <a:ext cx="2506980" cy="242579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43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354931-E943-4217-8EC5-0E1F008EA920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E3C2D93-693E-4C96-92D4-261C16212A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775" y="523875"/>
            <a:ext cx="5479415" cy="2893695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D1DC9A80-4FD0-4064-970B-975EB81074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190" y="3438187"/>
            <a:ext cx="5479415" cy="289369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1378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5AD7B4-B518-4332-816A-D52200F19E00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400A045-23B7-4522-B2E7-FF4C07933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3758" y="2126615"/>
            <a:ext cx="2674937" cy="187325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497AE5B1-3E2D-4BDD-A351-F6844700C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6558" y="2126615"/>
            <a:ext cx="2674937" cy="18732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044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5AD7B4-B518-4332-816A-D52200F19E00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400A045-23B7-4522-B2E7-FF4C07933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6864" y="1125129"/>
            <a:ext cx="3594895" cy="464430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497AE5B1-3E2D-4BDD-A351-F6844700C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6558" y="2126614"/>
            <a:ext cx="2313985" cy="2761071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3328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5AD7B4-B518-4332-816A-D52200F19E00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400A045-23B7-4522-B2E7-FF4C07933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9722" y="1260160"/>
            <a:ext cx="3217535" cy="433621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1063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537710" y="524656"/>
            <a:ext cx="7056031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20AA3BA-8246-499C-8F75-D16AA727CA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49590" y="524656"/>
            <a:ext cx="3443923" cy="580722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003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55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87CCB-9300-4DFD-9A8E-5F0521C8DE28}"/>
              </a:ext>
            </a:extLst>
          </p:cNvPr>
          <p:cNvSpPr/>
          <p:nvPr userDrawn="1"/>
        </p:nvSpPr>
        <p:spPr>
          <a:xfrm>
            <a:off x="612804" y="524656"/>
            <a:ext cx="10980937" cy="6333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3B30668-4578-4B1A-94DE-2AD9DAC73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1549" y="1674886"/>
            <a:ext cx="1163446" cy="1163445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3209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E7BD06-7107-48C3-8B14-F3A8AC1E7BB4}"/>
              </a:ext>
            </a:extLst>
          </p:cNvPr>
          <p:cNvSpPr/>
          <p:nvPr userDrawn="1"/>
        </p:nvSpPr>
        <p:spPr>
          <a:xfrm>
            <a:off x="612804" y="0"/>
            <a:ext cx="109809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332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F05E15-3B4D-476B-8E2B-74E9F7949C58}"/>
              </a:ext>
            </a:extLst>
          </p:cNvPr>
          <p:cNvSpPr/>
          <p:nvPr userDrawn="1"/>
        </p:nvSpPr>
        <p:spPr>
          <a:xfrm>
            <a:off x="612804" y="0"/>
            <a:ext cx="109809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9AE5D9-4683-4C57-9866-99DF67276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5540" y="2511429"/>
            <a:ext cx="3875087" cy="1493838"/>
          </a:xfrm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665336B2-BD0D-4978-840B-C7827691A5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5540" y="4129773"/>
            <a:ext cx="1872116" cy="1493838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3B7AAE9-7E77-4C90-9C69-6FA0E03526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511" y="4129773"/>
            <a:ext cx="1872116" cy="149383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793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DF37B0-F6A7-433A-A82A-B6EBBE3EFB88}"/>
              </a:ext>
            </a:extLst>
          </p:cNvPr>
          <p:cNvSpPr/>
          <p:nvPr userDrawn="1"/>
        </p:nvSpPr>
        <p:spPr>
          <a:xfrm>
            <a:off x="612804" y="0"/>
            <a:ext cx="10980937" cy="6331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3B3C78D-DC99-4487-AE4C-ABB096D7D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1549" y="3400816"/>
            <a:ext cx="1163446" cy="1163445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151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2F8B56-E74C-4C4B-A9E2-54C9489B0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775" y="523875"/>
            <a:ext cx="10980738" cy="58086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02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2F8B56-E74C-4C4B-A9E2-54C9489B0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775" y="523875"/>
            <a:ext cx="10980738" cy="29051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067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2F8B56-E74C-4C4B-A9E2-54C9489B0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6229" y="523875"/>
            <a:ext cx="7467283" cy="5808663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876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201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AFC237-1BEE-43EF-8911-96B8F98C2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6682" y="2028193"/>
            <a:ext cx="2800152" cy="2800152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11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B08B13-6F14-4C8F-B079-55938E48E3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9927" y="524656"/>
            <a:ext cx="6633813" cy="581899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39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1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489DD-C391-410B-9C71-AC6277333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368" y="1093788"/>
            <a:ext cx="3519632" cy="3519632"/>
          </a:xfrm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F3312C18-8ECE-40B0-9112-619A97D53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48833" y="2773345"/>
            <a:ext cx="1840075" cy="184007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461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489DD-C391-410B-9C71-AC6277333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43368" y="1668453"/>
            <a:ext cx="3519632" cy="3519632"/>
          </a:xfrm>
          <a:prstGeom prst="donut">
            <a:avLst>
              <a:gd name="adj" fmla="val 28782"/>
            </a:avLst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55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DBA5CBA-E6C7-4CF7-8AEB-8024BFB71F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520" y="2354580"/>
            <a:ext cx="3875405" cy="242379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7402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42F16F-AF6E-452D-89CE-D7FF0DD03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823" y="2011363"/>
            <a:ext cx="2424112" cy="326866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102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7B1CE2D-F8BB-4F09-9435-E504355B7B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3450" y="1668463"/>
            <a:ext cx="2046288" cy="356711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5559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12BC522-7A55-4890-BE49-A4176896B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538" y="2411413"/>
            <a:ext cx="1714500" cy="2046287"/>
          </a:xfrm>
          <a:prstGeom prst="round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65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DFA52F-3F74-45D7-BE47-B7D653A45A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0025" y="1711325"/>
            <a:ext cx="5767388" cy="36576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59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4537710" y="524656"/>
            <a:ext cx="7056031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572C8D-F55D-46E5-AFDE-B140D17AB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66175" y="1897063"/>
            <a:ext cx="2046288" cy="35433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923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0AEBA18-2853-4429-8FFF-137A1278A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97063"/>
            <a:ext cx="2389188" cy="316706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363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D1ECE8-5F2F-4F1B-B8B9-CDD1C1677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7800" y="2209800"/>
            <a:ext cx="3924300" cy="52070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47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82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3BD9DB-F455-4D1E-8DBE-291E51BF4C59}"/>
              </a:ext>
            </a:extLst>
          </p:cNvPr>
          <p:cNvSpPr/>
          <p:nvPr userDrawn="1"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151EC04-CD02-4278-BC1D-D6109E9EF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8307" y="1292678"/>
            <a:ext cx="2032000" cy="4413250"/>
          </a:xfrm>
          <a:prstGeom prst="roundRect">
            <a:avLst>
              <a:gd name="adj" fmla="val 11042"/>
            </a:avLst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97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C6185-1E3E-4373-ADDB-7206E855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106EC3-E521-495A-A0E0-A6852685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946776-A414-4464-A453-3C7BFE4C1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D8D34-1F08-49B8-A9AF-FF1EB0CF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2F5EE7-5D77-4BD7-AEC0-235CBBE0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8B4690-F935-4BC9-A218-5784B9A8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661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9FEE3-6876-4F72-BF98-10C7DFD4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E34001-6910-4923-B750-49C34EC40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D61BF4-A3AA-4E57-A47F-43CF8D21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7F49C9-BFD9-4AE2-9AB7-A0190C68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C1A6C3-9C3D-457C-8743-0F6C30CA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8130C2-0223-4177-91B6-D46A7303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5318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9FB41-0B3D-4EFB-84AA-40DFBFDD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DD87CE-C8FC-45E2-97A9-FA9B086CC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E2A6D-3C4D-4099-B1DA-D69053A2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89C80D-97A0-40CF-BA09-02530BB1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C309B-9C26-4A1A-9372-A7FF1F4F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249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158FB5-583C-4028-BB42-3FDB7FDA9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C1E371-4C2C-4C52-BA20-AA77DC7A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995647-B132-4553-8EFE-07795BA2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295F-503F-4712-8E28-CB9EE1D6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66334-2632-4242-B8C4-0D8455C4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74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5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8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3DD5-660E-4EC3-814E-1969935E11BA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C3CA-10B8-44F0-8514-80AE9A22BF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A67100-6916-4AEC-BAC7-3FDE8B3F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FA07D-CB7D-45DA-96C3-583B4A486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EFAB05-939D-4E6D-A1E7-738D2F772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2AD1-CFA4-4967-A7A3-6869C8BD5945}" type="datetimeFigureOut">
              <a:rPr lang="en-ID" smtClean="0"/>
              <a:t>10/04/2020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8F0FC-A47B-4BFC-98E6-7ACBE4B7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B2C4B7-EB62-457B-AA16-E3BCE7492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6220-5288-4181-BC71-CF33DA912F5D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054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AA144BBA-DB2D-8743-899E-5205D9146256}"/>
              </a:ext>
            </a:extLst>
          </p:cNvPr>
          <p:cNvSpPr txBox="1"/>
          <p:nvPr/>
        </p:nvSpPr>
        <p:spPr>
          <a:xfrm>
            <a:off x="702815" y="984662"/>
            <a:ext cx="1078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spc="300" dirty="0">
                <a:solidFill>
                  <a:prstClr val="white"/>
                </a:solidFill>
                <a:latin typeface="Montserrat Medium" pitchFamily="2" charset="77"/>
              </a:rPr>
              <a:t>METHODS FOR THE ANALYSIS OF ASBESTOS IN INCOHERENT SOILS</a:t>
            </a:r>
            <a:endParaRPr kumimoji="0" lang="en-ID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5C5A396-D8AA-4D4A-A933-FB17CD0B7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2" y="3718495"/>
            <a:ext cx="1578935" cy="1578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9B17E0-C32E-442D-B168-26EED014DA2F}"/>
              </a:ext>
            </a:extLst>
          </p:cNvPr>
          <p:cNvSpPr txBox="1"/>
          <p:nvPr/>
        </p:nvSpPr>
        <p:spPr>
          <a:xfrm>
            <a:off x="3430558" y="3955110"/>
            <a:ext cx="4846173" cy="14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Giovanna Zanetti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Oliviero Baietto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Paola </a:t>
            </a:r>
            <a:r>
              <a:rPr lang="en-ID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arini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endParaRPr kumimoji="0" lang="en-ID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563DC199-D88A-4ADF-98FE-A948B2FC242B}"/>
              </a:ext>
            </a:extLst>
          </p:cNvPr>
          <p:cNvSpPr txBox="1"/>
          <p:nvPr/>
        </p:nvSpPr>
        <p:spPr>
          <a:xfrm>
            <a:off x="8380442" y="3801221"/>
            <a:ext cx="2699681" cy="166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ID" sz="1400" spc="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Politecnico</a:t>
            </a:r>
            <a:r>
              <a:rPr lang="en-ID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di Torino,</a:t>
            </a:r>
          </a:p>
          <a:p>
            <a:pPr lvl="0">
              <a:lnSpc>
                <a:spcPct val="150000"/>
              </a:lnSpc>
              <a:defRPr/>
            </a:pPr>
            <a:r>
              <a:rPr lang="en-ID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Department of Environment, Land and Infrastructure Engineering (DIATI) </a:t>
            </a:r>
          </a:p>
        </p:txBody>
      </p:sp>
      <p:cxnSp>
        <p:nvCxnSpPr>
          <p:cNvPr id="11" name="Connettore 1 22">
            <a:extLst>
              <a:ext uri="{FF2B5EF4-FFF2-40B4-BE49-F238E27FC236}">
                <a16:creationId xmlns:a16="http://schemas.microsoft.com/office/drawing/2014/main" xmlns="" id="{4C4FB957-490B-41F9-8764-28B4B265DBD6}"/>
              </a:ext>
            </a:extLst>
          </p:cNvPr>
          <p:cNvCxnSpPr>
            <a:cxnSpLocks/>
          </p:cNvCxnSpPr>
          <p:nvPr/>
        </p:nvCxnSpPr>
        <p:spPr>
          <a:xfrm>
            <a:off x="2877467" y="3885326"/>
            <a:ext cx="0" cy="1326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28">
            <a:extLst>
              <a:ext uri="{FF2B5EF4-FFF2-40B4-BE49-F238E27FC236}">
                <a16:creationId xmlns:a16="http://schemas.microsoft.com/office/drawing/2014/main" xmlns="" id="{167B5A3B-A6D0-46A6-B1D9-8CB967072BF6}"/>
              </a:ext>
            </a:extLst>
          </p:cNvPr>
          <p:cNvCxnSpPr>
            <a:cxnSpLocks/>
          </p:cNvCxnSpPr>
          <p:nvPr/>
        </p:nvCxnSpPr>
        <p:spPr>
          <a:xfrm>
            <a:off x="8062257" y="3885326"/>
            <a:ext cx="0" cy="1326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97" y="524933"/>
            <a:ext cx="10040161" cy="56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409575"/>
            <a:ext cx="68675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16" y="1117600"/>
            <a:ext cx="9451719" cy="52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8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224741"/>
            <a:ext cx="7047548" cy="61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20" y="1092200"/>
            <a:ext cx="8935046" cy="50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9" y="388620"/>
            <a:ext cx="7924423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96333"/>
            <a:ext cx="10989436" cy="61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52" y="116934"/>
            <a:ext cx="7931468" cy="61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80" y="465667"/>
            <a:ext cx="10511415" cy="57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310795"/>
            <a:ext cx="7360708" cy="58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DB797B8A-E330-F34E-9AD1-51EFBC954733}"/>
              </a:ext>
            </a:extLst>
          </p:cNvPr>
          <p:cNvSpPr txBox="1"/>
          <p:nvPr/>
        </p:nvSpPr>
        <p:spPr>
          <a:xfrm>
            <a:off x="960119" y="485498"/>
            <a:ext cx="10271760" cy="1340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SOILS CONTAMINATED WITH ASBESTOS</a:t>
            </a:r>
          </a:p>
        </p:txBody>
      </p:sp>
      <p:pic>
        <p:nvPicPr>
          <p:cNvPr id="6" name="Immagine 5" descr="Immagine che contiene chip, sandwich, cibo, tavolo&#10;&#10;Descrizione generata automaticamente">
            <a:extLst>
              <a:ext uri="{FF2B5EF4-FFF2-40B4-BE49-F238E27FC236}">
                <a16:creationId xmlns:a16="http://schemas.microsoft.com/office/drawing/2014/main" xmlns="" id="{DEB6348D-9262-420D-A587-C21910B8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" r="10963" b="-3"/>
          <a:stretch/>
        </p:blipFill>
        <p:spPr>
          <a:xfrm>
            <a:off x="1267824" y="2575559"/>
            <a:ext cx="3144437" cy="2745477"/>
          </a:xfrm>
          <a:prstGeom prst="rect">
            <a:avLst/>
          </a:prstGeom>
        </p:spPr>
      </p:pic>
      <p:pic>
        <p:nvPicPr>
          <p:cNvPr id="5" name="Segnaposto contenuto 3" descr="Immagine che contiene cibo, ciambella, tavolo, coperto&#10;&#10;Descrizione generata automaticamente">
            <a:extLst>
              <a:ext uri="{FF2B5EF4-FFF2-40B4-BE49-F238E27FC236}">
                <a16:creationId xmlns:a16="http://schemas.microsoft.com/office/drawing/2014/main" xmlns="" id="{F7BF8346-253F-4686-9F3F-1E917DA03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7" b="1"/>
          <a:stretch/>
        </p:blipFill>
        <p:spPr>
          <a:xfrm>
            <a:off x="4548455" y="2575559"/>
            <a:ext cx="3095089" cy="2745478"/>
          </a:xfrm>
          <a:prstGeom prst="rect">
            <a:avLst/>
          </a:prstGeom>
        </p:spPr>
      </p:pic>
      <p:pic>
        <p:nvPicPr>
          <p:cNvPr id="2" name="Immagine 1" descr="Immagine che contiene esterni, erba, campo, inpiedi&#10;&#10;Descrizione generata automaticamente">
            <a:extLst>
              <a:ext uri="{FF2B5EF4-FFF2-40B4-BE49-F238E27FC236}">
                <a16:creationId xmlns:a16="http://schemas.microsoft.com/office/drawing/2014/main" xmlns="" id="{1F72AD6A-3857-4526-A65F-5769CA351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5" r="4" b="4"/>
          <a:stretch/>
        </p:blipFill>
        <p:spPr>
          <a:xfrm>
            <a:off x="7779738" y="2575559"/>
            <a:ext cx="3119767" cy="27454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90836E9-E252-4DD6-AF4A-094E50C6C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478293"/>
            <a:ext cx="9144000" cy="0"/>
          </a:xfrm>
          <a:prstGeom prst="line">
            <a:avLst/>
          </a:prstGeom>
          <a:ln w="19050">
            <a:solidFill>
              <a:srgbClr val="979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A96C25B-6B12-4288-AD68-812E1A80F16B}"/>
              </a:ext>
            </a:extLst>
          </p:cNvPr>
          <p:cNvSpPr txBox="1"/>
          <p:nvPr/>
        </p:nvSpPr>
        <p:spPr>
          <a:xfrm>
            <a:off x="3400425" y="573405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ANTHROPOGENIC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DCEBFC0-F965-430E-9C95-E6B891A9CF15}"/>
              </a:ext>
            </a:extLst>
          </p:cNvPr>
          <p:cNvSpPr txBox="1"/>
          <p:nvPr/>
        </p:nvSpPr>
        <p:spPr>
          <a:xfrm>
            <a:off x="8215671" y="568480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NATURAL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1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3" y="711200"/>
            <a:ext cx="9900198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1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Conclusions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All HSL samples were </a:t>
            </a:r>
            <a:r>
              <a:rPr lang="en-GB" dirty="0" err="1"/>
              <a:t>analyzed</a:t>
            </a:r>
            <a:r>
              <a:rPr lang="en-GB" dirty="0"/>
              <a:t> with an optical microscope, although the quantities of asbestos contained in the sample were small. This was possible because the </a:t>
            </a:r>
            <a:r>
              <a:rPr lang="en-GB" dirty="0" err="1"/>
              <a:t>fibers</a:t>
            </a:r>
            <a:r>
              <a:rPr lang="en-GB" dirty="0"/>
              <a:t> were large enough to be observed. Optical microscopy allowed us to observe a more representative sample.</a:t>
            </a:r>
          </a:p>
          <a:p>
            <a:r>
              <a:rPr lang="en-GB" dirty="0"/>
              <a:t>Certainly if we had finished the analysis with the SEM observation of the smaller particle size classes, the results would have been better.</a:t>
            </a:r>
          </a:p>
          <a:p>
            <a:r>
              <a:rPr lang="en-GB" dirty="0"/>
              <a:t>We could also try to read the samples only at SEM, but I fear that, being relatively large </a:t>
            </a:r>
            <a:r>
              <a:rPr lang="en-GB" dirty="0" err="1"/>
              <a:t>fibers</a:t>
            </a:r>
            <a:r>
              <a:rPr lang="en-GB"/>
              <a:t>, the results may be incorrect without observing a representative sample.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91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701B450-ED7B-414F-975D-8635726A3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5988"/>
              </p:ext>
            </p:extLst>
          </p:nvPr>
        </p:nvGraphicFramePr>
        <p:xfrm>
          <a:off x="619760" y="1680806"/>
          <a:ext cx="10952480" cy="476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120">
                  <a:extLst>
                    <a:ext uri="{9D8B030D-6E8A-4147-A177-3AD203B41FA5}">
                      <a16:colId xmlns:a16="http://schemas.microsoft.com/office/drawing/2014/main" xmlns="" val="2916906371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3910570364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987913366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150748801"/>
                    </a:ext>
                  </a:extLst>
                </a:gridCol>
              </a:tblGrid>
              <a:tr h="634056"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TECHNOLOGY</a:t>
                      </a:r>
                    </a:p>
                  </a:txBody>
                  <a:tcPr anchor="ctr">
                    <a:solidFill>
                      <a:srgbClr val="AED5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USE</a:t>
                      </a:r>
                    </a:p>
                  </a:txBody>
                  <a:tcPr anchor="ctr">
                    <a:solidFill>
                      <a:srgbClr val="AED5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LIMITS</a:t>
                      </a:r>
                      <a:endParaRPr lang="it-IT" sz="1600" b="1" i="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>
                    <a:solidFill>
                      <a:srgbClr val="AED5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RESOLUTION</a:t>
                      </a:r>
                      <a:endParaRPr lang="it-IT" sz="1600" b="1" i="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>
                    <a:solidFill>
                      <a:srgbClr val="A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063026"/>
                  </a:ext>
                </a:extLst>
              </a:tr>
              <a:tr h="8947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DRX 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X-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Ray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Diffraction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Asbestos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weight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&gt;1%    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6725284"/>
                  </a:ext>
                </a:extLst>
              </a:tr>
              <a:tr h="6931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IR  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Infrared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Spectroscopy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Asbestos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weight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&gt;1%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713473"/>
                  </a:ext>
                </a:extLst>
              </a:tr>
              <a:tr h="11877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SEM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Scanning Electron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Microscopy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Asbestos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weight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  <a:p>
                      <a:pPr marL="361950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of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airborne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fibre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number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&gt;0,1% (Quantitative)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0,01%&lt;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&gt;0,1%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(semi-quantitative)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5 nm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4783700"/>
                  </a:ext>
                </a:extLst>
              </a:tr>
              <a:tr h="13593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PCOM 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Phase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Contrast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Optical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Microscopy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Asbestos</a:t>
                      </a: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QUALITATIVE </a:t>
                      </a: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  <a:p>
                      <a:pPr marL="361950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Determination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of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airborne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fibre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number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(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not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used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)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Concentration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&lt; 1% </a:t>
                      </a:r>
                      <a:endParaRPr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Fiber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diameter</a:t>
                      </a: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&gt; </a:t>
                      </a:r>
                      <a:r>
                        <a:rPr lang="it-IT" sz="1400" b="0" i="0" u="none" strike="noStrike" cap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0,3</a:t>
                      </a:r>
                      <a:r>
                        <a:rPr lang="it-IT" sz="1400" b="0" i="0" u="none" strike="noStrike" cap="non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 </a:t>
                      </a:r>
                      <a:r>
                        <a:rPr lang="it-IT" sz="1400" b="0" i="0" u="none" strike="noStrike" cap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μm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0,2 </a:t>
                      </a:r>
                      <a:r>
                        <a:rPr lang="it-IT" sz="1400" b="0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Century Gothic"/>
                        </a:rPr>
                        <a:t>μm</a:t>
                      </a:r>
                      <a:endParaRPr sz="1400" b="0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  <a:sym typeface="Century Gothic"/>
                      </a:endParaRPr>
                    </a:p>
                  </a:txBody>
                  <a:tcPr marL="7250" marR="7250" marT="7250" marB="0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205898"/>
                  </a:ext>
                </a:extLst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DB797B8A-E330-F34E-9AD1-51EFBC954733}"/>
              </a:ext>
            </a:extLst>
          </p:cNvPr>
          <p:cNvSpPr txBox="1"/>
          <p:nvPr/>
        </p:nvSpPr>
        <p:spPr>
          <a:xfrm>
            <a:off x="0" y="20681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ITALIAN LAW IN FORCE FOR ASBESTOS QUANTIFICATION: DM 6/9/94</a:t>
            </a:r>
          </a:p>
        </p:txBody>
      </p:sp>
    </p:spTree>
    <p:extLst>
      <p:ext uri="{BB962C8B-B14F-4D97-AF65-F5344CB8AC3E}">
        <p14:creationId xmlns:p14="http://schemas.microsoft.com/office/powerpoint/2010/main" val="390958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DB797B8A-E330-F34E-9AD1-51EFBC954733}"/>
              </a:ext>
            </a:extLst>
          </p:cNvPr>
          <p:cNvSpPr txBox="1"/>
          <p:nvPr/>
        </p:nvSpPr>
        <p:spPr>
          <a:xfrm>
            <a:off x="447164" y="957608"/>
            <a:ext cx="1166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PCOM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054DC95E-3E63-4F0C-B611-C2E6876178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1748988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FFBE15F-630B-45EA-BFEE-0068856CEB27}"/>
              </a:ext>
            </a:extLst>
          </p:cNvPr>
          <p:cNvSpPr/>
          <p:nvPr/>
        </p:nvSpPr>
        <p:spPr>
          <a:xfrm>
            <a:off x="5285302" y="785120"/>
            <a:ext cx="6402017" cy="834286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Macroscopic observation</a:t>
            </a:r>
          </a:p>
          <a:p>
            <a:pPr algn="ctr"/>
            <a:endParaRPr lang="en-ID" sz="30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0BB0CDF9-A951-4406-AB3A-5C0353DFF3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40033" y="3634881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AED5E4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15BEDA6-2564-4B5A-BCD8-0092119783FF}"/>
              </a:ext>
            </a:extLst>
          </p:cNvPr>
          <p:cNvSpPr/>
          <p:nvPr/>
        </p:nvSpPr>
        <p:spPr>
          <a:xfrm>
            <a:off x="5285302" y="2232401"/>
            <a:ext cx="6375655" cy="12448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If it is possible perform a manual sorting. </a:t>
            </a:r>
            <a:b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</a:br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If the concentration of asbestos is greater than 1000mg/Kg the analysis is finished</a:t>
            </a:r>
            <a:endParaRPr lang="en-ID" sz="300" dirty="0"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EF7597-DA6D-4ECD-9D9E-0FBF40D50828}"/>
              </a:ext>
            </a:extLst>
          </p:cNvPr>
          <p:cNvSpPr txBox="1"/>
          <p:nvPr/>
        </p:nvSpPr>
        <p:spPr>
          <a:xfrm>
            <a:off x="380214" y="2015580"/>
            <a:ext cx="6702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ANALYSIS METHODOLOGY</a:t>
            </a:r>
            <a:endParaRPr lang="en-ID" sz="1500" i="1" spc="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AB8B8E69-29C8-4FFE-A88F-C4F83CCA02D1}"/>
              </a:ext>
            </a:extLst>
          </p:cNvPr>
          <p:cNvSpPr txBox="1"/>
          <p:nvPr/>
        </p:nvSpPr>
        <p:spPr>
          <a:xfrm>
            <a:off x="4227734" y="849497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C2B6483-37F3-4E5A-B092-6326A498A06C}"/>
              </a:ext>
            </a:extLst>
          </p:cNvPr>
          <p:cNvSpPr txBox="1"/>
          <p:nvPr/>
        </p:nvSpPr>
        <p:spPr>
          <a:xfrm>
            <a:off x="4227734" y="2511233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28F2F014-E694-4654-BC5C-2E6F206E15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5106048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ADF5868F-C3AF-4C13-9EBE-C643EA95D418}"/>
              </a:ext>
            </a:extLst>
          </p:cNvPr>
          <p:cNvSpPr/>
          <p:nvPr/>
        </p:nvSpPr>
        <p:spPr>
          <a:xfrm>
            <a:off x="5258941" y="3899795"/>
            <a:ext cx="6402016" cy="1113798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Quartering and classification of the sample (100/120 gr) into 4 grain size classes. (sieves: 0.6 mm; 0.3 mm; 0.15 mm; 0.075 mm)</a:t>
            </a:r>
          </a:p>
          <a:p>
            <a:pPr algn="ctr"/>
            <a:endParaRPr lang="en-ID" sz="3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150AE514-145E-4012-AF04-EC258631D1AC}"/>
              </a:ext>
            </a:extLst>
          </p:cNvPr>
          <p:cNvSpPr txBox="1"/>
          <p:nvPr/>
        </p:nvSpPr>
        <p:spPr>
          <a:xfrm>
            <a:off x="4227734" y="4173737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20FDB800-47BB-48F2-9A64-3752B3245D9B}"/>
              </a:ext>
            </a:extLst>
          </p:cNvPr>
          <p:cNvSpPr/>
          <p:nvPr/>
        </p:nvSpPr>
        <p:spPr>
          <a:xfrm>
            <a:off x="5258940" y="5442895"/>
            <a:ext cx="6402016" cy="834286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Preparation of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weighed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slides  using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oils with note refractive index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1A0C7184-BFF0-4A24-B11F-7C6C78FAC98B}"/>
              </a:ext>
            </a:extLst>
          </p:cNvPr>
          <p:cNvSpPr txBox="1"/>
          <p:nvPr/>
        </p:nvSpPr>
        <p:spPr>
          <a:xfrm>
            <a:off x="4227733" y="5546592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054DC95E-3E63-4F0C-B611-C2E6876178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2682243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FFBE15F-630B-45EA-BFEE-0068856CEB27}"/>
              </a:ext>
            </a:extLst>
          </p:cNvPr>
          <p:cNvSpPr/>
          <p:nvPr/>
        </p:nvSpPr>
        <p:spPr>
          <a:xfrm>
            <a:off x="5258940" y="1401136"/>
            <a:ext cx="6402017" cy="1095218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Recognition of different kind of asbestos thanks to their characteristic optical properties</a:t>
            </a:r>
          </a:p>
          <a:p>
            <a:pPr algn="ctr"/>
            <a:endParaRPr lang="en-ID" sz="30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0BB0CDF9-A951-4406-AB3A-5C0353DFF3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40033" y="4568136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AED5E4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15BEDA6-2564-4B5A-BCD8-0092119783FF}"/>
              </a:ext>
            </a:extLst>
          </p:cNvPr>
          <p:cNvSpPr/>
          <p:nvPr/>
        </p:nvSpPr>
        <p:spPr>
          <a:xfrm>
            <a:off x="5285302" y="3165656"/>
            <a:ext cx="6375655" cy="12448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Observation and measuring (</a:t>
            </a:r>
            <a:r>
              <a:rPr lang="en-GB" dirty="0" err="1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length,diameter</a:t>
            </a:r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) of the asbestos </a:t>
            </a:r>
            <a:r>
              <a:rPr lang="en-GB" dirty="0" err="1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fibers</a:t>
            </a:r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 on a fixed number of fields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AB8B8E69-29C8-4FFE-A88F-C4F83CCA02D1}"/>
              </a:ext>
            </a:extLst>
          </p:cNvPr>
          <p:cNvSpPr txBox="1"/>
          <p:nvPr/>
        </p:nvSpPr>
        <p:spPr>
          <a:xfrm>
            <a:off x="4227734" y="1537653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C2B6483-37F3-4E5A-B092-6326A498A06C}"/>
              </a:ext>
            </a:extLst>
          </p:cNvPr>
          <p:cNvSpPr txBox="1"/>
          <p:nvPr/>
        </p:nvSpPr>
        <p:spPr>
          <a:xfrm>
            <a:off x="4227734" y="3444488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28F2F014-E694-4654-BC5C-2E6F206E15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920544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ADF5868F-C3AF-4C13-9EBE-C643EA95D418}"/>
              </a:ext>
            </a:extLst>
          </p:cNvPr>
          <p:cNvSpPr/>
          <p:nvPr/>
        </p:nvSpPr>
        <p:spPr>
          <a:xfrm>
            <a:off x="5258941" y="5003295"/>
            <a:ext cx="6402016" cy="1076994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Determination of the asbestos content  obtained by the relationship between the weights of the fibrous component compared to the granular ones.</a:t>
            </a:r>
          </a:p>
          <a:p>
            <a:pPr algn="ctr"/>
            <a:endParaRPr lang="en-ID" sz="3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150AE514-145E-4012-AF04-EC258631D1AC}"/>
              </a:ext>
            </a:extLst>
          </p:cNvPr>
          <p:cNvSpPr txBox="1"/>
          <p:nvPr/>
        </p:nvSpPr>
        <p:spPr>
          <a:xfrm>
            <a:off x="4227734" y="5106992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45346FB5-AFD8-43D8-9C2E-194ACF739D16}"/>
              </a:ext>
            </a:extLst>
          </p:cNvPr>
          <p:cNvSpPr txBox="1"/>
          <p:nvPr/>
        </p:nvSpPr>
        <p:spPr>
          <a:xfrm>
            <a:off x="447164" y="957608"/>
            <a:ext cx="1166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PCOM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31FC31D7-50F7-4E5E-A3C2-B1B1E1D35460}"/>
              </a:ext>
            </a:extLst>
          </p:cNvPr>
          <p:cNvSpPr txBox="1"/>
          <p:nvPr/>
        </p:nvSpPr>
        <p:spPr>
          <a:xfrm>
            <a:off x="380214" y="2015580"/>
            <a:ext cx="6702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ANALYSIS METHODOLGY</a:t>
            </a:r>
            <a:endParaRPr lang="en-ID" sz="1500" i="1" spc="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74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5E7EF236-A55D-684D-AA3D-717F8AEEE88A}"/>
              </a:ext>
            </a:extLst>
          </p:cNvPr>
          <p:cNvSpPr txBox="1"/>
          <p:nvPr/>
        </p:nvSpPr>
        <p:spPr>
          <a:xfrm>
            <a:off x="985326" y="956350"/>
            <a:ext cx="3929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EXAMPLE OF ASBESTOS VISION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AF8AB04E-3631-3645-8146-7482D62933AC}"/>
              </a:ext>
            </a:extLst>
          </p:cNvPr>
          <p:cNvGrpSpPr/>
          <p:nvPr/>
        </p:nvGrpSpPr>
        <p:grpSpPr>
          <a:xfrm>
            <a:off x="799090" y="3282549"/>
            <a:ext cx="3111984" cy="1077218"/>
            <a:chOff x="6852381" y="745845"/>
            <a:chExt cx="2636300" cy="1077218"/>
          </a:xfrm>
        </p:grpSpPr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A1E2C9A7-1066-924B-A242-9C09E880579B}"/>
                </a:ext>
              </a:extLst>
            </p:cNvPr>
            <p:cNvSpPr txBox="1"/>
            <p:nvPr/>
          </p:nvSpPr>
          <p:spPr>
            <a:xfrm>
              <a:off x="7081302" y="745845"/>
              <a:ext cx="24073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RECOGNITION ON THE MICROSCOPIC SLIDE</a:t>
              </a:r>
            </a:p>
            <a:p>
              <a:r>
                <a:rPr lang="en-ID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n=1.550</a:t>
              </a:r>
              <a:endPara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A36CD6E3-C4F8-D842-8010-C4BEBA7F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81" y="813486"/>
              <a:ext cx="142306" cy="244392"/>
            </a:xfrm>
            <a:custGeom>
              <a:avLst/>
              <a:gdLst>
                <a:gd name="T0" fmla="*/ 198 w 203"/>
                <a:gd name="T1" fmla="*/ 162 h 347"/>
                <a:gd name="T2" fmla="*/ 25 w 203"/>
                <a:gd name="T3" fmla="*/ 4 h 347"/>
                <a:gd name="T4" fmla="*/ 25 w 203"/>
                <a:gd name="T5" fmla="*/ 4 h 347"/>
                <a:gd name="T6" fmla="*/ 21 w 203"/>
                <a:gd name="T7" fmla="*/ 0 h 347"/>
                <a:gd name="T8" fmla="*/ 14 w 203"/>
                <a:gd name="T9" fmla="*/ 0 h 347"/>
                <a:gd name="T10" fmla="*/ 7 w 203"/>
                <a:gd name="T11" fmla="*/ 0 h 347"/>
                <a:gd name="T12" fmla="*/ 3 w 203"/>
                <a:gd name="T13" fmla="*/ 4 h 347"/>
                <a:gd name="T14" fmla="*/ 3 w 203"/>
                <a:gd name="T15" fmla="*/ 4 h 347"/>
                <a:gd name="T16" fmla="*/ 0 w 203"/>
                <a:gd name="T17" fmla="*/ 7 h 347"/>
                <a:gd name="T18" fmla="*/ 0 w 203"/>
                <a:gd name="T19" fmla="*/ 14 h 347"/>
                <a:gd name="T20" fmla="*/ 0 w 203"/>
                <a:gd name="T21" fmla="*/ 18 h 347"/>
                <a:gd name="T22" fmla="*/ 3 w 203"/>
                <a:gd name="T23" fmla="*/ 25 h 347"/>
                <a:gd name="T24" fmla="*/ 166 w 203"/>
                <a:gd name="T25" fmla="*/ 173 h 347"/>
                <a:gd name="T26" fmla="*/ 3 w 203"/>
                <a:gd name="T27" fmla="*/ 321 h 347"/>
                <a:gd name="T28" fmla="*/ 3 w 203"/>
                <a:gd name="T29" fmla="*/ 321 h 347"/>
                <a:gd name="T30" fmla="*/ 0 w 203"/>
                <a:gd name="T31" fmla="*/ 324 h 347"/>
                <a:gd name="T32" fmla="*/ 0 w 203"/>
                <a:gd name="T33" fmla="*/ 331 h 347"/>
                <a:gd name="T34" fmla="*/ 0 w 203"/>
                <a:gd name="T35" fmla="*/ 335 h 347"/>
                <a:gd name="T36" fmla="*/ 3 w 203"/>
                <a:gd name="T37" fmla="*/ 342 h 347"/>
                <a:gd name="T38" fmla="*/ 3 w 203"/>
                <a:gd name="T39" fmla="*/ 342 h 347"/>
                <a:gd name="T40" fmla="*/ 7 w 203"/>
                <a:gd name="T41" fmla="*/ 346 h 347"/>
                <a:gd name="T42" fmla="*/ 14 w 203"/>
                <a:gd name="T43" fmla="*/ 346 h 347"/>
                <a:gd name="T44" fmla="*/ 21 w 203"/>
                <a:gd name="T45" fmla="*/ 346 h 347"/>
                <a:gd name="T46" fmla="*/ 25 w 203"/>
                <a:gd name="T47" fmla="*/ 342 h 347"/>
                <a:gd name="T48" fmla="*/ 198 w 203"/>
                <a:gd name="T49" fmla="*/ 184 h 347"/>
                <a:gd name="T50" fmla="*/ 198 w 203"/>
                <a:gd name="T51" fmla="*/ 184 h 347"/>
                <a:gd name="T52" fmla="*/ 202 w 203"/>
                <a:gd name="T53" fmla="*/ 180 h 347"/>
                <a:gd name="T54" fmla="*/ 202 w 203"/>
                <a:gd name="T55" fmla="*/ 173 h 347"/>
                <a:gd name="T56" fmla="*/ 202 w 203"/>
                <a:gd name="T57" fmla="*/ 173 h 347"/>
                <a:gd name="T58" fmla="*/ 202 w 203"/>
                <a:gd name="T59" fmla="*/ 166 h 347"/>
                <a:gd name="T60" fmla="*/ 198 w 203"/>
                <a:gd name="T61" fmla="*/ 16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347">
                  <a:moveTo>
                    <a:pt x="198" y="162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166" y="173"/>
                  </a:lnTo>
                  <a:lnTo>
                    <a:pt x="3" y="321"/>
                  </a:lnTo>
                  <a:lnTo>
                    <a:pt x="3" y="321"/>
                  </a:lnTo>
                  <a:lnTo>
                    <a:pt x="0" y="324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7" y="346"/>
                  </a:lnTo>
                  <a:lnTo>
                    <a:pt x="14" y="346"/>
                  </a:lnTo>
                  <a:lnTo>
                    <a:pt x="21" y="346"/>
                  </a:lnTo>
                  <a:lnTo>
                    <a:pt x="25" y="342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02" y="180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66"/>
                  </a:lnTo>
                  <a:lnTo>
                    <a:pt x="198" y="162"/>
                  </a:lnTo>
                </a:path>
              </a:pathLst>
            </a:custGeom>
            <a:solidFill>
              <a:srgbClr val="AED5E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AED5E4"/>
                </a:solidFill>
              </a:endParaRPr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596B2BD5-50CF-456B-83F1-9CC640D33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1"/>
          <a:stretch/>
        </p:blipFill>
        <p:spPr>
          <a:xfrm>
            <a:off x="5307646" y="1002295"/>
            <a:ext cx="6282992" cy="4674665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xmlns="" id="{A6B77A16-28AD-4FBE-BA1E-74D16528CA8A}"/>
              </a:ext>
            </a:extLst>
          </p:cNvPr>
          <p:cNvGrpSpPr/>
          <p:nvPr/>
        </p:nvGrpSpPr>
        <p:grpSpPr>
          <a:xfrm>
            <a:off x="799090" y="4746975"/>
            <a:ext cx="3281191" cy="782394"/>
            <a:chOff x="6905025" y="2178697"/>
            <a:chExt cx="2779643" cy="782394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xmlns="" id="{6A76F943-AD17-4E57-B2B8-7DD784A96790}"/>
                </a:ext>
              </a:extLst>
            </p:cNvPr>
            <p:cNvSpPr txBox="1"/>
            <p:nvPr/>
          </p:nvSpPr>
          <p:spPr>
            <a:xfrm>
              <a:off x="7277289" y="2178697"/>
              <a:ext cx="2407379" cy="78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0,6-0,3 mm </a:t>
              </a:r>
            </a:p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Mass on the slide = 80 mg</a:t>
              </a:r>
              <a:endPara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xmlns="" id="{900EE29B-B207-4AE8-B085-22D3A240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025" y="2322690"/>
              <a:ext cx="142306" cy="244392"/>
            </a:xfrm>
            <a:custGeom>
              <a:avLst/>
              <a:gdLst>
                <a:gd name="T0" fmla="*/ 198 w 203"/>
                <a:gd name="T1" fmla="*/ 162 h 347"/>
                <a:gd name="T2" fmla="*/ 25 w 203"/>
                <a:gd name="T3" fmla="*/ 4 h 347"/>
                <a:gd name="T4" fmla="*/ 25 w 203"/>
                <a:gd name="T5" fmla="*/ 4 h 347"/>
                <a:gd name="T6" fmla="*/ 21 w 203"/>
                <a:gd name="T7" fmla="*/ 0 h 347"/>
                <a:gd name="T8" fmla="*/ 14 w 203"/>
                <a:gd name="T9" fmla="*/ 0 h 347"/>
                <a:gd name="T10" fmla="*/ 7 w 203"/>
                <a:gd name="T11" fmla="*/ 0 h 347"/>
                <a:gd name="T12" fmla="*/ 3 w 203"/>
                <a:gd name="T13" fmla="*/ 4 h 347"/>
                <a:gd name="T14" fmla="*/ 3 w 203"/>
                <a:gd name="T15" fmla="*/ 4 h 347"/>
                <a:gd name="T16" fmla="*/ 0 w 203"/>
                <a:gd name="T17" fmla="*/ 7 h 347"/>
                <a:gd name="T18" fmla="*/ 0 w 203"/>
                <a:gd name="T19" fmla="*/ 14 h 347"/>
                <a:gd name="T20" fmla="*/ 0 w 203"/>
                <a:gd name="T21" fmla="*/ 18 h 347"/>
                <a:gd name="T22" fmla="*/ 3 w 203"/>
                <a:gd name="T23" fmla="*/ 25 h 347"/>
                <a:gd name="T24" fmla="*/ 166 w 203"/>
                <a:gd name="T25" fmla="*/ 173 h 347"/>
                <a:gd name="T26" fmla="*/ 3 w 203"/>
                <a:gd name="T27" fmla="*/ 321 h 347"/>
                <a:gd name="T28" fmla="*/ 3 w 203"/>
                <a:gd name="T29" fmla="*/ 321 h 347"/>
                <a:gd name="T30" fmla="*/ 0 w 203"/>
                <a:gd name="T31" fmla="*/ 324 h 347"/>
                <a:gd name="T32" fmla="*/ 0 w 203"/>
                <a:gd name="T33" fmla="*/ 331 h 347"/>
                <a:gd name="T34" fmla="*/ 0 w 203"/>
                <a:gd name="T35" fmla="*/ 335 h 347"/>
                <a:gd name="T36" fmla="*/ 3 w 203"/>
                <a:gd name="T37" fmla="*/ 342 h 347"/>
                <a:gd name="T38" fmla="*/ 3 w 203"/>
                <a:gd name="T39" fmla="*/ 342 h 347"/>
                <a:gd name="T40" fmla="*/ 7 w 203"/>
                <a:gd name="T41" fmla="*/ 346 h 347"/>
                <a:gd name="T42" fmla="*/ 14 w 203"/>
                <a:gd name="T43" fmla="*/ 346 h 347"/>
                <a:gd name="T44" fmla="*/ 21 w 203"/>
                <a:gd name="T45" fmla="*/ 346 h 347"/>
                <a:gd name="T46" fmla="*/ 25 w 203"/>
                <a:gd name="T47" fmla="*/ 342 h 347"/>
                <a:gd name="T48" fmla="*/ 198 w 203"/>
                <a:gd name="T49" fmla="*/ 184 h 347"/>
                <a:gd name="T50" fmla="*/ 198 w 203"/>
                <a:gd name="T51" fmla="*/ 184 h 347"/>
                <a:gd name="T52" fmla="*/ 202 w 203"/>
                <a:gd name="T53" fmla="*/ 180 h 347"/>
                <a:gd name="T54" fmla="*/ 202 w 203"/>
                <a:gd name="T55" fmla="*/ 173 h 347"/>
                <a:gd name="T56" fmla="*/ 202 w 203"/>
                <a:gd name="T57" fmla="*/ 173 h 347"/>
                <a:gd name="T58" fmla="*/ 202 w 203"/>
                <a:gd name="T59" fmla="*/ 166 h 347"/>
                <a:gd name="T60" fmla="*/ 198 w 203"/>
                <a:gd name="T61" fmla="*/ 16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347">
                  <a:moveTo>
                    <a:pt x="198" y="162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166" y="173"/>
                  </a:lnTo>
                  <a:lnTo>
                    <a:pt x="3" y="321"/>
                  </a:lnTo>
                  <a:lnTo>
                    <a:pt x="3" y="321"/>
                  </a:lnTo>
                  <a:lnTo>
                    <a:pt x="0" y="324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7" y="346"/>
                  </a:lnTo>
                  <a:lnTo>
                    <a:pt x="14" y="346"/>
                  </a:lnTo>
                  <a:lnTo>
                    <a:pt x="21" y="346"/>
                  </a:lnTo>
                  <a:lnTo>
                    <a:pt x="25" y="342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202" y="180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66"/>
                  </a:lnTo>
                  <a:lnTo>
                    <a:pt x="198" y="162"/>
                  </a:lnTo>
                </a:path>
              </a:pathLst>
            </a:custGeom>
            <a:solidFill>
              <a:srgbClr val="AED5E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AED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4964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DB797B8A-E330-F34E-9AD1-51EFBC954733}"/>
              </a:ext>
            </a:extLst>
          </p:cNvPr>
          <p:cNvSpPr txBox="1"/>
          <p:nvPr/>
        </p:nvSpPr>
        <p:spPr>
          <a:xfrm>
            <a:off x="447164" y="957608"/>
            <a:ext cx="1166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SEM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054DC95E-3E63-4F0C-B611-C2E6876178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1748988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FFBE15F-630B-45EA-BFEE-0068856CEB27}"/>
              </a:ext>
            </a:extLst>
          </p:cNvPr>
          <p:cNvSpPr/>
          <p:nvPr/>
        </p:nvSpPr>
        <p:spPr>
          <a:xfrm>
            <a:off x="5258940" y="712980"/>
            <a:ext cx="6402017" cy="834286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Comminution of the sample until the granulometric spectrum</a:t>
            </a:r>
          </a:p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 is in the range between 10 and 100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μm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  <a:p>
            <a:pPr algn="ctr"/>
            <a:endParaRPr lang="en-ID" sz="30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0BB0CDF9-A951-4406-AB3A-5C0353DFF3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40033" y="3634881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AED5E4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15BEDA6-2564-4B5A-BCD8-0092119783FF}"/>
              </a:ext>
            </a:extLst>
          </p:cNvPr>
          <p:cNvSpPr/>
          <p:nvPr/>
        </p:nvSpPr>
        <p:spPr>
          <a:xfrm>
            <a:off x="5285302" y="2232401"/>
            <a:ext cx="6375655" cy="12448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Dispersion of a known amount of a powder sample (10 mg) in a known volume of a solution (200 ml) (with surfactant) and put it in a ultrasonic bath</a:t>
            </a:r>
            <a:endParaRPr lang="en-ID" sz="300" dirty="0"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EF7597-DA6D-4ECD-9D9E-0FBF40D50828}"/>
              </a:ext>
            </a:extLst>
          </p:cNvPr>
          <p:cNvSpPr txBox="1"/>
          <p:nvPr/>
        </p:nvSpPr>
        <p:spPr>
          <a:xfrm>
            <a:off x="380214" y="2015580"/>
            <a:ext cx="6702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ANALYSIS METHODOLGY</a:t>
            </a:r>
            <a:endParaRPr lang="en-ID" sz="1500" i="1" spc="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AB8B8E69-29C8-4FFE-A88F-C4F83CCA02D1}"/>
              </a:ext>
            </a:extLst>
          </p:cNvPr>
          <p:cNvSpPr txBox="1"/>
          <p:nvPr/>
        </p:nvSpPr>
        <p:spPr>
          <a:xfrm>
            <a:off x="4227734" y="849497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C2B6483-37F3-4E5A-B092-6326A498A06C}"/>
              </a:ext>
            </a:extLst>
          </p:cNvPr>
          <p:cNvSpPr txBox="1"/>
          <p:nvPr/>
        </p:nvSpPr>
        <p:spPr>
          <a:xfrm>
            <a:off x="4227734" y="2511233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28F2F014-E694-4654-BC5C-2E6F206E15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5106048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ADF5868F-C3AF-4C13-9EBE-C643EA95D418}"/>
              </a:ext>
            </a:extLst>
          </p:cNvPr>
          <p:cNvSpPr/>
          <p:nvPr/>
        </p:nvSpPr>
        <p:spPr>
          <a:xfrm>
            <a:off x="5258941" y="4070040"/>
            <a:ext cx="6402016" cy="834286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Filtration of a part of the suspension (7,5 ml/0,375 mg)</a:t>
            </a:r>
          </a:p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on a polycarbonate filter </a:t>
            </a:r>
          </a:p>
          <a:p>
            <a:pPr algn="ctr"/>
            <a:endParaRPr lang="en-ID" sz="3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150AE514-145E-4012-AF04-EC258631D1AC}"/>
              </a:ext>
            </a:extLst>
          </p:cNvPr>
          <p:cNvSpPr txBox="1"/>
          <p:nvPr/>
        </p:nvSpPr>
        <p:spPr>
          <a:xfrm>
            <a:off x="4227734" y="4173737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20FDB800-47BB-48F2-9A64-3752B3245D9B}"/>
              </a:ext>
            </a:extLst>
          </p:cNvPr>
          <p:cNvSpPr/>
          <p:nvPr/>
        </p:nvSpPr>
        <p:spPr>
          <a:xfrm>
            <a:off x="5258940" y="5442895"/>
            <a:ext cx="6402016" cy="834286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Place a portion of the membrane on the stub for SEM analysis and coat it with Au using a Sputter Coater</a:t>
            </a:r>
            <a:endParaRPr lang="en-ID" sz="300" dirty="0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1A0C7184-BFF0-4A24-B11F-7C6C78FAC98B}"/>
              </a:ext>
            </a:extLst>
          </p:cNvPr>
          <p:cNvSpPr txBox="1"/>
          <p:nvPr/>
        </p:nvSpPr>
        <p:spPr>
          <a:xfrm>
            <a:off x="4227733" y="5546592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2FF8672F-4400-473B-A0EF-5F89D0A9EFBB}"/>
              </a:ext>
            </a:extLst>
          </p:cNvPr>
          <p:cNvSpPr txBox="1"/>
          <p:nvPr/>
        </p:nvSpPr>
        <p:spPr>
          <a:xfrm>
            <a:off x="378474" y="2796530"/>
            <a:ext cx="32791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SEM analysis is used for grain size classes less than 0.15mm</a:t>
            </a:r>
            <a:endParaRPr lang="en-ID" sz="1500" i="1" spc="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13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054DC95E-3E63-4F0C-B611-C2E6876178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2682243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FFBE15F-630B-45EA-BFEE-0068856CEB27}"/>
              </a:ext>
            </a:extLst>
          </p:cNvPr>
          <p:cNvSpPr/>
          <p:nvPr/>
        </p:nvSpPr>
        <p:spPr>
          <a:xfrm>
            <a:off x="5258940" y="1401136"/>
            <a:ext cx="6402017" cy="1095218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Observation, at a proper magnification, of a number of microscopic fields adequate to the limit of detection</a:t>
            </a:r>
            <a:endParaRPr lang="en-ID" sz="30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0BB0CDF9-A951-4406-AB3A-5C0353DFF3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40033" y="4568136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AED5E4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15BEDA6-2564-4B5A-BCD8-0092119783FF}"/>
              </a:ext>
            </a:extLst>
          </p:cNvPr>
          <p:cNvSpPr/>
          <p:nvPr/>
        </p:nvSpPr>
        <p:spPr>
          <a:xfrm>
            <a:off x="5285302" y="3165656"/>
            <a:ext cx="6375655" cy="12448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Identification of the asbestos fibres by morphology and X-ray dispersion energy spectroscopy (EDS), and measure of their dimensions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AB8B8E69-29C8-4FFE-A88F-C4F83CCA02D1}"/>
              </a:ext>
            </a:extLst>
          </p:cNvPr>
          <p:cNvSpPr txBox="1"/>
          <p:nvPr/>
        </p:nvSpPr>
        <p:spPr>
          <a:xfrm>
            <a:off x="4227734" y="1537653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C2B6483-37F3-4E5A-B092-6326A498A06C}"/>
              </a:ext>
            </a:extLst>
          </p:cNvPr>
          <p:cNvSpPr txBox="1"/>
          <p:nvPr/>
        </p:nvSpPr>
        <p:spPr>
          <a:xfrm>
            <a:off x="4227734" y="3444488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28F2F014-E694-4654-BC5C-2E6F206E15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78352" y="920544"/>
            <a:ext cx="125971" cy="244392"/>
          </a:xfrm>
          <a:custGeom>
            <a:avLst/>
            <a:gdLst>
              <a:gd name="T0" fmla="*/ 198 w 203"/>
              <a:gd name="T1" fmla="*/ 162 h 347"/>
              <a:gd name="T2" fmla="*/ 25 w 203"/>
              <a:gd name="T3" fmla="*/ 4 h 347"/>
              <a:gd name="T4" fmla="*/ 25 w 203"/>
              <a:gd name="T5" fmla="*/ 4 h 347"/>
              <a:gd name="T6" fmla="*/ 21 w 203"/>
              <a:gd name="T7" fmla="*/ 0 h 347"/>
              <a:gd name="T8" fmla="*/ 14 w 203"/>
              <a:gd name="T9" fmla="*/ 0 h 347"/>
              <a:gd name="T10" fmla="*/ 7 w 203"/>
              <a:gd name="T11" fmla="*/ 0 h 347"/>
              <a:gd name="T12" fmla="*/ 3 w 203"/>
              <a:gd name="T13" fmla="*/ 4 h 347"/>
              <a:gd name="T14" fmla="*/ 3 w 203"/>
              <a:gd name="T15" fmla="*/ 4 h 347"/>
              <a:gd name="T16" fmla="*/ 0 w 203"/>
              <a:gd name="T17" fmla="*/ 7 h 347"/>
              <a:gd name="T18" fmla="*/ 0 w 203"/>
              <a:gd name="T19" fmla="*/ 14 h 347"/>
              <a:gd name="T20" fmla="*/ 0 w 203"/>
              <a:gd name="T21" fmla="*/ 18 h 347"/>
              <a:gd name="T22" fmla="*/ 3 w 203"/>
              <a:gd name="T23" fmla="*/ 25 h 347"/>
              <a:gd name="T24" fmla="*/ 166 w 203"/>
              <a:gd name="T25" fmla="*/ 173 h 347"/>
              <a:gd name="T26" fmla="*/ 3 w 203"/>
              <a:gd name="T27" fmla="*/ 321 h 347"/>
              <a:gd name="T28" fmla="*/ 3 w 203"/>
              <a:gd name="T29" fmla="*/ 321 h 347"/>
              <a:gd name="T30" fmla="*/ 0 w 203"/>
              <a:gd name="T31" fmla="*/ 324 h 347"/>
              <a:gd name="T32" fmla="*/ 0 w 203"/>
              <a:gd name="T33" fmla="*/ 331 h 347"/>
              <a:gd name="T34" fmla="*/ 0 w 203"/>
              <a:gd name="T35" fmla="*/ 335 h 347"/>
              <a:gd name="T36" fmla="*/ 3 w 203"/>
              <a:gd name="T37" fmla="*/ 342 h 347"/>
              <a:gd name="T38" fmla="*/ 3 w 203"/>
              <a:gd name="T39" fmla="*/ 342 h 347"/>
              <a:gd name="T40" fmla="*/ 7 w 203"/>
              <a:gd name="T41" fmla="*/ 346 h 347"/>
              <a:gd name="T42" fmla="*/ 14 w 203"/>
              <a:gd name="T43" fmla="*/ 346 h 347"/>
              <a:gd name="T44" fmla="*/ 21 w 203"/>
              <a:gd name="T45" fmla="*/ 346 h 347"/>
              <a:gd name="T46" fmla="*/ 25 w 203"/>
              <a:gd name="T47" fmla="*/ 342 h 347"/>
              <a:gd name="T48" fmla="*/ 198 w 203"/>
              <a:gd name="T49" fmla="*/ 184 h 347"/>
              <a:gd name="T50" fmla="*/ 198 w 203"/>
              <a:gd name="T51" fmla="*/ 184 h 347"/>
              <a:gd name="T52" fmla="*/ 202 w 203"/>
              <a:gd name="T53" fmla="*/ 180 h 347"/>
              <a:gd name="T54" fmla="*/ 202 w 203"/>
              <a:gd name="T55" fmla="*/ 173 h 347"/>
              <a:gd name="T56" fmla="*/ 202 w 203"/>
              <a:gd name="T57" fmla="*/ 173 h 347"/>
              <a:gd name="T58" fmla="*/ 202 w 203"/>
              <a:gd name="T59" fmla="*/ 166 h 347"/>
              <a:gd name="T60" fmla="*/ 198 w 203"/>
              <a:gd name="T61" fmla="*/ 16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347">
                <a:moveTo>
                  <a:pt x="198" y="162"/>
                </a:moveTo>
                <a:lnTo>
                  <a:pt x="25" y="4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7" y="0"/>
                </a:lnTo>
                <a:lnTo>
                  <a:pt x="3" y="4"/>
                </a:lnTo>
                <a:lnTo>
                  <a:pt x="3" y="4"/>
                </a:ln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3" y="25"/>
                </a:lnTo>
                <a:lnTo>
                  <a:pt x="166" y="173"/>
                </a:lnTo>
                <a:lnTo>
                  <a:pt x="3" y="321"/>
                </a:lnTo>
                <a:lnTo>
                  <a:pt x="3" y="321"/>
                </a:lnTo>
                <a:lnTo>
                  <a:pt x="0" y="324"/>
                </a:lnTo>
                <a:lnTo>
                  <a:pt x="0" y="331"/>
                </a:lnTo>
                <a:lnTo>
                  <a:pt x="0" y="335"/>
                </a:lnTo>
                <a:lnTo>
                  <a:pt x="3" y="342"/>
                </a:lnTo>
                <a:lnTo>
                  <a:pt x="3" y="342"/>
                </a:lnTo>
                <a:lnTo>
                  <a:pt x="7" y="346"/>
                </a:lnTo>
                <a:lnTo>
                  <a:pt x="14" y="346"/>
                </a:lnTo>
                <a:lnTo>
                  <a:pt x="21" y="346"/>
                </a:lnTo>
                <a:lnTo>
                  <a:pt x="25" y="342"/>
                </a:lnTo>
                <a:lnTo>
                  <a:pt x="198" y="184"/>
                </a:lnTo>
                <a:lnTo>
                  <a:pt x="198" y="184"/>
                </a:lnTo>
                <a:lnTo>
                  <a:pt x="202" y="180"/>
                </a:lnTo>
                <a:lnTo>
                  <a:pt x="202" y="173"/>
                </a:lnTo>
                <a:lnTo>
                  <a:pt x="202" y="173"/>
                </a:lnTo>
                <a:lnTo>
                  <a:pt x="202" y="166"/>
                </a:lnTo>
                <a:lnTo>
                  <a:pt x="198" y="162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ADF5868F-C3AF-4C13-9EBE-C643EA95D418}"/>
              </a:ext>
            </a:extLst>
          </p:cNvPr>
          <p:cNvSpPr/>
          <p:nvPr/>
        </p:nvSpPr>
        <p:spPr>
          <a:xfrm>
            <a:off x="5258941" y="5003295"/>
            <a:ext cx="6402016" cy="1076994"/>
          </a:xfrm>
          <a:prstGeom prst="rect">
            <a:avLst/>
          </a:prstGeom>
          <a:solidFill>
            <a:srgbClr val="AE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Determination of the asbestos content  obtained by the relationship between the weights of the fibrous component compared to the one granular.</a:t>
            </a:r>
          </a:p>
          <a:p>
            <a:pPr algn="ctr"/>
            <a:endParaRPr lang="en-ID" sz="3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150AE514-145E-4012-AF04-EC258631D1AC}"/>
              </a:ext>
            </a:extLst>
          </p:cNvPr>
          <p:cNvSpPr txBox="1"/>
          <p:nvPr/>
        </p:nvSpPr>
        <p:spPr>
          <a:xfrm>
            <a:off x="4227734" y="5106992"/>
            <a:ext cx="88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</a:t>
            </a:r>
            <a:r>
              <a:rPr lang="en-GB" sz="2000" i="1" u="heavy" spc="3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Lato Light" panose="020B0604020202020204" charset="0"/>
                <a:ea typeface="Lato Light" panose="020B0604020202020204" charset="0"/>
                <a:cs typeface="Lato Light" panose="020B0604020202020204" charset="0"/>
              </a:rPr>
              <a:t>/7</a:t>
            </a:r>
            <a:endParaRPr lang="en-ID" sz="2000" i="1" u="heavy" spc="3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bg2">
                    <a:lumMod val="75000"/>
                  </a:schemeClr>
                </a:solidFill>
              </a:uFill>
              <a:latin typeface="Lato Light" panose="020B0604020202020204" charset="0"/>
              <a:ea typeface="Lato Light" panose="020B0604020202020204" charset="0"/>
              <a:cs typeface="Lato Light" panose="020B060402020202020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45346FB5-AFD8-43D8-9C2E-194ACF739D16}"/>
              </a:ext>
            </a:extLst>
          </p:cNvPr>
          <p:cNvSpPr txBox="1"/>
          <p:nvPr/>
        </p:nvSpPr>
        <p:spPr>
          <a:xfrm>
            <a:off x="447164" y="957608"/>
            <a:ext cx="1166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SEM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31FC31D7-50F7-4E5E-A3C2-B1B1E1D35460}"/>
              </a:ext>
            </a:extLst>
          </p:cNvPr>
          <p:cNvSpPr txBox="1"/>
          <p:nvPr/>
        </p:nvSpPr>
        <p:spPr>
          <a:xfrm>
            <a:off x="380214" y="2015580"/>
            <a:ext cx="6702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ANALYSIS METHODOLGY</a:t>
            </a:r>
            <a:endParaRPr lang="en-ID" sz="1500" i="1" spc="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42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1" y="0"/>
            <a:ext cx="7493963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AED5E4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439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Lato</vt:lpstr>
      <vt:lpstr>Lato Light</vt:lpstr>
      <vt:lpstr>Lato Light</vt:lpstr>
      <vt:lpstr>Lato Medium</vt:lpstr>
      <vt:lpstr>Montserrat</vt:lpstr>
      <vt:lpstr>Montserrat Medium</vt:lpstr>
      <vt:lpstr>Roboto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BAIETTO  OLIVIERO</dc:creator>
  <cp:lastModifiedBy>Administrator</cp:lastModifiedBy>
  <cp:revision>6</cp:revision>
  <dcterms:created xsi:type="dcterms:W3CDTF">2020-04-10T08:06:41Z</dcterms:created>
  <dcterms:modified xsi:type="dcterms:W3CDTF">2020-04-10T09:44:20Z</dcterms:modified>
</cp:coreProperties>
</file>